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 dirty="0"/>
              <a:t>Four Components of Soil</a:t>
            </a:r>
          </a:p>
        </c:rich>
      </c:tx>
      <c:layout>
        <c:manualLayout>
          <c:xMode val="edge"/>
          <c:yMode val="edge"/>
          <c:x val="0.18965826771653543"/>
          <c:y val="3.749999999999999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Four Components of Soil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Mineral Matter</c:v>
                </c:pt>
                <c:pt idx="1">
                  <c:v>Organic Matter </c:v>
                </c:pt>
                <c:pt idx="2">
                  <c:v>Air </c:v>
                </c:pt>
                <c:pt idx="3">
                  <c:v>Water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CEE2A-5F05-4618-99DD-E797B0DD0390}" type="doc">
      <dgm:prSet loTypeId="urn:microsoft.com/office/officeart/2005/8/layout/venn1" loCatId="relationship" qsTypeId="urn:microsoft.com/office/officeart/2005/8/quickstyle/simple1" qsCatId="simple" csTypeId="urn:microsoft.com/office/officeart/2005/8/colors/accent4_2" csCatId="accent4" phldr="1"/>
      <dgm:spPr/>
    </dgm:pt>
    <dgm:pt modelId="{09DE0B89-DDC6-4DE3-965C-2F014677102D}">
      <dgm:prSet phldrT="[Text]" custT="1"/>
      <dgm:spPr/>
      <dgm:t>
        <a:bodyPr/>
        <a:lstStyle/>
        <a:p>
          <a:r>
            <a:rPr lang="en-US" sz="3200" b="1" dirty="0" smtClean="0"/>
            <a:t>Soil Structure</a:t>
          </a:r>
        </a:p>
        <a:p>
          <a:r>
            <a:rPr lang="en-US" sz="4600" dirty="0" smtClean="0"/>
            <a:t> </a:t>
          </a:r>
          <a:endParaRPr lang="en-US" sz="4600" dirty="0"/>
        </a:p>
      </dgm:t>
    </dgm:pt>
    <dgm:pt modelId="{E8B5BFBA-AC05-47EE-A98C-02B9FEF249A6}" type="parTrans" cxnId="{61C9F06C-8573-444A-BF2E-11DD33345FC6}">
      <dgm:prSet/>
      <dgm:spPr/>
      <dgm:t>
        <a:bodyPr/>
        <a:lstStyle/>
        <a:p>
          <a:endParaRPr lang="en-US"/>
        </a:p>
      </dgm:t>
    </dgm:pt>
    <dgm:pt modelId="{45147DCC-9E7F-4DCF-9C73-FA453CA60AAD}" type="sibTrans" cxnId="{61C9F06C-8573-444A-BF2E-11DD33345FC6}">
      <dgm:prSet/>
      <dgm:spPr/>
      <dgm:t>
        <a:bodyPr/>
        <a:lstStyle/>
        <a:p>
          <a:endParaRPr lang="en-US"/>
        </a:p>
      </dgm:t>
    </dgm:pt>
    <dgm:pt modelId="{4E5F032D-6F11-4C78-A1E7-74B6A5752FAA}">
      <dgm:prSet phldrT="[Text]" custT="1"/>
      <dgm:spPr/>
      <dgm:t>
        <a:bodyPr/>
        <a:lstStyle/>
        <a:p>
          <a:r>
            <a:rPr lang="en-US" sz="2800" b="1" dirty="0" smtClean="0"/>
            <a:t>Aggregate Stability</a:t>
          </a:r>
        </a:p>
        <a:p>
          <a:endParaRPr lang="en-US" sz="4600" dirty="0"/>
        </a:p>
      </dgm:t>
    </dgm:pt>
    <dgm:pt modelId="{C987C220-D73F-4978-B547-E71E146687F8}" type="parTrans" cxnId="{68077984-E3A6-4F68-B129-9A89AC237F01}">
      <dgm:prSet/>
      <dgm:spPr/>
      <dgm:t>
        <a:bodyPr/>
        <a:lstStyle/>
        <a:p>
          <a:endParaRPr lang="en-US"/>
        </a:p>
      </dgm:t>
    </dgm:pt>
    <dgm:pt modelId="{C65B3BFD-7CC3-495B-957B-B72B0B95447A}" type="sibTrans" cxnId="{68077984-E3A6-4F68-B129-9A89AC237F01}">
      <dgm:prSet/>
      <dgm:spPr/>
      <dgm:t>
        <a:bodyPr/>
        <a:lstStyle/>
        <a:p>
          <a:endParaRPr lang="en-US"/>
        </a:p>
      </dgm:t>
    </dgm:pt>
    <dgm:pt modelId="{270B5FE8-0AFA-47C8-86F5-0DA5747A14DE}" type="pres">
      <dgm:prSet presAssocID="{12FCEE2A-5F05-4618-99DD-E797B0DD0390}" presName="compositeShape" presStyleCnt="0">
        <dgm:presLayoutVars>
          <dgm:chMax val="7"/>
          <dgm:dir/>
          <dgm:resizeHandles val="exact"/>
        </dgm:presLayoutVars>
      </dgm:prSet>
      <dgm:spPr/>
    </dgm:pt>
    <dgm:pt modelId="{D22F3576-4917-42D2-83EF-FFA94B96D1E9}" type="pres">
      <dgm:prSet presAssocID="{09DE0B89-DDC6-4DE3-965C-2F014677102D}" presName="circ1" presStyleLbl="vennNode1" presStyleIdx="0" presStyleCnt="2"/>
      <dgm:spPr/>
      <dgm:t>
        <a:bodyPr/>
        <a:lstStyle/>
        <a:p>
          <a:endParaRPr lang="en-US"/>
        </a:p>
      </dgm:t>
    </dgm:pt>
    <dgm:pt modelId="{A5810ECD-560C-4A90-87C4-C359836ED67C}" type="pres">
      <dgm:prSet presAssocID="{09DE0B89-DDC6-4DE3-965C-2F014677102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4E8B9-0799-4F2C-9712-E9B4F04078A5}" type="pres">
      <dgm:prSet presAssocID="{4E5F032D-6F11-4C78-A1E7-74B6A5752FAA}" presName="circ2" presStyleLbl="vennNode1" presStyleIdx="1" presStyleCnt="2"/>
      <dgm:spPr/>
      <dgm:t>
        <a:bodyPr/>
        <a:lstStyle/>
        <a:p>
          <a:endParaRPr lang="en-US"/>
        </a:p>
      </dgm:t>
    </dgm:pt>
    <dgm:pt modelId="{C675AF9B-915A-416D-925F-2E69F1ABEEC5}" type="pres">
      <dgm:prSet presAssocID="{4E5F032D-6F11-4C78-A1E7-74B6A5752FA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167F41-BB6B-4C39-9775-CA085D4359BF}" type="presOf" srcId="{09DE0B89-DDC6-4DE3-965C-2F014677102D}" destId="{A5810ECD-560C-4A90-87C4-C359836ED67C}" srcOrd="1" destOrd="0" presId="urn:microsoft.com/office/officeart/2005/8/layout/venn1"/>
    <dgm:cxn modelId="{45A2470C-E3CB-4645-8E01-EF6AFAA690E7}" type="presOf" srcId="{4E5F032D-6F11-4C78-A1E7-74B6A5752FAA}" destId="{E334E8B9-0799-4F2C-9712-E9B4F04078A5}" srcOrd="0" destOrd="0" presId="urn:microsoft.com/office/officeart/2005/8/layout/venn1"/>
    <dgm:cxn modelId="{8CB117D0-DC0D-4B51-9120-20C9DDE593D3}" type="presOf" srcId="{4E5F032D-6F11-4C78-A1E7-74B6A5752FAA}" destId="{C675AF9B-915A-416D-925F-2E69F1ABEEC5}" srcOrd="1" destOrd="0" presId="urn:microsoft.com/office/officeart/2005/8/layout/venn1"/>
    <dgm:cxn modelId="{5565ED39-A25A-489B-9677-10BF914D29FA}" type="presOf" srcId="{12FCEE2A-5F05-4618-99DD-E797B0DD0390}" destId="{270B5FE8-0AFA-47C8-86F5-0DA5747A14DE}" srcOrd="0" destOrd="0" presId="urn:microsoft.com/office/officeart/2005/8/layout/venn1"/>
    <dgm:cxn modelId="{68077984-E3A6-4F68-B129-9A89AC237F01}" srcId="{12FCEE2A-5F05-4618-99DD-E797B0DD0390}" destId="{4E5F032D-6F11-4C78-A1E7-74B6A5752FAA}" srcOrd="1" destOrd="0" parTransId="{C987C220-D73F-4978-B547-E71E146687F8}" sibTransId="{C65B3BFD-7CC3-495B-957B-B72B0B95447A}"/>
    <dgm:cxn modelId="{B8E9E4FA-94BB-42E0-97E9-E0EF1FAF534D}" type="presOf" srcId="{09DE0B89-DDC6-4DE3-965C-2F014677102D}" destId="{D22F3576-4917-42D2-83EF-FFA94B96D1E9}" srcOrd="0" destOrd="0" presId="urn:microsoft.com/office/officeart/2005/8/layout/venn1"/>
    <dgm:cxn modelId="{61C9F06C-8573-444A-BF2E-11DD33345FC6}" srcId="{12FCEE2A-5F05-4618-99DD-E797B0DD0390}" destId="{09DE0B89-DDC6-4DE3-965C-2F014677102D}" srcOrd="0" destOrd="0" parTransId="{E8B5BFBA-AC05-47EE-A98C-02B9FEF249A6}" sibTransId="{45147DCC-9E7F-4DCF-9C73-FA453CA60AAD}"/>
    <dgm:cxn modelId="{80F0D128-1AA2-412B-8C98-692C8D2ABFF7}" type="presParOf" srcId="{270B5FE8-0AFA-47C8-86F5-0DA5747A14DE}" destId="{D22F3576-4917-42D2-83EF-FFA94B96D1E9}" srcOrd="0" destOrd="0" presId="urn:microsoft.com/office/officeart/2005/8/layout/venn1"/>
    <dgm:cxn modelId="{49296CD7-2E66-45AF-A2F4-79F9288622E9}" type="presParOf" srcId="{270B5FE8-0AFA-47C8-86F5-0DA5747A14DE}" destId="{A5810ECD-560C-4A90-87C4-C359836ED67C}" srcOrd="1" destOrd="0" presId="urn:microsoft.com/office/officeart/2005/8/layout/venn1"/>
    <dgm:cxn modelId="{F5E71135-9328-4DB7-9AD8-4992FFFE4002}" type="presParOf" srcId="{270B5FE8-0AFA-47C8-86F5-0DA5747A14DE}" destId="{E334E8B9-0799-4F2C-9712-E9B4F04078A5}" srcOrd="2" destOrd="0" presId="urn:microsoft.com/office/officeart/2005/8/layout/venn1"/>
    <dgm:cxn modelId="{372D5361-9CD4-4732-9228-7E69EBD5549C}" type="presParOf" srcId="{270B5FE8-0AFA-47C8-86F5-0DA5747A14DE}" destId="{C675AF9B-915A-416D-925F-2E69F1ABEEC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F3576-4917-42D2-83EF-FFA94B96D1E9}">
      <dsp:nvSpPr>
        <dsp:cNvPr id="0" name=""/>
        <dsp:cNvSpPr/>
      </dsp:nvSpPr>
      <dsp:spPr>
        <a:xfrm>
          <a:off x="171449" y="285750"/>
          <a:ext cx="4229100" cy="422909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Soil Structure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 </a:t>
          </a:r>
          <a:endParaRPr lang="en-US" sz="4600" kern="1200" dirty="0"/>
        </a:p>
      </dsp:txBody>
      <dsp:txXfrm>
        <a:off x="761999" y="784451"/>
        <a:ext cx="2438400" cy="3231696"/>
      </dsp:txXfrm>
    </dsp:sp>
    <dsp:sp modelId="{E334E8B9-0799-4F2C-9712-E9B4F04078A5}">
      <dsp:nvSpPr>
        <dsp:cNvPr id="0" name=""/>
        <dsp:cNvSpPr/>
      </dsp:nvSpPr>
      <dsp:spPr>
        <a:xfrm>
          <a:off x="3219449" y="285750"/>
          <a:ext cx="4229100" cy="422909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Aggregate Stability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600" kern="1200" dirty="0"/>
        </a:p>
      </dsp:txBody>
      <dsp:txXfrm>
        <a:off x="4419599" y="784451"/>
        <a:ext cx="2438400" cy="3231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</cdr:x>
      <cdr:y>0.3</cdr:y>
    </cdr:from>
    <cdr:to>
      <cdr:x>0.15</cdr:x>
      <cdr:y>0.7125</cdr:y>
    </cdr:to>
    <cdr:sp macro="" textlink="">
      <cdr:nvSpPr>
        <cdr:cNvPr id="2" name="Left Brace 1"/>
        <cdr:cNvSpPr/>
      </cdr:nvSpPr>
      <cdr:spPr>
        <a:xfrm xmlns:a="http://schemas.openxmlformats.org/drawingml/2006/main">
          <a:off x="838200" y="1828800"/>
          <a:ext cx="304800" cy="2514600"/>
        </a:xfrm>
        <a:prstGeom xmlns:a="http://schemas.openxmlformats.org/drawingml/2006/main" prst="lef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0.86</cdr:x>
      <cdr:y>0.325</cdr:y>
    </cdr:from>
    <cdr:to>
      <cdr:x>0.91</cdr:x>
      <cdr:y>0.75</cdr:y>
    </cdr:to>
    <cdr:sp macro="" textlink="">
      <cdr:nvSpPr>
        <cdr:cNvPr id="3" name="Right Brace 2"/>
        <cdr:cNvSpPr/>
      </cdr:nvSpPr>
      <cdr:spPr>
        <a:xfrm xmlns:a="http://schemas.openxmlformats.org/drawingml/2006/main">
          <a:off x="6553200" y="1981200"/>
          <a:ext cx="381000" cy="2590800"/>
        </a:xfrm>
        <a:prstGeom xmlns:a="http://schemas.openxmlformats.org/drawingml/2006/main" prst="righ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0.84</cdr:x>
      <cdr:y>0.3375</cdr:y>
    </cdr:from>
    <cdr:to>
      <cdr:x>0.98</cdr:x>
      <cdr:y>0.7375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400800" y="2057400"/>
          <a:ext cx="1066800" cy="2438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dirty="0" smtClean="0"/>
            <a:t>Solid 50%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0.03667</cdr:x>
      <cdr:y>0.32083</cdr:y>
    </cdr:from>
    <cdr:to>
      <cdr:x>0.17667</cdr:x>
      <cdr:y>0.72083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79400" y="1955800"/>
          <a:ext cx="1066800" cy="2438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dirty="0" smtClean="0"/>
            <a:t>Pore Space 50%</a:t>
          </a:r>
          <a:endParaRPr lang="en-US" sz="2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C5B76-77AF-4D97-BC73-D9741938EC23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A2ACD-4BD4-48CF-8AE3-6ECDFFDA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5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076FACE-3642-4001-8937-D791E1A2936C}" type="datetimeFigureOut">
              <a:rPr lang="en-US" smtClean="0"/>
              <a:t>8/12/2013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Components and Physical Properties of Soil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 Lesson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Define: aggregate, the four components of soil (mineral matter, organic matter, air and water), bulk density</a:t>
            </a:r>
          </a:p>
          <a:p>
            <a:pPr lvl="0"/>
            <a:r>
              <a:rPr lang="en-US" dirty="0"/>
              <a:t>Describe the basic characteristics of the three soil textures – sand, silt and clay</a:t>
            </a:r>
          </a:p>
          <a:p>
            <a:pPr lvl="0"/>
            <a:r>
              <a:rPr lang="en-US" dirty="0"/>
              <a:t>Create models of seven soil structures – granular, platy, wedge, blocky sub-angular, blocky angular, prismatic and columnar</a:t>
            </a:r>
          </a:p>
          <a:p>
            <a:pPr lvl="0"/>
            <a:r>
              <a:rPr lang="en-US" dirty="0"/>
              <a:t>Explain factors that affect aggregate stability</a:t>
            </a:r>
          </a:p>
          <a:p>
            <a:pPr lvl="0"/>
            <a:r>
              <a:rPr lang="en-US" dirty="0"/>
              <a:t>List and explain factors that affect soil structure</a:t>
            </a:r>
          </a:p>
          <a:p>
            <a:pPr lvl="0"/>
            <a:r>
              <a:rPr lang="en-US" dirty="0"/>
              <a:t>Differentiate between soil structure and aggregate stability</a:t>
            </a:r>
          </a:p>
          <a:p>
            <a:pPr lvl="0"/>
            <a:r>
              <a:rPr lang="en-US" dirty="0"/>
              <a:t>Explain what causes soil color</a:t>
            </a:r>
          </a:p>
          <a:p>
            <a:pPr lvl="0"/>
            <a:r>
              <a:rPr lang="en-US" dirty="0"/>
              <a:t>Explain basic soil color indications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4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Texture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509736"/>
              </p:ext>
            </p:extLst>
          </p:nvPr>
        </p:nvGraphicFramePr>
        <p:xfrm>
          <a:off x="381000" y="1447800"/>
          <a:ext cx="7315200" cy="17248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57600"/>
                <a:gridCol w="3657600"/>
              </a:tblGrid>
              <a:tr h="4312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Soil</a:t>
                      </a:r>
                      <a:r>
                        <a:rPr lang="en-US" sz="2000" baseline="0" dirty="0" smtClean="0"/>
                        <a:t> Particle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Size</a:t>
                      </a:r>
                      <a:endParaRPr lang="en-US" sz="2000" dirty="0"/>
                    </a:p>
                  </a:txBody>
                  <a:tcPr anchor="ctr"/>
                </a:tc>
              </a:tr>
              <a:tr h="4312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Sand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2000" dirty="0" smtClean="0"/>
                        <a:t>&gt; 2 mm</a:t>
                      </a:r>
                    </a:p>
                  </a:txBody>
                  <a:tcPr anchor="ctr"/>
                </a:tc>
              </a:tr>
              <a:tr h="4312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Silt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2000" dirty="0" smtClean="0"/>
                        <a:t>.05mm – 2mm</a:t>
                      </a:r>
                    </a:p>
                  </a:txBody>
                  <a:tcPr anchor="ctr"/>
                </a:tc>
              </a:tr>
              <a:tr h="4312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Clay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2000" dirty="0" smtClean="0"/>
                        <a:t>&lt;.05mm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050" name="Picture 2" descr="http://www.pdst.ie/sites/default/files/Particle%20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073" y="3581400"/>
            <a:ext cx="60198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36073" y="6027413"/>
            <a:ext cx="6019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/>
              <a:t>http://www.pdst.ie/sites/default/files/Particle%20Size.jpg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119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30551281"/>
              </p:ext>
            </p:extLst>
          </p:nvPr>
        </p:nvGraphicFramePr>
        <p:xfrm>
          <a:off x="381000" y="228600"/>
          <a:ext cx="7620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76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Seven Soil Structures</a:t>
            </a:r>
            <a:endParaRPr lang="en-US" dirty="0"/>
          </a:p>
        </p:txBody>
      </p:sp>
      <p:pic>
        <p:nvPicPr>
          <p:cNvPr id="4" name="Content Placeholder 3" descr="Fig. 2-3: Soil structure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06190"/>
            <a:ext cx="617912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378527" y="6012826"/>
            <a:ext cx="5791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http://aces.nmsu.edu/pubs/_circulars/CR667/images/fig2_3.jpg</a:t>
            </a:r>
          </a:p>
        </p:txBody>
      </p:sp>
    </p:spTree>
    <p:extLst>
      <p:ext uri="{BB962C8B-B14F-4D97-AF65-F5344CB8AC3E}">
        <p14:creationId xmlns:p14="http://schemas.microsoft.com/office/powerpoint/2010/main" val="239215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Soil structure </a:t>
            </a:r>
            <a:r>
              <a:rPr lang="en-US" dirty="0" smtClean="0"/>
              <a:t>is </a:t>
            </a:r>
            <a:r>
              <a:rPr lang="en-US" dirty="0"/>
              <a:t>the way in which the individual particles (sand, silt, and clay) are arranged into larger distinct </a:t>
            </a:r>
            <a:r>
              <a:rPr lang="en-US" dirty="0" smtClean="0"/>
              <a:t>aggregates.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u="sng" dirty="0"/>
              <a:t>Soil aggregates </a:t>
            </a:r>
            <a:r>
              <a:rPr lang="en-US" dirty="0"/>
              <a:t>are groups of soil particles that bind </a:t>
            </a:r>
            <a:r>
              <a:rPr lang="en-US" dirty="0" smtClean="0"/>
              <a:t>together more </a:t>
            </a:r>
            <a:r>
              <a:rPr lang="en-US" dirty="0"/>
              <a:t>strongly than to </a:t>
            </a:r>
            <a:r>
              <a:rPr lang="en-US" dirty="0" smtClean="0"/>
              <a:t>neighboring particles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u="sng" dirty="0" smtClean="0"/>
              <a:t>Aggregate stability </a:t>
            </a:r>
            <a:r>
              <a:rPr lang="en-US" dirty="0" smtClean="0"/>
              <a:t>refers to the ability of soil aggregates to avoid disintegration when disturbed by tillage or erosion.  </a:t>
            </a:r>
          </a:p>
          <a:p>
            <a:endParaRPr lang="en-US" dirty="0" smtClean="0"/>
          </a:p>
          <a:p>
            <a:r>
              <a:rPr lang="en-US" u="sng" dirty="0" smtClean="0"/>
              <a:t>Bulk Density</a:t>
            </a:r>
            <a:r>
              <a:rPr lang="en-US" dirty="0" smtClean="0"/>
              <a:t> is and indicator of soil compaction and is calculated by the dry weight of soil divided by its volume. The </a:t>
            </a:r>
            <a:r>
              <a:rPr lang="en-US" dirty="0"/>
              <a:t>variation in bulk density is due largely to the </a:t>
            </a:r>
            <a:r>
              <a:rPr lang="en-US" dirty="0" smtClean="0"/>
              <a:t>difference </a:t>
            </a:r>
            <a:r>
              <a:rPr lang="en-US" dirty="0"/>
              <a:t>in total pore space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76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that affect…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Aggregate Stability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3657600" cy="3687763"/>
          </a:xfrm>
        </p:spPr>
        <p:txBody>
          <a:bodyPr/>
          <a:lstStyle/>
          <a:p>
            <a:pPr lvl="0"/>
            <a:r>
              <a:rPr lang="en-US" dirty="0"/>
              <a:t>Amount of clay</a:t>
            </a:r>
          </a:p>
          <a:p>
            <a:pPr lvl="0"/>
            <a:r>
              <a:rPr lang="en-US" dirty="0" smtClean="0"/>
              <a:t>Chemical elements</a:t>
            </a:r>
            <a:endParaRPr lang="en-US" dirty="0"/>
          </a:p>
          <a:p>
            <a:pPr lvl="0"/>
            <a:r>
              <a:rPr lang="en-US" dirty="0"/>
              <a:t>Organic matter</a:t>
            </a:r>
          </a:p>
          <a:p>
            <a:pPr lvl="0"/>
            <a:r>
              <a:rPr lang="en-US" dirty="0"/>
              <a:t>Biological activity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dirty="0" smtClean="0"/>
              <a:t>Soil Structure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419600" y="2438399"/>
            <a:ext cx="3657600" cy="3687763"/>
          </a:xfrm>
        </p:spPr>
        <p:txBody>
          <a:bodyPr/>
          <a:lstStyle/>
          <a:p>
            <a:pPr lvl="0"/>
            <a:r>
              <a:rPr lang="en-US" dirty="0"/>
              <a:t>Organic matter</a:t>
            </a:r>
          </a:p>
          <a:p>
            <a:pPr lvl="0"/>
            <a:r>
              <a:rPr lang="en-US" dirty="0"/>
              <a:t>Soil organisms</a:t>
            </a:r>
          </a:p>
          <a:p>
            <a:pPr lvl="0"/>
            <a:r>
              <a:rPr lang="en-US" dirty="0"/>
              <a:t>Tillage </a:t>
            </a:r>
          </a:p>
          <a:p>
            <a:pPr lvl="0"/>
            <a:r>
              <a:rPr lang="en-US" dirty="0"/>
              <a:t>Freezing and thawing</a:t>
            </a:r>
          </a:p>
          <a:p>
            <a:pPr lvl="0"/>
            <a:r>
              <a:rPr lang="en-US" dirty="0"/>
              <a:t>Water movement</a:t>
            </a: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9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Differentiate between Soil Structure and Aggregate Stability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22665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99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Color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Causes of Soil Color</a:t>
            </a:r>
            <a:endParaRPr lang="en-US" sz="28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Humus content</a:t>
            </a:r>
          </a:p>
          <a:p>
            <a:r>
              <a:rPr lang="en-US" dirty="0" smtClean="0"/>
              <a:t>Iron compounds in the soil 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 smtClean="0"/>
              <a:t>Basic Soil Color Indications</a:t>
            </a:r>
            <a:endParaRPr lang="en-US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Indicator of different soil types</a:t>
            </a:r>
          </a:p>
          <a:p>
            <a:r>
              <a:rPr lang="en-US" dirty="0" smtClean="0"/>
              <a:t>Indicator of certain physical and chemical characteristics</a:t>
            </a:r>
          </a:p>
          <a:p>
            <a:r>
              <a:rPr lang="en-US" dirty="0" smtClean="0"/>
              <a:t>Due to humus content and chemical nature of the iron </a:t>
            </a:r>
            <a:r>
              <a:rPr lang="en-US" dirty="0" err="1" smtClean="0"/>
              <a:t>componds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86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366</TotalTime>
  <Words>320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Components and Physical Properties of Soil </vt:lpstr>
      <vt:lpstr>Objectives</vt:lpstr>
      <vt:lpstr>Soil Texture</vt:lpstr>
      <vt:lpstr>PowerPoint Presentation</vt:lpstr>
      <vt:lpstr>Seven Soil Structures</vt:lpstr>
      <vt:lpstr>Soil Structure</vt:lpstr>
      <vt:lpstr>Factors that affect…</vt:lpstr>
      <vt:lpstr>Differentiate between Soil Structure and Aggregate Stability</vt:lpstr>
      <vt:lpstr>Soil Color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Jensens</dc:creator>
  <cp:lastModifiedBy>Jensens</cp:lastModifiedBy>
  <cp:revision>16</cp:revision>
  <dcterms:created xsi:type="dcterms:W3CDTF">2013-08-08T17:19:03Z</dcterms:created>
  <dcterms:modified xsi:type="dcterms:W3CDTF">2013-08-12T18:09:05Z</dcterms:modified>
</cp:coreProperties>
</file>