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69" r:id="rId4"/>
    <p:sldId id="270" r:id="rId5"/>
    <p:sldId id="271" r:id="rId6"/>
    <p:sldId id="257" r:id="rId7"/>
    <p:sldId id="268" r:id="rId8"/>
    <p:sldId id="259" r:id="rId9"/>
    <p:sldId id="272" r:id="rId10"/>
    <p:sldId id="273" r:id="rId11"/>
    <p:sldId id="274" r:id="rId12"/>
    <p:sldId id="275" r:id="rId13"/>
    <p:sldId id="258" r:id="rId14"/>
    <p:sldId id="276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5" autoAdjust="0"/>
    <p:restoredTop sz="94660"/>
  </p:normalViewPr>
  <p:slideViewPr>
    <p:cSldViewPr>
      <p:cViewPr>
        <p:scale>
          <a:sx n="70" d="100"/>
          <a:sy n="70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0F402B-B070-43C2-AEBC-C0D757BDCCC7}" type="datetimeFigureOut">
              <a:rPr lang="en-US" smtClean="0"/>
              <a:t>8/29/2013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Respiration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Density: Soil Moisture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Soil moisture</a:t>
            </a:r>
            <a:endParaRPr lang="en-US" sz="2000" dirty="0"/>
          </a:p>
          <a:p>
            <a:pPr lvl="1"/>
            <a:r>
              <a:rPr lang="en-US" sz="2400" dirty="0"/>
              <a:t>As moisture increases, respiration rates increase until the pores are overly saturated, resulting in lower oxygen content and lower soil organism respiration</a:t>
            </a:r>
            <a:endParaRPr lang="en-US" sz="2000" dirty="0"/>
          </a:p>
          <a:p>
            <a:pPr lvl="1"/>
            <a:r>
              <a:rPr lang="en-US" sz="2400" dirty="0"/>
              <a:t>60% pore space saturation (field capacity) is ideal for respiration</a:t>
            </a:r>
            <a:endParaRPr lang="en-US" sz="2000" dirty="0"/>
          </a:p>
          <a:p>
            <a:pPr lvl="1"/>
            <a:r>
              <a:rPr lang="en-US" sz="2400" dirty="0"/>
              <a:t>Dry soils have low respiration rates because of less support for biological activities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04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Density: Soil Organic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Amount and quality of soil organic matter </a:t>
            </a:r>
            <a:endParaRPr lang="en-US" sz="2000" dirty="0"/>
          </a:p>
          <a:p>
            <a:pPr lvl="1"/>
            <a:r>
              <a:rPr lang="en-US" sz="2400" dirty="0"/>
              <a:t>Affects microbe activity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1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Density: Soil Texture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Soil texture</a:t>
            </a:r>
            <a:endParaRPr lang="en-US" sz="2000" dirty="0"/>
          </a:p>
          <a:p>
            <a:pPr lvl="1"/>
            <a:r>
              <a:rPr lang="en-US" sz="2400" dirty="0"/>
              <a:t>Clay – soil organic matter is “protected” from decomposition</a:t>
            </a:r>
            <a:endParaRPr lang="en-US" sz="2000" dirty="0"/>
          </a:p>
          <a:p>
            <a:pPr lvl="1"/>
            <a:r>
              <a:rPr lang="en-US" sz="2400" dirty="0"/>
              <a:t>Sand – too little organic matter</a:t>
            </a:r>
            <a:endParaRPr lang="en-US" sz="2000" dirty="0"/>
          </a:p>
          <a:p>
            <a:pPr lvl="1"/>
            <a:r>
              <a:rPr lang="en-US" sz="2400" dirty="0"/>
              <a:t>Medium texture (silt and loam) – favorable for soil respiration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159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Soil Respiration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Soil Respiration Management Practices</a:t>
            </a:r>
            <a:endParaRPr lang="en-US" sz="2000" dirty="0"/>
          </a:p>
          <a:p>
            <a:pPr lvl="0"/>
            <a:r>
              <a:rPr lang="en-US" dirty="0"/>
              <a:t>Leave crop residues on the soil surface.</a:t>
            </a:r>
            <a:endParaRPr lang="en-US" sz="2000" dirty="0"/>
          </a:p>
          <a:p>
            <a:pPr lvl="1"/>
            <a:r>
              <a:rPr lang="en-US" sz="2400" dirty="0"/>
              <a:t>Residues with low C:N ratios decompose faster than those with high C:N ratios</a:t>
            </a:r>
            <a:endParaRPr lang="en-US" sz="2000" dirty="0"/>
          </a:p>
          <a:p>
            <a:pPr lvl="1"/>
            <a:r>
              <a:rPr lang="en-US" sz="2400" dirty="0"/>
              <a:t>High residue crops + added Nitrogen = higher decomposition rates and accrual of organic matter</a:t>
            </a:r>
            <a:endParaRPr lang="en-US" sz="2000" dirty="0"/>
          </a:p>
          <a:p>
            <a:pPr lvl="0"/>
            <a:r>
              <a:rPr lang="en-US" dirty="0"/>
              <a:t>Use no-till practices.</a:t>
            </a:r>
            <a:endParaRPr lang="en-US" sz="2000" dirty="0"/>
          </a:p>
          <a:p>
            <a:pPr lvl="1"/>
            <a:r>
              <a:rPr lang="en-US" sz="2400" dirty="0"/>
              <a:t>Tilling practices decrease decomposition and accrual of organic matter</a:t>
            </a:r>
            <a:endParaRPr lang="en-US" sz="2000" dirty="0"/>
          </a:p>
          <a:p>
            <a:pPr lvl="1"/>
            <a:r>
              <a:rPr lang="en-US" sz="2400" dirty="0"/>
              <a:t>Minimize equipment use in fields </a:t>
            </a:r>
            <a:endParaRPr lang="en-US" sz="2000" dirty="0"/>
          </a:p>
          <a:p>
            <a:pPr lvl="1"/>
            <a:r>
              <a:rPr lang="en-US" sz="2400" dirty="0"/>
              <a:t>Minimize farm equipment use in general when soils are wet</a:t>
            </a:r>
            <a:endParaRPr lang="en-US" sz="2000" dirty="0"/>
          </a:p>
          <a:p>
            <a:pPr lvl="1"/>
            <a:r>
              <a:rPr lang="en-US" sz="2400" dirty="0"/>
              <a:t>Use designated locations for equipment </a:t>
            </a:r>
            <a:r>
              <a:rPr lang="en-US" sz="2400" dirty="0" smtClean="0"/>
              <a:t>traffic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6021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Managing Soil Respiration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Use cover crops.</a:t>
            </a:r>
            <a:endParaRPr lang="en-US" sz="2000" dirty="0"/>
          </a:p>
          <a:p>
            <a:pPr lvl="1"/>
            <a:r>
              <a:rPr lang="en-US" sz="2400" dirty="0"/>
              <a:t>Roots provide respiration</a:t>
            </a:r>
            <a:endParaRPr lang="en-US" sz="2000" dirty="0"/>
          </a:p>
          <a:p>
            <a:pPr lvl="0"/>
            <a:r>
              <a:rPr lang="en-US" dirty="0"/>
              <a:t>Add organic matter.</a:t>
            </a:r>
            <a:endParaRPr lang="en-US" sz="2000" dirty="0"/>
          </a:p>
          <a:p>
            <a:pPr lvl="1"/>
            <a:r>
              <a:rPr lang="en-US" sz="2400" dirty="0"/>
              <a:t>Nourishes microbes</a:t>
            </a:r>
            <a:endParaRPr lang="en-US" sz="2000" dirty="0"/>
          </a:p>
          <a:p>
            <a:pPr lvl="0"/>
            <a:r>
              <a:rPr lang="en-US" dirty="0"/>
              <a:t>Irrigate dry soil.</a:t>
            </a:r>
            <a:endParaRPr lang="en-US" sz="2000" dirty="0"/>
          </a:p>
          <a:p>
            <a:pPr lvl="1"/>
            <a:r>
              <a:rPr lang="en-US" sz="2400" dirty="0"/>
              <a:t>Added water boosts the quality of the environment for microbes and therefore boosts soil respiration</a:t>
            </a:r>
            <a:endParaRPr lang="en-US" sz="2000" dirty="0"/>
          </a:p>
          <a:p>
            <a:pPr lvl="0"/>
            <a:r>
              <a:rPr lang="en-US" dirty="0"/>
              <a:t>Drain wet soil.</a:t>
            </a:r>
            <a:endParaRPr lang="en-US" sz="2000" dirty="0"/>
          </a:p>
          <a:p>
            <a:pPr lvl="1"/>
            <a:r>
              <a:rPr lang="en-US" sz="2400" dirty="0"/>
              <a:t>Too much water prevents microbes from being productive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0691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81623"/>
              </p:ext>
            </p:extLst>
          </p:nvPr>
        </p:nvGraphicFramePr>
        <p:xfrm>
          <a:off x="533400" y="609600"/>
          <a:ext cx="8229599" cy="5958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0693"/>
                <a:gridCol w="2218029"/>
                <a:gridCol w="2138816"/>
                <a:gridCol w="2372061"/>
              </a:tblGrid>
              <a:tr h="2747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Management Practice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Application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Short Term Impacts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Long Term Impacts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6318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Solid manure or organic material application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Provide additional carbon and nitrogen source for microbes to breakdown and increase biomass production.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Increased respiration when manure begins to breakdown and increased biomass production.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Positive impact on soil structure, fertility and soil organic matter content.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8424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High residue crops or cover crops used in rotation with high C:N ratio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High C:N ratio crops and added nitrogen increase decomposition and accrual of soil organic matter.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High C:N ratio crop residue tie up nitrogen temporarily in order to break down residue, increased soil moisture, decreased erosion.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Positive impact on long term soil quality, fertility and soil organic matter content.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1053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Tillage such as annual disking, plowing, etc.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Stirs the soil providing a temporary increase in oxygen for microbes to break down carbon sources.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Provides a flush of nitrogen, other nutrients and carbon dioxide release immediately after tillage. Increases erosion rates, decomposition rate of residue, and other carbon sources.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Declines in soil organic matter, soil quality, soil fertility.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10530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Crop residue management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Leave residue on the surface increasing ground cover to protect the soil.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Increased crop residue cover can tie up nitrogen temporarily in order to break down residue, increased soil moisture, decreased erosion and cooler soil temperatures.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Positive impact on long term soil quality, fertility and soil organic matter content.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8424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Nitrogen fertilizer or manure application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Provides nitrogen (energy) source for microbes to break down high C:N ratio residue quicker.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Temporary increase in respiration due to increased rate of breakdown of organic materials.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When managed correctly has an overall positive impact on soil organic matter and soil quality by increasing production levels and residue amounts.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  <a:tr h="8424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Vehicle or farm equipment traffic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Compacts soil decreasing pore space, water movement, oxygen for microbes and nitrogen loss from </a:t>
                      </a:r>
                      <a:r>
                        <a:rPr lang="en-US" sz="1100" dirty="0" err="1">
                          <a:effectLst/>
                        </a:rPr>
                        <a:t>denitrification</a:t>
                      </a:r>
                      <a:r>
                        <a:rPr lang="en-US" sz="11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Decreases respiration, yields, water infiltration and increases runoff.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Production declines, increased soil erosion and runoff, decreased soil quality, compacted soils and reduced microbial activity.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07" marR="267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70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Define: soil respiration and soil microbes</a:t>
            </a:r>
          </a:p>
          <a:p>
            <a:pPr lvl="0"/>
            <a:r>
              <a:rPr lang="en-US" sz="1800" dirty="0"/>
              <a:t>Explain the role of soil respiration in determining soil health</a:t>
            </a:r>
          </a:p>
          <a:p>
            <a:pPr lvl="0"/>
            <a:r>
              <a:rPr lang="en-US" sz="1800" dirty="0"/>
              <a:t>Diagram the role of soil respiration in the cycle of life on earth</a:t>
            </a:r>
          </a:p>
          <a:p>
            <a:pPr lvl="0"/>
            <a:r>
              <a:rPr lang="en-US" sz="1800" dirty="0"/>
              <a:t>List and explain inherent factors that affect soil respiration</a:t>
            </a:r>
          </a:p>
          <a:p>
            <a:pPr lvl="0"/>
            <a:r>
              <a:rPr lang="en-US" sz="1800" dirty="0"/>
              <a:t>List and describe soil respiration management processes</a:t>
            </a:r>
          </a:p>
          <a:p>
            <a:pPr lvl="0"/>
            <a:r>
              <a:rPr lang="en-US" sz="1800" dirty="0"/>
              <a:t>Interpret management impacts on soil respiration and soil organic matter</a:t>
            </a:r>
          </a:p>
          <a:p>
            <a:pPr lvl="0"/>
            <a:r>
              <a:rPr lang="en-US" sz="1800" dirty="0"/>
              <a:t>Measure soil respiration and interpret data</a:t>
            </a:r>
          </a:p>
        </p:txBody>
      </p:sp>
    </p:spTree>
    <p:extLst>
      <p:ext uri="{BB962C8B-B14F-4D97-AF65-F5344CB8AC3E}">
        <p14:creationId xmlns:p14="http://schemas.microsoft.com/office/powerpoint/2010/main" val="36913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Soil respiration is a measure of the carbon dioxide released from the soil by microbes decomposing soil organic matter and from the respiration of plant roots. </a:t>
            </a:r>
            <a:endParaRPr lang="en-US" sz="1800" dirty="0" smtClean="0"/>
          </a:p>
          <a:p>
            <a:pPr marL="0" lvl="0" indent="0">
              <a:buNone/>
            </a:pPr>
            <a:endParaRPr lang="en-US" sz="1800" dirty="0"/>
          </a:p>
          <a:p>
            <a:pPr lvl="0"/>
            <a:r>
              <a:rPr lang="en-US" sz="1800" dirty="0"/>
              <a:t>Soil respiration indicates soil health (soil organic matter content, soil organic matter decomposition and the level of microbial activity).</a:t>
            </a:r>
          </a:p>
        </p:txBody>
      </p:sp>
    </p:spTree>
    <p:extLst>
      <p:ext uri="{BB962C8B-B14F-4D97-AF65-F5344CB8AC3E}">
        <p14:creationId xmlns:p14="http://schemas.microsoft.com/office/powerpoint/2010/main" val="258303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Respiration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600" dirty="0"/>
              <a:t>Respiration rate can be based on the amount of soil organic matter present. </a:t>
            </a:r>
          </a:p>
          <a:p>
            <a:pPr lvl="1"/>
            <a:r>
              <a:rPr lang="en-US" sz="1600" dirty="0"/>
              <a:t>Soil organic matter is a food source for microbes and when microbes are present and working, respiration is higher. </a:t>
            </a:r>
          </a:p>
          <a:p>
            <a:pPr lvl="1"/>
            <a:r>
              <a:rPr lang="en-US" sz="1600" dirty="0"/>
              <a:t>When soil organic matter is absent or low, there is less decomposing activity. </a:t>
            </a:r>
          </a:p>
          <a:p>
            <a:pPr lvl="1"/>
            <a:r>
              <a:rPr lang="en-US" sz="1600" dirty="0"/>
              <a:t>Soil microbes are responsible for soil respiration and may important soil processes. (bacteria, fungi, protozoa, algae)</a:t>
            </a:r>
          </a:p>
          <a:p>
            <a:pPr lvl="1"/>
            <a:r>
              <a:rPr lang="en-US" sz="1600" dirty="0"/>
              <a:t>One heaping table spoon of soil can contain over 9 billion microbes.</a:t>
            </a:r>
          </a:p>
        </p:txBody>
      </p:sp>
    </p:spTree>
    <p:extLst>
      <p:ext uri="{BB962C8B-B14F-4D97-AF65-F5344CB8AC3E}">
        <p14:creationId xmlns:p14="http://schemas.microsoft.com/office/powerpoint/2010/main" val="392566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Respiration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4133850" y="3248025"/>
            <a:ext cx="762000" cy="69532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1400175" y="3409950"/>
            <a:ext cx="1743075" cy="29527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810250" y="3400425"/>
            <a:ext cx="1514475" cy="29527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810000" y="2514600"/>
            <a:ext cx="1381125" cy="3048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857625" y="4352925"/>
            <a:ext cx="1381125" cy="3048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4191000" y="2552700"/>
            <a:ext cx="552450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Plants </a:t>
            </a:r>
          </a:p>
        </p:txBody>
      </p:sp>
      <p:sp>
        <p:nvSpPr>
          <p:cNvPr id="74" name="Text Box 2"/>
          <p:cNvSpPr txBox="1">
            <a:spLocks noChangeArrowheads="1"/>
          </p:cNvSpPr>
          <p:nvPr/>
        </p:nvSpPr>
        <p:spPr bwMode="auto">
          <a:xfrm>
            <a:off x="6038850" y="3438525"/>
            <a:ext cx="1057275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+ Oxygen</a:t>
            </a:r>
          </a:p>
        </p:txBody>
      </p:sp>
      <p:sp>
        <p:nvSpPr>
          <p:cNvPr id="75" name="Text Box 2"/>
          <p:cNvSpPr txBox="1">
            <a:spLocks noChangeArrowheads="1"/>
          </p:cNvSpPr>
          <p:nvPr/>
        </p:nvSpPr>
        <p:spPr bwMode="auto">
          <a:xfrm>
            <a:off x="4305300" y="4391025"/>
            <a:ext cx="428625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Soil</a:t>
            </a:r>
          </a:p>
        </p:txBody>
      </p: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1514475" y="3429000"/>
            <a:ext cx="1590675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 + Carbon Dioxide </a:t>
            </a:r>
          </a:p>
        </p:txBody>
      </p:sp>
      <p:sp>
        <p:nvSpPr>
          <p:cNvPr id="77" name="Text Box 2"/>
          <p:cNvSpPr txBox="1">
            <a:spLocks noChangeArrowheads="1"/>
          </p:cNvSpPr>
          <p:nvPr/>
        </p:nvSpPr>
        <p:spPr bwMode="auto">
          <a:xfrm>
            <a:off x="4286250" y="3467100"/>
            <a:ext cx="438150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 </a:t>
            </a:r>
          </a:p>
        </p:txBody>
      </p:sp>
      <p:cxnSp>
        <p:nvCxnSpPr>
          <p:cNvPr id="78" name="Curved Connector 77"/>
          <p:cNvCxnSpPr/>
          <p:nvPr/>
        </p:nvCxnSpPr>
        <p:spPr>
          <a:xfrm flipV="1">
            <a:off x="2180590" y="2628900"/>
            <a:ext cx="1209675" cy="514350"/>
          </a:xfrm>
          <a:prstGeom prst="curvedConnector3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/>
          <p:nvPr/>
        </p:nvCxnSpPr>
        <p:spPr>
          <a:xfrm>
            <a:off x="5514975" y="2609850"/>
            <a:ext cx="1181100" cy="590550"/>
          </a:xfrm>
          <a:prstGeom prst="curvedConnector3">
            <a:avLst>
              <a:gd name="adj1" fmla="val 48387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/>
          <p:nvPr/>
        </p:nvCxnSpPr>
        <p:spPr>
          <a:xfrm flipH="1">
            <a:off x="5438775" y="3962400"/>
            <a:ext cx="1276350" cy="542925"/>
          </a:xfrm>
          <a:prstGeom prst="curvedConnector3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/>
          <p:nvPr/>
        </p:nvCxnSpPr>
        <p:spPr>
          <a:xfrm flipH="1" flipV="1">
            <a:off x="2286000" y="3914775"/>
            <a:ext cx="1257300" cy="590550"/>
          </a:xfrm>
          <a:prstGeom prst="curvedConnector3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Rectangle 87"/>
          <p:cNvSpPr>
            <a:spLocks noChangeArrowheads="1"/>
          </p:cNvSpPr>
          <p:nvPr/>
        </p:nvSpPr>
        <p:spPr bwMode="auto">
          <a:xfrm>
            <a:off x="819150" y="-198945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93"/>
          <p:cNvSpPr>
            <a:spLocks noChangeArrowheads="1"/>
          </p:cNvSpPr>
          <p:nvPr/>
        </p:nvSpPr>
        <p:spPr bwMode="auto">
          <a:xfrm>
            <a:off x="819150" y="-153225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5023" y="1905000"/>
            <a:ext cx="705837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Ammonification</a:t>
            </a:r>
            <a:r>
              <a:rPr lang="en-US" dirty="0"/>
              <a:t>: occurs in the nitrogen cycle when soil organisms decompose organic-nitrogen converting it to ammonia. 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Available Water Holding Capacity</a:t>
            </a:r>
            <a:r>
              <a:rPr lang="en-US" dirty="0"/>
              <a:t>: Soil moisture available for crop growth; also defined as the difference between field capacity and wilting point, typically shown in inches/foot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Nitrification</a:t>
            </a:r>
            <a:r>
              <a:rPr lang="en-US" dirty="0"/>
              <a:t>: Occurs in the nitrogen cycle when soil organisms convert ammonia and ammonium into nitrite and next to nitrate-nitrogen which is available to plants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Bulk Density</a:t>
            </a:r>
            <a:r>
              <a:rPr lang="en-US" dirty="0"/>
              <a:t>: Weight of dry soil per unit of volume, more compacted soil with less pore space will have a higher bulk density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1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17769" y="1676400"/>
            <a:ext cx="70583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Denitrification</a:t>
            </a:r>
            <a:r>
              <a:rPr lang="en-US" dirty="0"/>
              <a:t>: Conversion and loss of nitrate nitrogen as nitrogen gases when soil becomes saturated with water. 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Respiration</a:t>
            </a:r>
            <a:r>
              <a:rPr lang="en-US" dirty="0"/>
              <a:t>: Carbon dioxide release from soil from several sources (decomposition of organic matter by soil microbes and respiration from roots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r>
              <a:rPr lang="en-US" b="1" dirty="0"/>
              <a:t>Soil Porosity</a:t>
            </a:r>
            <a:r>
              <a:rPr lang="en-US" dirty="0"/>
              <a:t>: Percent of total soil volume made up of pore space.</a:t>
            </a:r>
          </a:p>
          <a:p>
            <a:r>
              <a:rPr lang="en-US" dirty="0"/>
              <a:t>Soil Water Filled Pore Space: Percent of pore space filled with water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Soil Water Content, Gravimetric</a:t>
            </a:r>
            <a:r>
              <a:rPr lang="en-US" dirty="0"/>
              <a:t>: Weight of soil water per unit of dry soil weight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Volumetric Water Content</a:t>
            </a:r>
            <a:r>
              <a:rPr lang="en-US" dirty="0"/>
              <a:t>: Amount (weight or volume) of water in soil core by volume.</a:t>
            </a:r>
          </a:p>
        </p:txBody>
      </p:sp>
    </p:spTree>
    <p:extLst>
      <p:ext uri="{BB962C8B-B14F-4D97-AF65-F5344CB8AC3E}">
        <p14:creationId xmlns:p14="http://schemas.microsoft.com/office/powerpoint/2010/main" val="32571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Density: Climate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Climate</a:t>
            </a:r>
            <a:endParaRPr lang="en-US" sz="2000" dirty="0"/>
          </a:p>
          <a:p>
            <a:pPr lvl="1"/>
            <a:r>
              <a:rPr lang="en-US" sz="2400" dirty="0"/>
              <a:t>Cannot be changed</a:t>
            </a:r>
            <a:endParaRPr lang="en-US" sz="2000" dirty="0"/>
          </a:p>
          <a:p>
            <a:pPr lvl="1"/>
            <a:r>
              <a:rPr lang="en-US" sz="2400" dirty="0"/>
              <a:t>Affects temperature, moisture and indirectly affects biological activity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1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Affecting Bulk Density: Biological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Biological activity</a:t>
            </a:r>
            <a:endParaRPr lang="en-US" sz="2000" dirty="0"/>
          </a:p>
          <a:p>
            <a:pPr lvl="1"/>
            <a:r>
              <a:rPr lang="en-US" sz="2400" dirty="0"/>
              <a:t>Varies with the seasons and times of day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51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1262</TotalTime>
  <Words>1060</Words>
  <Application>Microsoft Office PowerPoint</Application>
  <PresentationFormat>On-screen Show (4:3)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Pushpin</vt:lpstr>
      <vt:lpstr>Soil Respiration</vt:lpstr>
      <vt:lpstr>Objectives</vt:lpstr>
      <vt:lpstr>Soil Respiration</vt:lpstr>
      <vt:lpstr>Soil Respiration</vt:lpstr>
      <vt:lpstr>Soil Respiration</vt:lpstr>
      <vt:lpstr>Definitions</vt:lpstr>
      <vt:lpstr>Definitions</vt:lpstr>
      <vt:lpstr>Factors Affecting Bulk Density: Climate</vt:lpstr>
      <vt:lpstr>Factors Affecting Bulk Density: Biological Activity</vt:lpstr>
      <vt:lpstr>Factors Affecting Bulk Density: Soil Moisture</vt:lpstr>
      <vt:lpstr>Factors Affecting Bulk Density: Soil Organic Matter</vt:lpstr>
      <vt:lpstr>Factors Affecting Bulk Density: Soil Texture</vt:lpstr>
      <vt:lpstr>Managing Soil Respiration</vt:lpstr>
      <vt:lpstr>Managing Soil Respiration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Soil?</dc:title>
  <dc:creator>Anita</dc:creator>
  <cp:lastModifiedBy>Anita Wollenburg</cp:lastModifiedBy>
  <cp:revision>23</cp:revision>
  <dcterms:created xsi:type="dcterms:W3CDTF">2013-06-01T19:50:39Z</dcterms:created>
  <dcterms:modified xsi:type="dcterms:W3CDTF">2013-08-29T18:11:51Z</dcterms:modified>
</cp:coreProperties>
</file>