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57" r:id="rId4"/>
    <p:sldId id="268" r:id="rId5"/>
    <p:sldId id="269" r:id="rId6"/>
    <p:sldId id="259" r:id="rId7"/>
    <p:sldId id="258" r:id="rId8"/>
    <p:sldId id="260" r:id="rId9"/>
    <p:sldId id="261" r:id="rId10"/>
    <p:sldId id="262" r:id="rId11"/>
    <p:sldId id="270" r:id="rId12"/>
    <p:sldId id="271" r:id="rId13"/>
    <p:sldId id="272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15" autoAdjust="0"/>
    <p:restoredTop sz="94660"/>
  </p:normalViewPr>
  <p:slideViewPr>
    <p:cSldViewPr>
      <p:cViewPr varScale="1">
        <p:scale>
          <a:sx n="70" d="100"/>
          <a:sy n="70" d="100"/>
        </p:scale>
        <p:origin x="11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0F402B-B070-43C2-AEBC-C0D757BDCCC7}" type="datetimeFigureOut">
              <a:rPr lang="en-US" smtClean="0"/>
              <a:t>8/26/2013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8EE8AAA6-BD4A-4E15-99F6-1CD6E61704B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Electrical Conductivity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Unit: Soil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Soil EC: Cropping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023" y="2020067"/>
            <a:ext cx="69652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Cropping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Leave </a:t>
            </a:r>
            <a:r>
              <a:rPr lang="en-US" dirty="0"/>
              <a:t>crop residue to add organic matter and to limit </a:t>
            </a:r>
            <a:r>
              <a:rPr lang="en-US" dirty="0" smtClean="0"/>
              <a:t>evaporation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Low </a:t>
            </a:r>
            <a:r>
              <a:rPr lang="en-US" dirty="0"/>
              <a:t>organic matter + poor infiltration + poor drainage + saturated soil + compaction = Increased EC and a decrease in the soil’s ability to buffer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3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Soil EC: Irrigation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023" y="2020067"/>
            <a:ext cx="6965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Irrigation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</a:t>
            </a:r>
            <a:r>
              <a:rPr lang="en-US" dirty="0"/>
              <a:t>salinity of water affects the salinity of soil 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Extra </a:t>
            </a:r>
            <a:r>
              <a:rPr lang="en-US" dirty="0"/>
              <a:t>water can help flush salts from the soil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68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Soil EC: Land Use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023" y="2020067"/>
            <a:ext cx="6965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Land </a:t>
            </a:r>
            <a:r>
              <a:rPr lang="en-US" dirty="0" smtClean="0"/>
              <a:t>Use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Ensuring </a:t>
            </a:r>
            <a:r>
              <a:rPr lang="en-US" dirty="0"/>
              <a:t>that the least amount of compaction and erosion occur improves soil EC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0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Managing Soil EC: Application of Fertilizer/Manure/Compost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95023" y="2020067"/>
            <a:ext cx="69652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Application of </a:t>
            </a:r>
            <a:r>
              <a:rPr lang="en-US" dirty="0" smtClean="0"/>
              <a:t>Fertilizer/Manure/Compost</a:t>
            </a:r>
            <a:endParaRPr lang="en-US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Monitoring </a:t>
            </a:r>
            <a:r>
              <a:rPr lang="en-US" dirty="0"/>
              <a:t>of municipal waste is </a:t>
            </a:r>
            <a:r>
              <a:rPr lang="en-US" dirty="0" smtClean="0"/>
              <a:t>necessary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Nitrogen </a:t>
            </a:r>
            <a:r>
              <a:rPr lang="en-US" dirty="0"/>
              <a:t>increases salinity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85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Function and </a:t>
            </a:r>
            <a:r>
              <a:rPr lang="en-US" dirty="0" smtClean="0"/>
              <a:t>EC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 EC increases, soil microorganism activity decreases, affecting respiration, residue decomposition, nitrification and </a:t>
            </a:r>
            <a:r>
              <a:rPr lang="en-US" dirty="0" err="1"/>
              <a:t>denitrification</a:t>
            </a:r>
            <a:endParaRPr lang="en-US" dirty="0"/>
          </a:p>
          <a:p>
            <a:r>
              <a:rPr lang="en-US" dirty="0" err="1"/>
              <a:t>Sodic</a:t>
            </a:r>
            <a:r>
              <a:rPr lang="en-US" dirty="0"/>
              <a:t> soils have poor soil structure and poor infiltration or drainage as well as increased toxicity</a:t>
            </a:r>
          </a:p>
          <a:p>
            <a:r>
              <a:rPr lang="en-US" dirty="0"/>
              <a:t>EC indirectly indicates the amount of water and water-soluble nutrients available for plant uptake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96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3040" y="1905000"/>
            <a:ext cx="6196405" cy="3818069"/>
          </a:xfrm>
        </p:spPr>
        <p:txBody>
          <a:bodyPr>
            <a:noAutofit/>
          </a:bodyPr>
          <a:lstStyle/>
          <a:p>
            <a:pPr lvl="0"/>
            <a:r>
              <a:rPr lang="en-US" sz="1800" dirty="0"/>
              <a:t>Define: electrical conductivity, </a:t>
            </a:r>
            <a:r>
              <a:rPr lang="en-US" sz="1800" dirty="0" err="1"/>
              <a:t>cation</a:t>
            </a:r>
            <a:r>
              <a:rPr lang="en-US" sz="1800" dirty="0"/>
              <a:t>-exchange-capacity, </a:t>
            </a:r>
            <a:r>
              <a:rPr lang="en-US" sz="1800" dirty="0" err="1"/>
              <a:t>dS</a:t>
            </a:r>
            <a:r>
              <a:rPr lang="en-US" sz="1800" dirty="0"/>
              <a:t>/m, </a:t>
            </a:r>
            <a:r>
              <a:rPr lang="en-US" sz="1800" dirty="0" err="1"/>
              <a:t>EC</a:t>
            </a:r>
            <a:r>
              <a:rPr lang="en-US" sz="1800" baseline="-25000" dirty="0" err="1"/>
              <a:t>e</a:t>
            </a:r>
            <a:r>
              <a:rPr lang="en-US" sz="1800" dirty="0"/>
              <a:t> method, EC</a:t>
            </a:r>
            <a:r>
              <a:rPr lang="en-US" sz="1800" baseline="-25000" dirty="0"/>
              <a:t>1:1 </a:t>
            </a:r>
            <a:r>
              <a:rPr lang="en-US" sz="1800" dirty="0"/>
              <a:t>method, saline soil, </a:t>
            </a:r>
            <a:r>
              <a:rPr lang="en-US" sz="1800" dirty="0" err="1"/>
              <a:t>sodic</a:t>
            </a:r>
            <a:r>
              <a:rPr lang="en-US" sz="1800" dirty="0"/>
              <a:t> soil, anion, </a:t>
            </a:r>
            <a:r>
              <a:rPr lang="en-US" sz="1800" dirty="0" err="1"/>
              <a:t>cation</a:t>
            </a:r>
            <a:r>
              <a:rPr lang="en-US" sz="1800" dirty="0"/>
              <a:t>, nitrification, </a:t>
            </a:r>
            <a:r>
              <a:rPr lang="en-US" sz="1800" dirty="0" err="1"/>
              <a:t>denitrification</a:t>
            </a:r>
            <a:endParaRPr lang="en-US" sz="1800" dirty="0"/>
          </a:p>
          <a:p>
            <a:pPr lvl="0"/>
            <a:r>
              <a:rPr lang="en-US" sz="1800" dirty="0"/>
              <a:t>Explain the role of electrical conductivity in soil health</a:t>
            </a:r>
          </a:p>
          <a:p>
            <a:pPr lvl="0"/>
            <a:r>
              <a:rPr lang="en-US" sz="1800" dirty="0"/>
              <a:t>List and describe inherent factors that affect soil electrical conductivity</a:t>
            </a:r>
          </a:p>
          <a:p>
            <a:pPr lvl="0"/>
            <a:r>
              <a:rPr lang="en-US" sz="1800" dirty="0"/>
              <a:t>Describe the necessity and factors of salinity management</a:t>
            </a:r>
          </a:p>
          <a:p>
            <a:pPr lvl="0"/>
            <a:r>
              <a:rPr lang="en-US" sz="1800" dirty="0"/>
              <a:t>List and describe problems related to electrical conductivity</a:t>
            </a:r>
          </a:p>
          <a:p>
            <a:pPr lvl="0"/>
            <a:r>
              <a:rPr lang="en-US" sz="1800" dirty="0"/>
              <a:t>Describe how electrical conductivity affects soil function</a:t>
            </a:r>
          </a:p>
          <a:p>
            <a:pPr lvl="0"/>
            <a:r>
              <a:rPr lang="en-US" sz="1800" dirty="0"/>
              <a:t>Measure soil electrical conductivity and interpret </a:t>
            </a:r>
            <a:r>
              <a:rPr lang="en-US" sz="1800" dirty="0" smtClean="0"/>
              <a:t>results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913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5023" y="1905000"/>
            <a:ext cx="705837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Anion</a:t>
            </a:r>
            <a:r>
              <a:rPr lang="en-US" dirty="0"/>
              <a:t>: A negatively charged 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Cation</a:t>
            </a:r>
            <a:r>
              <a:rPr lang="en-US" dirty="0"/>
              <a:t>: A positively charged 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Cation</a:t>
            </a:r>
            <a:r>
              <a:rPr lang="en-US" b="1" dirty="0"/>
              <a:t>-Exchange Capacity (CEC)</a:t>
            </a:r>
            <a:r>
              <a:rPr lang="en-US" dirty="0"/>
              <a:t>: Capacity of soil to exchange </a:t>
            </a:r>
            <a:r>
              <a:rPr lang="en-US" dirty="0" err="1"/>
              <a:t>cations</a:t>
            </a:r>
            <a:r>
              <a:rPr lang="en-US" dirty="0"/>
              <a:t>. Soils with high clay or organic matter content have a higher CEC than those soils low in clay and organic matter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Denitrification</a:t>
            </a:r>
            <a:r>
              <a:rPr lang="en-US" dirty="0"/>
              <a:t>: Conversion and loss of nitrate nitrogen to atmosphere in various gas forms, due to lack of oxygen when soil becomes saturated with water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dS</a:t>
            </a:r>
            <a:r>
              <a:rPr lang="en-US" b="1" dirty="0"/>
              <a:t>/m</a:t>
            </a:r>
            <a:r>
              <a:rPr lang="en-US" dirty="0"/>
              <a:t>: Unit of measurement for electrical conductivity of soil in </a:t>
            </a:r>
            <a:r>
              <a:rPr lang="en-US" dirty="0" err="1"/>
              <a:t>deciSiemens</a:t>
            </a:r>
            <a:r>
              <a:rPr lang="en-US" dirty="0"/>
              <a:t> per meter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61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5023" y="1905000"/>
            <a:ext cx="70583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EC</a:t>
            </a:r>
            <a:r>
              <a:rPr lang="en-US" b="1" baseline="-25000" dirty="0" err="1"/>
              <a:t>e</a:t>
            </a:r>
            <a:r>
              <a:rPr lang="en-US" b="1" dirty="0"/>
              <a:t> Method</a:t>
            </a:r>
            <a:r>
              <a:rPr lang="en-US" dirty="0"/>
              <a:t>: Standard accepted laboratory method for soil EC testing using a saturated paste extract. </a:t>
            </a:r>
            <a:endParaRPr lang="en-US" dirty="0" smtClean="0"/>
          </a:p>
          <a:p>
            <a:endParaRPr lang="en-US" dirty="0"/>
          </a:p>
          <a:p>
            <a:r>
              <a:rPr lang="en-US" b="1" dirty="0"/>
              <a:t>EC</a:t>
            </a:r>
            <a:r>
              <a:rPr lang="en-US" b="1" baseline="-25000" dirty="0"/>
              <a:t>1:1</a:t>
            </a:r>
            <a:r>
              <a:rPr lang="en-US" b="1" dirty="0"/>
              <a:t> Method</a:t>
            </a:r>
            <a:r>
              <a:rPr lang="en-US" dirty="0"/>
              <a:t>: Soil EC testing method using a 1:1 soil-water mixture that must be adjusted for soil texture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Nitrification</a:t>
            </a:r>
            <a:r>
              <a:rPr lang="en-US" dirty="0"/>
              <a:t>: Conversion of ammonium compounds in organic material, or fertilizer into nitrites and nitrates by soil bacteria, making nitrogen available to plants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Nitrogen Oxides</a:t>
            </a:r>
            <a:r>
              <a:rPr lang="en-US" dirty="0"/>
              <a:t>: Family of nitrogen gases that can be generated by human activities and released to the atmosphere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15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95023" y="1905000"/>
            <a:ext cx="705837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Saline Soil</a:t>
            </a:r>
            <a:r>
              <a:rPr lang="en-US" dirty="0"/>
              <a:t>: Soil with a high content of soluble salts and negatively affect soil processes, productivity and overall soil health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err="1"/>
              <a:t>Sodic</a:t>
            </a:r>
            <a:r>
              <a:rPr lang="en-US" b="1" dirty="0"/>
              <a:t> Soil</a:t>
            </a:r>
            <a:r>
              <a:rPr lang="en-US" dirty="0"/>
              <a:t>: Soil with a high content of salt and poor structure. Water infiltration and drainage is prevented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/>
              <a:t>Soil Electrical Conductivity</a:t>
            </a:r>
            <a:r>
              <a:rPr lang="en-US" dirty="0"/>
              <a:t>: A measure of the amount of salts in soil.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26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Soil </a:t>
            </a:r>
            <a:r>
              <a:rPr lang="en-US" dirty="0" smtClean="0"/>
              <a:t>Electrical Conductivity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Soil electrical conductivity affects yields, crop suitability, plant nutrient availability and soil microorganism activity such as emission of greenhouse gases and respiration.</a:t>
            </a:r>
          </a:p>
          <a:p>
            <a:pPr lvl="0"/>
            <a:r>
              <a:rPr lang="en-US" dirty="0"/>
              <a:t>Excess salts hinder plant growth by affecting the soil-water balance.</a:t>
            </a:r>
          </a:p>
          <a:p>
            <a:pPr lvl="0"/>
            <a:r>
              <a:rPr lang="en-US" dirty="0"/>
              <a:t>Arid and semi-arid climates naturally have a higher salt content.</a:t>
            </a:r>
          </a:p>
          <a:p>
            <a:pPr lvl="0"/>
            <a:r>
              <a:rPr lang="en-US" dirty="0"/>
              <a:t>Salinity is influenced by humans through cropping, irrigation and land management practices.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21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Inherent Factors Affecting </a:t>
            </a:r>
            <a:r>
              <a:rPr lang="en-US" dirty="0" smtClean="0"/>
              <a:t>Soil EC: </a:t>
            </a:r>
            <a:r>
              <a:rPr lang="en-US" dirty="0" smtClean="0"/>
              <a:t>Climate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Climate</a:t>
            </a:r>
            <a:endParaRPr lang="en-US" sz="2000" dirty="0"/>
          </a:p>
          <a:p>
            <a:pPr lvl="1"/>
            <a:r>
              <a:rPr lang="en-US" sz="2400" dirty="0"/>
              <a:t>Salts are more easily flushed through soil located in areas of high rainfall</a:t>
            </a:r>
            <a:endParaRPr lang="en-US" sz="2000" dirty="0"/>
          </a:p>
          <a:p>
            <a:pPr lvl="1"/>
            <a:r>
              <a:rPr lang="en-US" sz="2400" dirty="0"/>
              <a:t>Salts are flushed below the root zone into groundwater or streams</a:t>
            </a:r>
            <a:endParaRPr lang="en-US" sz="2000" dirty="0"/>
          </a:p>
          <a:p>
            <a:pPr lvl="1"/>
            <a:r>
              <a:rPr lang="en-US" sz="2400" dirty="0"/>
              <a:t>Salts accumulate in soils found in dry areas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602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Inherent Factors Affecting </a:t>
            </a:r>
            <a:r>
              <a:rPr lang="en-US" dirty="0" smtClean="0"/>
              <a:t>Soil EC: </a:t>
            </a:r>
            <a:r>
              <a:rPr lang="en-US" dirty="0" smtClean="0"/>
              <a:t>Mineral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Mineral Content</a:t>
            </a:r>
            <a:endParaRPr lang="en-US" sz="2000" dirty="0"/>
          </a:p>
          <a:p>
            <a:pPr lvl="1"/>
            <a:r>
              <a:rPr lang="en-US" sz="2400" dirty="0"/>
              <a:t>Salts come from the weathering of minerals and rocks found in </a:t>
            </a:r>
            <a:r>
              <a:rPr lang="en-US" sz="2400" dirty="0" smtClean="0"/>
              <a:t>soil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6157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Inherent Factors Affecting </a:t>
            </a:r>
            <a:r>
              <a:rPr lang="en-US" dirty="0" smtClean="0"/>
              <a:t>Soil EC: </a:t>
            </a:r>
            <a:r>
              <a:rPr lang="en-US" dirty="0" smtClean="0"/>
              <a:t>Texture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Soil Texture</a:t>
            </a:r>
            <a:endParaRPr lang="en-US" sz="2000" dirty="0"/>
          </a:p>
          <a:p>
            <a:pPr lvl="1"/>
            <a:r>
              <a:rPr lang="en-US" sz="2400" dirty="0"/>
              <a:t>Clay with high </a:t>
            </a:r>
            <a:r>
              <a:rPr lang="en-US" sz="2400" dirty="0" err="1"/>
              <a:t>cation</a:t>
            </a:r>
            <a:r>
              <a:rPr lang="en-US" sz="2400" dirty="0"/>
              <a:t>-exchange capacities have high electrical conductivity</a:t>
            </a:r>
            <a:endParaRPr lang="en-US" sz="2000" dirty="0"/>
          </a:p>
          <a:p>
            <a:pPr lvl="1"/>
            <a:r>
              <a:rPr lang="en-US" sz="2400" dirty="0"/>
              <a:t>Clay with lower </a:t>
            </a:r>
            <a:r>
              <a:rPr lang="en-US" sz="2400" dirty="0" err="1"/>
              <a:t>cation</a:t>
            </a:r>
            <a:r>
              <a:rPr lang="en-US" sz="2400" dirty="0"/>
              <a:t>-exchange capacities have low electrical conductivity</a:t>
            </a:r>
            <a:endParaRPr lang="en-US" sz="2000" dirty="0"/>
          </a:p>
          <a:p>
            <a:r>
              <a:rPr lang="en-US" dirty="0"/>
              <a:t>Salts can’t leach through restrictive layers and therefore accumulate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10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1237</TotalTime>
  <Words>640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Brush Script MT</vt:lpstr>
      <vt:lpstr>Constantia</vt:lpstr>
      <vt:lpstr>Franklin Gothic Book</vt:lpstr>
      <vt:lpstr>Rage Italic</vt:lpstr>
      <vt:lpstr>Pushpin</vt:lpstr>
      <vt:lpstr>Soil Electrical Conductivity</vt:lpstr>
      <vt:lpstr>Objectives</vt:lpstr>
      <vt:lpstr>Definitions</vt:lpstr>
      <vt:lpstr>Definitions</vt:lpstr>
      <vt:lpstr>Definitions</vt:lpstr>
      <vt:lpstr>Soil Electrical Conductivity</vt:lpstr>
      <vt:lpstr>Inherent Factors Affecting Soil EC: Climate</vt:lpstr>
      <vt:lpstr>Inherent Factors Affecting Soil EC: Mineral Content</vt:lpstr>
      <vt:lpstr>Inherent Factors Affecting Soil EC: Texture</vt:lpstr>
      <vt:lpstr>Managing Soil EC: Cropping</vt:lpstr>
      <vt:lpstr>Managing Soil EC: Irrigation</vt:lpstr>
      <vt:lpstr>Managing Soil EC: Land Use</vt:lpstr>
      <vt:lpstr>Managing Soil EC: Application of Fertilizer/Manure/Compost</vt:lpstr>
      <vt:lpstr>Soil Function and EC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Soil?</dc:title>
  <dc:creator>Anita</dc:creator>
  <cp:lastModifiedBy>Anita Wollenburg</cp:lastModifiedBy>
  <cp:revision>18</cp:revision>
  <dcterms:created xsi:type="dcterms:W3CDTF">2013-06-01T19:50:39Z</dcterms:created>
  <dcterms:modified xsi:type="dcterms:W3CDTF">2013-08-27T14:42:17Z</dcterms:modified>
</cp:coreProperties>
</file>