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5" r:id="rId3"/>
    <p:sldId id="257" r:id="rId4"/>
    <p:sldId id="268" r:id="rId5"/>
    <p:sldId id="259" r:id="rId6"/>
    <p:sldId id="258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5" autoAdjust="0"/>
    <p:restoredTop sz="94660"/>
  </p:normalViewPr>
  <p:slideViewPr>
    <p:cSldViewPr>
      <p:cViewPr varScale="1">
        <p:scale>
          <a:sx n="70" d="100"/>
          <a:sy n="70" d="100"/>
        </p:scale>
        <p:origin x="11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Soil </a:t>
            </a:r>
            <a:r>
              <a:rPr lang="en-US" dirty="0" smtClean="0"/>
              <a:t>Bulk Density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Unit: Soil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Define: ammonification, available water holding capacity, nitrification, bulk density, </a:t>
            </a:r>
            <a:r>
              <a:rPr lang="en-US" sz="1800" dirty="0" err="1"/>
              <a:t>denitrification</a:t>
            </a:r>
            <a:r>
              <a:rPr lang="en-US" sz="1800" dirty="0"/>
              <a:t>, respiration, soil porosity, soil water filled pore space, soil water content, gravimetric, volumetric water content</a:t>
            </a:r>
          </a:p>
          <a:p>
            <a:pPr lvl="0"/>
            <a:r>
              <a:rPr lang="en-US" sz="1800" dirty="0"/>
              <a:t>List and explain factors that affect soil bulk density</a:t>
            </a:r>
          </a:p>
          <a:p>
            <a:pPr lvl="0"/>
            <a:r>
              <a:rPr lang="en-US" sz="1800" dirty="0"/>
              <a:t>List and describe soil bulk density management processes</a:t>
            </a:r>
          </a:p>
          <a:p>
            <a:pPr lvl="0"/>
            <a:r>
              <a:rPr lang="en-US" sz="1800" dirty="0"/>
              <a:t>Measure soil bulk density interpret data</a:t>
            </a:r>
          </a:p>
        </p:txBody>
      </p:sp>
    </p:spTree>
    <p:extLst>
      <p:ext uri="{BB962C8B-B14F-4D97-AF65-F5344CB8AC3E}">
        <p14:creationId xmlns:p14="http://schemas.microsoft.com/office/powerpoint/2010/main" val="369132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95023" y="1905000"/>
            <a:ext cx="705837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Ammonification</a:t>
            </a:r>
            <a:r>
              <a:rPr lang="en-US" dirty="0"/>
              <a:t>: occurs in the nitrogen cycle when soil organisms decompose organic-nitrogen converting it to ammonia. </a:t>
            </a:r>
            <a:endParaRPr lang="en-US" dirty="0" smtClean="0"/>
          </a:p>
          <a:p>
            <a:endParaRPr lang="en-US" dirty="0"/>
          </a:p>
          <a:p>
            <a:r>
              <a:rPr lang="en-US" b="1" dirty="0"/>
              <a:t>Available Water Holding Capacity</a:t>
            </a:r>
            <a:r>
              <a:rPr lang="en-US" dirty="0"/>
              <a:t>: Soil moisture available for crop growth; also defined as the difference between field capacity and wilting point, typically shown in inches/foot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Nitrification</a:t>
            </a:r>
            <a:r>
              <a:rPr lang="en-US" dirty="0"/>
              <a:t>: Occurs in the nitrogen cycle when soil organisms convert ammonia and ammonium into nitrite and next to nitrate-nitrogen which is available to plants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Bulk Density</a:t>
            </a:r>
            <a:r>
              <a:rPr lang="en-US" dirty="0"/>
              <a:t>: Weight of dry soil per unit of volume, more compacted soil with less pore space will have a higher bulk density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61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17769" y="1676400"/>
            <a:ext cx="705837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Denitrification</a:t>
            </a:r>
            <a:r>
              <a:rPr lang="en-US" dirty="0"/>
              <a:t>: Conversion and loss of nitrate nitrogen as nitrogen gases when soil becomes saturated with water. </a:t>
            </a:r>
            <a:endParaRPr lang="en-US" dirty="0" smtClean="0"/>
          </a:p>
          <a:p>
            <a:endParaRPr lang="en-US" dirty="0"/>
          </a:p>
          <a:p>
            <a:r>
              <a:rPr lang="en-US" b="1" dirty="0"/>
              <a:t>Respiration</a:t>
            </a:r>
            <a:r>
              <a:rPr lang="en-US" dirty="0"/>
              <a:t>: Carbon dioxide release from soil from several sources (decomposition of organic matter by soil microbes and respiration from roots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b="1" dirty="0"/>
              <a:t>Soil Porosity</a:t>
            </a:r>
            <a:r>
              <a:rPr lang="en-US" dirty="0"/>
              <a:t>: Percent of total soil volume made up of pore space.</a:t>
            </a:r>
          </a:p>
          <a:p>
            <a:r>
              <a:rPr lang="en-US" dirty="0"/>
              <a:t>Soil Water Filled Pore Space: Percent of pore space filled with water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Soil Water Content, Gravimetric</a:t>
            </a:r>
            <a:r>
              <a:rPr lang="en-US" dirty="0"/>
              <a:t>: Weight of soil water per unit of dry soil weight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Volumetric Water Content</a:t>
            </a:r>
            <a:r>
              <a:rPr lang="en-US" dirty="0"/>
              <a:t>: Amount (weight or volume) of water in soil core by volume.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15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</a:t>
            </a:r>
            <a:r>
              <a:rPr lang="en-US" dirty="0" smtClean="0"/>
              <a:t>Bulk Density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Bulk density affects the following:</a:t>
            </a:r>
            <a:endParaRPr lang="en-US" sz="2000" dirty="0"/>
          </a:p>
          <a:p>
            <a:pPr lvl="1"/>
            <a:r>
              <a:rPr lang="en-US" sz="2400" dirty="0"/>
              <a:t>Ability of water to infiltrate soil</a:t>
            </a:r>
            <a:endParaRPr lang="en-US" sz="2000" dirty="0"/>
          </a:p>
          <a:p>
            <a:pPr lvl="1"/>
            <a:r>
              <a:rPr lang="en-US" sz="2400" dirty="0"/>
              <a:t>Rooting depth of plants</a:t>
            </a:r>
            <a:endParaRPr lang="en-US" sz="2000" dirty="0"/>
          </a:p>
          <a:p>
            <a:pPr lvl="1"/>
            <a:r>
              <a:rPr lang="en-US" sz="2400" dirty="0"/>
              <a:t>Available water capacity</a:t>
            </a:r>
            <a:endParaRPr lang="en-US" sz="2000" dirty="0"/>
          </a:p>
          <a:p>
            <a:pPr lvl="1"/>
            <a:r>
              <a:rPr lang="en-US" sz="2400" dirty="0"/>
              <a:t>Soil porosity</a:t>
            </a:r>
            <a:endParaRPr lang="en-US" sz="2000" dirty="0"/>
          </a:p>
          <a:p>
            <a:pPr lvl="1"/>
            <a:r>
              <a:rPr lang="en-US" sz="2400" dirty="0"/>
              <a:t>Plant nutrient availability</a:t>
            </a:r>
            <a:endParaRPr lang="en-US" sz="2000" dirty="0"/>
          </a:p>
          <a:p>
            <a:pPr lvl="1"/>
            <a:r>
              <a:rPr lang="en-US" sz="2400" dirty="0"/>
              <a:t>Soil microorganism activity</a:t>
            </a:r>
            <a:endParaRPr lang="en-US" sz="2000" dirty="0"/>
          </a:p>
          <a:p>
            <a:pPr lvl="0"/>
            <a:r>
              <a:rPr lang="en-US" dirty="0"/>
              <a:t>Bulk density is a measurement of the weight of dry soil </a:t>
            </a:r>
            <a:endParaRPr lang="en-US" sz="2000" dirty="0"/>
          </a:p>
          <a:p>
            <a:pPr lvl="1"/>
            <a:r>
              <a:rPr lang="en-US" sz="2400" dirty="0"/>
              <a:t>50% solids (soil particles and organic matter)</a:t>
            </a:r>
            <a:endParaRPr lang="en-US" sz="2000" dirty="0"/>
          </a:p>
          <a:p>
            <a:pPr lvl="1"/>
            <a:r>
              <a:rPr lang="en-US" sz="2400" dirty="0"/>
              <a:t>50% pore space (filled with air or water)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21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Bulk Density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following factors affect soil bulk density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Soil </a:t>
            </a:r>
            <a:r>
              <a:rPr lang="en-US" dirty="0"/>
              <a:t>organic matter</a:t>
            </a:r>
          </a:p>
          <a:p>
            <a:pPr lvl="1"/>
            <a:r>
              <a:rPr lang="en-US" dirty="0"/>
              <a:t>Soil texture</a:t>
            </a:r>
          </a:p>
          <a:p>
            <a:pPr lvl="1"/>
            <a:r>
              <a:rPr lang="en-US" dirty="0"/>
              <a:t>Density of soil mineral</a:t>
            </a:r>
          </a:p>
          <a:p>
            <a:pPr lvl="1"/>
            <a:r>
              <a:rPr lang="en-US" dirty="0"/>
              <a:t>Packing arrangement of aggregates</a:t>
            </a:r>
          </a:p>
          <a:p>
            <a:pPr lvl="0"/>
            <a:r>
              <a:rPr lang="en-US" dirty="0" smtClean="0"/>
              <a:t>Presence </a:t>
            </a:r>
            <a:r>
              <a:rPr lang="en-US" dirty="0"/>
              <a:t>and amount of rock fragment, soil depth and soil texture affect the water capacity of soil</a:t>
            </a:r>
          </a:p>
          <a:p>
            <a:pPr lvl="0"/>
            <a:r>
              <a:rPr lang="en-US" dirty="0"/>
              <a:t>Loose, well-aggregated, porous, high organic matter soils have a lower bulk density</a:t>
            </a:r>
          </a:p>
          <a:p>
            <a:pPr lvl="0"/>
            <a:r>
              <a:rPr lang="en-US" dirty="0"/>
              <a:t>Sandy soils have a higher bulk density because of less pore space</a:t>
            </a:r>
          </a:p>
        </p:txBody>
      </p:sp>
    </p:spTree>
    <p:extLst>
      <p:ext uri="{BB962C8B-B14F-4D97-AF65-F5344CB8AC3E}">
        <p14:creationId xmlns:p14="http://schemas.microsoft.com/office/powerpoint/2010/main" val="231602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Managing Bulk Density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smtClean="0"/>
              <a:t>Increase </a:t>
            </a:r>
            <a:r>
              <a:rPr lang="en-US" dirty="0"/>
              <a:t>soil organic matter</a:t>
            </a:r>
            <a:endParaRPr lang="en-US" sz="2000" dirty="0"/>
          </a:p>
          <a:p>
            <a:pPr lvl="1"/>
            <a:r>
              <a:rPr lang="en-US" sz="2400" dirty="0"/>
              <a:t>Use no till</a:t>
            </a:r>
            <a:endParaRPr lang="en-US" sz="2000" dirty="0"/>
          </a:p>
          <a:p>
            <a:pPr lvl="1"/>
            <a:r>
              <a:rPr lang="en-US" sz="2400" dirty="0"/>
              <a:t>Use cover crops</a:t>
            </a:r>
            <a:endParaRPr lang="en-US" sz="2000" dirty="0"/>
          </a:p>
          <a:p>
            <a:pPr lvl="1"/>
            <a:r>
              <a:rPr lang="en-US" sz="2400" dirty="0"/>
              <a:t>Use solid manure or apply compost</a:t>
            </a:r>
            <a:endParaRPr lang="en-US" sz="2000" dirty="0"/>
          </a:p>
          <a:p>
            <a:pPr lvl="1"/>
            <a:r>
              <a:rPr lang="en-US" sz="2400" dirty="0"/>
              <a:t>Use high residue crops</a:t>
            </a:r>
            <a:endParaRPr lang="en-US" sz="2000" dirty="0"/>
          </a:p>
          <a:p>
            <a:pPr lvl="0"/>
            <a:r>
              <a:rPr lang="en-US" dirty="0"/>
              <a:t>Minimize soil disturbances</a:t>
            </a:r>
            <a:endParaRPr lang="en-US" sz="2000" dirty="0"/>
          </a:p>
          <a:p>
            <a:pPr lvl="1"/>
            <a:r>
              <a:rPr lang="en-US" sz="2400" dirty="0"/>
              <a:t>Avoid equipment operation on wet soil</a:t>
            </a:r>
            <a:endParaRPr lang="en-US" sz="2000" dirty="0"/>
          </a:p>
          <a:p>
            <a:pPr lvl="1"/>
            <a:r>
              <a:rPr lang="en-US" sz="2400" dirty="0"/>
              <a:t>Use designated roads or rows for equipment transportation</a:t>
            </a:r>
            <a:endParaRPr lang="en-US" sz="2000" dirty="0"/>
          </a:p>
          <a:p>
            <a:pPr lvl="0"/>
            <a:r>
              <a:rPr lang="en-US" dirty="0"/>
              <a:t>Decrease compaction</a:t>
            </a:r>
            <a:endParaRPr lang="en-US" sz="2000" dirty="0"/>
          </a:p>
          <a:p>
            <a:pPr lvl="1"/>
            <a:r>
              <a:rPr lang="en-US" sz="2400" dirty="0"/>
              <a:t>Reduce the number of trips across the field with equipment</a:t>
            </a:r>
            <a:endParaRPr lang="en-US" sz="2000" dirty="0"/>
          </a:p>
          <a:p>
            <a:pPr lvl="1"/>
            <a:r>
              <a:rPr lang="en-US" sz="2400" dirty="0"/>
              <a:t>Reduce the amount of time livestock are permitted to be on the soil</a:t>
            </a:r>
            <a:endParaRPr lang="en-US" sz="2000" dirty="0"/>
          </a:p>
          <a:p>
            <a:pPr lvl="0"/>
            <a:r>
              <a:rPr lang="en-US" dirty="0"/>
              <a:t>Use multi-crop systems</a:t>
            </a:r>
            <a:endParaRPr lang="en-US" sz="2000" dirty="0"/>
          </a:p>
          <a:p>
            <a:pPr lvl="1"/>
            <a:r>
              <a:rPr lang="en-US" sz="2400" dirty="0"/>
              <a:t>Plant crops with a variety of rooting depths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157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1245</TotalTime>
  <Words>479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Brush Script MT</vt:lpstr>
      <vt:lpstr>Constantia</vt:lpstr>
      <vt:lpstr>Franklin Gothic Book</vt:lpstr>
      <vt:lpstr>Rage Italic</vt:lpstr>
      <vt:lpstr>Pushpin</vt:lpstr>
      <vt:lpstr>Soil Bulk Density</vt:lpstr>
      <vt:lpstr>Objectives</vt:lpstr>
      <vt:lpstr>Definitions</vt:lpstr>
      <vt:lpstr>Definitions</vt:lpstr>
      <vt:lpstr>Soil Bulk Density</vt:lpstr>
      <vt:lpstr>Factors affecting Bulk Density</vt:lpstr>
      <vt:lpstr>Managing Bulk Density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Soil?</dc:title>
  <dc:creator>Anita</dc:creator>
  <cp:lastModifiedBy>Anita Wollenburg</cp:lastModifiedBy>
  <cp:revision>20</cp:revision>
  <dcterms:created xsi:type="dcterms:W3CDTF">2013-06-01T19:50:39Z</dcterms:created>
  <dcterms:modified xsi:type="dcterms:W3CDTF">2013-08-29T17:52:07Z</dcterms:modified>
</cp:coreProperties>
</file>