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8C2923E-45AC-47F3-B4EB-BF4254899B44}" type="datetimeFigureOut">
              <a:rPr lang="en-US" smtClean="0"/>
              <a:t>8/27/2013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Soil Quality Measurement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Unit: Soil Science Lesson </a:t>
            </a:r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7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800" dirty="0"/>
              <a:t>Define: soil quality, soil series, erosion</a:t>
            </a:r>
          </a:p>
          <a:p>
            <a:pPr lvl="0"/>
            <a:r>
              <a:rPr lang="en-US" sz="1800" dirty="0"/>
              <a:t>Describe two methods to assess soil quality</a:t>
            </a:r>
          </a:p>
          <a:p>
            <a:pPr lvl="0"/>
            <a:r>
              <a:rPr lang="en-US" sz="1800" dirty="0"/>
              <a:t>Create a model that represents signs of erosion</a:t>
            </a:r>
          </a:p>
          <a:p>
            <a:pPr lvl="0"/>
            <a:r>
              <a:rPr lang="en-US" sz="1800" dirty="0"/>
              <a:t>List and describe causes of erosion</a:t>
            </a:r>
          </a:p>
          <a:p>
            <a:pPr lvl="0"/>
            <a:r>
              <a:rPr lang="en-US" sz="1800" dirty="0"/>
              <a:t>Explain the role of soil management in determining soil quality</a:t>
            </a:r>
          </a:p>
          <a:p>
            <a:pPr lvl="0"/>
            <a:r>
              <a:rPr lang="en-US" sz="1800" dirty="0"/>
              <a:t>Determine percent slope of a specific land area</a:t>
            </a:r>
          </a:p>
          <a:p>
            <a:pPr lvl="0"/>
            <a:r>
              <a:rPr lang="en-US" sz="1800" dirty="0"/>
              <a:t>Explain how climate impacts soil</a:t>
            </a:r>
          </a:p>
          <a:p>
            <a:pPr lvl="0"/>
            <a:r>
              <a:rPr lang="en-US" sz="1800" dirty="0"/>
              <a:t>Explain how longitude and latitude impact soil</a:t>
            </a:r>
          </a:p>
          <a:p>
            <a:pPr lvl="0"/>
            <a:r>
              <a:rPr lang="en-US" sz="1800" dirty="0"/>
              <a:t>Identify environmentally sensitive areas</a:t>
            </a:r>
          </a:p>
          <a:p>
            <a:pPr lvl="0"/>
            <a:r>
              <a:rPr lang="en-US" sz="1800" dirty="0"/>
              <a:t>Determine when to properly sample soil</a:t>
            </a:r>
          </a:p>
          <a:p>
            <a:pPr lvl="0"/>
            <a:r>
              <a:rPr lang="en-US" sz="1800" dirty="0"/>
              <a:t>Determine where to sample soil</a:t>
            </a:r>
          </a:p>
          <a:p>
            <a:pPr lvl="0"/>
            <a:r>
              <a:rPr lang="en-US" sz="1800" dirty="0"/>
              <a:t>Explain the guidelines for selecting sampling sites</a:t>
            </a:r>
          </a:p>
          <a:p>
            <a:pPr lvl="0"/>
            <a:r>
              <a:rPr lang="en-US" sz="1800" dirty="0"/>
              <a:t>Explain the need for collecting multiple samples</a:t>
            </a:r>
          </a:p>
          <a:p>
            <a:pPr lvl="0"/>
            <a:r>
              <a:rPr lang="en-US" sz="1800" dirty="0"/>
              <a:t>Use the Nebraska Soil Quality Card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00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Soil Quality integrates the physical, chemical, and biological components of soil and their interactions.</a:t>
            </a:r>
          </a:p>
          <a:p>
            <a:r>
              <a:rPr lang="en-US" dirty="0"/>
              <a:t>There are two fundamental ways to assess soil quality:</a:t>
            </a:r>
          </a:p>
          <a:p>
            <a:pPr lvl="1"/>
            <a:r>
              <a:rPr lang="en-US" dirty="0"/>
              <a:t>Take measurements periodically over time to monitor changes or trends in soil quality</a:t>
            </a:r>
          </a:p>
          <a:p>
            <a:pPr lvl="1"/>
            <a:r>
              <a:rPr lang="en-US" dirty="0"/>
              <a:t>Compare measured values to a standard or reference soil condition.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89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or Site 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Soil </a:t>
            </a:r>
            <a:r>
              <a:rPr lang="en-US" dirty="0" smtClean="0"/>
              <a:t>series:</a:t>
            </a:r>
          </a:p>
          <a:p>
            <a:pPr lvl="1"/>
            <a:r>
              <a:rPr lang="en-US" dirty="0" smtClean="0"/>
              <a:t>name </a:t>
            </a:r>
            <a:r>
              <a:rPr lang="en-US" dirty="0"/>
              <a:t>of soil </a:t>
            </a:r>
            <a:endParaRPr lang="en-US" dirty="0" smtClean="0"/>
          </a:p>
          <a:p>
            <a:pPr lvl="1"/>
            <a:r>
              <a:rPr lang="en-US" dirty="0" smtClean="0"/>
              <a:t>found </a:t>
            </a:r>
            <a:r>
              <a:rPr lang="en-US" dirty="0"/>
              <a:t>in the county soil survey.</a:t>
            </a:r>
          </a:p>
          <a:p>
            <a:r>
              <a:rPr lang="en-US" dirty="0"/>
              <a:t>Signs of erosion include </a:t>
            </a:r>
            <a:endParaRPr lang="en-US" dirty="0" smtClean="0"/>
          </a:p>
          <a:p>
            <a:pPr lvl="1"/>
            <a:r>
              <a:rPr lang="en-US" dirty="0" smtClean="0"/>
              <a:t>Gullies and rills</a:t>
            </a:r>
          </a:p>
          <a:p>
            <a:pPr lvl="1"/>
            <a:r>
              <a:rPr lang="en-US" dirty="0" smtClean="0"/>
              <a:t>development </a:t>
            </a:r>
            <a:r>
              <a:rPr lang="en-US" dirty="0"/>
              <a:t>of </a:t>
            </a:r>
            <a:r>
              <a:rPr lang="en-US" dirty="0" smtClean="0"/>
              <a:t>pedestals</a:t>
            </a:r>
          </a:p>
          <a:p>
            <a:pPr lvl="1"/>
            <a:r>
              <a:rPr lang="en-US" dirty="0" smtClean="0"/>
              <a:t>exposed </a:t>
            </a:r>
            <a:r>
              <a:rPr lang="en-US" dirty="0"/>
              <a:t>areas of </a:t>
            </a:r>
            <a:r>
              <a:rPr lang="en-US" dirty="0" smtClean="0"/>
              <a:t>subsoil </a:t>
            </a:r>
          </a:p>
          <a:p>
            <a:pPr lvl="1"/>
            <a:r>
              <a:rPr lang="en-US" dirty="0" smtClean="0"/>
              <a:t>wind </a:t>
            </a:r>
            <a:r>
              <a:rPr lang="en-US" dirty="0"/>
              <a:t>damage or plants</a:t>
            </a:r>
          </a:p>
          <a:p>
            <a:r>
              <a:rPr lang="en-US" dirty="0"/>
              <a:t>Management history includes </a:t>
            </a:r>
            <a:endParaRPr lang="en-US" dirty="0"/>
          </a:p>
          <a:p>
            <a:pPr lvl="1"/>
            <a:r>
              <a:rPr lang="en-US" dirty="0" smtClean="0"/>
              <a:t>description </a:t>
            </a:r>
            <a:r>
              <a:rPr lang="en-US" dirty="0"/>
              <a:t>of past and present land and crop </a:t>
            </a:r>
            <a:r>
              <a:rPr lang="en-US" dirty="0" smtClean="0"/>
              <a:t>management </a:t>
            </a:r>
          </a:p>
          <a:p>
            <a:pPr lvl="1"/>
            <a:r>
              <a:rPr lang="en-US" dirty="0" smtClean="0"/>
              <a:t>kind</a:t>
            </a:r>
            <a:r>
              <a:rPr lang="en-US" dirty="0"/>
              <a:t>, amount and method of </a:t>
            </a:r>
            <a:r>
              <a:rPr lang="en-US" dirty="0" smtClean="0"/>
              <a:t>fertilization</a:t>
            </a:r>
          </a:p>
          <a:p>
            <a:pPr lvl="1"/>
            <a:r>
              <a:rPr lang="en-US" dirty="0" smtClean="0"/>
              <a:t>prior tillage</a:t>
            </a:r>
          </a:p>
          <a:p>
            <a:pPr lvl="1"/>
            <a:r>
              <a:rPr lang="en-US" dirty="0" smtClean="0"/>
              <a:t>land </a:t>
            </a:r>
            <a:r>
              <a:rPr lang="en-US" dirty="0"/>
              <a:t>leveling.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19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or Site Characterization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Slope and topography includes </a:t>
            </a:r>
            <a:endParaRPr lang="en-US" dirty="0" smtClean="0"/>
          </a:p>
          <a:p>
            <a:pPr lvl="1"/>
            <a:r>
              <a:rPr lang="en-US" dirty="0" smtClean="0"/>
              <a:t>percent </a:t>
            </a:r>
            <a:r>
              <a:rPr lang="en-US" dirty="0"/>
              <a:t>slope at sampling </a:t>
            </a:r>
            <a:r>
              <a:rPr lang="en-US" dirty="0" smtClean="0"/>
              <a:t>sites</a:t>
            </a:r>
          </a:p>
          <a:p>
            <a:pPr lvl="1"/>
            <a:r>
              <a:rPr lang="en-US" dirty="0" smtClean="0"/>
              <a:t>note </a:t>
            </a:r>
            <a:r>
              <a:rPr lang="en-US" dirty="0"/>
              <a:t>any hills, knolls, ridges, potholes, depressions, etc.</a:t>
            </a:r>
          </a:p>
          <a:p>
            <a:r>
              <a:rPr lang="en-US" dirty="0"/>
              <a:t>Location of field includes a </a:t>
            </a:r>
            <a:r>
              <a:rPr lang="en-US" dirty="0" smtClean="0"/>
              <a:t>record of </a:t>
            </a:r>
          </a:p>
          <a:p>
            <a:pPr lvl="1"/>
            <a:r>
              <a:rPr lang="en-US" dirty="0" smtClean="0"/>
              <a:t>longitude </a:t>
            </a:r>
            <a:r>
              <a:rPr lang="en-US" dirty="0"/>
              <a:t>and latitude</a:t>
            </a:r>
          </a:p>
          <a:p>
            <a:r>
              <a:rPr lang="en-US" dirty="0"/>
              <a:t>Climatic information includes </a:t>
            </a:r>
            <a:endParaRPr lang="en-US" dirty="0" smtClean="0"/>
          </a:p>
          <a:p>
            <a:pPr lvl="1"/>
            <a:r>
              <a:rPr lang="en-US" dirty="0" smtClean="0"/>
              <a:t>precipitation </a:t>
            </a:r>
            <a:r>
              <a:rPr lang="en-US" dirty="0"/>
              <a:t>and high and low average temperatures for each month</a:t>
            </a:r>
          </a:p>
          <a:p>
            <a:r>
              <a:rPr lang="en-US" dirty="0"/>
              <a:t>Location of environmentally sensitive areas includes </a:t>
            </a:r>
            <a:r>
              <a:rPr lang="en-US" dirty="0" smtClean="0"/>
              <a:t>location</a:t>
            </a:r>
          </a:p>
          <a:p>
            <a:pPr lvl="1"/>
            <a:r>
              <a:rPr lang="en-US" dirty="0" smtClean="0"/>
              <a:t>Ponds and creeks</a:t>
            </a:r>
          </a:p>
          <a:p>
            <a:pPr lvl="1"/>
            <a:r>
              <a:rPr lang="en-US" dirty="0" smtClean="0"/>
              <a:t>Wetlands</a:t>
            </a:r>
          </a:p>
          <a:p>
            <a:pPr lvl="1"/>
            <a:r>
              <a:rPr lang="en-US" dirty="0" smtClean="0"/>
              <a:t>other </a:t>
            </a:r>
            <a:r>
              <a:rPr lang="en-US" dirty="0"/>
              <a:t>environmentally fragile sites.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87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Erosion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Soil erosion involves the breakdown, detachment, transport, and redistribution of soil particles by forces of water, wind, or </a:t>
            </a:r>
            <a:r>
              <a:rPr lang="en-US" sz="2000" dirty="0" smtClean="0"/>
              <a:t>gravity.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306393"/>
              </p:ext>
            </p:extLst>
          </p:nvPr>
        </p:nvGraphicFramePr>
        <p:xfrm>
          <a:off x="457200" y="2640076"/>
          <a:ext cx="7619999" cy="34977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8800"/>
                <a:gridCol w="4114800"/>
                <a:gridCol w="1676399"/>
              </a:tblGrid>
              <a:tr h="1933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Type of Erosion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Causes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Picture or Example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04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Water Erosion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Lack of protection against raindrop impact,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Decreased aggregate stability,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Long and steep slopes,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Intense rainfall or irrigation events when plant or residue cover is at a minimum,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Decreased infiltration by compaction or other means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01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Mechanical Erosion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Removal by harvest of root crops,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Tillage and cultivation practices that move soil downslope.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6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Wind Erosion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>
                          <a:effectLst/>
                        </a:rPr>
                        <a:t>Exposed surface soil during critical periods of the year,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>
                          <a:effectLst/>
                        </a:rPr>
                        <a:t>Occurrence of wind velocities that are sufficient to lift individual soil particles,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>
                          <a:effectLst/>
                        </a:rPr>
                        <a:t>Long, unsheltered, smooth soil surfaces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02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Slope is the steepness of the land usually measure in a percentage.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62" y="2286000"/>
            <a:ext cx="7579391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94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When to sample?</a:t>
            </a:r>
          </a:p>
          <a:p>
            <a:pPr lvl="1"/>
            <a:r>
              <a:rPr lang="en-US" dirty="0"/>
              <a:t>Annual sampling of a field is recommended</a:t>
            </a:r>
          </a:p>
          <a:p>
            <a:pPr lvl="1"/>
            <a:r>
              <a:rPr lang="en-US" dirty="0"/>
              <a:t>Sample when the climate is most stable and there have been no recent disturbances such as after harvest or the end of the growing season</a:t>
            </a:r>
          </a:p>
          <a:p>
            <a:r>
              <a:rPr lang="en-US" dirty="0"/>
              <a:t> Where to sample?</a:t>
            </a:r>
          </a:p>
          <a:p>
            <a:pPr lvl="1"/>
            <a:r>
              <a:rPr lang="en-US" dirty="0"/>
              <a:t>Consider rows, soil type, management, plant growth, salt affected areas, erosion, slope, and drainage</a:t>
            </a:r>
          </a:p>
          <a:p>
            <a:pPr lvl="1"/>
            <a:r>
              <a:rPr lang="en-US" dirty="0"/>
              <a:t>Select sample sites that are representative of the field</a:t>
            </a:r>
          </a:p>
          <a:p>
            <a:pPr lvl="1"/>
            <a:r>
              <a:rPr lang="en-US" dirty="0"/>
              <a:t>For trouble spot assessment, select areas that are representative to trouble spots</a:t>
            </a:r>
          </a:p>
          <a:p>
            <a:pPr lvl="1"/>
            <a:r>
              <a:rPr lang="en-US" dirty="0"/>
              <a:t>When comparing management systems make sure sites selected for comparison have the same soil type</a:t>
            </a:r>
          </a:p>
          <a:p>
            <a:pPr lvl="1"/>
            <a:r>
              <a:rPr lang="en-US" dirty="0"/>
              <a:t>When making changes to soil make sure samples are taken after each change</a:t>
            </a:r>
          </a:p>
          <a:p>
            <a:r>
              <a:rPr lang="en-US" dirty="0"/>
              <a:t>How many samples?</a:t>
            </a:r>
          </a:p>
          <a:p>
            <a:pPr lvl="1"/>
            <a:r>
              <a:rPr lang="en-US" dirty="0"/>
              <a:t>Sample number will depend on the variability of the field</a:t>
            </a:r>
          </a:p>
          <a:p>
            <a:pPr lvl="1"/>
            <a:r>
              <a:rPr lang="en-US" dirty="0"/>
              <a:t>Take a minimum of three samples on any one soil type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16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62</TotalTime>
  <Words>559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Soil Quality Measurement</vt:lpstr>
      <vt:lpstr>Objectives</vt:lpstr>
      <vt:lpstr>Soil Quality</vt:lpstr>
      <vt:lpstr>Field or Site Characterization</vt:lpstr>
      <vt:lpstr>Field or Site Characterization</vt:lpstr>
      <vt:lpstr>Erosion</vt:lpstr>
      <vt:lpstr>Slope</vt:lpstr>
      <vt:lpstr>Soil Sampling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Soil Form?</dc:title>
  <dc:creator>Jensens</dc:creator>
  <cp:lastModifiedBy>Jensens</cp:lastModifiedBy>
  <cp:revision>7</cp:revision>
  <dcterms:created xsi:type="dcterms:W3CDTF">2013-08-08T13:36:40Z</dcterms:created>
  <dcterms:modified xsi:type="dcterms:W3CDTF">2013-08-27T16:02:59Z</dcterms:modified>
</cp:coreProperties>
</file>