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embeddings/oleObject1.bin" ContentType="application/vnd.openxmlformats-officedocument.oleObject"/>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369" r:id="rId3"/>
    <p:sldId id="370" r:id="rId4"/>
    <p:sldId id="372" r:id="rId5"/>
    <p:sldId id="378" r:id="rId6"/>
    <p:sldId id="359" r:id="rId7"/>
    <p:sldId id="361" r:id="rId8"/>
    <p:sldId id="362" r:id="rId9"/>
    <p:sldId id="363" r:id="rId10"/>
    <p:sldId id="393" r:id="rId11"/>
    <p:sldId id="407" r:id="rId12"/>
    <p:sldId id="390" r:id="rId13"/>
    <p:sldId id="392" r:id="rId14"/>
    <p:sldId id="397" r:id="rId15"/>
    <p:sldId id="395" r:id="rId16"/>
    <p:sldId id="364" r:id="rId17"/>
    <p:sldId id="396" r:id="rId18"/>
    <p:sldId id="365" r:id="rId19"/>
    <p:sldId id="394" r:id="rId20"/>
    <p:sldId id="406" r:id="rId21"/>
    <p:sldId id="405" r:id="rId22"/>
    <p:sldId id="374" r:id="rId23"/>
    <p:sldId id="404" r:id="rId24"/>
    <p:sldId id="399" r:id="rId25"/>
    <p:sldId id="401" r:id="rId26"/>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D69B"/>
    <a:srgbClr val="800000"/>
    <a:srgbClr val="006600"/>
    <a:srgbClr val="6699FF"/>
    <a:srgbClr val="336699"/>
    <a:srgbClr val="FF0000"/>
    <a:srgbClr val="CC0000"/>
    <a:srgbClr val="FFFF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0" autoAdjust="0"/>
    <p:restoredTop sz="68010" autoAdjust="0"/>
  </p:normalViewPr>
  <p:slideViewPr>
    <p:cSldViewPr>
      <p:cViewPr varScale="1">
        <p:scale>
          <a:sx n="73" d="100"/>
          <a:sy n="73" d="100"/>
        </p:scale>
        <p:origin x="-1744"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170238" cy="481013"/>
          </a:xfrm>
          <a:prstGeom prst="rect">
            <a:avLst/>
          </a:prstGeom>
          <a:noFill/>
          <a:ln w="9525">
            <a:noFill/>
            <a:miter lim="800000"/>
            <a:headEnd/>
            <a:tailEnd/>
          </a:ln>
        </p:spPr>
        <p:txBody>
          <a:bodyPr vert="horz" wrap="square" lIns="96103" tIns="48052" rIns="96103" bIns="48052" numCol="1" anchor="t" anchorCtr="0" compatLnSpc="1">
            <a:prstTxWarp prst="textNoShape">
              <a:avLst/>
            </a:prstTxWarp>
          </a:bodyPr>
          <a:lstStyle>
            <a:lvl1pPr defTabSz="960438">
              <a:defRPr sz="1300"/>
            </a:lvl1pPr>
          </a:lstStyle>
          <a:p>
            <a:endParaRPr lang="en-US"/>
          </a:p>
        </p:txBody>
      </p:sp>
      <p:sp>
        <p:nvSpPr>
          <p:cNvPr id="26627" name="Rectangle 3"/>
          <p:cNvSpPr>
            <a:spLocks noGrp="1" noChangeArrowheads="1"/>
          </p:cNvSpPr>
          <p:nvPr>
            <p:ph type="dt" idx="1"/>
          </p:nvPr>
        </p:nvSpPr>
        <p:spPr bwMode="auto">
          <a:xfrm>
            <a:off x="4143375" y="0"/>
            <a:ext cx="3170238" cy="481013"/>
          </a:xfrm>
          <a:prstGeom prst="rect">
            <a:avLst/>
          </a:prstGeom>
          <a:noFill/>
          <a:ln w="9525">
            <a:noFill/>
            <a:miter lim="800000"/>
            <a:headEnd/>
            <a:tailEnd/>
          </a:ln>
        </p:spPr>
        <p:txBody>
          <a:bodyPr vert="horz" wrap="square" lIns="96103" tIns="48052" rIns="96103" bIns="48052" numCol="1" anchor="t" anchorCtr="0" compatLnSpc="1">
            <a:prstTxWarp prst="textNoShape">
              <a:avLst/>
            </a:prstTxWarp>
          </a:bodyPr>
          <a:lstStyle>
            <a:lvl1pPr algn="r" defTabSz="960438">
              <a:defRPr sz="1300"/>
            </a:lvl1pPr>
          </a:lstStyle>
          <a:p>
            <a:endParaRPr lang="en-US"/>
          </a:p>
        </p:txBody>
      </p:sp>
      <p:sp>
        <p:nvSpPr>
          <p:cNvPr id="14340"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731838" y="4560888"/>
            <a:ext cx="5851525" cy="4321175"/>
          </a:xfrm>
          <a:prstGeom prst="rect">
            <a:avLst/>
          </a:prstGeom>
          <a:noFill/>
          <a:ln w="9525">
            <a:noFill/>
            <a:miter lim="800000"/>
            <a:headEnd/>
            <a:tailEnd/>
          </a:ln>
        </p:spPr>
        <p:txBody>
          <a:bodyPr vert="horz" wrap="square" lIns="96103" tIns="48052" rIns="96103" bIns="4805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630"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p:spPr>
        <p:txBody>
          <a:bodyPr vert="horz" wrap="square" lIns="96103" tIns="48052" rIns="96103" bIns="48052" numCol="1" anchor="b" anchorCtr="0" compatLnSpc="1">
            <a:prstTxWarp prst="textNoShape">
              <a:avLst/>
            </a:prstTxWarp>
          </a:bodyPr>
          <a:lstStyle>
            <a:lvl1pPr defTabSz="960438">
              <a:defRPr sz="1300"/>
            </a:lvl1pPr>
          </a:lstStyle>
          <a:p>
            <a:endParaRPr lang="en-US"/>
          </a:p>
        </p:txBody>
      </p:sp>
      <p:sp>
        <p:nvSpPr>
          <p:cNvPr id="26631"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p:spPr>
        <p:txBody>
          <a:bodyPr vert="horz" wrap="square" lIns="96103" tIns="48052" rIns="96103" bIns="48052" numCol="1" anchor="b" anchorCtr="0" compatLnSpc="1">
            <a:prstTxWarp prst="textNoShape">
              <a:avLst/>
            </a:prstTxWarp>
          </a:bodyPr>
          <a:lstStyle>
            <a:lvl1pPr algn="r" defTabSz="960438">
              <a:defRPr sz="1300"/>
            </a:lvl1pPr>
          </a:lstStyle>
          <a:p>
            <a:fld id="{2A8103EB-7C35-4DFA-B6E9-36021CDDE83E}" type="slidenum">
              <a:rPr lang="en-US"/>
              <a:pPr/>
              <a:t>‹#›</a:t>
            </a:fld>
            <a:endParaRPr lang="en-US"/>
          </a:p>
        </p:txBody>
      </p:sp>
    </p:spTree>
    <p:extLst>
      <p:ext uri="{BB962C8B-B14F-4D97-AF65-F5344CB8AC3E}">
        <p14:creationId xmlns:p14="http://schemas.microsoft.com/office/powerpoint/2010/main" val="23210797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sz="1100" dirty="0" smtClean="0">
                <a:latin typeface="+mn-lt"/>
              </a:rPr>
              <a:t>No matter the weather conditions, there will be problematic diseases every year. Which disease may change from year to year. This presentation focuses on integrated pest management of corn and soybean diseases.</a:t>
            </a:r>
            <a:endParaRPr lang="en-US" sz="1100" dirty="0">
              <a:latin typeface="+mn-lt"/>
            </a:endParaRPr>
          </a:p>
        </p:txBody>
      </p:sp>
      <p:sp>
        <p:nvSpPr>
          <p:cNvPr id="16387" name="Slide Number Placeholder 3"/>
          <p:cNvSpPr>
            <a:spLocks noGrp="1"/>
          </p:cNvSpPr>
          <p:nvPr>
            <p:ph type="sldNum" sz="quarter" idx="5"/>
          </p:nvPr>
        </p:nvSpPr>
        <p:spPr>
          <a:noFill/>
        </p:spPr>
        <p:txBody>
          <a:bodyPr/>
          <a:lstStyle/>
          <a:p>
            <a:fld id="{31DA1076-8DE7-46AC-B9A1-3FFB6E6A0B2B}"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pPr>
              <a:defRPr/>
            </a:pPr>
            <a:r>
              <a:rPr lang="en-US" sz="1100" dirty="0" smtClean="0">
                <a:latin typeface="+mn-lt"/>
              </a:rPr>
              <a:t>Some forms of resistance can slow or reduce the build up of inoculum.</a:t>
            </a:r>
          </a:p>
          <a:p>
            <a:pPr>
              <a:defRPr/>
            </a:pPr>
            <a:endParaRPr lang="en-US" sz="1100" dirty="0" smtClean="0">
              <a:latin typeface="+mn-lt"/>
            </a:endParaRPr>
          </a:p>
          <a:p>
            <a:pPr>
              <a:defRPr/>
            </a:pPr>
            <a:r>
              <a:rPr lang="en-US" sz="1100" dirty="0" smtClean="0">
                <a:latin typeface="+mn-lt"/>
              </a:rPr>
              <a:t>For example, corn plants resistant to the pathogen that causes Northern leaf blight (page 30, Corn Field Guide) will get infected and colonized, but the lesions are smaller, less distinct than on susceptible hybrids, and produce fewer spores.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pPr>
              <a:defRPr/>
            </a:pPr>
            <a:r>
              <a:rPr lang="en-US" sz="1100" dirty="0" smtClean="0">
                <a:latin typeface="+mn-lt"/>
              </a:rPr>
              <a:t>Some pathogens infect seed (pages 33-34, Soybean Field Guide 2</a:t>
            </a:r>
            <a:r>
              <a:rPr lang="en-US" sz="1100" baseline="30000" dirty="0" smtClean="0">
                <a:latin typeface="+mn-lt"/>
              </a:rPr>
              <a:t>nd</a:t>
            </a:r>
            <a:r>
              <a:rPr lang="en-US" sz="1100" dirty="0" smtClean="0">
                <a:latin typeface="+mn-lt"/>
              </a:rPr>
              <a:t> Edition; pages 39-42, Corn Field Guide) and reduce germination or slow seedling growth. Planting high quality seed reduces disease. In addition, using high quality seed may prevent introduction of new pathogens into a field. </a:t>
            </a:r>
          </a:p>
          <a:p>
            <a:pPr>
              <a:defRPr/>
            </a:pPr>
            <a:endParaRPr lang="en-US" sz="1100" dirty="0" smtClean="0">
              <a:latin typeface="+mn-lt"/>
            </a:endParaRPr>
          </a:p>
          <a:p>
            <a:pPr>
              <a:defRPr/>
            </a:pPr>
            <a:r>
              <a:rPr lang="en-US" sz="1100" i="0" dirty="0" smtClean="0">
                <a:latin typeface="+mn-lt"/>
              </a:rPr>
              <a:t>[</a:t>
            </a:r>
            <a:r>
              <a:rPr lang="en-US" sz="1100" i="1" dirty="0" smtClean="0">
                <a:latin typeface="+mn-lt"/>
              </a:rPr>
              <a:t>Left: Purple seed stain on soybean. Right: Survival structures for white mold </a:t>
            </a:r>
            <a:r>
              <a:rPr lang="en-US" sz="1100" i="0" dirty="0" smtClean="0">
                <a:latin typeface="+mn-lt"/>
              </a:rPr>
              <a:t>(page 30, Soybean Field Guide 2</a:t>
            </a:r>
            <a:r>
              <a:rPr lang="en-US" sz="1100" i="0" baseline="30000" dirty="0" smtClean="0">
                <a:latin typeface="+mn-lt"/>
              </a:rPr>
              <a:t>nd</a:t>
            </a:r>
            <a:r>
              <a:rPr lang="en-US" sz="1100" i="0" dirty="0" smtClean="0">
                <a:latin typeface="+mn-lt"/>
              </a:rPr>
              <a:t> Edition)</a:t>
            </a:r>
            <a:r>
              <a:rPr lang="en-US" sz="1100" i="1" dirty="0" smtClean="0">
                <a:latin typeface="+mn-lt"/>
              </a:rPr>
              <a:t>. These survival structures </a:t>
            </a:r>
            <a:r>
              <a:rPr lang="en-US" sz="1100" i="0" dirty="0" smtClean="0">
                <a:latin typeface="+mn-lt"/>
              </a:rPr>
              <a:t>(</a:t>
            </a:r>
            <a:r>
              <a:rPr lang="en-US" sz="1100" i="0" dirty="0" err="1" smtClean="0">
                <a:latin typeface="+mn-lt"/>
              </a:rPr>
              <a:t>sclerotia</a:t>
            </a:r>
            <a:r>
              <a:rPr lang="en-US" sz="1100" i="0" dirty="0" smtClean="0">
                <a:latin typeface="+mn-lt"/>
              </a:rPr>
              <a:t>) </a:t>
            </a:r>
            <a:r>
              <a:rPr lang="en-US" sz="1100" i="1" dirty="0" smtClean="0">
                <a:latin typeface="+mn-lt"/>
              </a:rPr>
              <a:t>can move with seed and survive in soil for several years.</a:t>
            </a:r>
            <a:r>
              <a:rPr lang="en-US" sz="1100" i="0" dirty="0" smtClean="0">
                <a:latin typeface="+mn-lt"/>
              </a:rPr>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pPr>
              <a:defRPr/>
            </a:pPr>
            <a:r>
              <a:rPr lang="en-US" sz="1100" dirty="0" smtClean="0">
                <a:latin typeface="+mn-lt"/>
              </a:rPr>
              <a:t>Weed management is important. Many of the weeds that commonly occur are also hosts of some pathogens, e.g. </a:t>
            </a:r>
            <a:r>
              <a:rPr lang="en-US" sz="1100" i="1" dirty="0" err="1" smtClean="0">
                <a:latin typeface="+mn-lt"/>
              </a:rPr>
              <a:t>Desmodium</a:t>
            </a:r>
            <a:r>
              <a:rPr lang="en-US" sz="1100" i="1" dirty="0" smtClean="0">
                <a:latin typeface="+mn-lt"/>
              </a:rPr>
              <a:t> </a:t>
            </a:r>
            <a:r>
              <a:rPr lang="en-US" sz="1100" dirty="0" smtClean="0">
                <a:latin typeface="+mn-lt"/>
              </a:rPr>
              <a:t>species are hosts of bean pod mottle virus (page 25, Soybean</a:t>
            </a:r>
            <a:r>
              <a:rPr lang="en-US" sz="1100" baseline="0" dirty="0" smtClean="0">
                <a:latin typeface="+mn-lt"/>
              </a:rPr>
              <a:t> Field Guide 2</a:t>
            </a:r>
            <a:r>
              <a:rPr lang="en-US" sz="1100" baseline="30000" dirty="0" smtClean="0">
                <a:latin typeface="+mn-lt"/>
              </a:rPr>
              <a:t>nd</a:t>
            </a:r>
            <a:r>
              <a:rPr lang="en-US" sz="1100" baseline="0" dirty="0" smtClean="0">
                <a:latin typeface="+mn-lt"/>
              </a:rPr>
              <a:t> Edition</a:t>
            </a:r>
            <a:r>
              <a:rPr lang="en-US" sz="1100" dirty="0" smtClean="0">
                <a:latin typeface="+mn-lt"/>
              </a:rPr>
              <a:t>) that affects soybean. Therefore, these hosts enable the pathogen to produce more inoculum. Furthermore, weeds may improve the microclimate for spore production by increasing relative humidity and/or decreasing light intensity.</a:t>
            </a:r>
          </a:p>
          <a:p>
            <a:pPr>
              <a:defRPr/>
            </a:pPr>
            <a:endParaRPr lang="en-US" sz="1100" dirty="0" smtClean="0">
              <a:solidFill>
                <a:schemeClr val="tx1"/>
              </a:solidFill>
              <a:latin typeface="+mn-lt"/>
            </a:endParaRPr>
          </a:p>
          <a:p>
            <a:pPr>
              <a:defRPr/>
            </a:pPr>
            <a:r>
              <a:rPr lang="en-US" sz="1100" i="0" dirty="0" smtClean="0">
                <a:solidFill>
                  <a:schemeClr val="tx1"/>
                </a:solidFill>
                <a:latin typeface="+mn-lt"/>
              </a:rPr>
              <a:t>[</a:t>
            </a:r>
            <a:r>
              <a:rPr lang="en-US" sz="1100" i="1" dirty="0" smtClean="0">
                <a:solidFill>
                  <a:schemeClr val="tx1"/>
                </a:solidFill>
                <a:latin typeface="+mn-lt"/>
              </a:rPr>
              <a:t>Image shows: </a:t>
            </a:r>
            <a:r>
              <a:rPr lang="en-US" sz="1100" i="1" dirty="0" err="1" smtClean="0">
                <a:solidFill>
                  <a:schemeClr val="tx1"/>
                </a:solidFill>
                <a:latin typeface="+mn-lt"/>
              </a:rPr>
              <a:t>Desmodium</a:t>
            </a:r>
            <a:r>
              <a:rPr lang="en-US" sz="1100" i="1" dirty="0" smtClean="0">
                <a:solidFill>
                  <a:schemeClr val="tx1"/>
                </a:solidFill>
                <a:latin typeface="+mn-lt"/>
              </a:rPr>
              <a:t> species </a:t>
            </a:r>
            <a:r>
              <a:rPr lang="en-US" sz="1100" i="0" dirty="0" smtClean="0">
                <a:solidFill>
                  <a:schemeClr val="tx1"/>
                </a:solidFill>
                <a:latin typeface="+mn-lt"/>
              </a:rPr>
              <a:t>(tick trefoils). </a:t>
            </a:r>
            <a:r>
              <a:rPr lang="en-US" sz="1100" i="1" dirty="0" smtClean="0">
                <a:solidFill>
                  <a:schemeClr val="tx1"/>
                </a:solidFill>
                <a:latin typeface="+mn-lt"/>
              </a:rPr>
              <a:t>Some viruses can live in the absence of one host by colonizing another host. Then, when a crop host is present, the virus can move from weed host to crop host in various ways.</a:t>
            </a:r>
            <a:r>
              <a:rPr lang="en-US" sz="1100" i="0" dirty="0" smtClean="0">
                <a:solidFill>
                  <a:schemeClr val="tx1"/>
                </a:solidFill>
                <a:latin typeface="+mn-lt"/>
              </a:rPr>
              <a:t>]</a:t>
            </a:r>
            <a:r>
              <a:rPr lang="en-US" sz="1100" i="1" dirty="0" smtClean="0">
                <a:solidFill>
                  <a:schemeClr val="tx1"/>
                </a:solidFill>
                <a:latin typeface="+mn-lt"/>
              </a:rPr>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pPr>
              <a:defRPr/>
            </a:pPr>
            <a:r>
              <a:rPr lang="en-US" sz="1100" dirty="0" smtClean="0">
                <a:solidFill>
                  <a:schemeClr val="tx1"/>
                </a:solidFill>
                <a:latin typeface="+mn-lt"/>
              </a:rPr>
              <a:t>Insects can be a source of inoculum. Insects can carry fungal pathogen spores on their bodies, or may carry bacterial or virus pathogens inside them. For example the corn flea beetle (page 47, Corn Field Guide) carries the Stewart’s disease bacterium that infects corn (page 33, Corn Field Guide). Furthermore, some insects can cause wounds in plants that allow pathogens to</a:t>
            </a:r>
            <a:r>
              <a:rPr lang="en-US" sz="1100" baseline="0" dirty="0" smtClean="0">
                <a:solidFill>
                  <a:schemeClr val="tx1"/>
                </a:solidFill>
                <a:latin typeface="+mn-lt"/>
              </a:rPr>
              <a:t> enter</a:t>
            </a:r>
            <a:r>
              <a:rPr lang="en-US" sz="1100" dirty="0" smtClean="0">
                <a:solidFill>
                  <a:schemeClr val="tx1"/>
                </a:solidFill>
                <a:latin typeface="+mn-lt"/>
              </a:rPr>
              <a:t> the host plant. For example, corn stalk borers (page 52, Corn Field Guide) can wound corn, leading to stalk rot (pages 36-38, Corn Field Guide). </a:t>
            </a:r>
          </a:p>
          <a:p>
            <a:pPr>
              <a:defRPr/>
            </a:pPr>
            <a:endParaRPr lang="en-US" sz="1100" dirty="0" smtClean="0">
              <a:solidFill>
                <a:schemeClr val="tx1"/>
              </a:solidFill>
              <a:latin typeface="+mn-lt"/>
            </a:endParaRPr>
          </a:p>
          <a:p>
            <a:pPr>
              <a:defRPr/>
            </a:pPr>
            <a:r>
              <a:rPr lang="en-US" sz="1100" i="0" dirty="0" smtClean="0">
                <a:solidFill>
                  <a:schemeClr val="tx1"/>
                </a:solidFill>
                <a:latin typeface="+mn-lt"/>
              </a:rPr>
              <a:t>[</a:t>
            </a:r>
            <a:r>
              <a:rPr lang="en-US" sz="1100" i="1" dirty="0" smtClean="0">
                <a:solidFill>
                  <a:schemeClr val="tx1"/>
                </a:solidFill>
                <a:latin typeface="+mn-lt"/>
              </a:rPr>
              <a:t>Left: Corn flea beetle. Feeding by the corn flea beetle wounds corn leaf tissues, allowing the bacterium, which is carried by the beetle, to enter the plant. Right: Corn pith tissue damaged by stalk rots is discolored and can lead to lodging.</a:t>
            </a:r>
            <a:r>
              <a:rPr lang="en-US" sz="1100" i="0" dirty="0" smtClean="0">
                <a:solidFill>
                  <a:schemeClr val="tx1"/>
                </a:solidFill>
                <a:latin typeface="+mn-lt"/>
              </a:rPr>
              <a:t>]</a:t>
            </a:r>
            <a:r>
              <a:rPr lang="en-US" sz="1100" i="1" dirty="0" smtClean="0">
                <a:solidFill>
                  <a:schemeClr val="tx1"/>
                </a:solidFill>
                <a:latin typeface="+mn-lt"/>
              </a:rPr>
              <a:t> </a:t>
            </a:r>
          </a:p>
          <a:p>
            <a:pPr>
              <a:defRPr/>
            </a:pPr>
            <a:endParaRPr lang="en-US" sz="1100" dirty="0" smtClean="0">
              <a:latin typeface="+mn-l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pPr>
              <a:defRPr/>
            </a:pPr>
            <a:r>
              <a:rPr lang="en-US" sz="1100" dirty="0" smtClean="0">
                <a:solidFill>
                  <a:schemeClr val="tx1"/>
                </a:solidFill>
                <a:latin typeface="+mn-lt"/>
              </a:rPr>
              <a:t>Some soybean diseases like sudden death syndrome (page 28, Soybean Field Guide 2</a:t>
            </a:r>
            <a:r>
              <a:rPr lang="en-US" sz="1100" baseline="30000" dirty="0" smtClean="0">
                <a:solidFill>
                  <a:schemeClr val="tx1"/>
                </a:solidFill>
                <a:latin typeface="+mn-lt"/>
              </a:rPr>
              <a:t>nd</a:t>
            </a:r>
            <a:r>
              <a:rPr lang="en-US" sz="1100" dirty="0" smtClean="0">
                <a:solidFill>
                  <a:schemeClr val="tx1"/>
                </a:solidFill>
                <a:latin typeface="+mn-lt"/>
              </a:rPr>
              <a:t> Edition) and brown stem rot (page 29, Soybean Field Guide 2</a:t>
            </a:r>
            <a:r>
              <a:rPr lang="en-US" sz="1100" baseline="30000" dirty="0" smtClean="0">
                <a:solidFill>
                  <a:schemeClr val="tx1"/>
                </a:solidFill>
                <a:latin typeface="+mn-lt"/>
              </a:rPr>
              <a:t>nd</a:t>
            </a:r>
            <a:r>
              <a:rPr lang="en-US" sz="1100" dirty="0" smtClean="0">
                <a:solidFill>
                  <a:schemeClr val="tx1"/>
                </a:solidFill>
                <a:latin typeface="+mn-lt"/>
              </a:rPr>
              <a:t> Edition) are more severe when high numbers of soybean cyst nematode are present. Thus interactions can occur between two different types of pathogen that can result in greater disease severity.</a:t>
            </a:r>
          </a:p>
          <a:p>
            <a:pPr>
              <a:defRPr/>
            </a:pPr>
            <a:endParaRPr lang="en-US" sz="1100" dirty="0" smtClean="0">
              <a:solidFill>
                <a:schemeClr val="tx1"/>
              </a:solidFill>
              <a:latin typeface="+mn-lt"/>
            </a:endParaRPr>
          </a:p>
          <a:p>
            <a:pPr>
              <a:defRPr/>
            </a:pPr>
            <a:r>
              <a:rPr lang="en-US" sz="1100" i="0" dirty="0" smtClean="0">
                <a:solidFill>
                  <a:schemeClr val="tx1"/>
                </a:solidFill>
                <a:latin typeface="+mn-lt"/>
              </a:rPr>
              <a:t>[</a:t>
            </a:r>
            <a:r>
              <a:rPr lang="en-US" sz="1100" i="1" dirty="0" smtClean="0">
                <a:solidFill>
                  <a:schemeClr val="tx1"/>
                </a:solidFill>
                <a:latin typeface="+mn-lt"/>
              </a:rPr>
              <a:t>Left: Brown stem rot of soybean. Right: These yellow spots surrounding necrotic (dead) tissue on a soybean leaf are indications of sudden death syndrome.</a:t>
            </a:r>
            <a:r>
              <a:rPr lang="en-US" sz="1100" i="0" dirty="0" smtClean="0">
                <a:solidFill>
                  <a:schemeClr val="tx1"/>
                </a:solidFill>
                <a:latin typeface="+mn-lt"/>
              </a:rPr>
              <a:t>] </a:t>
            </a:r>
          </a:p>
          <a:p>
            <a:pPr>
              <a:defRPr/>
            </a:pPr>
            <a:endParaRPr lang="en-US" sz="1100" dirty="0" smtClean="0">
              <a:latin typeface="+mn-l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pPr>
              <a:defRPr/>
            </a:pPr>
            <a:r>
              <a:rPr lang="en-US" sz="1100" dirty="0" smtClean="0">
                <a:solidFill>
                  <a:schemeClr val="tx1"/>
                </a:solidFill>
                <a:latin typeface="+mn-lt"/>
              </a:rPr>
              <a:t>One of the most important cultural practices that can be used for disease management is crop rotation. Many pathogens can only survive on infested crop residue for a limited period of time. The reason for this is that saprophytic (organisms</a:t>
            </a:r>
            <a:r>
              <a:rPr lang="en-US" sz="1100" baseline="0" dirty="0" smtClean="0">
                <a:solidFill>
                  <a:schemeClr val="tx1"/>
                </a:solidFill>
                <a:latin typeface="+mn-lt"/>
              </a:rPr>
              <a:t> which survive by feeding on dead organic matter)</a:t>
            </a:r>
            <a:r>
              <a:rPr lang="en-US" sz="1100" dirty="0" smtClean="0">
                <a:solidFill>
                  <a:schemeClr val="tx1"/>
                </a:solidFill>
                <a:latin typeface="+mn-lt"/>
              </a:rPr>
              <a:t> micro-organisms are better at competing for food and some may even destroy or suppress a pathogen. For example, the fungus </a:t>
            </a:r>
            <a:r>
              <a:rPr lang="en-US" sz="1100" i="1" dirty="0" err="1" smtClean="0">
                <a:solidFill>
                  <a:schemeClr val="tx1"/>
                </a:solidFill>
                <a:latin typeface="+mn-lt"/>
              </a:rPr>
              <a:t>Trichoderma</a:t>
            </a:r>
            <a:r>
              <a:rPr lang="en-US" sz="1100" i="1" dirty="0" smtClean="0">
                <a:solidFill>
                  <a:schemeClr val="tx1"/>
                </a:solidFill>
                <a:latin typeface="+mn-lt"/>
              </a:rPr>
              <a:t> </a:t>
            </a:r>
            <a:r>
              <a:rPr lang="en-US" sz="1100" i="1" dirty="0" err="1" smtClean="0">
                <a:solidFill>
                  <a:schemeClr val="tx1"/>
                </a:solidFill>
                <a:latin typeface="+mn-lt"/>
              </a:rPr>
              <a:t>harzianum</a:t>
            </a:r>
            <a:r>
              <a:rPr lang="en-US" sz="1100" dirty="0" smtClean="0">
                <a:solidFill>
                  <a:schemeClr val="tx1"/>
                </a:solidFill>
                <a:latin typeface="+mn-lt"/>
              </a:rPr>
              <a:t> is pathogenic to the pathogen causing </a:t>
            </a:r>
            <a:r>
              <a:rPr lang="en-US" sz="1100" dirty="0" err="1" smtClean="0">
                <a:solidFill>
                  <a:schemeClr val="tx1"/>
                </a:solidFill>
                <a:latin typeface="+mn-lt"/>
              </a:rPr>
              <a:t>Rhizoctonia</a:t>
            </a:r>
            <a:r>
              <a:rPr lang="en-US" sz="1100" dirty="0" smtClean="0">
                <a:solidFill>
                  <a:schemeClr val="tx1"/>
                </a:solidFill>
                <a:latin typeface="+mn-lt"/>
              </a:rPr>
              <a:t> root rot (page 26, Soybean Field Guide 2</a:t>
            </a:r>
            <a:r>
              <a:rPr lang="en-US" sz="1100" baseline="30000" dirty="0" smtClean="0">
                <a:solidFill>
                  <a:schemeClr val="tx1"/>
                </a:solidFill>
                <a:latin typeface="+mn-lt"/>
              </a:rPr>
              <a:t>nd</a:t>
            </a:r>
            <a:r>
              <a:rPr lang="en-US" sz="1100" dirty="0" smtClean="0">
                <a:solidFill>
                  <a:schemeClr val="tx1"/>
                </a:solidFill>
                <a:latin typeface="+mn-lt"/>
              </a:rPr>
              <a:t> Edition).  </a:t>
            </a:r>
          </a:p>
          <a:p>
            <a:pPr>
              <a:defRPr/>
            </a:pPr>
            <a:endParaRPr lang="en-US" sz="1100" dirty="0" smtClean="0">
              <a:solidFill>
                <a:schemeClr val="tx1"/>
              </a:solidFill>
              <a:latin typeface="+mn-lt"/>
            </a:endParaRPr>
          </a:p>
          <a:p>
            <a:pPr>
              <a:defRPr/>
            </a:pPr>
            <a:r>
              <a:rPr lang="en-US" sz="1100" i="0" dirty="0" smtClean="0">
                <a:solidFill>
                  <a:schemeClr val="tx1"/>
                </a:solidFill>
                <a:latin typeface="+mn-lt"/>
              </a:rPr>
              <a:t>[</a:t>
            </a:r>
            <a:r>
              <a:rPr lang="en-US" sz="1100" i="1" dirty="0" smtClean="0">
                <a:solidFill>
                  <a:schemeClr val="tx1"/>
                </a:solidFill>
                <a:latin typeface="+mn-lt"/>
              </a:rPr>
              <a:t>Left: </a:t>
            </a:r>
            <a:r>
              <a:rPr lang="en-US" sz="1100" i="1" dirty="0" err="1" smtClean="0">
                <a:solidFill>
                  <a:schemeClr val="tx1"/>
                </a:solidFill>
                <a:latin typeface="+mn-lt"/>
              </a:rPr>
              <a:t>Trichoderma</a:t>
            </a:r>
            <a:r>
              <a:rPr lang="en-US" sz="1100" i="1" dirty="0" smtClean="0">
                <a:solidFill>
                  <a:schemeClr val="tx1"/>
                </a:solidFill>
                <a:latin typeface="+mn-lt"/>
              </a:rPr>
              <a:t> </a:t>
            </a:r>
            <a:r>
              <a:rPr lang="en-US" sz="1100" i="1" dirty="0" err="1" smtClean="0">
                <a:solidFill>
                  <a:schemeClr val="tx1"/>
                </a:solidFill>
                <a:latin typeface="+mn-lt"/>
              </a:rPr>
              <a:t>harzianum</a:t>
            </a:r>
            <a:r>
              <a:rPr lang="en-US" sz="1100" i="1" dirty="0" smtClean="0">
                <a:solidFill>
                  <a:schemeClr val="tx1"/>
                </a:solidFill>
                <a:latin typeface="+mn-lt"/>
              </a:rPr>
              <a:t> </a:t>
            </a:r>
            <a:r>
              <a:rPr lang="en-US" sz="1100" i="0" dirty="0" smtClean="0">
                <a:solidFill>
                  <a:schemeClr val="tx1"/>
                </a:solidFill>
                <a:latin typeface="+mn-lt"/>
              </a:rPr>
              <a:t>(small worm-like objects) </a:t>
            </a:r>
            <a:r>
              <a:rPr lang="en-US" sz="1100" i="1" dirty="0" smtClean="0">
                <a:solidFill>
                  <a:schemeClr val="tx1"/>
                </a:solidFill>
                <a:latin typeface="+mn-lt"/>
              </a:rPr>
              <a:t>attacking </a:t>
            </a:r>
            <a:r>
              <a:rPr lang="en-US" sz="1100" i="1" dirty="0" err="1" smtClean="0">
                <a:solidFill>
                  <a:schemeClr val="tx1"/>
                </a:solidFill>
                <a:latin typeface="+mn-lt"/>
              </a:rPr>
              <a:t>Rhizoctonia</a:t>
            </a:r>
            <a:r>
              <a:rPr lang="en-US" sz="1100" i="1" dirty="0" smtClean="0">
                <a:solidFill>
                  <a:schemeClr val="tx1"/>
                </a:solidFill>
                <a:latin typeface="+mn-lt"/>
              </a:rPr>
              <a:t> </a:t>
            </a:r>
            <a:r>
              <a:rPr lang="en-US" sz="1100" i="0" dirty="0" smtClean="0">
                <a:solidFill>
                  <a:schemeClr val="tx1"/>
                </a:solidFill>
                <a:latin typeface="+mn-lt"/>
              </a:rPr>
              <a:t>(fungus</a:t>
            </a:r>
            <a:r>
              <a:rPr lang="en-US" sz="1100" i="0" baseline="0" dirty="0" smtClean="0">
                <a:solidFill>
                  <a:schemeClr val="tx1"/>
                </a:solidFill>
                <a:latin typeface="+mn-lt"/>
              </a:rPr>
              <a:t> that causes </a:t>
            </a:r>
            <a:r>
              <a:rPr lang="en-US" sz="1100" i="0" baseline="0" dirty="0" err="1" smtClean="0">
                <a:solidFill>
                  <a:schemeClr val="tx1"/>
                </a:solidFill>
                <a:latin typeface="+mn-lt"/>
              </a:rPr>
              <a:t>Rhizoctonia</a:t>
            </a:r>
            <a:r>
              <a:rPr lang="en-US" sz="1100" i="0" baseline="0" dirty="0" smtClean="0">
                <a:solidFill>
                  <a:schemeClr val="tx1"/>
                </a:solidFill>
                <a:latin typeface="+mn-lt"/>
              </a:rPr>
              <a:t> root rot)</a:t>
            </a:r>
            <a:r>
              <a:rPr lang="en-US" sz="1100" i="1" dirty="0" smtClean="0">
                <a:solidFill>
                  <a:schemeClr val="tx1"/>
                </a:solidFill>
                <a:latin typeface="+mn-lt"/>
              </a:rPr>
              <a:t>. Right: There are other micro-organisms present in the environment which compete for food resources better than pathogens, leaving the pathogen with no resources to survive on.</a:t>
            </a:r>
            <a:r>
              <a:rPr lang="en-US" sz="1100" i="0" dirty="0" smtClean="0">
                <a:solidFill>
                  <a:schemeClr val="tx1"/>
                </a:solidFill>
                <a:latin typeface="+mn-lt"/>
              </a:rPr>
              <a:t>]</a:t>
            </a:r>
            <a:r>
              <a:rPr lang="en-US" sz="1100" i="1" dirty="0" smtClean="0">
                <a:solidFill>
                  <a:schemeClr val="tx1"/>
                </a:solidFill>
                <a:latin typeface="+mn-lt"/>
              </a:rPr>
              <a:t> </a:t>
            </a:r>
          </a:p>
          <a:p>
            <a:pPr>
              <a:defRPr/>
            </a:pPr>
            <a:endParaRPr lang="en-US" dirty="0" smtClean="0">
              <a:latin typeface="+mn-l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pPr>
              <a:defRPr/>
            </a:pPr>
            <a:r>
              <a:rPr lang="en-US" sz="1100" dirty="0" smtClean="0">
                <a:solidFill>
                  <a:schemeClr val="tx1"/>
                </a:solidFill>
                <a:latin typeface="+mn-lt"/>
              </a:rPr>
              <a:t>Tillage is another excellent disease management tool. Tillage reduces surface residue by burying it, and thus removes the source of inoculum from contact with the host. Buried crop residue also decomposes quicker than residue left on the soil surface and thereby reduces survival of the pathogen. For example, many corn foliar diseases (pages 28, 30-32, Corn Field Guide) may be more severe if previously infected residue remains on the surface. </a:t>
            </a:r>
          </a:p>
          <a:p>
            <a:pPr>
              <a:defRPr/>
            </a:pPr>
            <a:endParaRPr lang="en-US" sz="1100" dirty="0" smtClean="0">
              <a:solidFill>
                <a:schemeClr val="tx1"/>
              </a:solidFill>
              <a:latin typeface="+mn-lt"/>
            </a:endParaRPr>
          </a:p>
          <a:p>
            <a:pPr>
              <a:defRPr/>
            </a:pPr>
            <a:r>
              <a:rPr lang="en-US" sz="1100" dirty="0" smtClean="0">
                <a:solidFill>
                  <a:schemeClr val="tx1"/>
                </a:solidFill>
                <a:latin typeface="+mn-lt"/>
              </a:rPr>
              <a:t>Conservation tillage may promote some seedling diseases. Also, seedling diseases (page 42, Corn Field Guide) may be more problematic</a:t>
            </a:r>
            <a:r>
              <a:rPr lang="en-US" sz="1100" baseline="0" dirty="0" smtClean="0">
                <a:solidFill>
                  <a:schemeClr val="tx1"/>
                </a:solidFill>
                <a:latin typeface="+mn-lt"/>
              </a:rPr>
              <a:t> </a:t>
            </a:r>
            <a:r>
              <a:rPr lang="en-US" sz="1100" dirty="0" smtClean="0">
                <a:solidFill>
                  <a:schemeClr val="tx1"/>
                </a:solidFill>
                <a:latin typeface="+mn-lt"/>
              </a:rPr>
              <a:t>in fields that have minimal tillage because soils remain cooler and wetter and thus more conducive for seedling disease development.</a:t>
            </a:r>
          </a:p>
          <a:p>
            <a:pPr>
              <a:defRPr/>
            </a:pPr>
            <a:endParaRPr lang="en-US" sz="1100" dirty="0" smtClean="0">
              <a:solidFill>
                <a:schemeClr val="tx1"/>
              </a:solidFill>
              <a:latin typeface="+mn-lt"/>
            </a:endParaRPr>
          </a:p>
          <a:p>
            <a:pPr>
              <a:defRPr/>
            </a:pPr>
            <a:r>
              <a:rPr lang="en-US" sz="1100" i="0" dirty="0" smtClean="0">
                <a:solidFill>
                  <a:schemeClr val="tx1"/>
                </a:solidFill>
                <a:latin typeface="+mn-lt"/>
              </a:rPr>
              <a:t>[</a:t>
            </a:r>
            <a:r>
              <a:rPr lang="en-US" sz="1100" i="1" dirty="0" smtClean="0">
                <a:solidFill>
                  <a:schemeClr val="tx1"/>
                </a:solidFill>
                <a:latin typeface="+mn-lt"/>
              </a:rPr>
              <a:t>Left: Conservation tillage leaves crop residue on soil surface. Right: Anthracnose survival on unincorporated crop residue can facilitate re-infection of plants the next season.</a:t>
            </a:r>
            <a:r>
              <a:rPr lang="en-US" sz="1100" i="0" dirty="0" smtClean="0">
                <a:solidFill>
                  <a:schemeClr val="tx1"/>
                </a:solidFill>
                <a:latin typeface="+mn-lt"/>
              </a:rPr>
              <a:t>]</a:t>
            </a:r>
            <a:r>
              <a:rPr lang="en-US" sz="1100" i="1" dirty="0" smtClean="0">
                <a:solidFill>
                  <a:schemeClr val="tx1"/>
                </a:solidFill>
                <a:latin typeface="+mn-lt"/>
              </a:rPr>
              <a:t> </a:t>
            </a:r>
          </a:p>
          <a:p>
            <a:pPr>
              <a:defRPr/>
            </a:pPr>
            <a:endParaRPr lang="en-US" sz="1100" dirty="0" smtClean="0">
              <a:latin typeface="+mn-lt"/>
            </a:endParaRPr>
          </a:p>
          <a:p>
            <a:pPr>
              <a:defRPr/>
            </a:pP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pPr>
              <a:defRPr/>
            </a:pPr>
            <a:r>
              <a:rPr lang="en-US" sz="1100" dirty="0" smtClean="0">
                <a:latin typeface="+mn-lt"/>
              </a:rPr>
              <a:t>Other cultural practices that can be used to manage disease include planting and harvest dates.</a:t>
            </a:r>
          </a:p>
          <a:p>
            <a:pPr>
              <a:defRPr/>
            </a:pPr>
            <a:endParaRPr lang="en-US" sz="1100" dirty="0" smtClean="0">
              <a:latin typeface="+mn-lt"/>
            </a:endParaRPr>
          </a:p>
          <a:p>
            <a:pPr>
              <a:defRPr/>
            </a:pPr>
            <a:r>
              <a:rPr lang="en-US" sz="1100" dirty="0" smtClean="0">
                <a:latin typeface="+mn-lt"/>
              </a:rPr>
              <a:t>Delaying planting date may allow the crop to escape infection and therefore avoid severe disease, e.g., corn seedling blights (page 42, Corn Field Guide). Similarly, planting earlier can also be a disease management tool, e.g. Phytophthora damping off in soybeans (page 27, Soybean Field Guide 2</a:t>
            </a:r>
            <a:r>
              <a:rPr lang="en-US" sz="1100" baseline="30000" dirty="0" smtClean="0">
                <a:latin typeface="+mn-lt"/>
              </a:rPr>
              <a:t>nd</a:t>
            </a:r>
            <a:r>
              <a:rPr lang="en-US" sz="1100" dirty="0" smtClean="0">
                <a:latin typeface="+mn-lt"/>
              </a:rPr>
              <a:t> Edition).</a:t>
            </a:r>
          </a:p>
          <a:p>
            <a:pPr>
              <a:defRPr/>
            </a:pPr>
            <a:endParaRPr lang="en-US" sz="1100" dirty="0" smtClean="0">
              <a:latin typeface="+mn-lt"/>
            </a:endParaRPr>
          </a:p>
          <a:p>
            <a:pPr>
              <a:defRPr/>
            </a:pPr>
            <a:r>
              <a:rPr lang="en-US" sz="1100" dirty="0" smtClean="0">
                <a:latin typeface="+mn-lt"/>
              </a:rPr>
              <a:t>Harvesting plants in a timely manner is another good management practice since it reduces colonization of the host and subsequent disease development.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pPr>
              <a:defRPr/>
            </a:pPr>
            <a:r>
              <a:rPr lang="en-US" sz="1100" dirty="0" smtClean="0">
                <a:latin typeface="+mn-lt"/>
              </a:rPr>
              <a:t>Good agronomic practices that include planting at the recommended plant population</a:t>
            </a:r>
            <a:r>
              <a:rPr lang="en-US" sz="1100" baseline="0" dirty="0" smtClean="0">
                <a:latin typeface="+mn-lt"/>
              </a:rPr>
              <a:t> and</a:t>
            </a:r>
            <a:r>
              <a:rPr lang="en-US" sz="1100" dirty="0" smtClean="0">
                <a:latin typeface="+mn-lt"/>
              </a:rPr>
              <a:t> managing fertility and weeds help reduce disease by limiting stress on the host plant. If crops are planted at higher than the recommended plant populations, competition for light, water, and nutrients can increase susceptibility to disease, e.g., corn stalk rots (page 36-38, Corn Field Guide). Weeds stress crops by competing for light and nutrients.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pPr>
              <a:defRPr/>
            </a:pPr>
            <a:r>
              <a:rPr lang="en-US" sz="1100" dirty="0" smtClean="0">
                <a:latin typeface="+mn-lt"/>
              </a:rPr>
              <a:t>Fungicides can be used to manage disease but they should be used in combination with other management practices.</a:t>
            </a:r>
          </a:p>
          <a:p>
            <a:pPr>
              <a:defRPr/>
            </a:pPr>
            <a:endParaRPr lang="en-US" sz="1100" dirty="0" smtClean="0">
              <a:latin typeface="+mn-lt"/>
            </a:endParaRPr>
          </a:p>
          <a:p>
            <a:pPr>
              <a:defRPr/>
            </a:pPr>
            <a:r>
              <a:rPr lang="en-US" sz="1100" dirty="0" smtClean="0">
                <a:latin typeface="+mn-lt"/>
              </a:rPr>
              <a:t>Fungicides are available as seed treatments and protect the germinating seed from infection by soil-borne pathogens. Almost all hybrid corn is treated with seed treatments. Recently, an increasing percentage of soybean seed is treated each year. </a:t>
            </a:r>
          </a:p>
          <a:p>
            <a:pPr>
              <a:defRPr/>
            </a:pPr>
            <a:endParaRPr lang="en-US" sz="1100" dirty="0" smtClean="0">
              <a:latin typeface="+mn-lt"/>
            </a:endParaRPr>
          </a:p>
          <a:p>
            <a:pPr>
              <a:defRPr/>
            </a:pPr>
            <a:r>
              <a:rPr lang="en-US" sz="1100" i="0" dirty="0" smtClean="0">
                <a:latin typeface="+mn-lt"/>
              </a:rPr>
              <a:t>[</a:t>
            </a:r>
            <a:r>
              <a:rPr lang="en-US" sz="1100" i="1" dirty="0" smtClean="0">
                <a:latin typeface="+mn-lt"/>
              </a:rPr>
              <a:t>Left: Phytophthora root rot </a:t>
            </a:r>
            <a:r>
              <a:rPr lang="en-US" sz="1100" i="0" dirty="0" smtClean="0">
                <a:latin typeface="+mn-lt"/>
              </a:rPr>
              <a:t>(page 27, Soybean Field Guide 2</a:t>
            </a:r>
            <a:r>
              <a:rPr lang="en-US" sz="1100" i="0" baseline="30000" dirty="0" smtClean="0">
                <a:latin typeface="+mn-lt"/>
              </a:rPr>
              <a:t>nd</a:t>
            </a:r>
            <a:r>
              <a:rPr lang="en-US" sz="1100" i="0" dirty="0" smtClean="0">
                <a:latin typeface="+mn-lt"/>
              </a:rPr>
              <a:t> Edition).</a:t>
            </a:r>
            <a:r>
              <a:rPr lang="en-US" sz="1100" i="1" baseline="0" dirty="0" smtClean="0">
                <a:latin typeface="+mn-lt"/>
              </a:rPr>
              <a:t> T</a:t>
            </a:r>
            <a:r>
              <a:rPr lang="en-US" sz="1100" i="1" dirty="0" smtClean="0">
                <a:latin typeface="+mn-lt"/>
              </a:rPr>
              <a:t>his disease can be managed with seed treatments. Right: Damping off of seedlings </a:t>
            </a:r>
            <a:r>
              <a:rPr lang="en-US" sz="1100" i="0" dirty="0" smtClean="0">
                <a:latin typeface="+mn-lt"/>
              </a:rPr>
              <a:t>(page 42, Corn Field Guide)</a:t>
            </a:r>
            <a:r>
              <a:rPr lang="en-US" sz="1100" i="1" dirty="0" smtClean="0">
                <a:latin typeface="+mn-lt"/>
              </a:rPr>
              <a:t>.</a:t>
            </a:r>
            <a:r>
              <a:rPr lang="en-US" sz="1100" i="0" dirty="0" smtClean="0">
                <a:latin typeface="+mn-lt"/>
              </a:rPr>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a:defRPr/>
            </a:pPr>
            <a:r>
              <a:rPr lang="en-US" sz="1100" dirty="0" smtClean="0">
                <a:latin typeface="+mn-lt"/>
              </a:rPr>
              <a:t>This presentation includes the disease triangle and disease cycle, management strategies used to control plant disease, and how these management strategies interrupt the disease cycle and thus control disease.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pPr>
              <a:defRPr/>
            </a:pPr>
            <a:r>
              <a:rPr lang="en-US" sz="1100" dirty="0" smtClean="0">
                <a:latin typeface="+mn-lt"/>
              </a:rPr>
              <a:t>Fungicides can also be applied to the leaves of crop plants. Depending on which chemical group the fungicide belongs to they can stop germination of the spore and thus infection of the host; or they prevent growth of the fungus and consequently colonization of the host tissue. The diagram above shows the steps in infection and lesion (pustule) formation for rust diseases (page 24, Soybean Field Guide 2</a:t>
            </a:r>
            <a:r>
              <a:rPr lang="en-US" sz="1100" baseline="30000" dirty="0" smtClean="0">
                <a:latin typeface="+mn-lt"/>
              </a:rPr>
              <a:t>nd</a:t>
            </a:r>
            <a:r>
              <a:rPr lang="en-US" sz="1100" dirty="0" smtClean="0">
                <a:latin typeface="+mn-lt"/>
              </a:rPr>
              <a:t> Edition; page 29, Corn Field Guide). In general, fungicides are most effective when applied before disease is too established in a field.  </a:t>
            </a:r>
          </a:p>
          <a:p>
            <a:pPr>
              <a:defRPr/>
            </a:pP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pPr>
              <a:defRPr/>
            </a:pPr>
            <a:r>
              <a:rPr lang="en-US" sz="1100" dirty="0" smtClean="0">
                <a:solidFill>
                  <a:schemeClr val="tx1"/>
                </a:solidFill>
                <a:latin typeface="+mn-lt"/>
              </a:rPr>
              <a:t>Before using a foliar fungicide, there are several factors that need to be taken into consideration. </a:t>
            </a:r>
          </a:p>
          <a:p>
            <a:pPr>
              <a:defRPr/>
            </a:pPr>
            <a:endParaRPr lang="en-US" sz="1100" dirty="0" smtClean="0">
              <a:solidFill>
                <a:schemeClr val="tx1"/>
              </a:solidFill>
              <a:latin typeface="+mn-lt"/>
            </a:endParaRPr>
          </a:p>
          <a:p>
            <a:pPr marL="91440" indent="-91440">
              <a:spcBef>
                <a:spcPts val="0"/>
              </a:spcBef>
              <a:buFont typeface="Arial" pitchFamily="34" charset="0"/>
              <a:buChar char="•"/>
              <a:defRPr/>
            </a:pPr>
            <a:r>
              <a:rPr lang="en-US" sz="1100" dirty="0" smtClean="0">
                <a:solidFill>
                  <a:schemeClr val="tx1"/>
                </a:solidFill>
                <a:latin typeface="+mn-lt"/>
              </a:rPr>
              <a:t>First of all – what is the risk of disease? Has the disease been a problem in that area before and thus could the pathogen have survived on previous crop residue?</a:t>
            </a:r>
          </a:p>
          <a:p>
            <a:pPr marL="91440" indent="-91440">
              <a:spcBef>
                <a:spcPts val="0"/>
              </a:spcBef>
              <a:buFont typeface="Arial" pitchFamily="34" charset="0"/>
              <a:buChar char="•"/>
              <a:defRPr/>
            </a:pPr>
            <a:r>
              <a:rPr lang="en-US" sz="1100" dirty="0" smtClean="0">
                <a:solidFill>
                  <a:schemeClr val="tx1"/>
                </a:solidFill>
                <a:latin typeface="+mn-lt"/>
              </a:rPr>
              <a:t>Is the host plant susceptible to disease or does it have resistance to the disease of concern? If the host is resistant to the prominent diseases, a fungicide may not be needed.  </a:t>
            </a:r>
          </a:p>
          <a:p>
            <a:pPr marL="91440" indent="-91440">
              <a:spcBef>
                <a:spcPts val="0"/>
              </a:spcBef>
              <a:buFont typeface="Arial" pitchFamily="34" charset="0"/>
              <a:buChar char="•"/>
              <a:defRPr/>
            </a:pPr>
            <a:r>
              <a:rPr lang="en-US" sz="1100" dirty="0" smtClean="0">
                <a:solidFill>
                  <a:schemeClr val="tx1"/>
                </a:solidFill>
                <a:latin typeface="+mn-lt"/>
              </a:rPr>
              <a:t>At what stage of the growing season is disease becoming an issue? Disease early in the growing season is more likely to reduce yield than disease that arrives at the end of the growing season. So treatments with a fungicide are more critical when disease appears</a:t>
            </a:r>
            <a:r>
              <a:rPr lang="en-US" sz="1100" baseline="0" dirty="0" smtClean="0">
                <a:solidFill>
                  <a:schemeClr val="tx1"/>
                </a:solidFill>
                <a:latin typeface="+mn-lt"/>
              </a:rPr>
              <a:t> earlier in the season.</a:t>
            </a:r>
            <a:r>
              <a:rPr lang="en-US" sz="1100" dirty="0" smtClean="0">
                <a:solidFill>
                  <a:schemeClr val="tx1"/>
                </a:solidFill>
                <a:latin typeface="+mn-lt"/>
              </a:rPr>
              <a:t> </a:t>
            </a:r>
          </a:p>
          <a:p>
            <a:pPr marL="91440" indent="-91440">
              <a:spcBef>
                <a:spcPts val="0"/>
              </a:spcBef>
              <a:buFont typeface="Arial" pitchFamily="34" charset="0"/>
              <a:buChar char="•"/>
              <a:defRPr/>
            </a:pPr>
            <a:r>
              <a:rPr lang="en-US" sz="1100" dirty="0" smtClean="0">
                <a:solidFill>
                  <a:schemeClr val="tx1"/>
                </a:solidFill>
                <a:latin typeface="+mn-lt"/>
              </a:rPr>
              <a:t>Fungicides have no effect on bacterial, viral, or nematode diseases.</a:t>
            </a:r>
          </a:p>
          <a:p>
            <a:pPr marL="91440" indent="-91440">
              <a:spcBef>
                <a:spcPts val="0"/>
              </a:spcBef>
              <a:buFont typeface="Arial" pitchFamily="34" charset="0"/>
              <a:buChar char="•"/>
              <a:defRPr/>
            </a:pPr>
            <a:r>
              <a:rPr lang="en-US" sz="1100" dirty="0" smtClean="0">
                <a:solidFill>
                  <a:schemeClr val="tx1"/>
                </a:solidFill>
                <a:latin typeface="+mn-lt"/>
              </a:rPr>
              <a:t>The profitability of a fungicide application depends on costs associated with the application and the price of grain.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pPr>
              <a:defRPr/>
            </a:pPr>
            <a:r>
              <a:rPr lang="en-US" sz="1100" dirty="0" smtClean="0">
                <a:latin typeface="+mn-lt"/>
              </a:rPr>
              <a:t>So now we have discussed various management practices, let’s go back to the disease cycle and illustrate how the practices interrupt the disease cycle.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pPr>
              <a:defRPr/>
            </a:pPr>
            <a:r>
              <a:rPr lang="en-US" sz="1100" dirty="0" smtClean="0">
                <a:latin typeface="+mn-lt"/>
              </a:rPr>
              <a:t>Rotation, tillage, and planting high quality seed interrupt the disease cycle by reducing the amount of inoculum available for infection. This often delays the onset and/or severity of disease.</a:t>
            </a:r>
          </a:p>
          <a:p>
            <a:pPr>
              <a:defRPr/>
            </a:pPr>
            <a:endParaRPr lang="en-US" sz="1100" dirty="0" smtClean="0">
              <a:latin typeface="+mn-lt"/>
            </a:endParaRPr>
          </a:p>
          <a:p>
            <a:pPr>
              <a:defRPr/>
            </a:pPr>
            <a:r>
              <a:rPr lang="en-US" sz="1100" dirty="0" smtClean="0">
                <a:latin typeface="+mn-lt"/>
              </a:rPr>
              <a:t>[</a:t>
            </a:r>
            <a:r>
              <a:rPr lang="en-US" sz="1100" i="1" dirty="0" smtClean="0">
                <a:latin typeface="+mn-lt"/>
              </a:rPr>
              <a:t>Image shows a corn leaf with symptoms of eyespot </a:t>
            </a:r>
            <a:r>
              <a:rPr lang="en-US" sz="1100" i="0" dirty="0" smtClean="0">
                <a:latin typeface="+mn-lt"/>
              </a:rPr>
              <a:t>(page 31, Corn Field Guide). </a:t>
            </a:r>
            <a:r>
              <a:rPr lang="en-US" sz="1100" i="1" dirty="0" smtClean="0">
                <a:latin typeface="+mn-lt"/>
              </a:rPr>
              <a:t>Eyespot is a disease which may be minimized by crop rotation and tillage.</a:t>
            </a:r>
            <a:r>
              <a:rPr lang="en-US" sz="1100" dirty="0" smtClean="0">
                <a:latin typeface="+mn-lt"/>
              </a:rPr>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pPr>
              <a:defRPr/>
            </a:pPr>
            <a:r>
              <a:rPr lang="en-US" sz="1100" dirty="0" smtClean="0">
                <a:solidFill>
                  <a:schemeClr val="tx1"/>
                </a:solidFill>
                <a:latin typeface="+mn-lt"/>
              </a:rPr>
              <a:t>Disease resistance and fungicides stop the disease cycle by preventing infection, or stopping colonization of the host tissue. </a:t>
            </a:r>
          </a:p>
          <a:p>
            <a:pPr>
              <a:defRPr/>
            </a:pPr>
            <a:endParaRPr lang="en-US" sz="1100" dirty="0" smtClean="0">
              <a:solidFill>
                <a:schemeClr val="tx1"/>
              </a:solidFill>
              <a:latin typeface="+mn-lt"/>
            </a:endParaRPr>
          </a:p>
          <a:p>
            <a:pPr>
              <a:defRPr/>
            </a:pPr>
            <a:r>
              <a:rPr lang="en-US" sz="1100" dirty="0" smtClean="0">
                <a:solidFill>
                  <a:schemeClr val="tx1"/>
                </a:solidFill>
                <a:latin typeface="+mn-lt"/>
              </a:rPr>
              <a:t>[</a:t>
            </a:r>
            <a:r>
              <a:rPr lang="en-US" sz="1100" i="1" dirty="0" smtClean="0">
                <a:solidFill>
                  <a:schemeClr val="tx1"/>
                </a:solidFill>
                <a:latin typeface="+mn-lt"/>
              </a:rPr>
              <a:t>Image shows a soybean leaf with symptoms of frogeye leaf spot </a:t>
            </a:r>
            <a:r>
              <a:rPr lang="en-US" sz="1100" i="0" dirty="0" smtClean="0">
                <a:solidFill>
                  <a:schemeClr val="tx1"/>
                </a:solidFill>
                <a:latin typeface="+mn-lt"/>
              </a:rPr>
              <a:t>(page 22, Soybean Field Guide 2</a:t>
            </a:r>
            <a:r>
              <a:rPr lang="en-US" sz="1100" i="0" baseline="30000" dirty="0" smtClean="0">
                <a:solidFill>
                  <a:schemeClr val="tx1"/>
                </a:solidFill>
                <a:latin typeface="+mn-lt"/>
              </a:rPr>
              <a:t>nd</a:t>
            </a:r>
            <a:r>
              <a:rPr lang="en-US" sz="1100" i="0" dirty="0" smtClean="0">
                <a:solidFill>
                  <a:schemeClr val="tx1"/>
                </a:solidFill>
                <a:latin typeface="+mn-lt"/>
              </a:rPr>
              <a:t> Edition). </a:t>
            </a:r>
            <a:r>
              <a:rPr lang="en-US" sz="1100" i="1" dirty="0" smtClean="0">
                <a:solidFill>
                  <a:schemeClr val="tx1"/>
                </a:solidFill>
                <a:latin typeface="+mn-lt"/>
              </a:rPr>
              <a:t>Frogeye leaf spot is a disease which may be minimized by planting resistant varieties and fungicide application.</a:t>
            </a:r>
            <a:r>
              <a:rPr lang="en-US" sz="1100" dirty="0" smtClean="0">
                <a:solidFill>
                  <a:schemeClr val="tx1"/>
                </a:solidFill>
                <a:latin typeface="+mn-lt"/>
              </a:rPr>
              <a:t>]</a:t>
            </a:r>
          </a:p>
          <a:p>
            <a:pPr>
              <a:defRPr/>
            </a:pPr>
            <a:endParaRPr lang="en-US" sz="1100" dirty="0" smtClean="0">
              <a:latin typeface="+mn-lt"/>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r>
              <a:rPr lang="en-US" sz="1100" dirty="0" smtClean="0">
                <a:latin typeface="+mn-lt"/>
              </a:rPr>
              <a:t>In summary, knowing the disease cycle is the foundation for plant disease management. Although we have four types of pathogens that can cause disease on plants, the disease cycle is essentially the same for all of them.  </a:t>
            </a:r>
          </a:p>
          <a:p>
            <a:endParaRPr lang="en-US" sz="1100" dirty="0" smtClean="0">
              <a:latin typeface="+mn-lt"/>
            </a:endParaRPr>
          </a:p>
          <a:p>
            <a:r>
              <a:rPr lang="en-US" sz="1100" dirty="0" smtClean="0">
                <a:latin typeface="+mn-lt"/>
              </a:rPr>
              <a:t>The most effective disease management strategies break the disease cycle.</a:t>
            </a:r>
          </a:p>
          <a:p>
            <a:endParaRPr lang="en-US" sz="1100" dirty="0" smtClean="0">
              <a:latin typeface="+mn-lt"/>
            </a:endParaRPr>
          </a:p>
          <a:p>
            <a:r>
              <a:rPr lang="en-US" sz="1100" dirty="0" smtClean="0">
                <a:latin typeface="+mn-lt"/>
              </a:rPr>
              <a:t>Understanding the disease cycle and how management strategies break the disease cycle will enable the most effective strategies to be used for plant disease management.</a:t>
            </a:r>
          </a:p>
          <a:p>
            <a:endParaRPr lang="en-US" sz="1100" dirty="0" smtClean="0">
              <a:latin typeface="+mn-lt"/>
            </a:endParaRPr>
          </a:p>
          <a:p>
            <a:r>
              <a:rPr lang="en-US" sz="1100" i="1" dirty="0" smtClean="0">
                <a:latin typeface="+mn-lt"/>
              </a:rPr>
              <a:t>All images © ISU, except where noted.</a:t>
            </a:r>
            <a:endParaRPr lang="en-US" sz="1100" dirty="0" smtClean="0">
              <a:latin typeface="+mn-lt"/>
            </a:endParaRPr>
          </a:p>
          <a:p>
            <a:endParaRPr lang="en-US" sz="1100" dirty="0" smtClean="0">
              <a:latin typeface="+mn-l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kern="1200" dirty="0" smtClean="0">
                <a:solidFill>
                  <a:schemeClr val="tx1"/>
                </a:solidFill>
                <a:latin typeface="+mn-lt"/>
                <a:ea typeface="+mn-ea"/>
                <a:cs typeface="+mn-cs"/>
              </a:rPr>
              <a:t>Thanks to ISU Extension </a:t>
            </a:r>
            <a:r>
              <a:rPr lang="en-US" sz="1100" kern="1200" smtClean="0">
                <a:solidFill>
                  <a:schemeClr val="tx1"/>
                </a:solidFill>
                <a:latin typeface="+mn-lt"/>
                <a:ea typeface="+mn-ea"/>
                <a:cs typeface="+mn-cs"/>
              </a:rPr>
              <a:t>and Outreach </a:t>
            </a:r>
            <a:r>
              <a:rPr lang="en-US" sz="1100" kern="1200" dirty="0" smtClean="0">
                <a:solidFill>
                  <a:schemeClr val="tx1"/>
                </a:solidFill>
                <a:latin typeface="+mn-lt"/>
                <a:ea typeface="+mn-ea"/>
                <a:cs typeface="+mn-cs"/>
              </a:rPr>
              <a:t>and North Central IPM Center</a:t>
            </a:r>
            <a:r>
              <a:rPr lang="en-US" sz="1100" kern="1200" baseline="0" dirty="0" smtClean="0">
                <a:solidFill>
                  <a:schemeClr val="tx1"/>
                </a:solidFill>
                <a:latin typeface="+mn-lt"/>
                <a:ea typeface="+mn-ea"/>
                <a:cs typeface="+mn-cs"/>
              </a:rPr>
              <a:t> for financial support.</a:t>
            </a:r>
            <a:endParaRPr lang="en-US" sz="1100" kern="1200" dirty="0" smtClean="0">
              <a:solidFill>
                <a:schemeClr val="tx1"/>
              </a:solidFill>
              <a:latin typeface="+mn-lt"/>
              <a:ea typeface="+mn-ea"/>
              <a:cs typeface="+mn-cs"/>
            </a:endParaRPr>
          </a:p>
          <a:p>
            <a:endParaRPr lang="en-US" sz="1100" dirty="0"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pPr>
              <a:defRPr/>
            </a:pPr>
            <a:r>
              <a:rPr lang="en-US" sz="1100" dirty="0" smtClean="0">
                <a:latin typeface="+mn-lt"/>
              </a:rPr>
              <a:t>The disease triangle is an important concept in plant pathology. Disease will ONLY occur if these three factors interact simultaneously. For disease to occur, a susceptible host plant and the pathogen must be present in environmental conditions that are favorable for infection and disease development. All three of these factors must occur at the same time. IF one of these three factors is missing, disease will not occur. In this example of soybean rust – soybean plants</a:t>
            </a:r>
            <a:r>
              <a:rPr lang="en-US" sz="1100" baseline="0" dirty="0" smtClean="0">
                <a:latin typeface="+mn-lt"/>
              </a:rPr>
              <a:t> must be growing</a:t>
            </a:r>
            <a:r>
              <a:rPr lang="en-US" sz="1100" dirty="0" smtClean="0">
                <a:latin typeface="+mn-lt"/>
              </a:rPr>
              <a:t>, spores of the soybean rust fungus must be present, and soybean leaves have to be wet for a minimum of eight hours to enable the spores to germinate and infect the leaves.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pPr>
              <a:defRPr/>
            </a:pPr>
            <a:r>
              <a:rPr lang="en-US" sz="1100" dirty="0" smtClean="0">
                <a:latin typeface="+mn-lt"/>
              </a:rPr>
              <a:t>When the three factors come together, they may result in disease, and in this case, soybean rust (page 24, Soybean Field Guide 2</a:t>
            </a:r>
            <a:r>
              <a:rPr lang="en-US" sz="1100" baseline="30000" dirty="0" smtClean="0">
                <a:latin typeface="+mn-lt"/>
              </a:rPr>
              <a:t>nd</a:t>
            </a:r>
            <a:r>
              <a:rPr lang="en-US" sz="1100" dirty="0" smtClean="0">
                <a:latin typeface="+mn-lt"/>
              </a:rPr>
              <a:t> Edition).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pPr>
              <a:defRPr/>
            </a:pPr>
            <a:r>
              <a:rPr lang="en-US" sz="1100" dirty="0" smtClean="0">
                <a:latin typeface="+mn-lt"/>
              </a:rPr>
              <a:t>The disease cycle is another important concept in plant pathology. The disease cycle describes the interaction of the pathogen with the host. The cycle starts with production of inoculum by the pathogen. The inoculum (spores, bacterial cells, nematode eggs) is dispersed (by wind, water, insects, etc.) and if it comes into contact with a susceptible host under the right environmental conditions, infection occurs. The pathogen colonizes the host tissue and disease symptoms develop. The pathogen forms survival structures in the diseased host tissue that enable it to survive in the absence of the host.</a:t>
            </a:r>
          </a:p>
          <a:p>
            <a:pPr>
              <a:defRPr/>
            </a:pPr>
            <a:endParaRPr lang="en-US" sz="1100" dirty="0" smtClean="0">
              <a:latin typeface="+mn-lt"/>
            </a:endParaRPr>
          </a:p>
          <a:p>
            <a:pPr>
              <a:defRPr/>
            </a:pPr>
            <a:r>
              <a:rPr lang="en-US" sz="1100" dirty="0" smtClean="0">
                <a:latin typeface="+mn-lt"/>
              </a:rPr>
              <a:t>The goal of plant disease management is to interrupt the disease cycle and stop it from completing a full cycle. It is important to understand the disease cycle of each disease to make the most effective management decisions.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pPr>
              <a:defRPr/>
            </a:pPr>
            <a:r>
              <a:rPr lang="en-US" sz="1100" dirty="0" smtClean="0">
                <a:latin typeface="+mn-lt"/>
              </a:rPr>
              <a:t>Plant disease can be caused by numerous types of micro-organisms; fungi, bacteria, viruses, or nematodes. Fungal pathogens are the most common.</a:t>
            </a:r>
          </a:p>
          <a:p>
            <a:pPr>
              <a:defRPr/>
            </a:pPr>
            <a:endParaRPr lang="en-US" sz="1100" dirty="0" smtClean="0">
              <a:latin typeface="+mn-lt"/>
            </a:endParaRPr>
          </a:p>
          <a:p>
            <a:pPr>
              <a:defRPr/>
            </a:pPr>
            <a:r>
              <a:rPr lang="en-US" sz="1100" dirty="0" smtClean="0">
                <a:latin typeface="+mn-lt"/>
              </a:rPr>
              <a:t>[</a:t>
            </a:r>
            <a:r>
              <a:rPr lang="en-US" sz="1100" i="1" dirty="0" smtClean="0">
                <a:latin typeface="+mn-lt"/>
              </a:rPr>
              <a:t>Clockwise from the upper left: fungal colonies, bacterial colony, scanning electron microscope image of viruses </a:t>
            </a:r>
            <a:r>
              <a:rPr lang="en-US" sz="1100" i="0" dirty="0" smtClean="0">
                <a:latin typeface="+mn-lt"/>
              </a:rPr>
              <a:t>(which are very small)</a:t>
            </a:r>
            <a:r>
              <a:rPr lang="en-US" sz="1100" i="1" dirty="0" smtClean="0">
                <a:latin typeface="+mn-lt"/>
              </a:rPr>
              <a:t>, and nematodes </a:t>
            </a:r>
            <a:r>
              <a:rPr lang="en-US" sz="1100" i="0" dirty="0" smtClean="0">
                <a:latin typeface="+mn-lt"/>
              </a:rPr>
              <a:t>(in purple) </a:t>
            </a:r>
            <a:r>
              <a:rPr lang="en-US" sz="1100" i="1" dirty="0" smtClean="0">
                <a:latin typeface="+mn-lt"/>
              </a:rPr>
              <a:t>inside a cell.</a:t>
            </a:r>
            <a:r>
              <a:rPr lang="en-US" sz="1100" dirty="0" smtClean="0">
                <a:latin typeface="+mn-lt"/>
              </a:rPr>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pPr>
              <a:defRPr/>
            </a:pPr>
            <a:r>
              <a:rPr lang="en-US" sz="1100" dirty="0" smtClean="0">
                <a:latin typeface="+mn-lt"/>
              </a:rPr>
              <a:t>These four types of pathogens share certain characteristics regarding the disease cycle. Fungi, bacteria, and nematodes often survive in crop residue or in the soil. Viruses and bacteria often survive in insect vectors. Fungi, bacteria, and viruses can be dispersed by insects. Only fungi and bacteria are dispersed by rain or wind. Fungi and nematodes are able to directly infect the host, while bacteria and viruses infect the host indirectly, via insect feeding for example.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pPr>
              <a:defRPr/>
            </a:pPr>
            <a:r>
              <a:rPr lang="en-US" sz="1100" dirty="0" smtClean="0">
                <a:latin typeface="+mn-lt"/>
              </a:rPr>
              <a:t>Several management practices are used to reduce plant disease. Often they are used in combination. The goal of any practice should be to break the disease cycle. Management practices that are used include: variety selection, insect and weed management, cultural practices, good agronomics, and fungicides.</a:t>
            </a:r>
          </a:p>
          <a:p>
            <a:pPr>
              <a:defRPr/>
            </a:pPr>
            <a:endParaRPr lang="en-US" sz="1100" dirty="0" smtClean="0">
              <a:latin typeface="+mn-lt"/>
            </a:endParaRPr>
          </a:p>
          <a:p>
            <a:pPr>
              <a:defRPr/>
            </a:pPr>
            <a:r>
              <a:rPr lang="en-US" sz="1100" dirty="0" smtClean="0">
                <a:latin typeface="+mn-lt"/>
              </a:rPr>
              <a:t>We will discuss each of these in more detail over the next several slides.</a:t>
            </a:r>
          </a:p>
          <a:p>
            <a:pPr>
              <a:defRPr/>
            </a:pPr>
            <a:endParaRPr lang="en-US" dirty="0" smtClean="0"/>
          </a:p>
          <a:p>
            <a:pPr>
              <a:defRPr/>
            </a:pP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pPr>
              <a:defRPr/>
            </a:pPr>
            <a:r>
              <a:rPr lang="en-US" sz="1100" dirty="0" smtClean="0">
                <a:latin typeface="+mn-lt"/>
              </a:rPr>
              <a:t>Variety selection should be the cornerstone of disease management. Planting disease resistant varieties can go a long way to reducing disease.</a:t>
            </a:r>
          </a:p>
          <a:p>
            <a:pPr>
              <a:defRPr/>
            </a:pPr>
            <a:endParaRPr lang="en-US" sz="1100" dirty="0" smtClean="0">
              <a:latin typeface="+mn-lt"/>
            </a:endParaRPr>
          </a:p>
          <a:p>
            <a:pPr>
              <a:defRPr/>
            </a:pPr>
            <a:r>
              <a:rPr lang="en-US" sz="1100" dirty="0" smtClean="0">
                <a:latin typeface="+mn-lt"/>
              </a:rPr>
              <a:t>Resistance can work in a number of ways. One way is by preventing colonization and subsequent disease development. For example, if a plant is resistant to soybean cyst nematode (page 32, Soybean Field Guide 2</a:t>
            </a:r>
            <a:r>
              <a:rPr lang="en-US" sz="1100" baseline="30000" dirty="0" smtClean="0">
                <a:latin typeface="+mn-lt"/>
              </a:rPr>
              <a:t>nd</a:t>
            </a:r>
            <a:r>
              <a:rPr lang="en-US" sz="1100" dirty="0" smtClean="0">
                <a:latin typeface="+mn-lt"/>
              </a:rPr>
              <a:t> Edition), the nematodes are unable to establish feeding sites in the soybean</a:t>
            </a:r>
            <a:r>
              <a:rPr lang="en-US" sz="1100" baseline="0" dirty="0" smtClean="0">
                <a:latin typeface="+mn-lt"/>
              </a:rPr>
              <a:t> cyst nematode</a:t>
            </a:r>
            <a:r>
              <a:rPr lang="en-US" sz="1100" dirty="0" smtClean="0">
                <a:latin typeface="+mn-lt"/>
              </a:rPr>
              <a:t>-resistant soybeans and therefore the nematodes die.</a:t>
            </a:r>
          </a:p>
          <a:p>
            <a:pPr>
              <a:defRPr/>
            </a:pPr>
            <a:endParaRPr lang="en-US" sz="1100" dirty="0" smtClean="0">
              <a:latin typeface="+mn-lt"/>
            </a:endParaRPr>
          </a:p>
          <a:p>
            <a:pPr>
              <a:defRPr/>
            </a:pPr>
            <a:r>
              <a:rPr lang="en-US" sz="1100" dirty="0" smtClean="0">
                <a:latin typeface="+mn-lt"/>
              </a:rPr>
              <a:t>[</a:t>
            </a:r>
            <a:r>
              <a:rPr lang="en-US" sz="1100" i="1" dirty="0" smtClean="0">
                <a:latin typeface="+mn-lt"/>
              </a:rPr>
              <a:t>Left: Nematodes feeding on soybean root, Right: Soybean cyst nematode “cysts” on soybean root</a:t>
            </a:r>
            <a:r>
              <a:rPr lang="en-US" sz="1100" dirty="0" smtClean="0">
                <a:latin typeface="+mn-lt"/>
              </a:rPr>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3D69B"/>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457200" y="990600"/>
            <a:ext cx="8229600" cy="152400"/>
          </a:xfrm>
          <a:prstGeom prst="rect">
            <a:avLst/>
          </a:prstGeom>
          <a:solidFill>
            <a:srgbClr val="800000"/>
          </a:solidFill>
          <a:ln w="12700" cap="rnd" cmpd="sng" algn="ctr">
            <a:solidFill>
              <a:schemeClr val="tx1"/>
            </a:solidFill>
            <a:prstDash val="solid"/>
            <a:round/>
            <a:headEnd type="none" w="med" len="med"/>
            <a:tailEnd type="none" w="med" len="med"/>
          </a:ln>
          <a:effectLst/>
          <a:scene3d>
            <a:camera prst="orthographicFront">
              <a:rot lat="0" lon="0" rev="0"/>
            </a:camera>
            <a:lightRig rig="threePt" dir="t"/>
          </a:scene3d>
        </p:spPr>
        <p:txBody>
          <a:bodyPr wrap="none"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2.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2.png"/><Relationship Id="rId5" Type="http://schemas.openxmlformats.org/officeDocument/2006/relationships/image" Target="../media/image16.jpeg"/><Relationship Id="rId6" Type="http://schemas.openxmlformats.org/officeDocument/2006/relationships/image" Target="../media/image17.jpe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2.jpeg"/><Relationship Id="rId5"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9.jpeg"/><Relationship Id="rId5" Type="http://schemas.openxmlformats.org/officeDocument/2006/relationships/image" Target="../media/image2.png"/><Relationship Id="rId6" Type="http://schemas.openxmlformats.org/officeDocument/2006/relationships/image" Target="../media/image20.jpe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2.png"/><Relationship Id="rId5" Type="http://schemas.openxmlformats.org/officeDocument/2006/relationships/image" Target="../media/image21.jpeg"/><Relationship Id="rId6" Type="http://schemas.openxmlformats.org/officeDocument/2006/relationships/image" Target="../media/image22.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2.jpeg"/><Relationship Id="rId5" Type="http://schemas.openxmlformats.org/officeDocument/2006/relationships/image" Target="../media/image23.jpeg"/><Relationship Id="rId6"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25.jpeg"/><Relationship Id="rId5" Type="http://schemas.openxmlformats.org/officeDocument/2006/relationships/image" Target="../media/image26.jpeg"/><Relationship Id="rId6" Type="http://schemas.openxmlformats.org/officeDocument/2006/relationships/image" Target="../media/image2.png"/><Relationship Id="rId7" Type="http://schemas.openxmlformats.org/officeDocument/2006/relationships/image" Target="../media/image27.jpe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2.jpeg"/><Relationship Id="rId5" Type="http://schemas.openxmlformats.org/officeDocument/2006/relationships/image" Target="../media/image28.jpeg"/><Relationship Id="rId6" Type="http://schemas.openxmlformats.org/officeDocument/2006/relationships/image" Target="../media/image29.jpe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image" Target="../media/image2.png"/><Relationship Id="rId5" Type="http://schemas.openxmlformats.org/officeDocument/2006/relationships/image" Target="../media/image12.jpeg"/><Relationship Id="rId6" Type="http://schemas.openxmlformats.org/officeDocument/2006/relationships/oleObject" Target="../embeddings/oleObject1.bin"/><Relationship Id="rId7" Type="http://schemas.openxmlformats.org/officeDocument/2006/relationships/image" Target="../media/image30.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5" Type="http://schemas.openxmlformats.org/officeDocument/2006/relationships/image" Target="../media/image9.jpeg"/><Relationship Id="rId6"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jpeg"/><Relationship Id="rId5" Type="http://schemas.openxmlformats.org/officeDocument/2006/relationships/image" Target="../media/image2.png"/><Relationship Id="rId6"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0" y="1247946"/>
            <a:ext cx="9144000" cy="769441"/>
          </a:xfrm>
          <a:prstGeom prst="rect">
            <a:avLst/>
          </a:prstGeom>
          <a:noFill/>
          <a:ln w="25400">
            <a:noFill/>
            <a:miter lim="800000"/>
            <a:headEnd/>
            <a:tailEnd/>
          </a:ln>
        </p:spPr>
        <p:txBody>
          <a:bodyPr>
            <a:spAutoFit/>
          </a:bodyPr>
          <a:lstStyle/>
          <a:p>
            <a:pPr algn="ctr"/>
            <a:r>
              <a:rPr lang="en-US" sz="4400" b="1" dirty="0" smtClean="0">
                <a:solidFill>
                  <a:schemeClr val="bg1"/>
                </a:solidFill>
                <a:latin typeface="Calibri" pitchFamily="34" charset="0"/>
              </a:rPr>
              <a:t>Management of Plant </a:t>
            </a:r>
            <a:r>
              <a:rPr lang="en-US" sz="4400" b="1" dirty="0">
                <a:solidFill>
                  <a:schemeClr val="bg1"/>
                </a:solidFill>
                <a:latin typeface="Calibri" pitchFamily="34" charset="0"/>
              </a:rPr>
              <a:t>D</a:t>
            </a:r>
            <a:r>
              <a:rPr lang="en-US" sz="4400" b="1" dirty="0" smtClean="0">
                <a:solidFill>
                  <a:schemeClr val="bg1"/>
                </a:solidFill>
                <a:latin typeface="Calibri" pitchFamily="34" charset="0"/>
              </a:rPr>
              <a:t>iseases</a:t>
            </a:r>
            <a:endParaRPr lang="en-US" sz="4400" b="1" dirty="0">
              <a:solidFill>
                <a:schemeClr val="bg1"/>
              </a:solidFill>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3"/>
          <p:cNvSpPr txBox="1">
            <a:spLocks noChangeArrowheads="1"/>
          </p:cNvSpPr>
          <p:nvPr/>
        </p:nvSpPr>
        <p:spPr bwMode="auto">
          <a:xfrm>
            <a:off x="1143000" y="1600200"/>
            <a:ext cx="7391400" cy="1016000"/>
          </a:xfrm>
          <a:prstGeom prst="rect">
            <a:avLst/>
          </a:prstGeom>
          <a:noFill/>
          <a:ln w="9525">
            <a:noFill/>
            <a:miter lim="800000"/>
            <a:headEnd/>
            <a:tailEnd/>
          </a:ln>
        </p:spPr>
        <p:txBody>
          <a:bodyPr>
            <a:spAutoFit/>
          </a:bodyPr>
          <a:lstStyle/>
          <a:p>
            <a:endParaRPr lang="en-US" sz="800">
              <a:solidFill>
                <a:schemeClr val="accent2"/>
              </a:solidFill>
              <a:latin typeface="Calibri" pitchFamily="34" charset="0"/>
            </a:endParaRPr>
          </a:p>
          <a:p>
            <a:pPr lvl="1">
              <a:buFontTx/>
              <a:buBlip>
                <a:blip r:embed="rId3"/>
              </a:buBlip>
            </a:pPr>
            <a:r>
              <a:rPr lang="en-US" sz="2800">
                <a:solidFill>
                  <a:schemeClr val="accent2"/>
                </a:solidFill>
                <a:latin typeface="Calibri" pitchFamily="34" charset="0"/>
              </a:rPr>
              <a:t>  Resistance</a:t>
            </a:r>
          </a:p>
          <a:p>
            <a:pPr lvl="1"/>
            <a:r>
              <a:rPr lang="en-US" sz="2400">
                <a:solidFill>
                  <a:schemeClr val="accent2"/>
                </a:solidFill>
                <a:latin typeface="Calibri" pitchFamily="34" charset="0"/>
              </a:rPr>
              <a:t>	- reduces build up of inoculum</a:t>
            </a:r>
          </a:p>
        </p:txBody>
      </p:sp>
      <p:sp>
        <p:nvSpPr>
          <p:cNvPr id="33794" name="Text Box 4"/>
          <p:cNvSpPr txBox="1">
            <a:spLocks noChangeArrowheads="1"/>
          </p:cNvSpPr>
          <p:nvPr/>
        </p:nvSpPr>
        <p:spPr bwMode="auto">
          <a:xfrm>
            <a:off x="838200" y="1304925"/>
            <a:ext cx="5105400" cy="523875"/>
          </a:xfrm>
          <a:prstGeom prst="rect">
            <a:avLst/>
          </a:prstGeom>
          <a:noFill/>
          <a:ln w="9525">
            <a:noFill/>
            <a:miter lim="800000"/>
            <a:headEnd/>
            <a:tailEnd/>
          </a:ln>
        </p:spPr>
        <p:txBody>
          <a:bodyPr>
            <a:spAutoFit/>
          </a:bodyPr>
          <a:lstStyle/>
          <a:p>
            <a:pPr>
              <a:buFontTx/>
              <a:buBlip>
                <a:blip r:embed="rId4"/>
              </a:buBlip>
            </a:pPr>
            <a:r>
              <a:rPr lang="en-US" sz="2800">
                <a:solidFill>
                  <a:srgbClr val="006600"/>
                </a:solidFill>
                <a:latin typeface="Calibri" pitchFamily="34" charset="0"/>
              </a:rPr>
              <a:t>  Variety selection</a:t>
            </a:r>
            <a:endParaRPr lang="en-US" sz="2800">
              <a:solidFill>
                <a:schemeClr val="accent2"/>
              </a:solidFill>
              <a:latin typeface="Calibri" pitchFamily="34" charset="0"/>
            </a:endParaRPr>
          </a:p>
        </p:txBody>
      </p:sp>
      <p:pic>
        <p:nvPicPr>
          <p:cNvPr id="33795" name="Picture 18"/>
          <p:cNvPicPr>
            <a:picLocks noChangeAspect="1" noChangeArrowheads="1"/>
          </p:cNvPicPr>
          <p:nvPr/>
        </p:nvPicPr>
        <p:blipFill>
          <a:blip r:embed="rId5" cstate="print"/>
          <a:srcRect/>
          <a:stretch>
            <a:fillRect/>
          </a:stretch>
        </p:blipFill>
        <p:spPr bwMode="auto">
          <a:xfrm>
            <a:off x="4884738" y="2855913"/>
            <a:ext cx="3529012" cy="2649537"/>
          </a:xfrm>
          <a:prstGeom prst="rect">
            <a:avLst/>
          </a:prstGeom>
          <a:noFill/>
          <a:ln w="9525" algn="ctr">
            <a:solidFill>
              <a:schemeClr val="tx1"/>
            </a:solidFill>
            <a:miter lim="800000"/>
            <a:headEnd/>
            <a:tailEnd/>
          </a:ln>
        </p:spPr>
      </p:pic>
      <p:sp>
        <p:nvSpPr>
          <p:cNvPr id="33796" name="Text Box 19"/>
          <p:cNvSpPr txBox="1">
            <a:spLocks noChangeArrowheads="1"/>
          </p:cNvSpPr>
          <p:nvPr/>
        </p:nvSpPr>
        <p:spPr bwMode="auto">
          <a:xfrm>
            <a:off x="4953000" y="5581650"/>
            <a:ext cx="3429000" cy="1200150"/>
          </a:xfrm>
          <a:prstGeom prst="rect">
            <a:avLst/>
          </a:prstGeom>
          <a:noFill/>
          <a:ln w="9525" algn="ctr">
            <a:noFill/>
            <a:miter lim="800000"/>
            <a:headEnd/>
            <a:tailEnd/>
          </a:ln>
        </p:spPr>
        <p:txBody>
          <a:bodyPr>
            <a:spAutoFit/>
          </a:bodyPr>
          <a:lstStyle/>
          <a:p>
            <a:pPr algn="ctr"/>
            <a:r>
              <a:rPr lang="en-US" sz="2400">
                <a:solidFill>
                  <a:schemeClr val="accent2"/>
                </a:solidFill>
                <a:latin typeface="Calibri" pitchFamily="34" charset="0"/>
              </a:rPr>
              <a:t>Resistant variety has </a:t>
            </a:r>
          </a:p>
          <a:p>
            <a:pPr algn="ctr"/>
            <a:r>
              <a:rPr lang="en-US" sz="2400">
                <a:solidFill>
                  <a:schemeClr val="accent2"/>
                </a:solidFill>
                <a:latin typeface="Calibri" pitchFamily="34" charset="0"/>
              </a:rPr>
              <a:t>smaller and yellowish-green color lesions</a:t>
            </a:r>
          </a:p>
        </p:txBody>
      </p:sp>
      <p:pic>
        <p:nvPicPr>
          <p:cNvPr id="33797" name="Picture 20"/>
          <p:cNvPicPr>
            <a:picLocks noChangeAspect="1" noChangeArrowheads="1"/>
          </p:cNvPicPr>
          <p:nvPr/>
        </p:nvPicPr>
        <p:blipFill>
          <a:blip r:embed="rId6" cstate="print"/>
          <a:srcRect/>
          <a:stretch>
            <a:fillRect/>
          </a:stretch>
        </p:blipFill>
        <p:spPr bwMode="auto">
          <a:xfrm>
            <a:off x="685800" y="2838450"/>
            <a:ext cx="3994150" cy="2652713"/>
          </a:xfrm>
          <a:prstGeom prst="rect">
            <a:avLst/>
          </a:prstGeom>
          <a:noFill/>
          <a:ln w="9525">
            <a:solidFill>
              <a:schemeClr val="tx1"/>
            </a:solidFill>
            <a:miter lim="800000"/>
            <a:headEnd/>
            <a:tailEnd/>
          </a:ln>
        </p:spPr>
      </p:pic>
      <p:sp>
        <p:nvSpPr>
          <p:cNvPr id="33798" name="Text Box 21"/>
          <p:cNvSpPr txBox="1">
            <a:spLocks noChangeArrowheads="1"/>
          </p:cNvSpPr>
          <p:nvPr/>
        </p:nvSpPr>
        <p:spPr bwMode="auto">
          <a:xfrm>
            <a:off x="990600" y="5581650"/>
            <a:ext cx="3429000" cy="830263"/>
          </a:xfrm>
          <a:prstGeom prst="rect">
            <a:avLst/>
          </a:prstGeom>
          <a:noFill/>
          <a:ln w="9525" algn="ctr">
            <a:noFill/>
            <a:miter lim="800000"/>
            <a:headEnd/>
            <a:tailEnd/>
          </a:ln>
        </p:spPr>
        <p:txBody>
          <a:bodyPr>
            <a:spAutoFit/>
          </a:bodyPr>
          <a:lstStyle/>
          <a:p>
            <a:pPr algn="ctr"/>
            <a:r>
              <a:rPr lang="en-US" sz="2400">
                <a:solidFill>
                  <a:schemeClr val="accent2"/>
                </a:solidFill>
                <a:latin typeface="Calibri" pitchFamily="34" charset="0"/>
              </a:rPr>
              <a:t>Susceptible variety has large lesions</a:t>
            </a:r>
          </a:p>
        </p:txBody>
      </p:sp>
      <p:sp>
        <p:nvSpPr>
          <p:cNvPr id="33799" name="Text Box 3"/>
          <p:cNvSpPr txBox="1">
            <a:spLocks noChangeArrowheads="1"/>
          </p:cNvSpPr>
          <p:nvPr/>
        </p:nvSpPr>
        <p:spPr bwMode="auto">
          <a:xfrm>
            <a:off x="0" y="228600"/>
            <a:ext cx="9144000" cy="769938"/>
          </a:xfrm>
          <a:prstGeom prst="rect">
            <a:avLst/>
          </a:prstGeom>
          <a:noFill/>
          <a:ln w="9525">
            <a:noFill/>
            <a:miter lim="800000"/>
            <a:headEnd/>
            <a:tailEnd/>
          </a:ln>
        </p:spPr>
        <p:txBody>
          <a:bodyPr>
            <a:spAutoFit/>
          </a:bodyPr>
          <a:lstStyle/>
          <a:p>
            <a:pPr algn="ctr"/>
            <a:r>
              <a:rPr lang="en-US" sz="4400" b="1" dirty="0">
                <a:latin typeface="Calibri" pitchFamily="34" charset="0"/>
              </a:rPr>
              <a:t>Management Practices</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3"/>
          <p:cNvSpPr txBox="1">
            <a:spLocks noChangeArrowheads="1"/>
          </p:cNvSpPr>
          <p:nvPr/>
        </p:nvSpPr>
        <p:spPr bwMode="auto">
          <a:xfrm>
            <a:off x="1143000" y="1600200"/>
            <a:ext cx="7848600" cy="1016000"/>
          </a:xfrm>
          <a:prstGeom prst="rect">
            <a:avLst/>
          </a:prstGeom>
          <a:noFill/>
          <a:ln w="9525">
            <a:noFill/>
            <a:miter lim="800000"/>
            <a:headEnd/>
            <a:tailEnd/>
          </a:ln>
        </p:spPr>
        <p:txBody>
          <a:bodyPr>
            <a:spAutoFit/>
          </a:bodyPr>
          <a:lstStyle/>
          <a:p>
            <a:endParaRPr lang="en-US" sz="800">
              <a:solidFill>
                <a:srgbClr val="006600"/>
              </a:solidFill>
              <a:latin typeface="Calibri" pitchFamily="34" charset="0"/>
            </a:endParaRPr>
          </a:p>
          <a:p>
            <a:pPr lvl="1">
              <a:buFontTx/>
              <a:buBlip>
                <a:blip r:embed="rId3"/>
              </a:buBlip>
            </a:pPr>
            <a:r>
              <a:rPr lang="en-US" sz="2800">
                <a:solidFill>
                  <a:schemeClr val="accent2"/>
                </a:solidFill>
                <a:latin typeface="Calibri" pitchFamily="34" charset="0"/>
              </a:rPr>
              <a:t>  Seed quality</a:t>
            </a:r>
          </a:p>
          <a:p>
            <a:pPr lvl="1"/>
            <a:r>
              <a:rPr lang="en-US" sz="2400">
                <a:solidFill>
                  <a:srgbClr val="3333CC"/>
                </a:solidFill>
                <a:latin typeface="Calibri" pitchFamily="34" charset="0"/>
              </a:rPr>
              <a:t>	- plant seed that is high quality</a:t>
            </a:r>
          </a:p>
        </p:txBody>
      </p:sp>
      <p:sp>
        <p:nvSpPr>
          <p:cNvPr id="35842" name="Text Box 4"/>
          <p:cNvSpPr txBox="1">
            <a:spLocks noChangeArrowheads="1"/>
          </p:cNvSpPr>
          <p:nvPr/>
        </p:nvSpPr>
        <p:spPr bwMode="auto">
          <a:xfrm>
            <a:off x="838200" y="1304925"/>
            <a:ext cx="5105400" cy="523875"/>
          </a:xfrm>
          <a:prstGeom prst="rect">
            <a:avLst/>
          </a:prstGeom>
          <a:noFill/>
          <a:ln w="9525">
            <a:noFill/>
            <a:miter lim="800000"/>
            <a:headEnd/>
            <a:tailEnd/>
          </a:ln>
        </p:spPr>
        <p:txBody>
          <a:bodyPr>
            <a:spAutoFit/>
          </a:bodyPr>
          <a:lstStyle/>
          <a:p>
            <a:pPr>
              <a:buFontTx/>
              <a:buBlip>
                <a:blip r:embed="rId4"/>
              </a:buBlip>
            </a:pPr>
            <a:r>
              <a:rPr lang="en-US" sz="2800">
                <a:solidFill>
                  <a:srgbClr val="006600"/>
                </a:solidFill>
                <a:latin typeface="Calibri" pitchFamily="34" charset="0"/>
              </a:rPr>
              <a:t>  Variety selection</a:t>
            </a:r>
            <a:endParaRPr lang="en-US" sz="2800">
              <a:solidFill>
                <a:schemeClr val="accent2"/>
              </a:solidFill>
              <a:latin typeface="Calibri" pitchFamily="34" charset="0"/>
            </a:endParaRPr>
          </a:p>
        </p:txBody>
      </p:sp>
      <p:sp>
        <p:nvSpPr>
          <p:cNvPr id="35843" name="Text Box 3"/>
          <p:cNvSpPr txBox="1">
            <a:spLocks noChangeArrowheads="1"/>
          </p:cNvSpPr>
          <p:nvPr/>
        </p:nvSpPr>
        <p:spPr bwMode="auto">
          <a:xfrm>
            <a:off x="0" y="228600"/>
            <a:ext cx="9144000" cy="769938"/>
          </a:xfrm>
          <a:prstGeom prst="rect">
            <a:avLst/>
          </a:prstGeom>
          <a:noFill/>
          <a:ln w="9525">
            <a:noFill/>
            <a:miter lim="800000"/>
            <a:headEnd/>
            <a:tailEnd/>
          </a:ln>
        </p:spPr>
        <p:txBody>
          <a:bodyPr>
            <a:spAutoFit/>
          </a:bodyPr>
          <a:lstStyle/>
          <a:p>
            <a:pPr algn="ctr"/>
            <a:r>
              <a:rPr lang="en-US" sz="4400" b="1" dirty="0">
                <a:latin typeface="Calibri" pitchFamily="34" charset="0"/>
              </a:rPr>
              <a:t>Management Practices</a:t>
            </a:r>
          </a:p>
        </p:txBody>
      </p:sp>
      <p:pic>
        <p:nvPicPr>
          <p:cNvPr id="35844" name="Picture 5" descr="H:\Work backup\Images\01 Field Crops\Soybean\aa Images for soybean field guide\2007\Seed disease white mold - Daren Mueller.jpg"/>
          <p:cNvPicPr>
            <a:picLocks noChangeAspect="1" noChangeArrowheads="1"/>
          </p:cNvPicPr>
          <p:nvPr/>
        </p:nvPicPr>
        <p:blipFill>
          <a:blip r:embed="rId5" cstate="print"/>
          <a:srcRect/>
          <a:stretch>
            <a:fillRect/>
          </a:stretch>
        </p:blipFill>
        <p:spPr bwMode="auto">
          <a:xfrm>
            <a:off x="4640263" y="2819400"/>
            <a:ext cx="3894137" cy="3048000"/>
          </a:xfrm>
          <a:prstGeom prst="rect">
            <a:avLst/>
          </a:prstGeom>
          <a:noFill/>
          <a:ln w="9525">
            <a:solidFill>
              <a:schemeClr val="tx1"/>
            </a:solidFill>
            <a:miter lim="800000"/>
            <a:headEnd/>
            <a:tailEnd/>
          </a:ln>
        </p:spPr>
      </p:pic>
      <p:pic>
        <p:nvPicPr>
          <p:cNvPr id="35845" name="Picture 6" descr="H:\Work backup\Images\01 Field Crops\Soybean\aa Images for soybean field guide\2007\Seed disease purple seed stain - Daren Mueller.jpg"/>
          <p:cNvPicPr>
            <a:picLocks noChangeAspect="1" noChangeArrowheads="1"/>
          </p:cNvPicPr>
          <p:nvPr/>
        </p:nvPicPr>
        <p:blipFill>
          <a:blip r:embed="rId6" cstate="print"/>
          <a:srcRect/>
          <a:stretch>
            <a:fillRect/>
          </a:stretch>
        </p:blipFill>
        <p:spPr bwMode="auto">
          <a:xfrm>
            <a:off x="695325" y="2819400"/>
            <a:ext cx="3571875" cy="3048000"/>
          </a:xfrm>
          <a:prstGeom prst="rect">
            <a:avLst/>
          </a:prstGeom>
          <a:noFill/>
          <a:ln w="9525">
            <a:solidFill>
              <a:schemeClr val="tx1"/>
            </a:solidFill>
            <a:miter lim="800000"/>
            <a:headEnd/>
            <a:tailEnd/>
          </a:ln>
        </p:spPr>
      </p:pic>
      <p:sp>
        <p:nvSpPr>
          <p:cNvPr id="35846" name="Text Box 21"/>
          <p:cNvSpPr txBox="1">
            <a:spLocks noChangeArrowheads="1"/>
          </p:cNvSpPr>
          <p:nvPr/>
        </p:nvSpPr>
        <p:spPr bwMode="auto">
          <a:xfrm>
            <a:off x="685800" y="5943600"/>
            <a:ext cx="7848600" cy="830263"/>
          </a:xfrm>
          <a:prstGeom prst="rect">
            <a:avLst/>
          </a:prstGeom>
          <a:noFill/>
          <a:ln w="9525" algn="ctr">
            <a:noFill/>
            <a:miter lim="800000"/>
            <a:headEnd/>
            <a:tailEnd/>
          </a:ln>
        </p:spPr>
        <p:txBody>
          <a:bodyPr>
            <a:spAutoFit/>
          </a:bodyPr>
          <a:lstStyle/>
          <a:p>
            <a:r>
              <a:rPr lang="en-US" sz="2400">
                <a:solidFill>
                  <a:schemeClr val="accent2"/>
                </a:solidFill>
                <a:latin typeface="Calibri" pitchFamily="34" charset="0"/>
              </a:rPr>
              <a:t>Planting infected seed can inhibit germination, slow seedling growth, or introduce new pathogens into a field.</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6"/>
          <p:cNvSpPr txBox="1">
            <a:spLocks noChangeArrowheads="1"/>
          </p:cNvSpPr>
          <p:nvPr/>
        </p:nvSpPr>
        <p:spPr bwMode="auto">
          <a:xfrm>
            <a:off x="838200" y="1295400"/>
            <a:ext cx="8229600" cy="523875"/>
          </a:xfrm>
          <a:prstGeom prst="rect">
            <a:avLst/>
          </a:prstGeom>
          <a:noFill/>
          <a:ln w="9525">
            <a:noFill/>
            <a:miter lim="800000"/>
            <a:headEnd/>
            <a:tailEnd/>
          </a:ln>
        </p:spPr>
        <p:txBody>
          <a:bodyPr>
            <a:spAutoFit/>
          </a:bodyPr>
          <a:lstStyle/>
          <a:p>
            <a:pPr>
              <a:buFontTx/>
              <a:buBlip>
                <a:blip r:embed="rId3"/>
              </a:buBlip>
            </a:pPr>
            <a:r>
              <a:rPr lang="en-US" sz="2800" dirty="0">
                <a:solidFill>
                  <a:srgbClr val="006600"/>
                </a:solidFill>
                <a:latin typeface="Calibri" pitchFamily="34" charset="0"/>
              </a:rPr>
              <a:t>  Manage weeds, </a:t>
            </a:r>
            <a:r>
              <a:rPr lang="en-US" sz="2800" dirty="0" smtClean="0">
                <a:solidFill>
                  <a:srgbClr val="006600"/>
                </a:solidFill>
                <a:latin typeface="Calibri" pitchFamily="34" charset="0"/>
              </a:rPr>
              <a:t>insects, </a:t>
            </a:r>
            <a:r>
              <a:rPr lang="en-US" sz="2800" dirty="0">
                <a:solidFill>
                  <a:srgbClr val="006600"/>
                </a:solidFill>
                <a:latin typeface="Calibri" pitchFamily="34" charset="0"/>
              </a:rPr>
              <a:t>and nematodes</a:t>
            </a:r>
            <a:endParaRPr lang="en-US" sz="2400" dirty="0">
              <a:solidFill>
                <a:schemeClr val="accent2"/>
              </a:solidFill>
              <a:latin typeface="Calibri" pitchFamily="34" charset="0"/>
            </a:endParaRPr>
          </a:p>
        </p:txBody>
      </p:sp>
      <p:sp>
        <p:nvSpPr>
          <p:cNvPr id="37890" name="Text Box 8"/>
          <p:cNvSpPr txBox="1">
            <a:spLocks noChangeArrowheads="1"/>
          </p:cNvSpPr>
          <p:nvPr/>
        </p:nvSpPr>
        <p:spPr bwMode="auto">
          <a:xfrm>
            <a:off x="1143000" y="1587500"/>
            <a:ext cx="8229600" cy="1384300"/>
          </a:xfrm>
          <a:prstGeom prst="rect">
            <a:avLst/>
          </a:prstGeom>
          <a:noFill/>
          <a:ln w="9525">
            <a:noFill/>
            <a:miter lim="800000"/>
            <a:headEnd/>
            <a:tailEnd/>
          </a:ln>
        </p:spPr>
        <p:txBody>
          <a:bodyPr>
            <a:spAutoFit/>
          </a:bodyPr>
          <a:lstStyle/>
          <a:p>
            <a:endParaRPr lang="en-US" sz="800" dirty="0">
              <a:solidFill>
                <a:srgbClr val="006600"/>
              </a:solidFill>
              <a:latin typeface="Calibri" pitchFamily="34" charset="0"/>
            </a:endParaRPr>
          </a:p>
          <a:p>
            <a:pPr lvl="1">
              <a:buFontTx/>
              <a:buBlip>
                <a:blip r:embed="rId4"/>
              </a:buBlip>
            </a:pPr>
            <a:r>
              <a:rPr lang="en-US" sz="2800" dirty="0">
                <a:solidFill>
                  <a:schemeClr val="accent2"/>
                </a:solidFill>
                <a:latin typeface="Calibri" pitchFamily="34" charset="0"/>
              </a:rPr>
              <a:t>  Weeds</a:t>
            </a:r>
          </a:p>
          <a:p>
            <a:pPr lvl="1"/>
            <a:r>
              <a:rPr lang="en-US" sz="2400" dirty="0">
                <a:solidFill>
                  <a:schemeClr val="accent2"/>
                </a:solidFill>
                <a:latin typeface="Calibri" pitchFamily="34" charset="0"/>
              </a:rPr>
              <a:t>	- increase </a:t>
            </a:r>
            <a:r>
              <a:rPr lang="en-US" sz="2400" dirty="0" err="1">
                <a:solidFill>
                  <a:schemeClr val="accent2"/>
                </a:solidFill>
                <a:latin typeface="Calibri" pitchFamily="34" charset="0"/>
              </a:rPr>
              <a:t>inoculum</a:t>
            </a:r>
            <a:endParaRPr lang="en-US" sz="2400" dirty="0">
              <a:solidFill>
                <a:schemeClr val="accent2"/>
              </a:solidFill>
              <a:latin typeface="Calibri" pitchFamily="34" charset="0"/>
            </a:endParaRPr>
          </a:p>
          <a:p>
            <a:pPr lvl="1"/>
            <a:r>
              <a:rPr lang="en-US" sz="2400" dirty="0">
                <a:solidFill>
                  <a:schemeClr val="accent2"/>
                </a:solidFill>
                <a:latin typeface="Calibri" pitchFamily="34" charset="0"/>
              </a:rPr>
              <a:t>	- “improve” microclimate for spore production</a:t>
            </a:r>
          </a:p>
        </p:txBody>
      </p:sp>
      <p:sp>
        <p:nvSpPr>
          <p:cNvPr id="37891" name="Text Box 9"/>
          <p:cNvSpPr txBox="1">
            <a:spLocks noChangeArrowheads="1"/>
          </p:cNvSpPr>
          <p:nvPr/>
        </p:nvSpPr>
        <p:spPr bwMode="auto">
          <a:xfrm>
            <a:off x="4038600" y="4267200"/>
            <a:ext cx="4038600" cy="1200150"/>
          </a:xfrm>
          <a:prstGeom prst="rect">
            <a:avLst/>
          </a:prstGeom>
          <a:noFill/>
          <a:ln w="9525" algn="ctr">
            <a:noFill/>
            <a:miter lim="800000"/>
            <a:headEnd/>
            <a:tailEnd/>
          </a:ln>
        </p:spPr>
        <p:txBody>
          <a:bodyPr>
            <a:spAutoFit/>
          </a:bodyPr>
          <a:lstStyle/>
          <a:p>
            <a:r>
              <a:rPr lang="en-US" sz="2400" i="1" dirty="0" err="1" smtClean="0">
                <a:solidFill>
                  <a:schemeClr val="accent2"/>
                </a:solidFill>
                <a:latin typeface="Calibri" pitchFamily="34" charset="0"/>
              </a:rPr>
              <a:t>Desmodium</a:t>
            </a:r>
            <a:r>
              <a:rPr lang="en-US" sz="2400" dirty="0" smtClean="0">
                <a:solidFill>
                  <a:schemeClr val="accent2"/>
                </a:solidFill>
                <a:latin typeface="Calibri" pitchFamily="34" charset="0"/>
              </a:rPr>
              <a:t> species </a:t>
            </a:r>
            <a:r>
              <a:rPr lang="en-US" sz="2400" dirty="0">
                <a:solidFill>
                  <a:schemeClr val="accent2"/>
                </a:solidFill>
                <a:latin typeface="Calibri" pitchFamily="34" charset="0"/>
              </a:rPr>
              <a:t>(tick trefoils) are an alternate source of some viruses</a:t>
            </a:r>
          </a:p>
        </p:txBody>
      </p:sp>
      <p:pic>
        <p:nvPicPr>
          <p:cNvPr id="37892" name="Picture 10"/>
          <p:cNvPicPr>
            <a:picLocks noChangeAspect="1" noChangeArrowheads="1"/>
          </p:cNvPicPr>
          <p:nvPr/>
        </p:nvPicPr>
        <p:blipFill>
          <a:blip r:embed="rId5" cstate="print"/>
          <a:srcRect/>
          <a:stretch>
            <a:fillRect/>
          </a:stretch>
        </p:blipFill>
        <p:spPr bwMode="auto">
          <a:xfrm>
            <a:off x="873125" y="3276600"/>
            <a:ext cx="2590800" cy="3352800"/>
          </a:xfrm>
          <a:prstGeom prst="rect">
            <a:avLst/>
          </a:prstGeom>
          <a:noFill/>
          <a:ln w="9525" algn="ctr">
            <a:solidFill>
              <a:schemeClr val="tx1"/>
            </a:solidFill>
            <a:miter lim="800000"/>
            <a:headEnd/>
            <a:tailEnd/>
          </a:ln>
        </p:spPr>
      </p:pic>
      <p:sp>
        <p:nvSpPr>
          <p:cNvPr id="37893" name="Text Box 3"/>
          <p:cNvSpPr txBox="1">
            <a:spLocks noChangeArrowheads="1"/>
          </p:cNvSpPr>
          <p:nvPr/>
        </p:nvSpPr>
        <p:spPr bwMode="auto">
          <a:xfrm>
            <a:off x="0" y="228600"/>
            <a:ext cx="9144000" cy="769938"/>
          </a:xfrm>
          <a:prstGeom prst="rect">
            <a:avLst/>
          </a:prstGeom>
          <a:noFill/>
          <a:ln w="9525">
            <a:noFill/>
            <a:miter lim="800000"/>
            <a:headEnd/>
            <a:tailEnd/>
          </a:ln>
        </p:spPr>
        <p:txBody>
          <a:bodyPr>
            <a:spAutoFit/>
          </a:bodyPr>
          <a:lstStyle/>
          <a:p>
            <a:pPr algn="ctr"/>
            <a:r>
              <a:rPr lang="en-US" sz="4400" b="1" dirty="0">
                <a:latin typeface="Calibri" pitchFamily="34" charset="0"/>
              </a:rPr>
              <a:t>Management Practices</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5"/>
          <p:cNvSpPr txBox="1">
            <a:spLocks noChangeArrowheads="1"/>
          </p:cNvSpPr>
          <p:nvPr/>
        </p:nvSpPr>
        <p:spPr bwMode="auto">
          <a:xfrm>
            <a:off x="1143000" y="1600200"/>
            <a:ext cx="6019800" cy="1384300"/>
          </a:xfrm>
          <a:prstGeom prst="rect">
            <a:avLst/>
          </a:prstGeom>
          <a:noFill/>
          <a:ln w="9525">
            <a:noFill/>
            <a:miter lim="800000"/>
            <a:headEnd/>
            <a:tailEnd/>
          </a:ln>
        </p:spPr>
        <p:txBody>
          <a:bodyPr>
            <a:spAutoFit/>
          </a:bodyPr>
          <a:lstStyle/>
          <a:p>
            <a:endParaRPr lang="en-US" sz="800">
              <a:solidFill>
                <a:srgbClr val="006600"/>
              </a:solidFill>
              <a:latin typeface="Calibri" pitchFamily="34" charset="0"/>
            </a:endParaRPr>
          </a:p>
          <a:p>
            <a:pPr lvl="1">
              <a:buFontTx/>
              <a:buBlip>
                <a:blip r:embed="rId3"/>
              </a:buBlip>
            </a:pPr>
            <a:r>
              <a:rPr lang="en-US" sz="2800">
                <a:solidFill>
                  <a:schemeClr val="accent2"/>
                </a:solidFill>
                <a:latin typeface="Calibri" pitchFamily="34" charset="0"/>
              </a:rPr>
              <a:t>  Insects</a:t>
            </a:r>
          </a:p>
          <a:p>
            <a:pPr lvl="1"/>
            <a:r>
              <a:rPr lang="en-US" sz="2400">
                <a:solidFill>
                  <a:schemeClr val="accent2"/>
                </a:solidFill>
                <a:latin typeface="Calibri" pitchFamily="34" charset="0"/>
              </a:rPr>
              <a:t>	- source of inoculum</a:t>
            </a:r>
          </a:p>
          <a:p>
            <a:pPr lvl="1"/>
            <a:r>
              <a:rPr lang="en-US" sz="2400">
                <a:solidFill>
                  <a:schemeClr val="accent2"/>
                </a:solidFill>
                <a:latin typeface="Calibri" pitchFamily="34" charset="0"/>
              </a:rPr>
              <a:t>	- provide entry wounds for pathogens</a:t>
            </a:r>
          </a:p>
        </p:txBody>
      </p:sp>
      <p:pic>
        <p:nvPicPr>
          <p:cNvPr id="39938" name="Picture 6"/>
          <p:cNvPicPr>
            <a:picLocks noChangeAspect="1" noChangeArrowheads="1"/>
          </p:cNvPicPr>
          <p:nvPr/>
        </p:nvPicPr>
        <p:blipFill>
          <a:blip r:embed="rId4" cstate="print"/>
          <a:srcRect/>
          <a:stretch>
            <a:fillRect/>
          </a:stretch>
        </p:blipFill>
        <p:spPr bwMode="auto">
          <a:xfrm>
            <a:off x="4495800" y="3384550"/>
            <a:ext cx="4433888" cy="2925763"/>
          </a:xfrm>
          <a:prstGeom prst="rect">
            <a:avLst/>
          </a:prstGeom>
          <a:noFill/>
          <a:ln w="9525" algn="ctr">
            <a:solidFill>
              <a:schemeClr val="tx1"/>
            </a:solidFill>
            <a:miter lim="800000"/>
            <a:headEnd/>
            <a:tailEnd/>
          </a:ln>
        </p:spPr>
      </p:pic>
      <p:sp>
        <p:nvSpPr>
          <p:cNvPr id="39940" name="Text Box 3"/>
          <p:cNvSpPr txBox="1">
            <a:spLocks noChangeArrowheads="1"/>
          </p:cNvSpPr>
          <p:nvPr/>
        </p:nvSpPr>
        <p:spPr bwMode="auto">
          <a:xfrm>
            <a:off x="0" y="228600"/>
            <a:ext cx="9144000" cy="769938"/>
          </a:xfrm>
          <a:prstGeom prst="rect">
            <a:avLst/>
          </a:prstGeom>
          <a:noFill/>
          <a:ln w="9525">
            <a:noFill/>
            <a:miter lim="800000"/>
            <a:headEnd/>
            <a:tailEnd/>
          </a:ln>
        </p:spPr>
        <p:txBody>
          <a:bodyPr>
            <a:spAutoFit/>
          </a:bodyPr>
          <a:lstStyle/>
          <a:p>
            <a:pPr algn="ctr"/>
            <a:r>
              <a:rPr lang="en-US" sz="4400" b="1" dirty="0">
                <a:latin typeface="Calibri" pitchFamily="34" charset="0"/>
              </a:rPr>
              <a:t>Management Practices</a:t>
            </a:r>
          </a:p>
        </p:txBody>
      </p:sp>
      <p:sp>
        <p:nvSpPr>
          <p:cNvPr id="39941" name="Text Box 6"/>
          <p:cNvSpPr txBox="1">
            <a:spLocks noChangeArrowheads="1"/>
          </p:cNvSpPr>
          <p:nvPr/>
        </p:nvSpPr>
        <p:spPr bwMode="auto">
          <a:xfrm>
            <a:off x="838200" y="1295400"/>
            <a:ext cx="8229600" cy="523875"/>
          </a:xfrm>
          <a:prstGeom prst="rect">
            <a:avLst/>
          </a:prstGeom>
          <a:noFill/>
          <a:ln w="9525">
            <a:noFill/>
            <a:miter lim="800000"/>
            <a:headEnd/>
            <a:tailEnd/>
          </a:ln>
        </p:spPr>
        <p:txBody>
          <a:bodyPr>
            <a:spAutoFit/>
          </a:bodyPr>
          <a:lstStyle/>
          <a:p>
            <a:pPr>
              <a:buFontTx/>
              <a:buBlip>
                <a:blip r:embed="rId5"/>
              </a:buBlip>
            </a:pPr>
            <a:r>
              <a:rPr lang="en-US" sz="2800" dirty="0">
                <a:solidFill>
                  <a:srgbClr val="006600"/>
                </a:solidFill>
                <a:latin typeface="Calibri" pitchFamily="34" charset="0"/>
              </a:rPr>
              <a:t>  Manage weeds, </a:t>
            </a:r>
            <a:r>
              <a:rPr lang="en-US" sz="2800" dirty="0" smtClean="0">
                <a:solidFill>
                  <a:srgbClr val="006600"/>
                </a:solidFill>
                <a:latin typeface="Calibri" pitchFamily="34" charset="0"/>
              </a:rPr>
              <a:t>insects, </a:t>
            </a:r>
            <a:r>
              <a:rPr lang="en-US" sz="2800" dirty="0">
                <a:solidFill>
                  <a:srgbClr val="006600"/>
                </a:solidFill>
                <a:latin typeface="Calibri" pitchFamily="34" charset="0"/>
              </a:rPr>
              <a:t>and nematodes</a:t>
            </a:r>
            <a:endParaRPr lang="en-US" sz="2400" dirty="0">
              <a:solidFill>
                <a:schemeClr val="accent2"/>
              </a:solidFill>
              <a:latin typeface="Calibri" pitchFamily="34" charset="0"/>
            </a:endParaRPr>
          </a:p>
        </p:txBody>
      </p:sp>
      <p:pic>
        <p:nvPicPr>
          <p:cNvPr id="205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6344" t="18456" r="13236" b="25706"/>
          <a:stretch/>
        </p:blipFill>
        <p:spPr bwMode="auto">
          <a:xfrm>
            <a:off x="395011" y="3366189"/>
            <a:ext cx="3958489" cy="29441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361297" y="6096000"/>
            <a:ext cx="1058303" cy="230832"/>
          </a:xfrm>
          <a:prstGeom prst="rect">
            <a:avLst/>
          </a:prstGeom>
          <a:noFill/>
        </p:spPr>
        <p:txBody>
          <a:bodyPr wrap="none" rtlCol="0">
            <a:spAutoFit/>
          </a:bodyPr>
          <a:lstStyle/>
          <a:p>
            <a:r>
              <a:rPr lang="en-US" sz="900" b="1" dirty="0" smtClean="0"/>
              <a:t>© Marlin E. Rice</a:t>
            </a:r>
            <a:endParaRPr lang="en-US" sz="900" b="1"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5"/>
          <p:cNvSpPr txBox="1">
            <a:spLocks noChangeArrowheads="1"/>
          </p:cNvSpPr>
          <p:nvPr/>
        </p:nvSpPr>
        <p:spPr bwMode="auto">
          <a:xfrm>
            <a:off x="1143000" y="1600200"/>
            <a:ext cx="8229600" cy="1016000"/>
          </a:xfrm>
          <a:prstGeom prst="rect">
            <a:avLst/>
          </a:prstGeom>
          <a:noFill/>
          <a:ln w="9525">
            <a:noFill/>
            <a:miter lim="800000"/>
            <a:headEnd/>
            <a:tailEnd/>
          </a:ln>
        </p:spPr>
        <p:txBody>
          <a:bodyPr>
            <a:spAutoFit/>
          </a:bodyPr>
          <a:lstStyle/>
          <a:p>
            <a:endParaRPr lang="en-US" sz="800">
              <a:solidFill>
                <a:srgbClr val="006600"/>
              </a:solidFill>
              <a:latin typeface="Calibri" pitchFamily="34" charset="0"/>
            </a:endParaRPr>
          </a:p>
          <a:p>
            <a:pPr lvl="1">
              <a:buFontTx/>
              <a:buBlip>
                <a:blip r:embed="rId3"/>
              </a:buBlip>
            </a:pPr>
            <a:r>
              <a:rPr lang="en-US" sz="2800">
                <a:solidFill>
                  <a:schemeClr val="accent2"/>
                </a:solidFill>
                <a:latin typeface="Calibri" pitchFamily="34" charset="0"/>
              </a:rPr>
              <a:t>  Nematodes</a:t>
            </a:r>
          </a:p>
          <a:p>
            <a:pPr lvl="1"/>
            <a:r>
              <a:rPr lang="en-US" sz="2400">
                <a:solidFill>
                  <a:schemeClr val="accent2"/>
                </a:solidFill>
                <a:latin typeface="Calibri" pitchFamily="34" charset="0"/>
              </a:rPr>
              <a:t>	- interact with other pathogens</a:t>
            </a:r>
          </a:p>
        </p:txBody>
      </p:sp>
      <p:sp>
        <p:nvSpPr>
          <p:cNvPr id="41986" name="Text Box 9"/>
          <p:cNvSpPr txBox="1">
            <a:spLocks noChangeArrowheads="1"/>
          </p:cNvSpPr>
          <p:nvPr/>
        </p:nvSpPr>
        <p:spPr bwMode="auto">
          <a:xfrm>
            <a:off x="381000" y="5875338"/>
            <a:ext cx="8534400" cy="830262"/>
          </a:xfrm>
          <a:prstGeom prst="rect">
            <a:avLst/>
          </a:prstGeom>
          <a:noFill/>
          <a:ln w="9525" algn="ctr">
            <a:noFill/>
            <a:miter lim="800000"/>
            <a:headEnd/>
            <a:tailEnd/>
          </a:ln>
        </p:spPr>
        <p:txBody>
          <a:bodyPr>
            <a:spAutoFit/>
          </a:bodyPr>
          <a:lstStyle/>
          <a:p>
            <a:r>
              <a:rPr lang="en-US" sz="2400" dirty="0" smtClean="0">
                <a:solidFill>
                  <a:schemeClr val="accent2"/>
                </a:solidFill>
                <a:latin typeface="Calibri" pitchFamily="34" charset="0"/>
              </a:rPr>
              <a:t>The presence </a:t>
            </a:r>
            <a:r>
              <a:rPr lang="en-US" sz="2400" dirty="0">
                <a:solidFill>
                  <a:schemeClr val="accent2"/>
                </a:solidFill>
                <a:latin typeface="Calibri" pitchFamily="34" charset="0"/>
              </a:rPr>
              <a:t>of soybean cyst nematode can increase other soybean diseases like brown stem rot and sudden death </a:t>
            </a:r>
            <a:r>
              <a:rPr lang="en-US" sz="2400" dirty="0" smtClean="0">
                <a:solidFill>
                  <a:schemeClr val="accent2"/>
                </a:solidFill>
                <a:latin typeface="Calibri" pitchFamily="34" charset="0"/>
              </a:rPr>
              <a:t>syndrome. </a:t>
            </a:r>
            <a:endParaRPr lang="en-US" sz="2400" dirty="0">
              <a:solidFill>
                <a:schemeClr val="accent2"/>
              </a:solidFill>
              <a:latin typeface="Calibri" pitchFamily="34" charset="0"/>
            </a:endParaRPr>
          </a:p>
        </p:txBody>
      </p:sp>
      <p:sp>
        <p:nvSpPr>
          <p:cNvPr id="41987" name="Text Box 3"/>
          <p:cNvSpPr txBox="1">
            <a:spLocks noChangeArrowheads="1"/>
          </p:cNvSpPr>
          <p:nvPr/>
        </p:nvSpPr>
        <p:spPr bwMode="auto">
          <a:xfrm>
            <a:off x="0" y="228600"/>
            <a:ext cx="9144000" cy="769938"/>
          </a:xfrm>
          <a:prstGeom prst="rect">
            <a:avLst/>
          </a:prstGeom>
          <a:noFill/>
          <a:ln w="9525">
            <a:noFill/>
            <a:miter lim="800000"/>
            <a:headEnd/>
            <a:tailEnd/>
          </a:ln>
        </p:spPr>
        <p:txBody>
          <a:bodyPr>
            <a:spAutoFit/>
          </a:bodyPr>
          <a:lstStyle/>
          <a:p>
            <a:pPr algn="ctr"/>
            <a:r>
              <a:rPr lang="en-US" sz="4400" b="1">
                <a:latin typeface="Calibri" pitchFamily="34" charset="0"/>
              </a:rPr>
              <a:t>Management Practices</a:t>
            </a:r>
          </a:p>
        </p:txBody>
      </p:sp>
      <p:sp>
        <p:nvSpPr>
          <p:cNvPr id="41988" name="Text Box 6"/>
          <p:cNvSpPr txBox="1">
            <a:spLocks noChangeArrowheads="1"/>
          </p:cNvSpPr>
          <p:nvPr/>
        </p:nvSpPr>
        <p:spPr bwMode="auto">
          <a:xfrm>
            <a:off x="838200" y="1295400"/>
            <a:ext cx="8229600" cy="523875"/>
          </a:xfrm>
          <a:prstGeom prst="rect">
            <a:avLst/>
          </a:prstGeom>
          <a:noFill/>
          <a:ln w="9525">
            <a:noFill/>
            <a:miter lim="800000"/>
            <a:headEnd/>
            <a:tailEnd/>
          </a:ln>
        </p:spPr>
        <p:txBody>
          <a:bodyPr>
            <a:spAutoFit/>
          </a:bodyPr>
          <a:lstStyle/>
          <a:p>
            <a:pPr>
              <a:buFontTx/>
              <a:buBlip>
                <a:blip r:embed="rId4"/>
              </a:buBlip>
            </a:pPr>
            <a:r>
              <a:rPr lang="en-US" sz="2800" dirty="0">
                <a:solidFill>
                  <a:srgbClr val="006600"/>
                </a:solidFill>
                <a:latin typeface="Calibri" pitchFamily="34" charset="0"/>
              </a:rPr>
              <a:t>  Manage weeds, </a:t>
            </a:r>
            <a:r>
              <a:rPr lang="en-US" sz="2800" dirty="0" smtClean="0">
                <a:solidFill>
                  <a:srgbClr val="006600"/>
                </a:solidFill>
                <a:latin typeface="Calibri" pitchFamily="34" charset="0"/>
              </a:rPr>
              <a:t>insects, </a:t>
            </a:r>
            <a:r>
              <a:rPr lang="en-US" sz="2800" dirty="0">
                <a:solidFill>
                  <a:srgbClr val="006600"/>
                </a:solidFill>
                <a:latin typeface="Calibri" pitchFamily="34" charset="0"/>
              </a:rPr>
              <a:t>and nematodes</a:t>
            </a:r>
            <a:endParaRPr lang="en-US" sz="2400" dirty="0">
              <a:solidFill>
                <a:schemeClr val="accent2"/>
              </a:solidFill>
              <a:latin typeface="Calibri" pitchFamily="34" charset="0"/>
            </a:endParaRPr>
          </a:p>
        </p:txBody>
      </p:sp>
      <p:pic>
        <p:nvPicPr>
          <p:cNvPr id="41989" name="Picture 9" descr="H:\Work backup\Images\01 Field Crops\Soybean\Sudden death syndrome\TAM SDS.JPG"/>
          <p:cNvPicPr>
            <a:picLocks noChangeAspect="1" noChangeArrowheads="1"/>
          </p:cNvPicPr>
          <p:nvPr/>
        </p:nvPicPr>
        <p:blipFill>
          <a:blip r:embed="rId5" cstate="print"/>
          <a:srcRect/>
          <a:stretch>
            <a:fillRect/>
          </a:stretch>
        </p:blipFill>
        <p:spPr bwMode="auto">
          <a:xfrm>
            <a:off x="3352800" y="2667000"/>
            <a:ext cx="4686300" cy="3124200"/>
          </a:xfrm>
          <a:prstGeom prst="rect">
            <a:avLst/>
          </a:prstGeom>
          <a:noFill/>
          <a:ln w="9525">
            <a:solidFill>
              <a:schemeClr val="tx1"/>
            </a:solidFill>
            <a:miter lim="800000"/>
            <a:headEnd/>
            <a:tailEnd/>
          </a:ln>
        </p:spPr>
      </p:pic>
      <p:pic>
        <p:nvPicPr>
          <p:cNvPr id="41990" name="Picture 10" descr="H:\Work backup\Images\01 Field Crops\Soybean\Sudden death syndrome\SDS roots.png"/>
          <p:cNvPicPr>
            <a:picLocks noChangeAspect="1" noChangeArrowheads="1"/>
          </p:cNvPicPr>
          <p:nvPr/>
        </p:nvPicPr>
        <p:blipFill>
          <a:blip r:embed="rId6" cstate="print"/>
          <a:srcRect/>
          <a:stretch>
            <a:fillRect/>
          </a:stretch>
        </p:blipFill>
        <p:spPr bwMode="auto">
          <a:xfrm>
            <a:off x="1295400" y="2667000"/>
            <a:ext cx="1917700" cy="3132138"/>
          </a:xfrm>
          <a:prstGeom prst="rect">
            <a:avLst/>
          </a:prstGeom>
          <a:noFill/>
          <a:ln w="9525">
            <a:solidFill>
              <a:schemeClr val="tx1"/>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2"/>
          <p:cNvSpPr txBox="1">
            <a:spLocks noChangeArrowheads="1"/>
          </p:cNvSpPr>
          <p:nvPr/>
        </p:nvSpPr>
        <p:spPr bwMode="auto">
          <a:xfrm>
            <a:off x="1143000" y="1600200"/>
            <a:ext cx="7924800" cy="1016000"/>
          </a:xfrm>
          <a:prstGeom prst="rect">
            <a:avLst/>
          </a:prstGeom>
          <a:noFill/>
          <a:ln w="9525">
            <a:noFill/>
            <a:miter lim="800000"/>
            <a:headEnd/>
            <a:tailEnd/>
          </a:ln>
        </p:spPr>
        <p:txBody>
          <a:bodyPr>
            <a:spAutoFit/>
          </a:bodyPr>
          <a:lstStyle/>
          <a:p>
            <a:pPr>
              <a:buFontTx/>
              <a:buBlip>
                <a:blip r:embed="rId3"/>
              </a:buBlip>
            </a:pPr>
            <a:endParaRPr lang="en-US" sz="800" b="1">
              <a:solidFill>
                <a:srgbClr val="006600"/>
              </a:solidFill>
              <a:latin typeface="Calibri" pitchFamily="34" charset="0"/>
            </a:endParaRPr>
          </a:p>
          <a:p>
            <a:pPr lvl="1">
              <a:buFontTx/>
              <a:buBlip>
                <a:blip r:embed="rId4"/>
              </a:buBlip>
            </a:pPr>
            <a:r>
              <a:rPr lang="en-US" sz="2800">
                <a:solidFill>
                  <a:schemeClr val="accent2"/>
                </a:solidFill>
                <a:latin typeface="Calibri" pitchFamily="34" charset="0"/>
              </a:rPr>
              <a:t>  Crop rotation</a:t>
            </a:r>
          </a:p>
          <a:p>
            <a:pPr lvl="1"/>
            <a:r>
              <a:rPr lang="en-US" sz="2400">
                <a:solidFill>
                  <a:schemeClr val="accent2"/>
                </a:solidFill>
                <a:latin typeface="Calibri" pitchFamily="34" charset="0"/>
              </a:rPr>
              <a:t>	- prevents build up of inoculum</a:t>
            </a:r>
          </a:p>
        </p:txBody>
      </p:sp>
      <p:sp>
        <p:nvSpPr>
          <p:cNvPr id="44034" name="Text Box 5"/>
          <p:cNvSpPr txBox="1">
            <a:spLocks noChangeArrowheads="1"/>
          </p:cNvSpPr>
          <p:nvPr/>
        </p:nvSpPr>
        <p:spPr bwMode="auto">
          <a:xfrm>
            <a:off x="838200" y="1295400"/>
            <a:ext cx="7848600" cy="523875"/>
          </a:xfrm>
          <a:prstGeom prst="rect">
            <a:avLst/>
          </a:prstGeom>
          <a:noFill/>
          <a:ln w="9525">
            <a:noFill/>
            <a:miter lim="800000"/>
            <a:headEnd/>
            <a:tailEnd/>
          </a:ln>
        </p:spPr>
        <p:txBody>
          <a:bodyPr>
            <a:spAutoFit/>
          </a:bodyPr>
          <a:lstStyle/>
          <a:p>
            <a:pPr>
              <a:buFontTx/>
              <a:buBlip>
                <a:blip r:embed="rId3"/>
              </a:buBlip>
            </a:pPr>
            <a:r>
              <a:rPr lang="en-US" sz="2800">
                <a:solidFill>
                  <a:srgbClr val="006600"/>
                </a:solidFill>
                <a:latin typeface="Calibri" pitchFamily="34" charset="0"/>
              </a:rPr>
              <a:t>  Cultural practices</a:t>
            </a:r>
          </a:p>
        </p:txBody>
      </p:sp>
      <p:sp>
        <p:nvSpPr>
          <p:cNvPr id="44035" name="Text Box 13"/>
          <p:cNvSpPr txBox="1">
            <a:spLocks noChangeArrowheads="1"/>
          </p:cNvSpPr>
          <p:nvPr/>
        </p:nvSpPr>
        <p:spPr bwMode="auto">
          <a:xfrm>
            <a:off x="5334000" y="6137275"/>
            <a:ext cx="3098800" cy="492125"/>
          </a:xfrm>
          <a:prstGeom prst="rect">
            <a:avLst/>
          </a:prstGeom>
          <a:noFill/>
          <a:ln w="9525">
            <a:noFill/>
            <a:miter lim="800000"/>
            <a:headEnd/>
            <a:tailEnd/>
          </a:ln>
        </p:spPr>
        <p:txBody>
          <a:bodyPr wrap="none">
            <a:spAutoFit/>
          </a:bodyPr>
          <a:lstStyle/>
          <a:p>
            <a:r>
              <a:rPr lang="en-US" sz="2600">
                <a:solidFill>
                  <a:schemeClr val="accent2"/>
                </a:solidFill>
                <a:latin typeface="Calibri" pitchFamily="34" charset="0"/>
              </a:rPr>
              <a:t>Competition for food</a:t>
            </a:r>
          </a:p>
        </p:txBody>
      </p:sp>
      <p:sp>
        <p:nvSpPr>
          <p:cNvPr id="44036" name="Text Box 14"/>
          <p:cNvSpPr txBox="1">
            <a:spLocks noChangeArrowheads="1"/>
          </p:cNvSpPr>
          <p:nvPr/>
        </p:nvSpPr>
        <p:spPr bwMode="auto">
          <a:xfrm>
            <a:off x="962025" y="6137275"/>
            <a:ext cx="3305175" cy="492125"/>
          </a:xfrm>
          <a:prstGeom prst="rect">
            <a:avLst/>
          </a:prstGeom>
          <a:noFill/>
          <a:ln w="9525">
            <a:noFill/>
            <a:miter lim="800000"/>
            <a:headEnd/>
            <a:tailEnd/>
          </a:ln>
        </p:spPr>
        <p:txBody>
          <a:bodyPr wrap="none">
            <a:spAutoFit/>
          </a:bodyPr>
          <a:lstStyle/>
          <a:p>
            <a:r>
              <a:rPr lang="en-US" sz="2600">
                <a:solidFill>
                  <a:schemeClr val="accent2"/>
                </a:solidFill>
                <a:latin typeface="Calibri" pitchFamily="34" charset="0"/>
              </a:rPr>
              <a:t>Destroyed/suppressed</a:t>
            </a:r>
          </a:p>
        </p:txBody>
      </p:sp>
      <p:sp>
        <p:nvSpPr>
          <p:cNvPr id="44037" name="Text Box 3"/>
          <p:cNvSpPr txBox="1">
            <a:spLocks noChangeArrowheads="1"/>
          </p:cNvSpPr>
          <p:nvPr/>
        </p:nvSpPr>
        <p:spPr bwMode="auto">
          <a:xfrm>
            <a:off x="0" y="228600"/>
            <a:ext cx="9144000" cy="769938"/>
          </a:xfrm>
          <a:prstGeom prst="rect">
            <a:avLst/>
          </a:prstGeom>
          <a:noFill/>
          <a:ln w="9525">
            <a:noFill/>
            <a:miter lim="800000"/>
            <a:headEnd/>
            <a:tailEnd/>
          </a:ln>
        </p:spPr>
        <p:txBody>
          <a:bodyPr>
            <a:spAutoFit/>
          </a:bodyPr>
          <a:lstStyle/>
          <a:p>
            <a:pPr algn="ctr"/>
            <a:r>
              <a:rPr lang="en-US" sz="4400" b="1" dirty="0">
                <a:latin typeface="Calibri" pitchFamily="34" charset="0"/>
              </a:rPr>
              <a:t>Management Practices</a:t>
            </a:r>
          </a:p>
        </p:txBody>
      </p:sp>
      <p:sp>
        <p:nvSpPr>
          <p:cNvPr id="44038" name="TextBox 8"/>
          <p:cNvSpPr txBox="1">
            <a:spLocks noChangeArrowheads="1"/>
          </p:cNvSpPr>
          <p:nvPr/>
        </p:nvSpPr>
        <p:spPr bwMode="auto">
          <a:xfrm>
            <a:off x="5257800" y="6019800"/>
            <a:ext cx="3276600" cy="230188"/>
          </a:xfrm>
          <a:prstGeom prst="rect">
            <a:avLst/>
          </a:prstGeom>
          <a:noFill/>
          <a:ln w="9525">
            <a:noFill/>
            <a:miter lim="800000"/>
            <a:headEnd/>
            <a:tailEnd/>
          </a:ln>
        </p:spPr>
        <p:txBody>
          <a:bodyPr>
            <a:spAutoFit/>
          </a:bodyPr>
          <a:lstStyle/>
          <a:p>
            <a:pPr algn="ctr"/>
            <a:r>
              <a:rPr lang="en-US" sz="900" dirty="0"/>
              <a:t>Photo by Brenda Collins, Http://glaucus.org.uk/Fungi-LC.html</a:t>
            </a:r>
          </a:p>
        </p:txBody>
      </p:sp>
      <p:pic>
        <p:nvPicPr>
          <p:cNvPr id="44039" name="Picture 1"/>
          <p:cNvPicPr>
            <a:picLocks noChangeAspect="1" noChangeArrowheads="1"/>
          </p:cNvPicPr>
          <p:nvPr/>
        </p:nvPicPr>
        <p:blipFill>
          <a:blip r:embed="rId5" cstate="print"/>
          <a:srcRect/>
          <a:stretch>
            <a:fillRect/>
          </a:stretch>
        </p:blipFill>
        <p:spPr bwMode="auto">
          <a:xfrm>
            <a:off x="4495800" y="2819400"/>
            <a:ext cx="4229100" cy="3171825"/>
          </a:xfrm>
          <a:prstGeom prst="rect">
            <a:avLst/>
          </a:prstGeom>
          <a:noFill/>
          <a:ln w="9525">
            <a:solidFill>
              <a:schemeClr val="tx1"/>
            </a:solidFill>
            <a:miter lim="800000"/>
            <a:headEnd/>
            <a:tailEnd/>
          </a:ln>
        </p:spPr>
      </p:pic>
      <p:sp>
        <p:nvSpPr>
          <p:cNvPr id="44040" name="TextBox 11"/>
          <p:cNvSpPr txBox="1">
            <a:spLocks noChangeArrowheads="1"/>
          </p:cNvSpPr>
          <p:nvPr/>
        </p:nvSpPr>
        <p:spPr bwMode="auto">
          <a:xfrm>
            <a:off x="762000" y="6019800"/>
            <a:ext cx="3276600" cy="230188"/>
          </a:xfrm>
          <a:prstGeom prst="rect">
            <a:avLst/>
          </a:prstGeom>
          <a:noFill/>
          <a:ln w="9525">
            <a:noFill/>
            <a:miter lim="800000"/>
            <a:headEnd/>
            <a:tailEnd/>
          </a:ln>
        </p:spPr>
        <p:txBody>
          <a:bodyPr>
            <a:spAutoFit/>
          </a:bodyPr>
          <a:lstStyle/>
          <a:p>
            <a:pPr algn="ctr"/>
            <a:r>
              <a:rPr lang="en-US" sz="900"/>
              <a:t>Photo courtesy Dr. Randy Martin, Bioworks, inc.</a:t>
            </a:r>
          </a:p>
        </p:txBody>
      </p:sp>
      <p:pic>
        <p:nvPicPr>
          <p:cNvPr id="44041" name="Picture 3"/>
          <p:cNvPicPr>
            <a:picLocks noChangeAspect="1" noChangeArrowheads="1"/>
          </p:cNvPicPr>
          <p:nvPr/>
        </p:nvPicPr>
        <p:blipFill>
          <a:blip r:embed="rId6" cstate="print"/>
          <a:srcRect/>
          <a:stretch>
            <a:fillRect/>
          </a:stretch>
        </p:blipFill>
        <p:spPr bwMode="auto">
          <a:xfrm>
            <a:off x="533400" y="2743200"/>
            <a:ext cx="3733800" cy="3281363"/>
          </a:xfrm>
          <a:prstGeom prst="rect">
            <a:avLst/>
          </a:prstGeom>
          <a:noFill/>
          <a:ln w="9525">
            <a:solidFill>
              <a:schemeClr val="tx1"/>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7"/>
          <p:cNvSpPr txBox="1">
            <a:spLocks noChangeArrowheads="1"/>
          </p:cNvSpPr>
          <p:nvPr/>
        </p:nvSpPr>
        <p:spPr bwMode="auto">
          <a:xfrm>
            <a:off x="1143000" y="1600200"/>
            <a:ext cx="8229600" cy="1371600"/>
          </a:xfrm>
          <a:prstGeom prst="rect">
            <a:avLst/>
          </a:prstGeom>
          <a:noFill/>
          <a:ln w="9525">
            <a:noFill/>
            <a:miter lim="800000"/>
            <a:headEnd/>
            <a:tailEnd/>
          </a:ln>
        </p:spPr>
        <p:txBody>
          <a:bodyPr>
            <a:spAutoFit/>
          </a:bodyPr>
          <a:lstStyle/>
          <a:p>
            <a:endParaRPr lang="en-US" sz="800">
              <a:solidFill>
                <a:srgbClr val="006600"/>
              </a:solidFill>
              <a:latin typeface="Calibri" pitchFamily="34" charset="0"/>
            </a:endParaRPr>
          </a:p>
          <a:p>
            <a:pPr lvl="1">
              <a:buFontTx/>
              <a:buBlip>
                <a:blip r:embed="rId3"/>
              </a:buBlip>
            </a:pPr>
            <a:r>
              <a:rPr lang="en-US" sz="2800">
                <a:solidFill>
                  <a:srgbClr val="006600"/>
                </a:solidFill>
                <a:latin typeface="Calibri" pitchFamily="34" charset="0"/>
              </a:rPr>
              <a:t>  </a:t>
            </a:r>
            <a:r>
              <a:rPr lang="en-US" sz="2800">
                <a:solidFill>
                  <a:schemeClr val="accent2"/>
                </a:solidFill>
                <a:latin typeface="Calibri" pitchFamily="34" charset="0"/>
              </a:rPr>
              <a:t>Tillage </a:t>
            </a:r>
          </a:p>
          <a:p>
            <a:pPr lvl="1"/>
            <a:r>
              <a:rPr lang="en-US" sz="2400">
                <a:solidFill>
                  <a:schemeClr val="accent2"/>
                </a:solidFill>
                <a:latin typeface="Calibri" pitchFamily="34" charset="0"/>
              </a:rPr>
              <a:t>	- decreases surface residue (foliar disease inoculum)</a:t>
            </a:r>
          </a:p>
          <a:p>
            <a:pPr lvl="1"/>
            <a:r>
              <a:rPr lang="en-US" sz="2400">
                <a:solidFill>
                  <a:schemeClr val="accent2"/>
                </a:solidFill>
                <a:latin typeface="Calibri" pitchFamily="34" charset="0"/>
              </a:rPr>
              <a:t>	- conservation tillage increases soil moisture</a:t>
            </a:r>
          </a:p>
        </p:txBody>
      </p:sp>
      <p:pic>
        <p:nvPicPr>
          <p:cNvPr id="46082" name="Picture 18"/>
          <p:cNvPicPr>
            <a:picLocks noChangeAspect="1" noChangeArrowheads="1"/>
          </p:cNvPicPr>
          <p:nvPr/>
        </p:nvPicPr>
        <p:blipFill>
          <a:blip r:embed="rId4" cstate="print"/>
          <a:srcRect/>
          <a:stretch>
            <a:fillRect/>
          </a:stretch>
        </p:blipFill>
        <p:spPr bwMode="auto">
          <a:xfrm>
            <a:off x="152400" y="3048000"/>
            <a:ext cx="4354513" cy="2925763"/>
          </a:xfrm>
          <a:prstGeom prst="rect">
            <a:avLst/>
          </a:prstGeom>
          <a:noFill/>
          <a:ln w="9525">
            <a:solidFill>
              <a:schemeClr val="tx1"/>
            </a:solidFill>
            <a:miter lim="800000"/>
            <a:headEnd/>
            <a:tailEnd/>
          </a:ln>
        </p:spPr>
      </p:pic>
      <p:pic>
        <p:nvPicPr>
          <p:cNvPr id="46083" name="Picture 24"/>
          <p:cNvPicPr>
            <a:picLocks noChangeAspect="1" noChangeArrowheads="1"/>
          </p:cNvPicPr>
          <p:nvPr/>
        </p:nvPicPr>
        <p:blipFill>
          <a:blip r:embed="rId5" cstate="print"/>
          <a:srcRect/>
          <a:stretch>
            <a:fillRect/>
          </a:stretch>
        </p:blipFill>
        <p:spPr bwMode="auto">
          <a:xfrm>
            <a:off x="4648200" y="3048000"/>
            <a:ext cx="4003675" cy="2925763"/>
          </a:xfrm>
          <a:prstGeom prst="rect">
            <a:avLst/>
          </a:prstGeom>
          <a:noFill/>
          <a:ln w="9525">
            <a:solidFill>
              <a:schemeClr val="tx1"/>
            </a:solidFill>
            <a:miter lim="800000"/>
            <a:headEnd/>
            <a:tailEnd/>
          </a:ln>
        </p:spPr>
      </p:pic>
      <p:sp>
        <p:nvSpPr>
          <p:cNvPr id="46084" name="Text Box 3"/>
          <p:cNvSpPr txBox="1">
            <a:spLocks noChangeArrowheads="1"/>
          </p:cNvSpPr>
          <p:nvPr/>
        </p:nvSpPr>
        <p:spPr bwMode="auto">
          <a:xfrm>
            <a:off x="0" y="228600"/>
            <a:ext cx="9144000" cy="769938"/>
          </a:xfrm>
          <a:prstGeom prst="rect">
            <a:avLst/>
          </a:prstGeom>
          <a:noFill/>
          <a:ln w="9525">
            <a:noFill/>
            <a:miter lim="800000"/>
            <a:headEnd/>
            <a:tailEnd/>
          </a:ln>
        </p:spPr>
        <p:txBody>
          <a:bodyPr>
            <a:spAutoFit/>
          </a:bodyPr>
          <a:lstStyle/>
          <a:p>
            <a:pPr algn="ctr"/>
            <a:r>
              <a:rPr lang="en-US" sz="4400" b="1">
                <a:latin typeface="Calibri" pitchFamily="34" charset="0"/>
              </a:rPr>
              <a:t>Management Practices</a:t>
            </a:r>
          </a:p>
        </p:txBody>
      </p:sp>
      <p:sp>
        <p:nvSpPr>
          <p:cNvPr id="46085" name="Text Box 5"/>
          <p:cNvSpPr txBox="1">
            <a:spLocks noChangeArrowheads="1"/>
          </p:cNvSpPr>
          <p:nvPr/>
        </p:nvSpPr>
        <p:spPr bwMode="auto">
          <a:xfrm>
            <a:off x="838200" y="1295400"/>
            <a:ext cx="7848600" cy="523875"/>
          </a:xfrm>
          <a:prstGeom prst="rect">
            <a:avLst/>
          </a:prstGeom>
          <a:noFill/>
          <a:ln w="9525">
            <a:noFill/>
            <a:miter lim="800000"/>
            <a:headEnd/>
            <a:tailEnd/>
          </a:ln>
        </p:spPr>
        <p:txBody>
          <a:bodyPr>
            <a:spAutoFit/>
          </a:bodyPr>
          <a:lstStyle/>
          <a:p>
            <a:pPr>
              <a:buFontTx/>
              <a:buBlip>
                <a:blip r:embed="rId6"/>
              </a:buBlip>
            </a:pPr>
            <a:r>
              <a:rPr lang="en-US" sz="2800">
                <a:solidFill>
                  <a:srgbClr val="006600"/>
                </a:solidFill>
                <a:latin typeface="Calibri" pitchFamily="34" charset="0"/>
              </a:rPr>
              <a:t>  Cultural practices</a:t>
            </a:r>
          </a:p>
        </p:txBody>
      </p:sp>
      <p:pic>
        <p:nvPicPr>
          <p:cNvPr id="46086" name="Picture 28"/>
          <p:cNvPicPr>
            <a:picLocks noChangeAspect="1" noChangeArrowheads="1"/>
          </p:cNvPicPr>
          <p:nvPr/>
        </p:nvPicPr>
        <p:blipFill>
          <a:blip r:embed="rId7" cstate="print"/>
          <a:srcRect/>
          <a:stretch>
            <a:fillRect/>
          </a:stretch>
        </p:blipFill>
        <p:spPr bwMode="auto">
          <a:xfrm>
            <a:off x="7467600" y="5257800"/>
            <a:ext cx="1447800" cy="1219200"/>
          </a:xfrm>
          <a:prstGeom prst="rect">
            <a:avLst/>
          </a:prstGeom>
          <a:noFill/>
          <a:ln w="9525">
            <a:solidFill>
              <a:schemeClr val="tx1"/>
            </a:solidFill>
            <a:miter lim="800000"/>
            <a:headEnd/>
            <a:tailEnd/>
          </a:ln>
        </p:spPr>
      </p:pic>
      <p:sp>
        <p:nvSpPr>
          <p:cNvPr id="46087" name="Oval 31"/>
          <p:cNvSpPr>
            <a:spLocks noChangeArrowheads="1"/>
          </p:cNvSpPr>
          <p:nvPr/>
        </p:nvSpPr>
        <p:spPr bwMode="auto">
          <a:xfrm rot="-807521">
            <a:off x="7273925" y="5375275"/>
            <a:ext cx="1143000" cy="1087438"/>
          </a:xfrm>
          <a:prstGeom prst="ellipse">
            <a:avLst/>
          </a:prstGeom>
          <a:noFill/>
          <a:ln w="28575">
            <a:solidFill>
              <a:schemeClr val="tx1"/>
            </a:solidFill>
            <a:round/>
            <a:headEnd/>
            <a:tailEnd/>
          </a:ln>
        </p:spPr>
        <p:txBody>
          <a:bodyPr wrap="none" anchor="ctr"/>
          <a:lstStyle/>
          <a:p>
            <a:pPr algn="ctr"/>
            <a:endParaRPr lang="en-US"/>
          </a:p>
        </p:txBody>
      </p:sp>
      <p:sp>
        <p:nvSpPr>
          <p:cNvPr id="46088" name="Line 32"/>
          <p:cNvSpPr>
            <a:spLocks noChangeShapeType="1"/>
          </p:cNvSpPr>
          <p:nvPr/>
        </p:nvSpPr>
        <p:spPr bwMode="auto">
          <a:xfrm flipH="1" flipV="1">
            <a:off x="6477000" y="4648200"/>
            <a:ext cx="990600" cy="838200"/>
          </a:xfrm>
          <a:prstGeom prst="line">
            <a:avLst/>
          </a:prstGeom>
          <a:noFill/>
          <a:ln w="28575">
            <a:solidFill>
              <a:schemeClr val="tx1"/>
            </a:solidFill>
            <a:round/>
            <a:headEnd/>
            <a:tailEnd type="triangle" w="med" len="med"/>
          </a:ln>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5"/>
          <p:cNvSpPr txBox="1">
            <a:spLocks noChangeArrowheads="1"/>
          </p:cNvSpPr>
          <p:nvPr/>
        </p:nvSpPr>
        <p:spPr bwMode="auto">
          <a:xfrm>
            <a:off x="1143000" y="1600200"/>
            <a:ext cx="7924800" cy="2924175"/>
          </a:xfrm>
          <a:prstGeom prst="rect">
            <a:avLst/>
          </a:prstGeom>
          <a:noFill/>
          <a:ln w="9525">
            <a:noFill/>
            <a:miter lim="800000"/>
            <a:headEnd/>
            <a:tailEnd/>
          </a:ln>
        </p:spPr>
        <p:txBody>
          <a:bodyPr>
            <a:spAutoFit/>
          </a:bodyPr>
          <a:lstStyle/>
          <a:p>
            <a:pPr>
              <a:buFontTx/>
              <a:buBlip>
                <a:blip r:embed="rId3"/>
              </a:buBlip>
            </a:pPr>
            <a:endParaRPr lang="en-US" sz="800" b="1">
              <a:solidFill>
                <a:srgbClr val="006600"/>
              </a:solidFill>
              <a:latin typeface="Calibri" pitchFamily="34" charset="0"/>
            </a:endParaRPr>
          </a:p>
          <a:p>
            <a:pPr lvl="1">
              <a:buFontTx/>
              <a:buBlip>
                <a:blip r:embed="rId4"/>
              </a:buBlip>
            </a:pPr>
            <a:r>
              <a:rPr lang="en-US" sz="2800">
                <a:solidFill>
                  <a:schemeClr val="accent2"/>
                </a:solidFill>
                <a:latin typeface="Calibri" pitchFamily="34" charset="0"/>
              </a:rPr>
              <a:t>  Planting date</a:t>
            </a:r>
          </a:p>
          <a:p>
            <a:pPr lvl="1"/>
            <a:r>
              <a:rPr lang="en-US" sz="2400">
                <a:solidFill>
                  <a:schemeClr val="accent2"/>
                </a:solidFill>
                <a:latin typeface="Calibri" pitchFamily="34" charset="0"/>
              </a:rPr>
              <a:t>  	- escape infection</a:t>
            </a:r>
          </a:p>
          <a:p>
            <a:pPr lvl="1"/>
            <a:r>
              <a:rPr lang="en-US" sz="2400">
                <a:solidFill>
                  <a:schemeClr val="accent2"/>
                </a:solidFill>
                <a:latin typeface="Calibri" pitchFamily="34" charset="0"/>
              </a:rPr>
              <a:t>	- escape severe disease</a:t>
            </a:r>
            <a:r>
              <a:rPr lang="en-US" sz="2400">
                <a:solidFill>
                  <a:srgbClr val="3333CC"/>
                </a:solidFill>
                <a:latin typeface="Calibri" pitchFamily="34" charset="0"/>
              </a:rPr>
              <a:t/>
            </a:r>
            <a:br>
              <a:rPr lang="en-US" sz="2400">
                <a:solidFill>
                  <a:srgbClr val="3333CC"/>
                </a:solidFill>
                <a:latin typeface="Calibri" pitchFamily="34" charset="0"/>
              </a:rPr>
            </a:br>
            <a:endParaRPr lang="en-US" sz="2400">
              <a:solidFill>
                <a:srgbClr val="3333CC"/>
              </a:solidFill>
              <a:latin typeface="Calibri" pitchFamily="34" charset="0"/>
            </a:endParaRPr>
          </a:p>
          <a:p>
            <a:pPr lvl="1">
              <a:buFontTx/>
              <a:buBlip>
                <a:blip r:embed="rId4"/>
              </a:buBlip>
            </a:pPr>
            <a:r>
              <a:rPr lang="en-US" sz="2800">
                <a:solidFill>
                  <a:schemeClr val="accent2"/>
                </a:solidFill>
                <a:latin typeface="Calibri" pitchFamily="34" charset="0"/>
              </a:rPr>
              <a:t>  Harvest date</a:t>
            </a:r>
          </a:p>
          <a:p>
            <a:pPr lvl="1"/>
            <a:r>
              <a:rPr lang="en-US" sz="2400">
                <a:solidFill>
                  <a:schemeClr val="accent2"/>
                </a:solidFill>
                <a:latin typeface="Calibri" pitchFamily="34" charset="0"/>
              </a:rPr>
              <a:t>	-</a:t>
            </a:r>
            <a:r>
              <a:rPr lang="en-US" sz="2400">
                <a:solidFill>
                  <a:srgbClr val="3333CC"/>
                </a:solidFill>
                <a:latin typeface="Calibri" pitchFamily="34" charset="0"/>
              </a:rPr>
              <a:t> </a:t>
            </a:r>
            <a:r>
              <a:rPr lang="en-US" sz="2400">
                <a:solidFill>
                  <a:schemeClr val="accent2"/>
                </a:solidFill>
                <a:latin typeface="Calibri" pitchFamily="34" charset="0"/>
              </a:rPr>
              <a:t>remove plants from field before disease becomes </a:t>
            </a:r>
          </a:p>
          <a:p>
            <a:pPr lvl="1"/>
            <a:r>
              <a:rPr lang="en-US" sz="2400">
                <a:solidFill>
                  <a:schemeClr val="accent2"/>
                </a:solidFill>
                <a:latin typeface="Calibri" pitchFamily="34" charset="0"/>
              </a:rPr>
              <a:t>         problematic</a:t>
            </a:r>
          </a:p>
        </p:txBody>
      </p:sp>
      <p:sp>
        <p:nvSpPr>
          <p:cNvPr id="48130" name="Text Box 3"/>
          <p:cNvSpPr txBox="1">
            <a:spLocks noChangeArrowheads="1"/>
          </p:cNvSpPr>
          <p:nvPr/>
        </p:nvSpPr>
        <p:spPr bwMode="auto">
          <a:xfrm>
            <a:off x="0" y="228600"/>
            <a:ext cx="9144000" cy="769938"/>
          </a:xfrm>
          <a:prstGeom prst="rect">
            <a:avLst/>
          </a:prstGeom>
          <a:noFill/>
          <a:ln w="9525">
            <a:noFill/>
            <a:miter lim="800000"/>
            <a:headEnd/>
            <a:tailEnd/>
          </a:ln>
        </p:spPr>
        <p:txBody>
          <a:bodyPr>
            <a:spAutoFit/>
          </a:bodyPr>
          <a:lstStyle/>
          <a:p>
            <a:pPr algn="ctr"/>
            <a:r>
              <a:rPr lang="en-US" sz="4400" b="1">
                <a:latin typeface="Calibri" pitchFamily="34" charset="0"/>
              </a:rPr>
              <a:t>Management Practices</a:t>
            </a:r>
          </a:p>
        </p:txBody>
      </p:sp>
      <p:sp>
        <p:nvSpPr>
          <p:cNvPr id="48131" name="Text Box 5"/>
          <p:cNvSpPr txBox="1">
            <a:spLocks noChangeArrowheads="1"/>
          </p:cNvSpPr>
          <p:nvPr/>
        </p:nvSpPr>
        <p:spPr bwMode="auto">
          <a:xfrm>
            <a:off x="838200" y="1295400"/>
            <a:ext cx="7848600" cy="523875"/>
          </a:xfrm>
          <a:prstGeom prst="rect">
            <a:avLst/>
          </a:prstGeom>
          <a:noFill/>
          <a:ln w="9525">
            <a:noFill/>
            <a:miter lim="800000"/>
            <a:headEnd/>
            <a:tailEnd/>
          </a:ln>
        </p:spPr>
        <p:txBody>
          <a:bodyPr>
            <a:spAutoFit/>
          </a:bodyPr>
          <a:lstStyle/>
          <a:p>
            <a:pPr>
              <a:buFontTx/>
              <a:buBlip>
                <a:blip r:embed="rId3"/>
              </a:buBlip>
            </a:pPr>
            <a:r>
              <a:rPr lang="en-US" sz="2800">
                <a:solidFill>
                  <a:srgbClr val="006600"/>
                </a:solidFill>
                <a:latin typeface="Calibri" pitchFamily="34" charset="0"/>
              </a:rPr>
              <a:t>  Cultural practices</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3"/>
          <p:cNvSpPr txBox="1">
            <a:spLocks noChangeArrowheads="1"/>
          </p:cNvSpPr>
          <p:nvPr/>
        </p:nvSpPr>
        <p:spPr bwMode="auto">
          <a:xfrm>
            <a:off x="1143000" y="1600200"/>
            <a:ext cx="7924800" cy="1016000"/>
          </a:xfrm>
          <a:prstGeom prst="rect">
            <a:avLst/>
          </a:prstGeom>
          <a:noFill/>
          <a:ln w="9525">
            <a:noFill/>
            <a:miter lim="800000"/>
            <a:headEnd/>
            <a:tailEnd/>
          </a:ln>
        </p:spPr>
        <p:txBody>
          <a:bodyPr>
            <a:spAutoFit/>
          </a:bodyPr>
          <a:lstStyle/>
          <a:p>
            <a:endParaRPr lang="en-US" sz="800" b="1" dirty="0">
              <a:solidFill>
                <a:srgbClr val="006600"/>
              </a:solidFill>
              <a:latin typeface="Calibri" pitchFamily="34" charset="0"/>
            </a:endParaRPr>
          </a:p>
          <a:p>
            <a:pPr lvl="1">
              <a:buFontTx/>
              <a:buBlip>
                <a:blip r:embed="rId3"/>
              </a:buBlip>
            </a:pPr>
            <a:r>
              <a:rPr lang="en-US" sz="2800" dirty="0">
                <a:solidFill>
                  <a:schemeClr val="accent2"/>
                </a:solidFill>
                <a:latin typeface="Calibri" pitchFamily="34" charset="0"/>
              </a:rPr>
              <a:t>  High populations </a:t>
            </a:r>
          </a:p>
          <a:p>
            <a:pPr lvl="1"/>
            <a:r>
              <a:rPr lang="en-US" sz="2400" dirty="0">
                <a:solidFill>
                  <a:schemeClr val="accent2"/>
                </a:solidFill>
                <a:latin typeface="Calibri" pitchFamily="34" charset="0"/>
              </a:rPr>
              <a:t>	- compete for light, </a:t>
            </a:r>
            <a:r>
              <a:rPr lang="en-US" sz="2400" dirty="0" smtClean="0">
                <a:solidFill>
                  <a:schemeClr val="accent2"/>
                </a:solidFill>
                <a:latin typeface="Calibri" pitchFamily="34" charset="0"/>
              </a:rPr>
              <a:t>water, </a:t>
            </a:r>
            <a:r>
              <a:rPr lang="en-US" sz="2400" dirty="0">
                <a:solidFill>
                  <a:schemeClr val="accent2"/>
                </a:solidFill>
                <a:latin typeface="Calibri" pitchFamily="34" charset="0"/>
              </a:rPr>
              <a:t>and nutrients</a:t>
            </a:r>
          </a:p>
        </p:txBody>
      </p:sp>
      <p:sp>
        <p:nvSpPr>
          <p:cNvPr id="50178" name="Text Box 5"/>
          <p:cNvSpPr txBox="1">
            <a:spLocks noChangeArrowheads="1"/>
          </p:cNvSpPr>
          <p:nvPr/>
        </p:nvSpPr>
        <p:spPr bwMode="auto">
          <a:xfrm>
            <a:off x="1143000" y="2543175"/>
            <a:ext cx="7924800" cy="1139825"/>
          </a:xfrm>
          <a:prstGeom prst="rect">
            <a:avLst/>
          </a:prstGeom>
          <a:noFill/>
          <a:ln w="9525">
            <a:noFill/>
            <a:miter lim="800000"/>
            <a:headEnd/>
            <a:tailEnd/>
          </a:ln>
        </p:spPr>
        <p:txBody>
          <a:bodyPr>
            <a:spAutoFit/>
          </a:bodyPr>
          <a:lstStyle/>
          <a:p>
            <a:r>
              <a:rPr lang="en-US" sz="800">
                <a:solidFill>
                  <a:srgbClr val="006600"/>
                </a:solidFill>
                <a:latin typeface="Calibri" pitchFamily="34" charset="0"/>
              </a:rPr>
              <a:t>	</a:t>
            </a:r>
          </a:p>
          <a:p>
            <a:pPr>
              <a:buFontTx/>
              <a:buBlip>
                <a:blip r:embed="rId4"/>
              </a:buBlip>
            </a:pPr>
            <a:endParaRPr lang="en-US" sz="800" b="1">
              <a:solidFill>
                <a:srgbClr val="006600"/>
              </a:solidFill>
              <a:latin typeface="Calibri" pitchFamily="34" charset="0"/>
            </a:endParaRPr>
          </a:p>
          <a:p>
            <a:pPr lvl="1">
              <a:buFontTx/>
              <a:buBlip>
                <a:blip r:embed="rId3"/>
              </a:buBlip>
            </a:pPr>
            <a:r>
              <a:rPr lang="en-US" sz="2800">
                <a:solidFill>
                  <a:schemeClr val="accent2"/>
                </a:solidFill>
                <a:latin typeface="Calibri" pitchFamily="34" charset="0"/>
              </a:rPr>
              <a:t>  Heavy weed pressure </a:t>
            </a:r>
            <a:r>
              <a:rPr lang="en-US" sz="2800">
                <a:solidFill>
                  <a:srgbClr val="006600"/>
                </a:solidFill>
                <a:latin typeface="Calibri" pitchFamily="34" charset="0"/>
              </a:rPr>
              <a:t> </a:t>
            </a:r>
          </a:p>
          <a:p>
            <a:pPr lvl="1"/>
            <a:r>
              <a:rPr lang="en-US" sz="2400">
                <a:solidFill>
                  <a:schemeClr val="accent2"/>
                </a:solidFill>
                <a:latin typeface="Calibri" pitchFamily="34" charset="0"/>
              </a:rPr>
              <a:t>	- competition</a:t>
            </a:r>
          </a:p>
        </p:txBody>
      </p:sp>
      <p:sp>
        <p:nvSpPr>
          <p:cNvPr id="50179" name="Text Box 8"/>
          <p:cNvSpPr txBox="1">
            <a:spLocks noChangeArrowheads="1"/>
          </p:cNvSpPr>
          <p:nvPr/>
        </p:nvSpPr>
        <p:spPr bwMode="auto">
          <a:xfrm>
            <a:off x="1143000" y="3609975"/>
            <a:ext cx="7924800" cy="1139825"/>
          </a:xfrm>
          <a:prstGeom prst="rect">
            <a:avLst/>
          </a:prstGeom>
          <a:noFill/>
          <a:ln w="9525">
            <a:noFill/>
            <a:miter lim="800000"/>
            <a:headEnd/>
            <a:tailEnd/>
          </a:ln>
        </p:spPr>
        <p:txBody>
          <a:bodyPr>
            <a:spAutoFit/>
          </a:bodyPr>
          <a:lstStyle/>
          <a:p>
            <a:r>
              <a:rPr lang="en-US" sz="800">
                <a:solidFill>
                  <a:srgbClr val="006600"/>
                </a:solidFill>
                <a:latin typeface="Calibri" pitchFamily="34" charset="0"/>
              </a:rPr>
              <a:t>	</a:t>
            </a:r>
          </a:p>
          <a:p>
            <a:pPr>
              <a:buFontTx/>
              <a:buBlip>
                <a:blip r:embed="rId4"/>
              </a:buBlip>
            </a:pPr>
            <a:endParaRPr lang="en-US" sz="800" b="1">
              <a:solidFill>
                <a:srgbClr val="006600"/>
              </a:solidFill>
              <a:latin typeface="Calibri" pitchFamily="34" charset="0"/>
            </a:endParaRPr>
          </a:p>
          <a:p>
            <a:pPr lvl="1">
              <a:buFontTx/>
              <a:buBlip>
                <a:blip r:embed="rId3"/>
              </a:buBlip>
            </a:pPr>
            <a:r>
              <a:rPr lang="en-US" sz="2800">
                <a:solidFill>
                  <a:schemeClr val="accent2"/>
                </a:solidFill>
                <a:latin typeface="Calibri" pitchFamily="34" charset="0"/>
              </a:rPr>
              <a:t>  Fertility </a:t>
            </a:r>
            <a:r>
              <a:rPr lang="en-US" sz="2800">
                <a:solidFill>
                  <a:srgbClr val="006600"/>
                </a:solidFill>
                <a:latin typeface="Calibri" pitchFamily="34" charset="0"/>
              </a:rPr>
              <a:t> </a:t>
            </a:r>
          </a:p>
          <a:p>
            <a:pPr lvl="1"/>
            <a:r>
              <a:rPr lang="en-US" sz="2400">
                <a:solidFill>
                  <a:schemeClr val="accent2"/>
                </a:solidFill>
                <a:latin typeface="Calibri" pitchFamily="34" charset="0"/>
              </a:rPr>
              <a:t>	- adequate nitrogen and potassium</a:t>
            </a:r>
          </a:p>
        </p:txBody>
      </p:sp>
      <p:sp>
        <p:nvSpPr>
          <p:cNvPr id="50180" name="Text Box 3"/>
          <p:cNvSpPr txBox="1">
            <a:spLocks noChangeArrowheads="1"/>
          </p:cNvSpPr>
          <p:nvPr/>
        </p:nvSpPr>
        <p:spPr bwMode="auto">
          <a:xfrm>
            <a:off x="0" y="228600"/>
            <a:ext cx="9144000" cy="769938"/>
          </a:xfrm>
          <a:prstGeom prst="rect">
            <a:avLst/>
          </a:prstGeom>
          <a:noFill/>
          <a:ln w="9525">
            <a:noFill/>
            <a:miter lim="800000"/>
            <a:headEnd/>
            <a:tailEnd/>
          </a:ln>
        </p:spPr>
        <p:txBody>
          <a:bodyPr>
            <a:spAutoFit/>
          </a:bodyPr>
          <a:lstStyle/>
          <a:p>
            <a:pPr algn="ctr"/>
            <a:r>
              <a:rPr lang="en-US" sz="4400" b="1" dirty="0">
                <a:latin typeface="Calibri" pitchFamily="34" charset="0"/>
              </a:rPr>
              <a:t>Management Practices</a:t>
            </a:r>
          </a:p>
        </p:txBody>
      </p:sp>
      <p:sp>
        <p:nvSpPr>
          <p:cNvPr id="50181" name="Text Box 5"/>
          <p:cNvSpPr txBox="1">
            <a:spLocks noChangeArrowheads="1"/>
          </p:cNvSpPr>
          <p:nvPr/>
        </p:nvSpPr>
        <p:spPr bwMode="auto">
          <a:xfrm>
            <a:off x="838200" y="1304925"/>
            <a:ext cx="4572000" cy="523875"/>
          </a:xfrm>
          <a:prstGeom prst="rect">
            <a:avLst/>
          </a:prstGeom>
          <a:noFill/>
          <a:ln w="9525">
            <a:noFill/>
            <a:miter lim="800000"/>
            <a:headEnd/>
            <a:tailEnd/>
          </a:ln>
        </p:spPr>
        <p:txBody>
          <a:bodyPr>
            <a:spAutoFit/>
          </a:bodyPr>
          <a:lstStyle/>
          <a:p>
            <a:pPr>
              <a:buFontTx/>
              <a:buBlip>
                <a:blip r:embed="rId4"/>
              </a:buBlip>
            </a:pPr>
            <a:r>
              <a:rPr lang="en-US" sz="2800">
                <a:solidFill>
                  <a:srgbClr val="006600"/>
                </a:solidFill>
                <a:latin typeface="Calibri" pitchFamily="34" charset="0"/>
              </a:rPr>
              <a:t>  Reduce plant stress</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Box 5"/>
          <p:cNvSpPr txBox="1">
            <a:spLocks noChangeArrowheads="1"/>
          </p:cNvSpPr>
          <p:nvPr/>
        </p:nvSpPr>
        <p:spPr bwMode="auto">
          <a:xfrm>
            <a:off x="838200" y="1304925"/>
            <a:ext cx="4572000" cy="523875"/>
          </a:xfrm>
          <a:prstGeom prst="rect">
            <a:avLst/>
          </a:prstGeom>
          <a:noFill/>
          <a:ln w="9525">
            <a:noFill/>
            <a:miter lim="800000"/>
            <a:headEnd/>
            <a:tailEnd/>
          </a:ln>
        </p:spPr>
        <p:txBody>
          <a:bodyPr>
            <a:spAutoFit/>
          </a:bodyPr>
          <a:lstStyle/>
          <a:p>
            <a:pPr>
              <a:buFontTx/>
              <a:buBlip>
                <a:blip r:embed="rId3"/>
              </a:buBlip>
            </a:pPr>
            <a:r>
              <a:rPr lang="en-US" sz="2800">
                <a:solidFill>
                  <a:srgbClr val="006600"/>
                </a:solidFill>
                <a:latin typeface="Calibri" pitchFamily="34" charset="0"/>
              </a:rPr>
              <a:t>  Fungicides</a:t>
            </a:r>
          </a:p>
        </p:txBody>
      </p:sp>
      <p:sp>
        <p:nvSpPr>
          <p:cNvPr id="52226" name="Text Box 8"/>
          <p:cNvSpPr txBox="1">
            <a:spLocks noChangeArrowheads="1"/>
          </p:cNvSpPr>
          <p:nvPr/>
        </p:nvSpPr>
        <p:spPr bwMode="auto">
          <a:xfrm>
            <a:off x="1143000" y="1651000"/>
            <a:ext cx="7924800" cy="1016000"/>
          </a:xfrm>
          <a:prstGeom prst="rect">
            <a:avLst/>
          </a:prstGeom>
          <a:noFill/>
          <a:ln w="9525">
            <a:noFill/>
            <a:miter lim="800000"/>
            <a:headEnd/>
            <a:tailEnd/>
          </a:ln>
        </p:spPr>
        <p:txBody>
          <a:bodyPr>
            <a:spAutoFit/>
          </a:bodyPr>
          <a:lstStyle/>
          <a:p>
            <a:pPr>
              <a:buFontTx/>
              <a:buBlip>
                <a:blip r:embed="rId3"/>
              </a:buBlip>
            </a:pPr>
            <a:endParaRPr lang="en-US" sz="800" b="1" dirty="0">
              <a:solidFill>
                <a:srgbClr val="006600"/>
              </a:solidFill>
              <a:latin typeface="Calibri" pitchFamily="34" charset="0"/>
            </a:endParaRPr>
          </a:p>
          <a:p>
            <a:pPr lvl="1">
              <a:buFontTx/>
              <a:buBlip>
                <a:blip r:embed="rId4"/>
              </a:buBlip>
            </a:pPr>
            <a:r>
              <a:rPr lang="en-US" sz="2800" dirty="0">
                <a:solidFill>
                  <a:schemeClr val="accent2"/>
                </a:solidFill>
                <a:latin typeface="Calibri" pitchFamily="34" charset="0"/>
              </a:rPr>
              <a:t>  Seed treatments</a:t>
            </a:r>
          </a:p>
          <a:p>
            <a:pPr lvl="2"/>
            <a:r>
              <a:rPr lang="en-US" sz="2400" dirty="0">
                <a:solidFill>
                  <a:schemeClr val="accent2"/>
                </a:solidFill>
                <a:latin typeface="Calibri" pitchFamily="34" charset="0"/>
              </a:rPr>
              <a:t>- </a:t>
            </a:r>
            <a:r>
              <a:rPr lang="en-US" sz="2400" dirty="0" smtClean="0">
                <a:solidFill>
                  <a:schemeClr val="accent2"/>
                </a:solidFill>
                <a:latin typeface="Calibri" pitchFamily="34" charset="0"/>
              </a:rPr>
              <a:t>protect </a:t>
            </a:r>
            <a:r>
              <a:rPr lang="en-US" sz="2400" dirty="0">
                <a:solidFill>
                  <a:schemeClr val="accent2"/>
                </a:solidFill>
                <a:latin typeface="Calibri" pitchFamily="34" charset="0"/>
              </a:rPr>
              <a:t>roots from </a:t>
            </a:r>
            <a:r>
              <a:rPr lang="en-US" sz="2400" dirty="0" err="1">
                <a:solidFill>
                  <a:schemeClr val="accent2"/>
                </a:solidFill>
                <a:latin typeface="Calibri" pitchFamily="34" charset="0"/>
              </a:rPr>
              <a:t>soilborne</a:t>
            </a:r>
            <a:r>
              <a:rPr lang="en-US" sz="2400" dirty="0">
                <a:solidFill>
                  <a:schemeClr val="accent2"/>
                </a:solidFill>
                <a:latin typeface="Calibri" pitchFamily="34" charset="0"/>
              </a:rPr>
              <a:t> pathogens</a:t>
            </a:r>
          </a:p>
        </p:txBody>
      </p:sp>
      <p:sp>
        <p:nvSpPr>
          <p:cNvPr id="52227" name="Text Box 3"/>
          <p:cNvSpPr txBox="1">
            <a:spLocks noChangeArrowheads="1"/>
          </p:cNvSpPr>
          <p:nvPr/>
        </p:nvSpPr>
        <p:spPr bwMode="auto">
          <a:xfrm>
            <a:off x="0" y="228600"/>
            <a:ext cx="9144000" cy="769938"/>
          </a:xfrm>
          <a:prstGeom prst="rect">
            <a:avLst/>
          </a:prstGeom>
          <a:noFill/>
          <a:ln w="9525">
            <a:noFill/>
            <a:miter lim="800000"/>
            <a:headEnd/>
            <a:tailEnd/>
          </a:ln>
        </p:spPr>
        <p:txBody>
          <a:bodyPr>
            <a:spAutoFit/>
          </a:bodyPr>
          <a:lstStyle/>
          <a:p>
            <a:pPr algn="ctr"/>
            <a:r>
              <a:rPr lang="en-US" sz="4400" b="1">
                <a:latin typeface="Calibri" pitchFamily="34" charset="0"/>
              </a:rPr>
              <a:t>Management Practices</a:t>
            </a:r>
          </a:p>
        </p:txBody>
      </p:sp>
      <p:pic>
        <p:nvPicPr>
          <p:cNvPr id="52228" name="Picture 21" descr="H:\Work backup\Images\01 Field Crops\Soybean\aa Images for soybean field guide\2008 Additions\Phytophthora redone - page 24.jpg"/>
          <p:cNvPicPr>
            <a:picLocks noChangeAspect="1" noChangeArrowheads="1"/>
          </p:cNvPicPr>
          <p:nvPr/>
        </p:nvPicPr>
        <p:blipFill>
          <a:blip r:embed="rId5" cstate="print"/>
          <a:srcRect/>
          <a:stretch>
            <a:fillRect/>
          </a:stretch>
        </p:blipFill>
        <p:spPr bwMode="auto">
          <a:xfrm>
            <a:off x="304800" y="3048000"/>
            <a:ext cx="3109913" cy="3505200"/>
          </a:xfrm>
          <a:prstGeom prst="rect">
            <a:avLst/>
          </a:prstGeom>
          <a:noFill/>
          <a:ln w="9525">
            <a:solidFill>
              <a:schemeClr val="tx1"/>
            </a:solidFill>
            <a:miter lim="800000"/>
            <a:headEnd/>
            <a:tailEnd/>
          </a:ln>
        </p:spPr>
      </p:pic>
      <p:pic>
        <p:nvPicPr>
          <p:cNvPr id="52229" name="Picture 22" descr="H:\Work backup\Images\01 Field Crops\Corn\Seedling diseases\Seedling problems - Munkvold\dead seedling2.JPG"/>
          <p:cNvPicPr>
            <a:picLocks noChangeAspect="1" noChangeArrowheads="1"/>
          </p:cNvPicPr>
          <p:nvPr/>
        </p:nvPicPr>
        <p:blipFill>
          <a:blip r:embed="rId6" cstate="print"/>
          <a:srcRect/>
          <a:stretch>
            <a:fillRect/>
          </a:stretch>
        </p:blipFill>
        <p:spPr bwMode="auto">
          <a:xfrm>
            <a:off x="3581400" y="3048000"/>
            <a:ext cx="5268913" cy="3533775"/>
          </a:xfrm>
          <a:prstGeom prst="rect">
            <a:avLst/>
          </a:prstGeom>
          <a:noFill/>
          <a:ln w="9525">
            <a:solidFill>
              <a:schemeClr val="tx1"/>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4"/>
          <p:cNvSpPr txBox="1">
            <a:spLocks noChangeArrowheads="1"/>
          </p:cNvSpPr>
          <p:nvPr/>
        </p:nvSpPr>
        <p:spPr bwMode="auto">
          <a:xfrm>
            <a:off x="0" y="228600"/>
            <a:ext cx="9144000" cy="769938"/>
          </a:xfrm>
          <a:prstGeom prst="rect">
            <a:avLst/>
          </a:prstGeom>
          <a:noFill/>
          <a:ln w="9525">
            <a:noFill/>
            <a:miter lim="800000"/>
            <a:headEnd/>
            <a:tailEnd/>
          </a:ln>
        </p:spPr>
        <p:txBody>
          <a:bodyPr>
            <a:spAutoFit/>
          </a:bodyPr>
          <a:lstStyle/>
          <a:p>
            <a:pPr algn="ctr"/>
            <a:r>
              <a:rPr lang="en-US" sz="4400" b="1" dirty="0">
                <a:latin typeface="Calibri" pitchFamily="34" charset="0"/>
              </a:rPr>
              <a:t>Outline</a:t>
            </a:r>
          </a:p>
        </p:txBody>
      </p:sp>
      <p:sp>
        <p:nvSpPr>
          <p:cNvPr id="17410" name="Text Box 7"/>
          <p:cNvSpPr txBox="1">
            <a:spLocks noChangeArrowheads="1"/>
          </p:cNvSpPr>
          <p:nvPr/>
        </p:nvSpPr>
        <p:spPr bwMode="auto">
          <a:xfrm>
            <a:off x="1447800" y="2259013"/>
            <a:ext cx="6477000" cy="2769989"/>
          </a:xfrm>
          <a:prstGeom prst="rect">
            <a:avLst/>
          </a:prstGeom>
          <a:noFill/>
          <a:ln w="9525">
            <a:noFill/>
            <a:miter lim="800000"/>
            <a:headEnd/>
            <a:tailEnd/>
          </a:ln>
        </p:spPr>
        <p:txBody>
          <a:bodyPr>
            <a:spAutoFit/>
          </a:bodyPr>
          <a:lstStyle/>
          <a:p>
            <a:pPr>
              <a:spcAft>
                <a:spcPts val="1200"/>
              </a:spcAft>
              <a:buFontTx/>
              <a:buBlip>
                <a:blip r:embed="rId3"/>
              </a:buBlip>
            </a:pPr>
            <a:r>
              <a:rPr lang="en-US" sz="3600" dirty="0" smtClean="0">
                <a:latin typeface="Calibri" pitchFamily="34" charset="0"/>
              </a:rPr>
              <a:t> Review the disease triangle  </a:t>
            </a:r>
          </a:p>
          <a:p>
            <a:pPr>
              <a:spcAft>
                <a:spcPts val="1200"/>
              </a:spcAft>
              <a:buFontTx/>
              <a:buBlip>
                <a:blip r:embed="rId3"/>
              </a:buBlip>
            </a:pPr>
            <a:r>
              <a:rPr lang="en-US" sz="3600" dirty="0" smtClean="0">
                <a:latin typeface="Calibri" pitchFamily="34" charset="0"/>
              </a:rPr>
              <a:t> The </a:t>
            </a:r>
            <a:r>
              <a:rPr lang="en-US" sz="3600" dirty="0">
                <a:latin typeface="Calibri" pitchFamily="34" charset="0"/>
              </a:rPr>
              <a:t>disease cycle</a:t>
            </a:r>
          </a:p>
          <a:p>
            <a:pPr>
              <a:spcAft>
                <a:spcPts val="1200"/>
              </a:spcAft>
              <a:buFontTx/>
              <a:buBlip>
                <a:blip r:embed="rId3"/>
              </a:buBlip>
            </a:pPr>
            <a:r>
              <a:rPr lang="en-US" sz="3600" dirty="0">
                <a:latin typeface="Calibri" pitchFamily="34" charset="0"/>
              </a:rPr>
              <a:t> </a:t>
            </a:r>
            <a:r>
              <a:rPr lang="en-US" sz="3600" dirty="0" smtClean="0">
                <a:latin typeface="Calibri" pitchFamily="34" charset="0"/>
              </a:rPr>
              <a:t>Management </a:t>
            </a:r>
            <a:r>
              <a:rPr lang="en-US" sz="3600" dirty="0">
                <a:latin typeface="Calibri" pitchFamily="34" charset="0"/>
              </a:rPr>
              <a:t>strategies</a:t>
            </a:r>
          </a:p>
          <a:p>
            <a:pPr>
              <a:spcAft>
                <a:spcPts val="1200"/>
              </a:spcAft>
              <a:buFontTx/>
              <a:buBlip>
                <a:blip r:embed="rId3"/>
              </a:buBlip>
            </a:pPr>
            <a:r>
              <a:rPr lang="en-US" sz="3600" dirty="0">
                <a:latin typeface="Calibri" pitchFamily="34" charset="0"/>
              </a:rPr>
              <a:t> </a:t>
            </a:r>
            <a:r>
              <a:rPr lang="en-US" sz="3600" dirty="0" smtClean="0">
                <a:latin typeface="Calibri" pitchFamily="34" charset="0"/>
              </a:rPr>
              <a:t>Interrupting </a:t>
            </a:r>
            <a:r>
              <a:rPr lang="en-US" sz="3600" dirty="0">
                <a:latin typeface="Calibri" pitchFamily="34" charset="0"/>
              </a:rPr>
              <a:t>the disease cycle</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5"/>
          <p:cNvSpPr txBox="1">
            <a:spLocks noChangeArrowheads="1"/>
          </p:cNvSpPr>
          <p:nvPr/>
        </p:nvSpPr>
        <p:spPr bwMode="auto">
          <a:xfrm>
            <a:off x="838200" y="1304925"/>
            <a:ext cx="4572000" cy="523875"/>
          </a:xfrm>
          <a:prstGeom prst="rect">
            <a:avLst/>
          </a:prstGeom>
          <a:noFill/>
          <a:ln w="9525">
            <a:noFill/>
            <a:miter lim="800000"/>
            <a:headEnd/>
            <a:tailEnd/>
          </a:ln>
        </p:spPr>
        <p:txBody>
          <a:bodyPr>
            <a:spAutoFit/>
          </a:bodyPr>
          <a:lstStyle/>
          <a:p>
            <a:pPr>
              <a:buFontTx/>
              <a:buBlip>
                <a:blip r:embed="rId4"/>
              </a:buBlip>
            </a:pPr>
            <a:r>
              <a:rPr lang="en-US" sz="2800">
                <a:solidFill>
                  <a:srgbClr val="006600"/>
                </a:solidFill>
                <a:latin typeface="Calibri" pitchFamily="34" charset="0"/>
              </a:rPr>
              <a:t>  Fungicides</a:t>
            </a:r>
          </a:p>
        </p:txBody>
      </p:sp>
      <p:sp>
        <p:nvSpPr>
          <p:cNvPr id="1028" name="Text Box 8"/>
          <p:cNvSpPr txBox="1">
            <a:spLocks noChangeArrowheads="1"/>
          </p:cNvSpPr>
          <p:nvPr/>
        </p:nvSpPr>
        <p:spPr bwMode="auto">
          <a:xfrm>
            <a:off x="1143000" y="1651000"/>
            <a:ext cx="7924800" cy="1016000"/>
          </a:xfrm>
          <a:prstGeom prst="rect">
            <a:avLst/>
          </a:prstGeom>
          <a:noFill/>
          <a:ln w="9525">
            <a:noFill/>
            <a:miter lim="800000"/>
            <a:headEnd/>
            <a:tailEnd/>
          </a:ln>
        </p:spPr>
        <p:txBody>
          <a:bodyPr>
            <a:spAutoFit/>
          </a:bodyPr>
          <a:lstStyle/>
          <a:p>
            <a:pPr>
              <a:buFontTx/>
              <a:buBlip>
                <a:blip r:embed="rId4"/>
              </a:buBlip>
            </a:pPr>
            <a:endParaRPr lang="en-US" sz="800" b="1">
              <a:solidFill>
                <a:srgbClr val="006600"/>
              </a:solidFill>
              <a:latin typeface="Calibri" pitchFamily="34" charset="0"/>
            </a:endParaRPr>
          </a:p>
          <a:p>
            <a:pPr lvl="1">
              <a:buFontTx/>
              <a:buBlip>
                <a:blip r:embed="rId5"/>
              </a:buBlip>
            </a:pPr>
            <a:r>
              <a:rPr lang="en-US" sz="2800">
                <a:solidFill>
                  <a:schemeClr val="accent2"/>
                </a:solidFill>
                <a:latin typeface="Calibri" pitchFamily="34" charset="0"/>
              </a:rPr>
              <a:t>  Foliar fungicides</a:t>
            </a:r>
          </a:p>
          <a:p>
            <a:pPr lvl="2"/>
            <a:r>
              <a:rPr lang="en-US" sz="2400">
                <a:solidFill>
                  <a:schemeClr val="accent2"/>
                </a:solidFill>
                <a:latin typeface="Calibri" pitchFamily="34" charset="0"/>
              </a:rPr>
              <a:t>- stop infection and colonization of host</a:t>
            </a:r>
          </a:p>
        </p:txBody>
      </p:sp>
      <p:sp>
        <p:nvSpPr>
          <p:cNvPr id="1029" name="Rectangle 9"/>
          <p:cNvSpPr>
            <a:spLocks noChangeArrowheads="1"/>
          </p:cNvSpPr>
          <p:nvPr/>
        </p:nvSpPr>
        <p:spPr bwMode="auto">
          <a:xfrm>
            <a:off x="2168525" y="3611563"/>
            <a:ext cx="1565275" cy="431800"/>
          </a:xfrm>
          <a:prstGeom prst="rect">
            <a:avLst/>
          </a:prstGeom>
          <a:noFill/>
          <a:ln w="9525">
            <a:noFill/>
            <a:miter lim="800000"/>
            <a:headEnd/>
            <a:tailEnd/>
          </a:ln>
        </p:spPr>
        <p:txBody>
          <a:bodyPr wrap="none" lIns="92075" tIns="46038" rIns="92075" bIns="46038">
            <a:spAutoFit/>
          </a:bodyPr>
          <a:lstStyle/>
          <a:p>
            <a:pPr algn="ctr" defTabSz="762000" eaLnBrk="0" hangingPunct="0"/>
            <a:r>
              <a:rPr lang="en-GB" sz="2200" b="1">
                <a:solidFill>
                  <a:srgbClr val="000066"/>
                </a:solidFill>
                <a:latin typeface="Calibri" pitchFamily="34" charset="0"/>
              </a:rPr>
              <a:t>Penetration</a:t>
            </a:r>
          </a:p>
        </p:txBody>
      </p:sp>
      <p:sp>
        <p:nvSpPr>
          <p:cNvPr id="1030" name="Rectangle 10"/>
          <p:cNvSpPr>
            <a:spLocks noChangeArrowheads="1"/>
          </p:cNvSpPr>
          <p:nvPr/>
        </p:nvSpPr>
        <p:spPr bwMode="auto">
          <a:xfrm>
            <a:off x="4106862" y="3611563"/>
            <a:ext cx="1074738" cy="431800"/>
          </a:xfrm>
          <a:prstGeom prst="rect">
            <a:avLst/>
          </a:prstGeom>
          <a:noFill/>
          <a:ln w="9525">
            <a:noFill/>
            <a:miter lim="800000"/>
            <a:headEnd/>
            <a:tailEnd/>
          </a:ln>
        </p:spPr>
        <p:txBody>
          <a:bodyPr wrap="none" lIns="92075" tIns="46038" rIns="92075" bIns="46038">
            <a:spAutoFit/>
          </a:bodyPr>
          <a:lstStyle/>
          <a:p>
            <a:pPr algn="ctr" defTabSz="762000" eaLnBrk="0" hangingPunct="0"/>
            <a:r>
              <a:rPr lang="en-GB" sz="2200" b="1" dirty="0">
                <a:solidFill>
                  <a:srgbClr val="000066"/>
                </a:solidFill>
                <a:latin typeface="Calibri" pitchFamily="34" charset="0"/>
              </a:rPr>
              <a:t>Growth</a:t>
            </a:r>
          </a:p>
        </p:txBody>
      </p:sp>
      <p:sp>
        <p:nvSpPr>
          <p:cNvPr id="1031" name="Rectangle 11"/>
          <p:cNvSpPr>
            <a:spLocks noChangeArrowheads="1"/>
          </p:cNvSpPr>
          <p:nvPr/>
        </p:nvSpPr>
        <p:spPr bwMode="auto">
          <a:xfrm>
            <a:off x="7137400" y="3611563"/>
            <a:ext cx="1549400" cy="431800"/>
          </a:xfrm>
          <a:prstGeom prst="rect">
            <a:avLst/>
          </a:prstGeom>
          <a:noFill/>
          <a:ln w="9525">
            <a:noFill/>
            <a:miter lim="800000"/>
            <a:headEnd/>
            <a:tailEnd/>
          </a:ln>
        </p:spPr>
        <p:txBody>
          <a:bodyPr wrap="none" lIns="92075" tIns="46038" rIns="92075" bIns="46038">
            <a:spAutoFit/>
          </a:bodyPr>
          <a:lstStyle/>
          <a:p>
            <a:pPr algn="ctr" defTabSz="762000" eaLnBrk="0" hangingPunct="0"/>
            <a:r>
              <a:rPr lang="en-GB" sz="2200" b="1">
                <a:solidFill>
                  <a:srgbClr val="000066"/>
                </a:solidFill>
                <a:latin typeface="Calibri" pitchFamily="34" charset="0"/>
              </a:rPr>
              <a:t>Sporulation</a:t>
            </a:r>
          </a:p>
        </p:txBody>
      </p:sp>
      <p:sp>
        <p:nvSpPr>
          <p:cNvPr id="1032" name="Rectangle 12"/>
          <p:cNvSpPr>
            <a:spLocks noChangeArrowheads="1"/>
          </p:cNvSpPr>
          <p:nvPr/>
        </p:nvSpPr>
        <p:spPr bwMode="auto">
          <a:xfrm>
            <a:off x="5651500" y="3273425"/>
            <a:ext cx="1358900" cy="769938"/>
          </a:xfrm>
          <a:prstGeom prst="rect">
            <a:avLst/>
          </a:prstGeom>
          <a:noFill/>
          <a:ln w="9525">
            <a:noFill/>
            <a:miter lim="800000"/>
            <a:headEnd/>
            <a:tailEnd/>
          </a:ln>
        </p:spPr>
        <p:txBody>
          <a:bodyPr wrap="none" lIns="92075" tIns="46038" rIns="92075" bIns="46038">
            <a:spAutoFit/>
          </a:bodyPr>
          <a:lstStyle/>
          <a:p>
            <a:pPr algn="ctr" defTabSz="762000" eaLnBrk="0" hangingPunct="0"/>
            <a:r>
              <a:rPr lang="en-GB" sz="2200" b="1" dirty="0">
                <a:solidFill>
                  <a:srgbClr val="000066"/>
                </a:solidFill>
                <a:latin typeface="Calibri" pitchFamily="34" charset="0"/>
              </a:rPr>
              <a:t>Pustule</a:t>
            </a:r>
          </a:p>
          <a:p>
            <a:pPr algn="ctr" defTabSz="762000" eaLnBrk="0" hangingPunct="0"/>
            <a:r>
              <a:rPr lang="en-GB" sz="2200" b="1" dirty="0">
                <a:solidFill>
                  <a:srgbClr val="000066"/>
                </a:solidFill>
                <a:latin typeface="Calibri" pitchFamily="34" charset="0"/>
              </a:rPr>
              <a:t>formation</a:t>
            </a:r>
          </a:p>
        </p:txBody>
      </p:sp>
      <p:sp>
        <p:nvSpPr>
          <p:cNvPr id="1033" name="Rectangle 13"/>
          <p:cNvSpPr>
            <a:spLocks noChangeArrowheads="1"/>
          </p:cNvSpPr>
          <p:nvPr/>
        </p:nvSpPr>
        <p:spPr bwMode="auto">
          <a:xfrm>
            <a:off x="457200" y="3273425"/>
            <a:ext cx="1614488" cy="769938"/>
          </a:xfrm>
          <a:prstGeom prst="rect">
            <a:avLst/>
          </a:prstGeom>
          <a:noFill/>
          <a:ln w="9525">
            <a:noFill/>
            <a:miter lim="800000"/>
            <a:headEnd/>
            <a:tailEnd/>
          </a:ln>
        </p:spPr>
        <p:txBody>
          <a:bodyPr wrap="none" lIns="92075" tIns="46038" rIns="92075" bIns="46038">
            <a:spAutoFit/>
          </a:bodyPr>
          <a:lstStyle/>
          <a:p>
            <a:pPr algn="ctr" defTabSz="762000" eaLnBrk="0" hangingPunct="0"/>
            <a:r>
              <a:rPr lang="en-GB" sz="2200" b="1" dirty="0">
                <a:solidFill>
                  <a:srgbClr val="000066"/>
                </a:solidFill>
                <a:latin typeface="Calibri" pitchFamily="34" charset="0"/>
              </a:rPr>
              <a:t>Spore</a:t>
            </a:r>
          </a:p>
          <a:p>
            <a:pPr algn="ctr" defTabSz="762000" eaLnBrk="0" hangingPunct="0"/>
            <a:r>
              <a:rPr lang="en-GB" sz="2200" b="1" dirty="0">
                <a:solidFill>
                  <a:srgbClr val="000066"/>
                </a:solidFill>
                <a:latin typeface="Calibri" pitchFamily="34" charset="0"/>
              </a:rPr>
              <a:t>germination</a:t>
            </a:r>
          </a:p>
        </p:txBody>
      </p:sp>
      <p:graphicFrame>
        <p:nvGraphicFramePr>
          <p:cNvPr id="205838" name="Object 14"/>
          <p:cNvGraphicFramePr>
            <a:graphicFrameLocks noChangeAspect="1"/>
          </p:cNvGraphicFramePr>
          <p:nvPr/>
        </p:nvGraphicFramePr>
        <p:xfrm>
          <a:off x="473075" y="4038600"/>
          <a:ext cx="8221663" cy="2209800"/>
        </p:xfrm>
        <a:graphic>
          <a:graphicData uri="http://schemas.openxmlformats.org/presentationml/2006/ole">
            <mc:AlternateContent xmlns:mc="http://schemas.openxmlformats.org/markup-compatibility/2006">
              <mc:Choice xmlns:v="urn:schemas-microsoft-com:vml" Requires="v">
                <p:oleObj spid="_x0000_s1038" name="Bitmap Image" r:id="rId6" imgW="8221223" imgH="3115110" progId="PBrush">
                  <p:embed/>
                </p:oleObj>
              </mc:Choice>
              <mc:Fallback>
                <p:oleObj name="Bitmap Image" r:id="rId6" imgW="8221223" imgH="3115110" progId="PBrush">
                  <p:embed/>
                  <p:pic>
                    <p:nvPicPr>
                      <p:cNvPr id="0"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3075" y="4038600"/>
                        <a:ext cx="8221663" cy="2209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4" name="Text Box 3"/>
          <p:cNvSpPr txBox="1">
            <a:spLocks noChangeArrowheads="1"/>
          </p:cNvSpPr>
          <p:nvPr/>
        </p:nvSpPr>
        <p:spPr bwMode="auto">
          <a:xfrm>
            <a:off x="0" y="228600"/>
            <a:ext cx="9144000" cy="769938"/>
          </a:xfrm>
          <a:prstGeom prst="rect">
            <a:avLst/>
          </a:prstGeom>
          <a:noFill/>
          <a:ln w="9525">
            <a:noFill/>
            <a:miter lim="800000"/>
            <a:headEnd/>
            <a:tailEnd/>
          </a:ln>
        </p:spPr>
        <p:txBody>
          <a:bodyPr>
            <a:spAutoFit/>
          </a:bodyPr>
          <a:lstStyle/>
          <a:p>
            <a:pPr algn="ctr"/>
            <a:r>
              <a:rPr lang="en-US" sz="4400" b="1">
                <a:latin typeface="Calibri" pitchFamily="34" charset="0"/>
              </a:rPr>
              <a:t>Management Practices</a:t>
            </a:r>
          </a:p>
        </p:txBody>
      </p:sp>
      <p:sp>
        <p:nvSpPr>
          <p:cNvPr id="11" name="TextBox 10"/>
          <p:cNvSpPr txBox="1"/>
          <p:nvPr/>
        </p:nvSpPr>
        <p:spPr>
          <a:xfrm>
            <a:off x="533400" y="5943600"/>
            <a:ext cx="767839" cy="276999"/>
          </a:xfrm>
          <a:prstGeom prst="rect">
            <a:avLst/>
          </a:prstGeom>
          <a:noFill/>
        </p:spPr>
        <p:txBody>
          <a:bodyPr wrap="none" rtlCol="0">
            <a:spAutoFit/>
          </a:bodyPr>
          <a:lstStyle/>
          <a:p>
            <a:r>
              <a:rPr lang="en-US" sz="1200" dirty="0" err="1" smtClean="0">
                <a:solidFill>
                  <a:schemeClr val="bg1"/>
                </a:solidFill>
                <a:latin typeface="Calibri" pitchFamily="34" charset="0"/>
                <a:cs typeface="Calibri" pitchFamily="34" charset="0"/>
              </a:rPr>
              <a:t>Syngenta</a:t>
            </a:r>
            <a:endParaRPr lang="en-US" sz="1200" dirty="0">
              <a:solidFill>
                <a:schemeClr val="bg1"/>
              </a:solidFill>
              <a:latin typeface="Calibri" pitchFamily="34" charset="0"/>
              <a:cs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5"/>
          <p:cNvSpPr txBox="1">
            <a:spLocks noChangeArrowheads="1"/>
          </p:cNvSpPr>
          <p:nvPr/>
        </p:nvSpPr>
        <p:spPr bwMode="auto">
          <a:xfrm>
            <a:off x="838200" y="1304925"/>
            <a:ext cx="4572000" cy="523875"/>
          </a:xfrm>
          <a:prstGeom prst="rect">
            <a:avLst/>
          </a:prstGeom>
          <a:noFill/>
          <a:ln w="9525">
            <a:noFill/>
            <a:miter lim="800000"/>
            <a:headEnd/>
            <a:tailEnd/>
          </a:ln>
        </p:spPr>
        <p:txBody>
          <a:bodyPr>
            <a:spAutoFit/>
          </a:bodyPr>
          <a:lstStyle/>
          <a:p>
            <a:pPr>
              <a:buFontTx/>
              <a:buBlip>
                <a:blip r:embed="rId3"/>
              </a:buBlip>
            </a:pPr>
            <a:r>
              <a:rPr lang="en-US" sz="2800">
                <a:solidFill>
                  <a:srgbClr val="006600"/>
                </a:solidFill>
                <a:latin typeface="Calibri" pitchFamily="34" charset="0"/>
              </a:rPr>
              <a:t>  Fungicides</a:t>
            </a:r>
          </a:p>
        </p:txBody>
      </p:sp>
      <p:sp>
        <p:nvSpPr>
          <p:cNvPr id="57346" name="Text Box 8"/>
          <p:cNvSpPr txBox="1">
            <a:spLocks noChangeArrowheads="1"/>
          </p:cNvSpPr>
          <p:nvPr/>
        </p:nvSpPr>
        <p:spPr bwMode="auto">
          <a:xfrm>
            <a:off x="1143000" y="1651000"/>
            <a:ext cx="7924800" cy="646113"/>
          </a:xfrm>
          <a:prstGeom prst="rect">
            <a:avLst/>
          </a:prstGeom>
          <a:noFill/>
          <a:ln w="9525">
            <a:noFill/>
            <a:miter lim="800000"/>
            <a:headEnd/>
            <a:tailEnd/>
          </a:ln>
        </p:spPr>
        <p:txBody>
          <a:bodyPr>
            <a:spAutoFit/>
          </a:bodyPr>
          <a:lstStyle/>
          <a:p>
            <a:pPr>
              <a:buFontTx/>
              <a:buBlip>
                <a:blip r:embed="rId3"/>
              </a:buBlip>
            </a:pPr>
            <a:endParaRPr lang="en-US" sz="800" b="1">
              <a:solidFill>
                <a:srgbClr val="006600"/>
              </a:solidFill>
              <a:latin typeface="Calibri" pitchFamily="34" charset="0"/>
            </a:endParaRPr>
          </a:p>
          <a:p>
            <a:pPr lvl="1">
              <a:buFontTx/>
              <a:buBlip>
                <a:blip r:embed="rId4"/>
              </a:buBlip>
            </a:pPr>
            <a:r>
              <a:rPr lang="en-US" sz="2800">
                <a:solidFill>
                  <a:schemeClr val="accent2"/>
                </a:solidFill>
                <a:latin typeface="Calibri" pitchFamily="34" charset="0"/>
              </a:rPr>
              <a:t>  Foliar fungicides</a:t>
            </a:r>
          </a:p>
        </p:txBody>
      </p:sp>
      <p:sp>
        <p:nvSpPr>
          <p:cNvPr id="57347" name="Text Box 3"/>
          <p:cNvSpPr txBox="1">
            <a:spLocks noChangeArrowheads="1"/>
          </p:cNvSpPr>
          <p:nvPr/>
        </p:nvSpPr>
        <p:spPr bwMode="auto">
          <a:xfrm>
            <a:off x="0" y="228600"/>
            <a:ext cx="9144000" cy="769938"/>
          </a:xfrm>
          <a:prstGeom prst="rect">
            <a:avLst/>
          </a:prstGeom>
          <a:noFill/>
          <a:ln w="9525">
            <a:noFill/>
            <a:miter lim="800000"/>
            <a:headEnd/>
            <a:tailEnd/>
          </a:ln>
        </p:spPr>
        <p:txBody>
          <a:bodyPr>
            <a:spAutoFit/>
          </a:bodyPr>
          <a:lstStyle/>
          <a:p>
            <a:pPr algn="ctr"/>
            <a:r>
              <a:rPr lang="en-US" sz="4400" b="1">
                <a:latin typeface="Calibri" pitchFamily="34" charset="0"/>
              </a:rPr>
              <a:t>Management Practices</a:t>
            </a:r>
          </a:p>
        </p:txBody>
      </p:sp>
      <p:sp>
        <p:nvSpPr>
          <p:cNvPr id="57348" name="Rectangle 4"/>
          <p:cNvSpPr>
            <a:spLocks noChangeArrowheads="1"/>
          </p:cNvSpPr>
          <p:nvPr/>
        </p:nvSpPr>
        <p:spPr bwMode="auto">
          <a:xfrm>
            <a:off x="685800" y="2514600"/>
            <a:ext cx="7848600" cy="4154488"/>
          </a:xfrm>
          <a:prstGeom prst="rect">
            <a:avLst/>
          </a:prstGeom>
          <a:noFill/>
          <a:ln w="9525">
            <a:noFill/>
            <a:miter lim="800000"/>
            <a:headEnd/>
            <a:tailEnd/>
          </a:ln>
        </p:spPr>
        <p:txBody>
          <a:bodyPr>
            <a:spAutoFit/>
          </a:bodyPr>
          <a:lstStyle/>
          <a:p>
            <a:pPr marL="273050" indent="-273050"/>
            <a:r>
              <a:rPr lang="en-US" sz="2400" u="sng">
                <a:solidFill>
                  <a:schemeClr val="accent2"/>
                </a:solidFill>
                <a:latin typeface="Calibri" pitchFamily="34" charset="0"/>
              </a:rPr>
              <a:t>CONSIDERATIONS</a:t>
            </a:r>
          </a:p>
          <a:p>
            <a:pPr marL="273050" indent="-273050">
              <a:buFont typeface="Arial" charset="0"/>
              <a:buChar char="•"/>
            </a:pPr>
            <a:r>
              <a:rPr lang="en-US" sz="2400">
                <a:solidFill>
                  <a:schemeClr val="accent2"/>
                </a:solidFill>
                <a:latin typeface="Calibri" pitchFamily="34" charset="0"/>
              </a:rPr>
              <a:t>Cropping history and percent surface crop residue affect the risk of disease. Many pathogens survive in crop residue, which can be a source of inoculum.</a:t>
            </a:r>
          </a:p>
          <a:p>
            <a:pPr marL="273050" indent="-273050">
              <a:buFont typeface="Arial" charset="0"/>
              <a:buChar char="•"/>
            </a:pPr>
            <a:r>
              <a:rPr lang="en-US" sz="2400">
                <a:solidFill>
                  <a:schemeClr val="accent2"/>
                </a:solidFill>
                <a:latin typeface="Calibri" pitchFamily="34" charset="0"/>
              </a:rPr>
              <a:t>Varieties vary in their susceptibility to diseases.</a:t>
            </a:r>
          </a:p>
          <a:p>
            <a:pPr marL="273050" indent="-273050">
              <a:buFont typeface="Arial" charset="0"/>
              <a:buChar char="•"/>
            </a:pPr>
            <a:r>
              <a:rPr lang="en-US" sz="2400">
                <a:solidFill>
                  <a:schemeClr val="accent2"/>
                </a:solidFill>
                <a:latin typeface="Calibri" pitchFamily="34" charset="0"/>
              </a:rPr>
              <a:t>Disease presence early in the season may result in greater yield loss than diseases that occur later in the season.</a:t>
            </a:r>
          </a:p>
          <a:p>
            <a:pPr marL="273050" indent="-273050">
              <a:buFont typeface="Arial" charset="0"/>
              <a:buChar char="•"/>
            </a:pPr>
            <a:r>
              <a:rPr lang="en-US" sz="2400">
                <a:solidFill>
                  <a:schemeClr val="accent2"/>
                </a:solidFill>
                <a:latin typeface="Calibri" pitchFamily="34" charset="0"/>
              </a:rPr>
              <a:t>Fungicides do not affect diseases caused by bacteria, viruses, or nematodes.</a:t>
            </a:r>
          </a:p>
          <a:p>
            <a:pPr marL="273050" indent="-273050">
              <a:buFont typeface="Arial" charset="0"/>
              <a:buChar char="•"/>
            </a:pPr>
            <a:r>
              <a:rPr lang="en-US" sz="2400">
                <a:solidFill>
                  <a:schemeClr val="accent2"/>
                </a:solidFill>
                <a:latin typeface="Calibri" pitchFamily="34" charset="0"/>
              </a:rPr>
              <a:t>Profitability of a fungicide application depends on the price of grain and the cost of application.</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Box 5"/>
          <p:cNvSpPr txBox="1">
            <a:spLocks noChangeArrowheads="1"/>
          </p:cNvSpPr>
          <p:nvPr/>
        </p:nvSpPr>
        <p:spPr bwMode="auto">
          <a:xfrm>
            <a:off x="2492375" y="2246313"/>
            <a:ext cx="1322388" cy="523875"/>
          </a:xfrm>
          <a:prstGeom prst="rect">
            <a:avLst/>
          </a:prstGeom>
          <a:noFill/>
          <a:ln w="9525">
            <a:noFill/>
            <a:miter lim="800000"/>
            <a:headEnd/>
            <a:tailEnd/>
          </a:ln>
        </p:spPr>
        <p:txBody>
          <a:bodyPr wrap="none">
            <a:spAutoFit/>
          </a:bodyPr>
          <a:lstStyle/>
          <a:p>
            <a:pPr algn="ctr"/>
            <a:r>
              <a:rPr lang="en-US" sz="2800">
                <a:solidFill>
                  <a:schemeClr val="accent2"/>
                </a:solidFill>
                <a:latin typeface="Calibri" pitchFamily="34" charset="0"/>
              </a:rPr>
              <a:t>Survival</a:t>
            </a:r>
          </a:p>
        </p:txBody>
      </p:sp>
      <p:sp>
        <p:nvSpPr>
          <p:cNvPr id="59394" name="Text Box 8"/>
          <p:cNvSpPr txBox="1">
            <a:spLocks noChangeArrowheads="1"/>
          </p:cNvSpPr>
          <p:nvPr/>
        </p:nvSpPr>
        <p:spPr bwMode="auto">
          <a:xfrm>
            <a:off x="5181600" y="2209800"/>
            <a:ext cx="2438400" cy="947738"/>
          </a:xfrm>
          <a:prstGeom prst="rect">
            <a:avLst/>
          </a:prstGeom>
          <a:noFill/>
          <a:ln w="9525">
            <a:noFill/>
            <a:miter lim="800000"/>
            <a:headEnd/>
            <a:tailEnd/>
          </a:ln>
        </p:spPr>
        <p:txBody>
          <a:bodyPr>
            <a:spAutoFit/>
          </a:bodyPr>
          <a:lstStyle/>
          <a:p>
            <a:pPr algn="ctr"/>
            <a:r>
              <a:rPr lang="en-US" sz="2800">
                <a:solidFill>
                  <a:schemeClr val="accent2"/>
                </a:solidFill>
                <a:latin typeface="Calibri" pitchFamily="34" charset="0"/>
              </a:rPr>
              <a:t>Inoculum produced</a:t>
            </a:r>
          </a:p>
        </p:txBody>
      </p:sp>
      <p:sp>
        <p:nvSpPr>
          <p:cNvPr id="59395" name="Line 9"/>
          <p:cNvSpPr>
            <a:spLocks noChangeShapeType="1"/>
          </p:cNvSpPr>
          <p:nvPr/>
        </p:nvSpPr>
        <p:spPr bwMode="auto">
          <a:xfrm>
            <a:off x="3886200" y="2527300"/>
            <a:ext cx="1600200" cy="0"/>
          </a:xfrm>
          <a:prstGeom prst="line">
            <a:avLst/>
          </a:prstGeom>
          <a:noFill/>
          <a:ln w="57150">
            <a:solidFill>
              <a:srgbClr val="003366"/>
            </a:solidFill>
            <a:round/>
            <a:headEnd/>
            <a:tailEnd type="triangle" w="med" len="med"/>
          </a:ln>
        </p:spPr>
        <p:txBody>
          <a:bodyPr wrap="none" anchor="ctr"/>
          <a:lstStyle/>
          <a:p>
            <a:endParaRPr lang="en-US"/>
          </a:p>
        </p:txBody>
      </p:sp>
      <p:sp>
        <p:nvSpPr>
          <p:cNvPr id="59396" name="Text Box 11"/>
          <p:cNvSpPr txBox="1">
            <a:spLocks noChangeArrowheads="1"/>
          </p:cNvSpPr>
          <p:nvPr/>
        </p:nvSpPr>
        <p:spPr bwMode="auto">
          <a:xfrm>
            <a:off x="6553200" y="4224338"/>
            <a:ext cx="2170113" cy="519112"/>
          </a:xfrm>
          <a:prstGeom prst="rect">
            <a:avLst/>
          </a:prstGeom>
          <a:noFill/>
          <a:ln w="9525">
            <a:noFill/>
            <a:miter lim="800000"/>
            <a:headEnd/>
            <a:tailEnd/>
          </a:ln>
        </p:spPr>
        <p:txBody>
          <a:bodyPr>
            <a:spAutoFit/>
          </a:bodyPr>
          <a:lstStyle/>
          <a:p>
            <a:pPr algn="ctr"/>
            <a:r>
              <a:rPr lang="en-US" sz="2800">
                <a:solidFill>
                  <a:schemeClr val="accent2"/>
                </a:solidFill>
                <a:latin typeface="Calibri" pitchFamily="34" charset="0"/>
              </a:rPr>
              <a:t>Dispersal</a:t>
            </a:r>
          </a:p>
        </p:txBody>
      </p:sp>
      <p:sp>
        <p:nvSpPr>
          <p:cNvPr id="59397" name="Line 12"/>
          <p:cNvSpPr>
            <a:spLocks noChangeShapeType="1"/>
          </p:cNvSpPr>
          <p:nvPr/>
        </p:nvSpPr>
        <p:spPr bwMode="auto">
          <a:xfrm>
            <a:off x="7315200" y="3159125"/>
            <a:ext cx="457200" cy="1141413"/>
          </a:xfrm>
          <a:prstGeom prst="line">
            <a:avLst/>
          </a:prstGeom>
          <a:noFill/>
          <a:ln w="57150">
            <a:solidFill>
              <a:srgbClr val="003366"/>
            </a:solidFill>
            <a:round/>
            <a:headEnd/>
            <a:tailEnd type="triangle" w="med" len="med"/>
          </a:ln>
        </p:spPr>
        <p:txBody>
          <a:bodyPr wrap="none" anchor="ctr"/>
          <a:lstStyle/>
          <a:p>
            <a:endParaRPr lang="en-US"/>
          </a:p>
        </p:txBody>
      </p:sp>
      <p:sp>
        <p:nvSpPr>
          <p:cNvPr id="59398" name="Text Box 14"/>
          <p:cNvSpPr txBox="1">
            <a:spLocks noChangeArrowheads="1"/>
          </p:cNvSpPr>
          <p:nvPr/>
        </p:nvSpPr>
        <p:spPr bwMode="auto">
          <a:xfrm>
            <a:off x="6629400" y="6040438"/>
            <a:ext cx="2170113" cy="519112"/>
          </a:xfrm>
          <a:prstGeom prst="rect">
            <a:avLst/>
          </a:prstGeom>
          <a:noFill/>
          <a:ln w="9525">
            <a:noFill/>
            <a:miter lim="800000"/>
            <a:headEnd/>
            <a:tailEnd/>
          </a:ln>
        </p:spPr>
        <p:txBody>
          <a:bodyPr>
            <a:spAutoFit/>
          </a:bodyPr>
          <a:lstStyle/>
          <a:p>
            <a:pPr algn="ctr"/>
            <a:r>
              <a:rPr lang="en-US" sz="2800">
                <a:solidFill>
                  <a:schemeClr val="accent2"/>
                </a:solidFill>
                <a:latin typeface="Calibri" pitchFamily="34" charset="0"/>
              </a:rPr>
              <a:t>Infection </a:t>
            </a:r>
          </a:p>
        </p:txBody>
      </p:sp>
      <p:sp>
        <p:nvSpPr>
          <p:cNvPr id="59399" name="Line 15"/>
          <p:cNvSpPr>
            <a:spLocks noChangeShapeType="1"/>
          </p:cNvSpPr>
          <p:nvPr/>
        </p:nvSpPr>
        <p:spPr bwMode="auto">
          <a:xfrm flipH="1">
            <a:off x="7543800" y="4833938"/>
            <a:ext cx="152400" cy="1143000"/>
          </a:xfrm>
          <a:prstGeom prst="line">
            <a:avLst/>
          </a:prstGeom>
          <a:noFill/>
          <a:ln w="57150">
            <a:solidFill>
              <a:srgbClr val="003366"/>
            </a:solidFill>
            <a:round/>
            <a:headEnd/>
            <a:tailEnd type="triangle" w="med" len="med"/>
          </a:ln>
        </p:spPr>
        <p:txBody>
          <a:bodyPr wrap="none" anchor="ctr"/>
          <a:lstStyle/>
          <a:p>
            <a:endParaRPr lang="en-US"/>
          </a:p>
        </p:txBody>
      </p:sp>
      <p:sp>
        <p:nvSpPr>
          <p:cNvPr id="59400" name="Text Box 17"/>
          <p:cNvSpPr txBox="1">
            <a:spLocks noChangeArrowheads="1"/>
          </p:cNvSpPr>
          <p:nvPr/>
        </p:nvSpPr>
        <p:spPr bwMode="auto">
          <a:xfrm>
            <a:off x="3581400" y="6053138"/>
            <a:ext cx="2170113" cy="519112"/>
          </a:xfrm>
          <a:prstGeom prst="rect">
            <a:avLst/>
          </a:prstGeom>
          <a:noFill/>
          <a:ln w="9525">
            <a:noFill/>
            <a:miter lim="800000"/>
            <a:headEnd/>
            <a:tailEnd/>
          </a:ln>
        </p:spPr>
        <p:txBody>
          <a:bodyPr>
            <a:spAutoFit/>
          </a:bodyPr>
          <a:lstStyle/>
          <a:p>
            <a:pPr algn="ctr"/>
            <a:r>
              <a:rPr lang="en-US" sz="2800">
                <a:solidFill>
                  <a:schemeClr val="accent2"/>
                </a:solidFill>
                <a:latin typeface="Calibri" pitchFamily="34" charset="0"/>
              </a:rPr>
              <a:t>Colonization </a:t>
            </a:r>
          </a:p>
        </p:txBody>
      </p:sp>
      <p:sp>
        <p:nvSpPr>
          <p:cNvPr id="59401" name="Line 18"/>
          <p:cNvSpPr>
            <a:spLocks noChangeShapeType="1"/>
          </p:cNvSpPr>
          <p:nvPr/>
        </p:nvSpPr>
        <p:spPr bwMode="auto">
          <a:xfrm flipH="1">
            <a:off x="5791200" y="6329363"/>
            <a:ext cx="1066800" cy="0"/>
          </a:xfrm>
          <a:prstGeom prst="line">
            <a:avLst/>
          </a:prstGeom>
          <a:noFill/>
          <a:ln w="57150">
            <a:solidFill>
              <a:srgbClr val="003366"/>
            </a:solidFill>
            <a:round/>
            <a:headEnd/>
            <a:tailEnd type="triangle" w="med" len="med"/>
          </a:ln>
        </p:spPr>
        <p:txBody>
          <a:bodyPr wrap="none" anchor="ctr"/>
          <a:lstStyle/>
          <a:p>
            <a:endParaRPr lang="en-US"/>
          </a:p>
        </p:txBody>
      </p:sp>
      <p:sp>
        <p:nvSpPr>
          <p:cNvPr id="59402" name="Text Box 20"/>
          <p:cNvSpPr txBox="1">
            <a:spLocks noChangeArrowheads="1"/>
          </p:cNvSpPr>
          <p:nvPr/>
        </p:nvSpPr>
        <p:spPr bwMode="auto">
          <a:xfrm>
            <a:off x="685800" y="6067425"/>
            <a:ext cx="2170113" cy="519113"/>
          </a:xfrm>
          <a:prstGeom prst="rect">
            <a:avLst/>
          </a:prstGeom>
          <a:noFill/>
          <a:ln w="9525">
            <a:noFill/>
            <a:miter lim="800000"/>
            <a:headEnd/>
            <a:tailEnd/>
          </a:ln>
        </p:spPr>
        <p:txBody>
          <a:bodyPr>
            <a:spAutoFit/>
          </a:bodyPr>
          <a:lstStyle/>
          <a:p>
            <a:pPr algn="ctr"/>
            <a:r>
              <a:rPr lang="en-US" sz="2800">
                <a:solidFill>
                  <a:schemeClr val="accent2"/>
                </a:solidFill>
                <a:latin typeface="Calibri" pitchFamily="34" charset="0"/>
              </a:rPr>
              <a:t>Symptoms </a:t>
            </a:r>
          </a:p>
        </p:txBody>
      </p:sp>
      <p:sp>
        <p:nvSpPr>
          <p:cNvPr id="59403" name="Line 21"/>
          <p:cNvSpPr>
            <a:spLocks noChangeShapeType="1"/>
          </p:cNvSpPr>
          <p:nvPr/>
        </p:nvSpPr>
        <p:spPr bwMode="auto">
          <a:xfrm flipH="1">
            <a:off x="2743200" y="6357938"/>
            <a:ext cx="838200" cy="0"/>
          </a:xfrm>
          <a:prstGeom prst="line">
            <a:avLst/>
          </a:prstGeom>
          <a:noFill/>
          <a:ln w="57150">
            <a:solidFill>
              <a:srgbClr val="003366"/>
            </a:solidFill>
            <a:round/>
            <a:headEnd/>
            <a:tailEnd type="triangle" w="med" len="med"/>
          </a:ln>
        </p:spPr>
        <p:txBody>
          <a:bodyPr wrap="none" anchor="ctr"/>
          <a:lstStyle/>
          <a:p>
            <a:endParaRPr lang="en-US"/>
          </a:p>
        </p:txBody>
      </p:sp>
      <p:sp>
        <p:nvSpPr>
          <p:cNvPr id="59404" name="Text Box 24"/>
          <p:cNvSpPr txBox="1">
            <a:spLocks noChangeArrowheads="1"/>
          </p:cNvSpPr>
          <p:nvPr/>
        </p:nvSpPr>
        <p:spPr bwMode="auto">
          <a:xfrm>
            <a:off x="420688" y="3765550"/>
            <a:ext cx="2170112" cy="1373188"/>
          </a:xfrm>
          <a:prstGeom prst="rect">
            <a:avLst/>
          </a:prstGeom>
          <a:noFill/>
          <a:ln w="9525">
            <a:noFill/>
            <a:miter lim="800000"/>
            <a:headEnd/>
            <a:tailEnd/>
          </a:ln>
        </p:spPr>
        <p:txBody>
          <a:bodyPr>
            <a:spAutoFit/>
          </a:bodyPr>
          <a:lstStyle/>
          <a:p>
            <a:pPr algn="ctr"/>
            <a:r>
              <a:rPr lang="en-US" sz="2800">
                <a:solidFill>
                  <a:schemeClr val="accent2"/>
                </a:solidFill>
                <a:latin typeface="Calibri" pitchFamily="34" charset="0"/>
              </a:rPr>
              <a:t>Production of survival structures </a:t>
            </a:r>
          </a:p>
        </p:txBody>
      </p:sp>
      <p:sp>
        <p:nvSpPr>
          <p:cNvPr id="59405" name="Line 25"/>
          <p:cNvSpPr>
            <a:spLocks noChangeShapeType="1"/>
          </p:cNvSpPr>
          <p:nvPr/>
        </p:nvSpPr>
        <p:spPr bwMode="auto">
          <a:xfrm flipH="1" flipV="1">
            <a:off x="1487488" y="5253038"/>
            <a:ext cx="265112" cy="800100"/>
          </a:xfrm>
          <a:prstGeom prst="line">
            <a:avLst/>
          </a:prstGeom>
          <a:noFill/>
          <a:ln w="57150">
            <a:solidFill>
              <a:srgbClr val="003366"/>
            </a:solidFill>
            <a:round/>
            <a:headEnd/>
            <a:tailEnd type="triangle" w="med" len="med"/>
          </a:ln>
        </p:spPr>
        <p:txBody>
          <a:bodyPr wrap="none" anchor="ctr"/>
          <a:lstStyle/>
          <a:p>
            <a:endParaRPr lang="en-US"/>
          </a:p>
        </p:txBody>
      </p:sp>
      <p:sp>
        <p:nvSpPr>
          <p:cNvPr id="59406" name="Line 26"/>
          <p:cNvSpPr>
            <a:spLocks noChangeShapeType="1"/>
          </p:cNvSpPr>
          <p:nvPr/>
        </p:nvSpPr>
        <p:spPr bwMode="auto">
          <a:xfrm flipV="1">
            <a:off x="1524000" y="2592388"/>
            <a:ext cx="914400" cy="1098550"/>
          </a:xfrm>
          <a:prstGeom prst="line">
            <a:avLst/>
          </a:prstGeom>
          <a:noFill/>
          <a:ln w="57150">
            <a:solidFill>
              <a:srgbClr val="003366"/>
            </a:solidFill>
            <a:round/>
            <a:headEnd/>
            <a:tailEnd type="triangle" w="med" len="med"/>
          </a:ln>
        </p:spPr>
        <p:txBody>
          <a:bodyPr wrap="none" anchor="ctr"/>
          <a:lstStyle/>
          <a:p>
            <a:endParaRPr lang="en-US"/>
          </a:p>
        </p:txBody>
      </p:sp>
      <p:sp>
        <p:nvSpPr>
          <p:cNvPr id="59407" name="Text Box 27"/>
          <p:cNvSpPr txBox="1">
            <a:spLocks noChangeArrowheads="1"/>
          </p:cNvSpPr>
          <p:nvPr/>
        </p:nvSpPr>
        <p:spPr bwMode="auto">
          <a:xfrm>
            <a:off x="0" y="1371600"/>
            <a:ext cx="9144000" cy="523875"/>
          </a:xfrm>
          <a:prstGeom prst="rect">
            <a:avLst/>
          </a:prstGeom>
          <a:noFill/>
          <a:ln w="9525">
            <a:noFill/>
            <a:miter lim="800000"/>
            <a:headEnd/>
            <a:tailEnd/>
          </a:ln>
        </p:spPr>
        <p:txBody>
          <a:bodyPr>
            <a:spAutoFit/>
          </a:bodyPr>
          <a:lstStyle/>
          <a:p>
            <a:pPr algn="ctr"/>
            <a:r>
              <a:rPr lang="en-US" sz="2800" b="1">
                <a:solidFill>
                  <a:srgbClr val="006600"/>
                </a:solidFill>
                <a:latin typeface="Calibri" pitchFamily="34" charset="0"/>
              </a:rPr>
              <a:t>How does management interrupt the disease cycle?</a:t>
            </a:r>
          </a:p>
        </p:txBody>
      </p:sp>
      <p:sp>
        <p:nvSpPr>
          <p:cNvPr id="59408" name="Text Box 28"/>
          <p:cNvSpPr txBox="1">
            <a:spLocks noChangeArrowheads="1"/>
          </p:cNvSpPr>
          <p:nvPr/>
        </p:nvSpPr>
        <p:spPr bwMode="auto">
          <a:xfrm>
            <a:off x="0" y="220663"/>
            <a:ext cx="9144000" cy="769937"/>
          </a:xfrm>
          <a:prstGeom prst="rect">
            <a:avLst/>
          </a:prstGeom>
          <a:noFill/>
          <a:ln w="9525">
            <a:noFill/>
            <a:miter lim="800000"/>
            <a:headEnd/>
            <a:tailEnd/>
          </a:ln>
        </p:spPr>
        <p:txBody>
          <a:bodyPr>
            <a:spAutoFit/>
          </a:bodyPr>
          <a:lstStyle/>
          <a:p>
            <a:pPr algn="ctr"/>
            <a:r>
              <a:rPr lang="en-US" sz="4400" b="1">
                <a:latin typeface="Calibri" pitchFamily="34" charset="0"/>
              </a:rPr>
              <a:t>Interrupting the disease cycle</a:t>
            </a:r>
            <a:endParaRPr lang="en-US" sz="5400" b="1">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Line 5"/>
          <p:cNvSpPr>
            <a:spLocks noChangeShapeType="1"/>
          </p:cNvSpPr>
          <p:nvPr/>
        </p:nvSpPr>
        <p:spPr bwMode="auto">
          <a:xfrm>
            <a:off x="3886200" y="2547938"/>
            <a:ext cx="1600200" cy="0"/>
          </a:xfrm>
          <a:prstGeom prst="line">
            <a:avLst/>
          </a:prstGeom>
          <a:noFill/>
          <a:ln w="57150">
            <a:solidFill>
              <a:srgbClr val="003366"/>
            </a:solidFill>
            <a:round/>
            <a:headEnd/>
            <a:tailEnd type="triangle" w="med" len="med"/>
          </a:ln>
        </p:spPr>
        <p:txBody>
          <a:bodyPr wrap="none" anchor="ctr"/>
          <a:lstStyle/>
          <a:p>
            <a:endParaRPr lang="en-US"/>
          </a:p>
        </p:txBody>
      </p:sp>
      <p:sp>
        <p:nvSpPr>
          <p:cNvPr id="61442" name="Text Box 3"/>
          <p:cNvSpPr txBox="1">
            <a:spLocks noChangeArrowheads="1"/>
          </p:cNvSpPr>
          <p:nvPr/>
        </p:nvSpPr>
        <p:spPr bwMode="auto">
          <a:xfrm>
            <a:off x="2492375" y="2246313"/>
            <a:ext cx="1322388" cy="523875"/>
          </a:xfrm>
          <a:prstGeom prst="rect">
            <a:avLst/>
          </a:prstGeom>
          <a:noFill/>
          <a:ln w="9525">
            <a:noFill/>
            <a:miter lim="800000"/>
            <a:headEnd/>
            <a:tailEnd/>
          </a:ln>
        </p:spPr>
        <p:txBody>
          <a:bodyPr wrap="none">
            <a:spAutoFit/>
          </a:bodyPr>
          <a:lstStyle/>
          <a:p>
            <a:pPr algn="ctr"/>
            <a:r>
              <a:rPr lang="en-US" sz="2800">
                <a:solidFill>
                  <a:schemeClr val="accent2"/>
                </a:solidFill>
                <a:latin typeface="Calibri" pitchFamily="34" charset="0"/>
              </a:rPr>
              <a:t>Survival</a:t>
            </a:r>
          </a:p>
        </p:txBody>
      </p:sp>
      <p:sp>
        <p:nvSpPr>
          <p:cNvPr id="29700" name="Text Box 4"/>
          <p:cNvSpPr txBox="1">
            <a:spLocks noChangeArrowheads="1"/>
          </p:cNvSpPr>
          <p:nvPr/>
        </p:nvSpPr>
        <p:spPr bwMode="auto">
          <a:xfrm>
            <a:off x="5181600" y="2209800"/>
            <a:ext cx="2438400" cy="947738"/>
          </a:xfrm>
          <a:prstGeom prst="rect">
            <a:avLst/>
          </a:prstGeom>
          <a:noFill/>
          <a:ln w="9525">
            <a:noFill/>
            <a:miter lim="800000"/>
            <a:headEnd/>
            <a:tailEnd/>
          </a:ln>
        </p:spPr>
        <p:txBody>
          <a:bodyPr>
            <a:spAutoFit/>
          </a:bodyPr>
          <a:lstStyle/>
          <a:p>
            <a:pPr algn="ctr"/>
            <a:r>
              <a:rPr lang="en-US" sz="2800">
                <a:solidFill>
                  <a:schemeClr val="accent2"/>
                </a:solidFill>
                <a:latin typeface="Calibri" pitchFamily="34" charset="0"/>
              </a:rPr>
              <a:t>Inoculum produced</a:t>
            </a:r>
          </a:p>
        </p:txBody>
      </p:sp>
      <p:sp>
        <p:nvSpPr>
          <p:cNvPr id="29702" name="Text Box 6"/>
          <p:cNvSpPr txBox="1">
            <a:spLocks noChangeArrowheads="1"/>
          </p:cNvSpPr>
          <p:nvPr/>
        </p:nvSpPr>
        <p:spPr bwMode="auto">
          <a:xfrm>
            <a:off x="6553200" y="4224338"/>
            <a:ext cx="2170113" cy="519112"/>
          </a:xfrm>
          <a:prstGeom prst="rect">
            <a:avLst/>
          </a:prstGeom>
          <a:noFill/>
          <a:ln w="9525">
            <a:noFill/>
            <a:miter lim="800000"/>
            <a:headEnd/>
            <a:tailEnd/>
          </a:ln>
        </p:spPr>
        <p:txBody>
          <a:bodyPr>
            <a:spAutoFit/>
          </a:bodyPr>
          <a:lstStyle/>
          <a:p>
            <a:pPr algn="ctr"/>
            <a:r>
              <a:rPr lang="en-US" sz="2800">
                <a:solidFill>
                  <a:schemeClr val="accent2"/>
                </a:solidFill>
                <a:latin typeface="Calibri" pitchFamily="34" charset="0"/>
              </a:rPr>
              <a:t>Dispersal</a:t>
            </a:r>
          </a:p>
        </p:txBody>
      </p:sp>
      <p:sp>
        <p:nvSpPr>
          <p:cNvPr id="61445" name="Line 7"/>
          <p:cNvSpPr>
            <a:spLocks noChangeShapeType="1"/>
          </p:cNvSpPr>
          <p:nvPr/>
        </p:nvSpPr>
        <p:spPr bwMode="auto">
          <a:xfrm>
            <a:off x="7315200" y="3159125"/>
            <a:ext cx="457200" cy="1141413"/>
          </a:xfrm>
          <a:prstGeom prst="line">
            <a:avLst/>
          </a:prstGeom>
          <a:noFill/>
          <a:ln w="57150">
            <a:solidFill>
              <a:srgbClr val="003366"/>
            </a:solidFill>
            <a:round/>
            <a:headEnd/>
            <a:tailEnd type="triangle" w="med" len="med"/>
          </a:ln>
        </p:spPr>
        <p:txBody>
          <a:bodyPr wrap="none" anchor="ctr"/>
          <a:lstStyle/>
          <a:p>
            <a:endParaRPr lang="en-US"/>
          </a:p>
        </p:txBody>
      </p:sp>
      <p:sp>
        <p:nvSpPr>
          <p:cNvPr id="29704" name="Text Box 8"/>
          <p:cNvSpPr txBox="1">
            <a:spLocks noChangeArrowheads="1"/>
          </p:cNvSpPr>
          <p:nvPr/>
        </p:nvSpPr>
        <p:spPr bwMode="auto">
          <a:xfrm>
            <a:off x="6629400" y="6040438"/>
            <a:ext cx="2170113" cy="519112"/>
          </a:xfrm>
          <a:prstGeom prst="rect">
            <a:avLst/>
          </a:prstGeom>
          <a:noFill/>
          <a:ln w="9525">
            <a:noFill/>
            <a:miter lim="800000"/>
            <a:headEnd/>
            <a:tailEnd/>
          </a:ln>
        </p:spPr>
        <p:txBody>
          <a:bodyPr>
            <a:spAutoFit/>
          </a:bodyPr>
          <a:lstStyle/>
          <a:p>
            <a:pPr algn="ctr"/>
            <a:r>
              <a:rPr lang="en-US" sz="2800">
                <a:solidFill>
                  <a:schemeClr val="accent2"/>
                </a:solidFill>
                <a:latin typeface="Calibri" pitchFamily="34" charset="0"/>
              </a:rPr>
              <a:t>Infection </a:t>
            </a:r>
          </a:p>
        </p:txBody>
      </p:sp>
      <p:sp>
        <p:nvSpPr>
          <p:cNvPr id="61447" name="Line 9"/>
          <p:cNvSpPr>
            <a:spLocks noChangeShapeType="1"/>
          </p:cNvSpPr>
          <p:nvPr/>
        </p:nvSpPr>
        <p:spPr bwMode="auto">
          <a:xfrm flipH="1">
            <a:off x="7543800" y="4833938"/>
            <a:ext cx="152400" cy="1143000"/>
          </a:xfrm>
          <a:prstGeom prst="line">
            <a:avLst/>
          </a:prstGeom>
          <a:noFill/>
          <a:ln w="57150">
            <a:solidFill>
              <a:srgbClr val="003366"/>
            </a:solidFill>
            <a:round/>
            <a:headEnd/>
            <a:tailEnd type="triangle" w="med" len="med"/>
          </a:ln>
        </p:spPr>
        <p:txBody>
          <a:bodyPr wrap="none" anchor="ctr"/>
          <a:lstStyle/>
          <a:p>
            <a:endParaRPr lang="en-US"/>
          </a:p>
        </p:txBody>
      </p:sp>
      <p:sp>
        <p:nvSpPr>
          <p:cNvPr id="29706" name="Text Box 10"/>
          <p:cNvSpPr txBox="1">
            <a:spLocks noChangeArrowheads="1"/>
          </p:cNvSpPr>
          <p:nvPr/>
        </p:nvSpPr>
        <p:spPr bwMode="auto">
          <a:xfrm>
            <a:off x="3581400" y="6053138"/>
            <a:ext cx="2170113" cy="519112"/>
          </a:xfrm>
          <a:prstGeom prst="rect">
            <a:avLst/>
          </a:prstGeom>
          <a:noFill/>
          <a:ln w="9525">
            <a:noFill/>
            <a:miter lim="800000"/>
            <a:headEnd/>
            <a:tailEnd/>
          </a:ln>
        </p:spPr>
        <p:txBody>
          <a:bodyPr>
            <a:spAutoFit/>
          </a:bodyPr>
          <a:lstStyle/>
          <a:p>
            <a:pPr algn="ctr"/>
            <a:r>
              <a:rPr lang="en-US" sz="2800">
                <a:solidFill>
                  <a:schemeClr val="accent2"/>
                </a:solidFill>
                <a:latin typeface="Calibri" pitchFamily="34" charset="0"/>
              </a:rPr>
              <a:t>Colonization </a:t>
            </a:r>
          </a:p>
        </p:txBody>
      </p:sp>
      <p:sp>
        <p:nvSpPr>
          <p:cNvPr id="61449" name="Line 11"/>
          <p:cNvSpPr>
            <a:spLocks noChangeShapeType="1"/>
          </p:cNvSpPr>
          <p:nvPr/>
        </p:nvSpPr>
        <p:spPr bwMode="auto">
          <a:xfrm flipH="1">
            <a:off x="5791200" y="6329363"/>
            <a:ext cx="1066800" cy="0"/>
          </a:xfrm>
          <a:prstGeom prst="line">
            <a:avLst/>
          </a:prstGeom>
          <a:noFill/>
          <a:ln w="57150">
            <a:solidFill>
              <a:srgbClr val="003366"/>
            </a:solidFill>
            <a:round/>
            <a:headEnd/>
            <a:tailEnd type="triangle" w="med" len="med"/>
          </a:ln>
        </p:spPr>
        <p:txBody>
          <a:bodyPr wrap="none" anchor="ctr"/>
          <a:lstStyle/>
          <a:p>
            <a:endParaRPr lang="en-US"/>
          </a:p>
        </p:txBody>
      </p:sp>
      <p:sp>
        <p:nvSpPr>
          <p:cNvPr id="29708" name="Text Box 12"/>
          <p:cNvSpPr txBox="1">
            <a:spLocks noChangeArrowheads="1"/>
          </p:cNvSpPr>
          <p:nvPr/>
        </p:nvSpPr>
        <p:spPr bwMode="auto">
          <a:xfrm>
            <a:off x="685800" y="6067425"/>
            <a:ext cx="2170113" cy="519113"/>
          </a:xfrm>
          <a:prstGeom prst="rect">
            <a:avLst/>
          </a:prstGeom>
          <a:noFill/>
          <a:ln w="9525">
            <a:noFill/>
            <a:miter lim="800000"/>
            <a:headEnd/>
            <a:tailEnd/>
          </a:ln>
        </p:spPr>
        <p:txBody>
          <a:bodyPr>
            <a:spAutoFit/>
          </a:bodyPr>
          <a:lstStyle/>
          <a:p>
            <a:pPr algn="ctr"/>
            <a:r>
              <a:rPr lang="en-US" sz="2800">
                <a:solidFill>
                  <a:schemeClr val="accent2"/>
                </a:solidFill>
                <a:latin typeface="Calibri" pitchFamily="34" charset="0"/>
              </a:rPr>
              <a:t>Symptoms </a:t>
            </a:r>
          </a:p>
        </p:txBody>
      </p:sp>
      <p:sp>
        <p:nvSpPr>
          <p:cNvPr id="61451" name="Line 13"/>
          <p:cNvSpPr>
            <a:spLocks noChangeShapeType="1"/>
          </p:cNvSpPr>
          <p:nvPr/>
        </p:nvSpPr>
        <p:spPr bwMode="auto">
          <a:xfrm flipH="1">
            <a:off x="2743200" y="6357938"/>
            <a:ext cx="838200" cy="0"/>
          </a:xfrm>
          <a:prstGeom prst="line">
            <a:avLst/>
          </a:prstGeom>
          <a:noFill/>
          <a:ln w="57150">
            <a:solidFill>
              <a:srgbClr val="003366"/>
            </a:solidFill>
            <a:round/>
            <a:headEnd/>
            <a:tailEnd type="triangle" w="med" len="med"/>
          </a:ln>
        </p:spPr>
        <p:txBody>
          <a:bodyPr wrap="none" anchor="ctr"/>
          <a:lstStyle/>
          <a:p>
            <a:endParaRPr lang="en-US"/>
          </a:p>
        </p:txBody>
      </p:sp>
      <p:sp>
        <p:nvSpPr>
          <p:cNvPr id="29710" name="Text Box 14"/>
          <p:cNvSpPr txBox="1">
            <a:spLocks noChangeArrowheads="1"/>
          </p:cNvSpPr>
          <p:nvPr/>
        </p:nvSpPr>
        <p:spPr bwMode="auto">
          <a:xfrm>
            <a:off x="420688" y="3765550"/>
            <a:ext cx="2170112" cy="1373188"/>
          </a:xfrm>
          <a:prstGeom prst="rect">
            <a:avLst/>
          </a:prstGeom>
          <a:noFill/>
          <a:ln w="9525">
            <a:noFill/>
            <a:miter lim="800000"/>
            <a:headEnd/>
            <a:tailEnd/>
          </a:ln>
        </p:spPr>
        <p:txBody>
          <a:bodyPr>
            <a:spAutoFit/>
          </a:bodyPr>
          <a:lstStyle/>
          <a:p>
            <a:pPr algn="ctr"/>
            <a:r>
              <a:rPr lang="en-US" sz="2800">
                <a:solidFill>
                  <a:schemeClr val="accent2"/>
                </a:solidFill>
                <a:latin typeface="Calibri" pitchFamily="34" charset="0"/>
              </a:rPr>
              <a:t>Production of survival structures </a:t>
            </a:r>
          </a:p>
        </p:txBody>
      </p:sp>
      <p:sp>
        <p:nvSpPr>
          <p:cNvPr id="61453" name="Line 15"/>
          <p:cNvSpPr>
            <a:spLocks noChangeShapeType="1"/>
          </p:cNvSpPr>
          <p:nvPr/>
        </p:nvSpPr>
        <p:spPr bwMode="auto">
          <a:xfrm flipH="1" flipV="1">
            <a:off x="1487488" y="5253038"/>
            <a:ext cx="265112" cy="800100"/>
          </a:xfrm>
          <a:prstGeom prst="line">
            <a:avLst/>
          </a:prstGeom>
          <a:noFill/>
          <a:ln w="57150">
            <a:solidFill>
              <a:srgbClr val="003366"/>
            </a:solidFill>
            <a:round/>
            <a:headEnd/>
            <a:tailEnd type="triangle" w="med" len="med"/>
          </a:ln>
        </p:spPr>
        <p:txBody>
          <a:bodyPr wrap="none" anchor="ctr"/>
          <a:lstStyle/>
          <a:p>
            <a:endParaRPr lang="en-US"/>
          </a:p>
        </p:txBody>
      </p:sp>
      <p:sp>
        <p:nvSpPr>
          <p:cNvPr id="61454" name="Line 16"/>
          <p:cNvSpPr>
            <a:spLocks noChangeShapeType="1"/>
          </p:cNvSpPr>
          <p:nvPr/>
        </p:nvSpPr>
        <p:spPr bwMode="auto">
          <a:xfrm flipV="1">
            <a:off x="1524000" y="2592388"/>
            <a:ext cx="914400" cy="1098550"/>
          </a:xfrm>
          <a:prstGeom prst="line">
            <a:avLst/>
          </a:prstGeom>
          <a:noFill/>
          <a:ln w="57150">
            <a:solidFill>
              <a:srgbClr val="003366"/>
            </a:solidFill>
            <a:round/>
            <a:headEnd/>
            <a:tailEnd type="triangle" w="med" len="med"/>
          </a:ln>
        </p:spPr>
        <p:txBody>
          <a:bodyPr wrap="none" anchor="ctr"/>
          <a:lstStyle/>
          <a:p>
            <a:endParaRPr lang="en-US"/>
          </a:p>
        </p:txBody>
      </p:sp>
      <p:sp>
        <p:nvSpPr>
          <p:cNvPr id="61455" name="Text Box 20"/>
          <p:cNvSpPr txBox="1">
            <a:spLocks noChangeArrowheads="1"/>
          </p:cNvSpPr>
          <p:nvPr/>
        </p:nvSpPr>
        <p:spPr bwMode="auto">
          <a:xfrm rot="10800000" flipV="1">
            <a:off x="0" y="1381125"/>
            <a:ext cx="9144000" cy="523875"/>
          </a:xfrm>
          <a:prstGeom prst="rect">
            <a:avLst/>
          </a:prstGeom>
          <a:noFill/>
          <a:ln w="9525">
            <a:noFill/>
            <a:miter lim="800000"/>
            <a:headEnd/>
            <a:tailEnd/>
          </a:ln>
        </p:spPr>
        <p:txBody>
          <a:bodyPr>
            <a:spAutoFit/>
          </a:bodyPr>
          <a:lstStyle/>
          <a:p>
            <a:pPr algn="ctr"/>
            <a:r>
              <a:rPr lang="en-US" sz="2800" b="1">
                <a:solidFill>
                  <a:srgbClr val="006600"/>
                </a:solidFill>
                <a:latin typeface="Calibri" pitchFamily="34" charset="0"/>
              </a:rPr>
              <a:t>Rotation; tillage; planting high quality seed  </a:t>
            </a:r>
          </a:p>
        </p:txBody>
      </p:sp>
      <p:sp>
        <p:nvSpPr>
          <p:cNvPr id="61456" name="Text Box 28"/>
          <p:cNvSpPr txBox="1">
            <a:spLocks noChangeArrowheads="1"/>
          </p:cNvSpPr>
          <p:nvPr/>
        </p:nvSpPr>
        <p:spPr bwMode="auto">
          <a:xfrm>
            <a:off x="0" y="220663"/>
            <a:ext cx="9144000" cy="769937"/>
          </a:xfrm>
          <a:prstGeom prst="rect">
            <a:avLst/>
          </a:prstGeom>
          <a:noFill/>
          <a:ln w="9525">
            <a:noFill/>
            <a:miter lim="800000"/>
            <a:headEnd/>
            <a:tailEnd/>
          </a:ln>
        </p:spPr>
        <p:txBody>
          <a:bodyPr>
            <a:spAutoFit/>
          </a:bodyPr>
          <a:lstStyle/>
          <a:p>
            <a:pPr algn="ctr"/>
            <a:r>
              <a:rPr lang="en-US" sz="4400" b="1" dirty="0">
                <a:latin typeface="Calibri" pitchFamily="34" charset="0"/>
              </a:rPr>
              <a:t>Interrupting the disease cycle</a:t>
            </a:r>
            <a:endParaRPr lang="en-US" sz="5400" b="1" dirty="0">
              <a:latin typeface="Calibri" pitchFamily="34" charset="0"/>
            </a:endParaRPr>
          </a:p>
        </p:txBody>
      </p:sp>
      <p:sp>
        <p:nvSpPr>
          <p:cNvPr id="23" name="Line 5"/>
          <p:cNvSpPr>
            <a:spLocks noChangeShapeType="1"/>
          </p:cNvSpPr>
          <p:nvPr/>
        </p:nvSpPr>
        <p:spPr bwMode="auto">
          <a:xfrm>
            <a:off x="3886200" y="2547938"/>
            <a:ext cx="1447800" cy="0"/>
          </a:xfrm>
          <a:prstGeom prst="line">
            <a:avLst/>
          </a:prstGeom>
          <a:noFill/>
          <a:ln w="95250">
            <a:solidFill>
              <a:srgbClr val="FF0000"/>
            </a:solidFill>
            <a:round/>
            <a:headEnd/>
            <a:tailEnd type="oval" w="lg" len="lg"/>
          </a:ln>
        </p:spPr>
        <p:txBody>
          <a:bodyPr wrap="none" anchor="ctr"/>
          <a:lstStyle/>
          <a:p>
            <a:endParaRPr lang="en-US"/>
          </a:p>
        </p:txBody>
      </p:sp>
      <p:pic>
        <p:nvPicPr>
          <p:cNvPr id="61458" name="Picture 3"/>
          <p:cNvPicPr>
            <a:picLocks noChangeAspect="1" noChangeArrowheads="1"/>
          </p:cNvPicPr>
          <p:nvPr/>
        </p:nvPicPr>
        <p:blipFill>
          <a:blip r:embed="rId3" cstate="print"/>
          <a:srcRect/>
          <a:stretch>
            <a:fillRect/>
          </a:stretch>
        </p:blipFill>
        <p:spPr bwMode="auto">
          <a:xfrm>
            <a:off x="3429000" y="3048000"/>
            <a:ext cx="2171700" cy="2895600"/>
          </a:xfrm>
          <a:prstGeom prst="rect">
            <a:avLst/>
          </a:prstGeom>
          <a:noFill/>
          <a:ln w="9525">
            <a:solidFill>
              <a:schemeClr val="tx1"/>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 Box 3"/>
          <p:cNvSpPr txBox="1">
            <a:spLocks noChangeArrowheads="1"/>
          </p:cNvSpPr>
          <p:nvPr/>
        </p:nvSpPr>
        <p:spPr bwMode="auto">
          <a:xfrm>
            <a:off x="2492375" y="2257425"/>
            <a:ext cx="1322388" cy="523875"/>
          </a:xfrm>
          <a:prstGeom prst="rect">
            <a:avLst/>
          </a:prstGeom>
          <a:noFill/>
          <a:ln w="9525">
            <a:noFill/>
            <a:miter lim="800000"/>
            <a:headEnd/>
            <a:tailEnd/>
          </a:ln>
        </p:spPr>
        <p:txBody>
          <a:bodyPr wrap="none">
            <a:spAutoFit/>
          </a:bodyPr>
          <a:lstStyle/>
          <a:p>
            <a:pPr algn="ctr"/>
            <a:r>
              <a:rPr lang="en-US" sz="2800">
                <a:solidFill>
                  <a:schemeClr val="accent2"/>
                </a:solidFill>
                <a:latin typeface="Calibri" pitchFamily="34" charset="0"/>
              </a:rPr>
              <a:t>Survival</a:t>
            </a:r>
          </a:p>
        </p:txBody>
      </p:sp>
      <p:sp>
        <p:nvSpPr>
          <p:cNvPr id="63490" name="Text Box 4"/>
          <p:cNvSpPr txBox="1">
            <a:spLocks noChangeArrowheads="1"/>
          </p:cNvSpPr>
          <p:nvPr/>
        </p:nvSpPr>
        <p:spPr bwMode="auto">
          <a:xfrm>
            <a:off x="5181600" y="2209800"/>
            <a:ext cx="2438400" cy="947738"/>
          </a:xfrm>
          <a:prstGeom prst="rect">
            <a:avLst/>
          </a:prstGeom>
          <a:noFill/>
          <a:ln w="9525">
            <a:noFill/>
            <a:miter lim="800000"/>
            <a:headEnd/>
            <a:tailEnd/>
          </a:ln>
        </p:spPr>
        <p:txBody>
          <a:bodyPr>
            <a:spAutoFit/>
          </a:bodyPr>
          <a:lstStyle/>
          <a:p>
            <a:pPr algn="ctr"/>
            <a:r>
              <a:rPr lang="en-US" sz="2800">
                <a:solidFill>
                  <a:schemeClr val="accent2"/>
                </a:solidFill>
                <a:latin typeface="Calibri" pitchFamily="34" charset="0"/>
              </a:rPr>
              <a:t>Inoculum produced</a:t>
            </a:r>
          </a:p>
        </p:txBody>
      </p:sp>
      <p:sp>
        <p:nvSpPr>
          <p:cNvPr id="63491" name="Line 5"/>
          <p:cNvSpPr>
            <a:spLocks noChangeShapeType="1"/>
          </p:cNvSpPr>
          <p:nvPr/>
        </p:nvSpPr>
        <p:spPr bwMode="auto">
          <a:xfrm>
            <a:off x="3886200" y="2527300"/>
            <a:ext cx="1600200" cy="0"/>
          </a:xfrm>
          <a:prstGeom prst="line">
            <a:avLst/>
          </a:prstGeom>
          <a:noFill/>
          <a:ln w="57150">
            <a:solidFill>
              <a:schemeClr val="accent2"/>
            </a:solidFill>
            <a:round/>
            <a:headEnd/>
            <a:tailEnd type="triangle" w="med" len="med"/>
          </a:ln>
        </p:spPr>
        <p:txBody>
          <a:bodyPr wrap="none" anchor="ctr"/>
          <a:lstStyle/>
          <a:p>
            <a:endParaRPr lang="en-US"/>
          </a:p>
        </p:txBody>
      </p:sp>
      <p:sp>
        <p:nvSpPr>
          <p:cNvPr id="63492" name="Text Box 6"/>
          <p:cNvSpPr txBox="1">
            <a:spLocks noChangeArrowheads="1"/>
          </p:cNvSpPr>
          <p:nvPr/>
        </p:nvSpPr>
        <p:spPr bwMode="auto">
          <a:xfrm>
            <a:off x="6553200" y="4224338"/>
            <a:ext cx="2170113" cy="519112"/>
          </a:xfrm>
          <a:prstGeom prst="rect">
            <a:avLst/>
          </a:prstGeom>
          <a:noFill/>
          <a:ln w="9525">
            <a:noFill/>
            <a:miter lim="800000"/>
            <a:headEnd/>
            <a:tailEnd/>
          </a:ln>
        </p:spPr>
        <p:txBody>
          <a:bodyPr>
            <a:spAutoFit/>
          </a:bodyPr>
          <a:lstStyle/>
          <a:p>
            <a:pPr algn="ctr"/>
            <a:r>
              <a:rPr lang="en-US" sz="2800">
                <a:solidFill>
                  <a:schemeClr val="accent2"/>
                </a:solidFill>
                <a:latin typeface="Calibri" pitchFamily="34" charset="0"/>
              </a:rPr>
              <a:t>Dispersal</a:t>
            </a:r>
          </a:p>
        </p:txBody>
      </p:sp>
      <p:sp>
        <p:nvSpPr>
          <p:cNvPr id="63493" name="Line 7"/>
          <p:cNvSpPr>
            <a:spLocks noChangeShapeType="1"/>
          </p:cNvSpPr>
          <p:nvPr/>
        </p:nvSpPr>
        <p:spPr bwMode="auto">
          <a:xfrm>
            <a:off x="7315200" y="3159125"/>
            <a:ext cx="457200" cy="1141413"/>
          </a:xfrm>
          <a:prstGeom prst="line">
            <a:avLst/>
          </a:prstGeom>
          <a:noFill/>
          <a:ln w="57150">
            <a:solidFill>
              <a:schemeClr val="accent2"/>
            </a:solidFill>
            <a:round/>
            <a:headEnd/>
            <a:tailEnd type="triangle" w="med" len="med"/>
          </a:ln>
        </p:spPr>
        <p:txBody>
          <a:bodyPr wrap="none" anchor="ctr"/>
          <a:lstStyle/>
          <a:p>
            <a:endParaRPr lang="en-US"/>
          </a:p>
        </p:txBody>
      </p:sp>
      <p:sp>
        <p:nvSpPr>
          <p:cNvPr id="63494" name="Text Box 8"/>
          <p:cNvSpPr txBox="1">
            <a:spLocks noChangeArrowheads="1"/>
          </p:cNvSpPr>
          <p:nvPr/>
        </p:nvSpPr>
        <p:spPr bwMode="auto">
          <a:xfrm>
            <a:off x="6629400" y="6040438"/>
            <a:ext cx="2170113" cy="519112"/>
          </a:xfrm>
          <a:prstGeom prst="rect">
            <a:avLst/>
          </a:prstGeom>
          <a:noFill/>
          <a:ln w="9525">
            <a:noFill/>
            <a:miter lim="800000"/>
            <a:headEnd/>
            <a:tailEnd/>
          </a:ln>
        </p:spPr>
        <p:txBody>
          <a:bodyPr>
            <a:spAutoFit/>
          </a:bodyPr>
          <a:lstStyle/>
          <a:p>
            <a:pPr algn="ctr"/>
            <a:r>
              <a:rPr lang="en-US" sz="2800">
                <a:solidFill>
                  <a:schemeClr val="accent2"/>
                </a:solidFill>
                <a:latin typeface="Calibri" pitchFamily="34" charset="0"/>
              </a:rPr>
              <a:t>Infection </a:t>
            </a:r>
          </a:p>
        </p:txBody>
      </p:sp>
      <p:sp>
        <p:nvSpPr>
          <p:cNvPr id="63495" name="Line 9"/>
          <p:cNvSpPr>
            <a:spLocks noChangeShapeType="1"/>
          </p:cNvSpPr>
          <p:nvPr/>
        </p:nvSpPr>
        <p:spPr bwMode="auto">
          <a:xfrm flipH="1">
            <a:off x="7543800" y="4833938"/>
            <a:ext cx="152400" cy="1143000"/>
          </a:xfrm>
          <a:prstGeom prst="line">
            <a:avLst/>
          </a:prstGeom>
          <a:noFill/>
          <a:ln w="57150">
            <a:solidFill>
              <a:schemeClr val="accent2"/>
            </a:solidFill>
            <a:round/>
            <a:headEnd/>
            <a:tailEnd type="triangle" w="med" len="med"/>
          </a:ln>
        </p:spPr>
        <p:txBody>
          <a:bodyPr wrap="none" anchor="ctr"/>
          <a:lstStyle/>
          <a:p>
            <a:endParaRPr lang="en-US"/>
          </a:p>
        </p:txBody>
      </p:sp>
      <p:sp>
        <p:nvSpPr>
          <p:cNvPr id="63496" name="Text Box 10"/>
          <p:cNvSpPr txBox="1">
            <a:spLocks noChangeArrowheads="1"/>
          </p:cNvSpPr>
          <p:nvPr/>
        </p:nvSpPr>
        <p:spPr bwMode="auto">
          <a:xfrm>
            <a:off x="3581400" y="6053138"/>
            <a:ext cx="2170113" cy="519112"/>
          </a:xfrm>
          <a:prstGeom prst="rect">
            <a:avLst/>
          </a:prstGeom>
          <a:noFill/>
          <a:ln w="9525">
            <a:noFill/>
            <a:miter lim="800000"/>
            <a:headEnd/>
            <a:tailEnd/>
          </a:ln>
        </p:spPr>
        <p:txBody>
          <a:bodyPr>
            <a:spAutoFit/>
          </a:bodyPr>
          <a:lstStyle/>
          <a:p>
            <a:pPr algn="ctr"/>
            <a:r>
              <a:rPr lang="en-US" sz="2800">
                <a:solidFill>
                  <a:schemeClr val="accent2"/>
                </a:solidFill>
                <a:latin typeface="Calibri" pitchFamily="34" charset="0"/>
              </a:rPr>
              <a:t>Colonization </a:t>
            </a:r>
          </a:p>
        </p:txBody>
      </p:sp>
      <p:sp>
        <p:nvSpPr>
          <p:cNvPr id="63497" name="Line 11"/>
          <p:cNvSpPr>
            <a:spLocks noChangeShapeType="1"/>
          </p:cNvSpPr>
          <p:nvPr/>
        </p:nvSpPr>
        <p:spPr bwMode="auto">
          <a:xfrm flipH="1">
            <a:off x="5791200" y="6329363"/>
            <a:ext cx="1066800" cy="0"/>
          </a:xfrm>
          <a:prstGeom prst="line">
            <a:avLst/>
          </a:prstGeom>
          <a:noFill/>
          <a:ln w="57150">
            <a:solidFill>
              <a:schemeClr val="accent2"/>
            </a:solidFill>
            <a:round/>
            <a:headEnd/>
            <a:tailEnd type="triangle" w="med" len="med"/>
          </a:ln>
        </p:spPr>
        <p:txBody>
          <a:bodyPr wrap="none" anchor="ctr"/>
          <a:lstStyle/>
          <a:p>
            <a:endParaRPr lang="en-US"/>
          </a:p>
        </p:txBody>
      </p:sp>
      <p:sp>
        <p:nvSpPr>
          <p:cNvPr id="31756" name="Text Box 12"/>
          <p:cNvSpPr txBox="1">
            <a:spLocks noChangeArrowheads="1"/>
          </p:cNvSpPr>
          <p:nvPr/>
        </p:nvSpPr>
        <p:spPr bwMode="auto">
          <a:xfrm>
            <a:off x="685800" y="6067425"/>
            <a:ext cx="2170113" cy="519113"/>
          </a:xfrm>
          <a:prstGeom prst="rect">
            <a:avLst/>
          </a:prstGeom>
          <a:noFill/>
          <a:ln w="9525">
            <a:noFill/>
            <a:miter lim="800000"/>
            <a:headEnd/>
            <a:tailEnd/>
          </a:ln>
        </p:spPr>
        <p:txBody>
          <a:bodyPr>
            <a:spAutoFit/>
          </a:bodyPr>
          <a:lstStyle/>
          <a:p>
            <a:pPr algn="ctr"/>
            <a:r>
              <a:rPr lang="en-US" sz="2800">
                <a:solidFill>
                  <a:schemeClr val="accent2"/>
                </a:solidFill>
                <a:latin typeface="Calibri" pitchFamily="34" charset="0"/>
              </a:rPr>
              <a:t>Symptoms </a:t>
            </a:r>
          </a:p>
        </p:txBody>
      </p:sp>
      <p:sp>
        <p:nvSpPr>
          <p:cNvPr id="63499" name="Line 13"/>
          <p:cNvSpPr>
            <a:spLocks noChangeShapeType="1"/>
          </p:cNvSpPr>
          <p:nvPr/>
        </p:nvSpPr>
        <p:spPr bwMode="auto">
          <a:xfrm flipH="1">
            <a:off x="2743200" y="6357938"/>
            <a:ext cx="838200" cy="0"/>
          </a:xfrm>
          <a:prstGeom prst="line">
            <a:avLst/>
          </a:prstGeom>
          <a:noFill/>
          <a:ln w="57150">
            <a:solidFill>
              <a:schemeClr val="accent2"/>
            </a:solidFill>
            <a:round/>
            <a:headEnd/>
            <a:tailEnd type="triangle" w="med" len="med"/>
          </a:ln>
        </p:spPr>
        <p:txBody>
          <a:bodyPr wrap="none" anchor="ctr"/>
          <a:lstStyle/>
          <a:p>
            <a:endParaRPr lang="en-US"/>
          </a:p>
        </p:txBody>
      </p:sp>
      <p:sp>
        <p:nvSpPr>
          <p:cNvPr id="31758" name="Text Box 14"/>
          <p:cNvSpPr txBox="1">
            <a:spLocks noChangeArrowheads="1"/>
          </p:cNvSpPr>
          <p:nvPr/>
        </p:nvSpPr>
        <p:spPr bwMode="auto">
          <a:xfrm>
            <a:off x="420688" y="3765550"/>
            <a:ext cx="2170112" cy="1373188"/>
          </a:xfrm>
          <a:prstGeom prst="rect">
            <a:avLst/>
          </a:prstGeom>
          <a:noFill/>
          <a:ln w="9525">
            <a:noFill/>
            <a:miter lim="800000"/>
            <a:headEnd/>
            <a:tailEnd/>
          </a:ln>
        </p:spPr>
        <p:txBody>
          <a:bodyPr>
            <a:spAutoFit/>
          </a:bodyPr>
          <a:lstStyle/>
          <a:p>
            <a:pPr algn="ctr"/>
            <a:r>
              <a:rPr lang="en-US" sz="2800">
                <a:solidFill>
                  <a:schemeClr val="accent2"/>
                </a:solidFill>
                <a:latin typeface="Calibri" pitchFamily="34" charset="0"/>
              </a:rPr>
              <a:t>Production of survival structures </a:t>
            </a:r>
          </a:p>
        </p:txBody>
      </p:sp>
      <p:sp>
        <p:nvSpPr>
          <p:cNvPr id="63501" name="Line 15"/>
          <p:cNvSpPr>
            <a:spLocks noChangeShapeType="1"/>
          </p:cNvSpPr>
          <p:nvPr/>
        </p:nvSpPr>
        <p:spPr bwMode="auto">
          <a:xfrm flipH="1" flipV="1">
            <a:off x="1487488" y="5253038"/>
            <a:ext cx="265112" cy="800100"/>
          </a:xfrm>
          <a:prstGeom prst="line">
            <a:avLst/>
          </a:prstGeom>
          <a:noFill/>
          <a:ln w="57150">
            <a:solidFill>
              <a:schemeClr val="accent2"/>
            </a:solidFill>
            <a:round/>
            <a:headEnd/>
            <a:tailEnd type="triangle" w="med" len="med"/>
          </a:ln>
        </p:spPr>
        <p:txBody>
          <a:bodyPr wrap="none" anchor="ctr"/>
          <a:lstStyle/>
          <a:p>
            <a:endParaRPr lang="en-US"/>
          </a:p>
        </p:txBody>
      </p:sp>
      <p:sp>
        <p:nvSpPr>
          <p:cNvPr id="63502" name="Line 16"/>
          <p:cNvSpPr>
            <a:spLocks noChangeShapeType="1"/>
          </p:cNvSpPr>
          <p:nvPr/>
        </p:nvSpPr>
        <p:spPr bwMode="auto">
          <a:xfrm flipV="1">
            <a:off x="1524000" y="2592388"/>
            <a:ext cx="914400" cy="1098550"/>
          </a:xfrm>
          <a:prstGeom prst="line">
            <a:avLst/>
          </a:prstGeom>
          <a:noFill/>
          <a:ln w="57150">
            <a:solidFill>
              <a:schemeClr val="accent2"/>
            </a:solidFill>
            <a:round/>
            <a:headEnd/>
            <a:tailEnd type="triangle" w="med" len="med"/>
          </a:ln>
        </p:spPr>
        <p:txBody>
          <a:bodyPr wrap="none" anchor="ctr"/>
          <a:lstStyle/>
          <a:p>
            <a:endParaRPr lang="en-US"/>
          </a:p>
        </p:txBody>
      </p:sp>
      <p:sp>
        <p:nvSpPr>
          <p:cNvPr id="63503" name="Text Box 28"/>
          <p:cNvSpPr txBox="1">
            <a:spLocks noChangeArrowheads="1"/>
          </p:cNvSpPr>
          <p:nvPr/>
        </p:nvSpPr>
        <p:spPr bwMode="auto">
          <a:xfrm>
            <a:off x="0" y="220663"/>
            <a:ext cx="9144000" cy="769937"/>
          </a:xfrm>
          <a:prstGeom prst="rect">
            <a:avLst/>
          </a:prstGeom>
          <a:noFill/>
          <a:ln w="9525">
            <a:noFill/>
            <a:miter lim="800000"/>
            <a:headEnd/>
            <a:tailEnd/>
          </a:ln>
        </p:spPr>
        <p:txBody>
          <a:bodyPr>
            <a:spAutoFit/>
          </a:bodyPr>
          <a:lstStyle/>
          <a:p>
            <a:pPr algn="ctr"/>
            <a:r>
              <a:rPr lang="en-US" sz="4400" b="1" dirty="0">
                <a:latin typeface="Calibri" pitchFamily="34" charset="0"/>
              </a:rPr>
              <a:t>Interrupting the disease cycle</a:t>
            </a:r>
            <a:endParaRPr lang="en-US" sz="5400" b="1" dirty="0">
              <a:latin typeface="Calibri" pitchFamily="34" charset="0"/>
            </a:endParaRPr>
          </a:p>
        </p:txBody>
      </p:sp>
      <p:sp>
        <p:nvSpPr>
          <p:cNvPr id="63504" name="Text Box 20"/>
          <p:cNvSpPr txBox="1">
            <a:spLocks noChangeArrowheads="1"/>
          </p:cNvSpPr>
          <p:nvPr/>
        </p:nvSpPr>
        <p:spPr bwMode="auto">
          <a:xfrm rot="10800000" flipV="1">
            <a:off x="0" y="1381125"/>
            <a:ext cx="9144000" cy="523875"/>
          </a:xfrm>
          <a:prstGeom prst="rect">
            <a:avLst/>
          </a:prstGeom>
          <a:noFill/>
          <a:ln w="9525">
            <a:noFill/>
            <a:miter lim="800000"/>
            <a:headEnd/>
            <a:tailEnd/>
          </a:ln>
        </p:spPr>
        <p:txBody>
          <a:bodyPr>
            <a:spAutoFit/>
          </a:bodyPr>
          <a:lstStyle/>
          <a:p>
            <a:pPr algn="ctr"/>
            <a:r>
              <a:rPr lang="en-US" sz="2800" b="1" dirty="0">
                <a:solidFill>
                  <a:srgbClr val="006600"/>
                </a:solidFill>
                <a:latin typeface="Calibri" pitchFamily="34" charset="0"/>
              </a:rPr>
              <a:t>Variety </a:t>
            </a:r>
            <a:r>
              <a:rPr lang="en-US" sz="2800" b="1" dirty="0" smtClean="0">
                <a:solidFill>
                  <a:srgbClr val="006600"/>
                </a:solidFill>
                <a:latin typeface="Calibri" pitchFamily="34" charset="0"/>
              </a:rPr>
              <a:t>resistance; </a:t>
            </a:r>
            <a:r>
              <a:rPr lang="en-US" sz="2800" b="1" dirty="0">
                <a:solidFill>
                  <a:srgbClr val="006600"/>
                </a:solidFill>
                <a:latin typeface="Calibri" pitchFamily="34" charset="0"/>
              </a:rPr>
              <a:t>fungicides</a:t>
            </a:r>
          </a:p>
        </p:txBody>
      </p:sp>
      <p:sp>
        <p:nvSpPr>
          <p:cNvPr id="25" name="Line 5"/>
          <p:cNvSpPr>
            <a:spLocks noChangeShapeType="1"/>
          </p:cNvSpPr>
          <p:nvPr/>
        </p:nvSpPr>
        <p:spPr bwMode="auto">
          <a:xfrm flipH="1">
            <a:off x="7543800" y="4757738"/>
            <a:ext cx="152400" cy="1066800"/>
          </a:xfrm>
          <a:prstGeom prst="line">
            <a:avLst/>
          </a:prstGeom>
          <a:noFill/>
          <a:ln w="95250">
            <a:solidFill>
              <a:srgbClr val="FF0000"/>
            </a:solidFill>
            <a:round/>
            <a:headEnd/>
            <a:tailEnd type="oval" w="lg" len="lg"/>
          </a:ln>
        </p:spPr>
        <p:txBody>
          <a:bodyPr wrap="none" anchor="ctr"/>
          <a:lstStyle/>
          <a:p>
            <a:endParaRPr lang="en-US"/>
          </a:p>
        </p:txBody>
      </p:sp>
      <p:sp>
        <p:nvSpPr>
          <p:cNvPr id="26" name="Line 5"/>
          <p:cNvSpPr>
            <a:spLocks noChangeShapeType="1"/>
          </p:cNvSpPr>
          <p:nvPr/>
        </p:nvSpPr>
        <p:spPr bwMode="auto">
          <a:xfrm flipH="1">
            <a:off x="5943600" y="6357938"/>
            <a:ext cx="914400" cy="0"/>
          </a:xfrm>
          <a:prstGeom prst="line">
            <a:avLst/>
          </a:prstGeom>
          <a:noFill/>
          <a:ln w="95250">
            <a:solidFill>
              <a:srgbClr val="FF0000"/>
            </a:solidFill>
            <a:round/>
            <a:headEnd/>
            <a:tailEnd type="oval" w="lg" len="lg"/>
          </a:ln>
        </p:spPr>
        <p:txBody>
          <a:bodyPr wrap="none" anchor="ctr"/>
          <a:lstStyle/>
          <a:p>
            <a:endParaRPr lang="en-US"/>
          </a:p>
        </p:txBody>
      </p:sp>
      <p:pic>
        <p:nvPicPr>
          <p:cNvPr id="63507" name="Picture 2"/>
          <p:cNvPicPr>
            <a:picLocks noChangeAspect="1" noChangeArrowheads="1"/>
          </p:cNvPicPr>
          <p:nvPr/>
        </p:nvPicPr>
        <p:blipFill>
          <a:blip r:embed="rId3" cstate="print"/>
          <a:srcRect/>
          <a:stretch>
            <a:fillRect/>
          </a:stretch>
        </p:blipFill>
        <p:spPr bwMode="auto">
          <a:xfrm>
            <a:off x="2743200" y="3352800"/>
            <a:ext cx="3662363" cy="2466975"/>
          </a:xfrm>
          <a:prstGeom prst="rect">
            <a:avLst/>
          </a:prstGeom>
          <a:noFill/>
          <a:ln w="9525">
            <a:solidFill>
              <a:schemeClr val="tx1"/>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410200"/>
            <a:ext cx="91440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5537" name="Text Box 4"/>
          <p:cNvSpPr txBox="1">
            <a:spLocks noChangeArrowheads="1"/>
          </p:cNvSpPr>
          <p:nvPr/>
        </p:nvSpPr>
        <p:spPr bwMode="auto">
          <a:xfrm>
            <a:off x="0" y="228600"/>
            <a:ext cx="9144000" cy="769938"/>
          </a:xfrm>
          <a:prstGeom prst="rect">
            <a:avLst/>
          </a:prstGeom>
          <a:noFill/>
          <a:ln w="9525" algn="ctr">
            <a:noFill/>
            <a:miter lim="800000"/>
            <a:headEnd/>
            <a:tailEnd/>
          </a:ln>
        </p:spPr>
        <p:txBody>
          <a:bodyPr>
            <a:spAutoFit/>
          </a:bodyPr>
          <a:lstStyle/>
          <a:p>
            <a:pPr algn="ctr"/>
            <a:r>
              <a:rPr lang="en-US" sz="4400" b="1" dirty="0">
                <a:latin typeface="Calibri" pitchFamily="34" charset="0"/>
              </a:rPr>
              <a:t>Summary</a:t>
            </a:r>
          </a:p>
        </p:txBody>
      </p:sp>
      <p:sp>
        <p:nvSpPr>
          <p:cNvPr id="65540" name="Text Box 5"/>
          <p:cNvSpPr txBox="1">
            <a:spLocks noChangeArrowheads="1"/>
          </p:cNvSpPr>
          <p:nvPr/>
        </p:nvSpPr>
        <p:spPr bwMode="auto">
          <a:xfrm>
            <a:off x="381000" y="1447800"/>
            <a:ext cx="8001000" cy="1066800"/>
          </a:xfrm>
          <a:prstGeom prst="rect">
            <a:avLst/>
          </a:prstGeom>
          <a:noFill/>
          <a:ln w="9525">
            <a:noFill/>
            <a:miter lim="800000"/>
            <a:headEnd/>
            <a:tailEnd/>
          </a:ln>
        </p:spPr>
        <p:txBody>
          <a:bodyPr>
            <a:spAutoFit/>
          </a:bodyPr>
          <a:lstStyle/>
          <a:p>
            <a:pPr>
              <a:buFontTx/>
              <a:buBlip>
                <a:blip r:embed="rId3"/>
              </a:buBlip>
            </a:pPr>
            <a:r>
              <a:rPr lang="en-US" sz="3200" dirty="0">
                <a:solidFill>
                  <a:srgbClr val="006600"/>
                </a:solidFill>
                <a:latin typeface="Calibri" pitchFamily="34" charset="0"/>
              </a:rPr>
              <a:t>  	</a:t>
            </a:r>
            <a:r>
              <a:rPr lang="en-US" sz="3200" dirty="0">
                <a:solidFill>
                  <a:schemeClr val="accent2"/>
                </a:solidFill>
                <a:latin typeface="Calibri" pitchFamily="34" charset="0"/>
              </a:rPr>
              <a:t>The disease cycle for all pathogens is 	essentially the </a:t>
            </a:r>
            <a:r>
              <a:rPr lang="en-US" sz="3200" dirty="0" smtClean="0">
                <a:solidFill>
                  <a:schemeClr val="accent2"/>
                </a:solidFill>
                <a:latin typeface="Calibri" pitchFamily="34" charset="0"/>
              </a:rPr>
              <a:t>same.</a:t>
            </a:r>
            <a:endParaRPr lang="en-US" sz="3200" dirty="0">
              <a:solidFill>
                <a:schemeClr val="accent2"/>
              </a:solidFill>
              <a:latin typeface="Calibri" pitchFamily="34" charset="0"/>
            </a:endParaRPr>
          </a:p>
        </p:txBody>
      </p:sp>
      <p:sp>
        <p:nvSpPr>
          <p:cNvPr id="65541" name="Text Box 5"/>
          <p:cNvSpPr txBox="1">
            <a:spLocks noChangeArrowheads="1"/>
          </p:cNvSpPr>
          <p:nvPr/>
        </p:nvSpPr>
        <p:spPr bwMode="auto">
          <a:xfrm>
            <a:off x="381000" y="2743200"/>
            <a:ext cx="8001000" cy="1066800"/>
          </a:xfrm>
          <a:prstGeom prst="rect">
            <a:avLst/>
          </a:prstGeom>
          <a:noFill/>
          <a:ln w="9525">
            <a:noFill/>
            <a:miter lim="800000"/>
            <a:headEnd/>
            <a:tailEnd/>
          </a:ln>
        </p:spPr>
        <p:txBody>
          <a:bodyPr>
            <a:spAutoFit/>
          </a:bodyPr>
          <a:lstStyle/>
          <a:p>
            <a:pPr>
              <a:buFontTx/>
              <a:buBlip>
                <a:blip r:embed="rId3"/>
              </a:buBlip>
            </a:pPr>
            <a:r>
              <a:rPr lang="en-US" sz="3200" dirty="0">
                <a:solidFill>
                  <a:srgbClr val="006600"/>
                </a:solidFill>
                <a:latin typeface="Calibri" pitchFamily="34" charset="0"/>
              </a:rPr>
              <a:t>  	</a:t>
            </a:r>
            <a:r>
              <a:rPr lang="en-US" sz="3200" dirty="0">
                <a:solidFill>
                  <a:schemeClr val="accent2"/>
                </a:solidFill>
                <a:latin typeface="Calibri" pitchFamily="34" charset="0"/>
              </a:rPr>
              <a:t>Effective management strategies break 	the disease </a:t>
            </a:r>
            <a:r>
              <a:rPr lang="en-US" sz="3200" dirty="0" smtClean="0">
                <a:solidFill>
                  <a:schemeClr val="accent2"/>
                </a:solidFill>
                <a:latin typeface="Calibri" pitchFamily="34" charset="0"/>
              </a:rPr>
              <a:t>cycle.</a:t>
            </a:r>
            <a:endParaRPr lang="en-US" sz="3200" dirty="0">
              <a:solidFill>
                <a:schemeClr val="accent2"/>
              </a:solidFill>
              <a:latin typeface="Calibri" pitchFamily="34" charset="0"/>
            </a:endParaRPr>
          </a:p>
        </p:txBody>
      </p:sp>
      <p:sp>
        <p:nvSpPr>
          <p:cNvPr id="65542" name="Text Box 5"/>
          <p:cNvSpPr txBox="1">
            <a:spLocks noChangeArrowheads="1"/>
          </p:cNvSpPr>
          <p:nvPr/>
        </p:nvSpPr>
        <p:spPr bwMode="auto">
          <a:xfrm>
            <a:off x="381000" y="4038600"/>
            <a:ext cx="8382000" cy="1066800"/>
          </a:xfrm>
          <a:prstGeom prst="rect">
            <a:avLst/>
          </a:prstGeom>
          <a:noFill/>
          <a:ln w="9525">
            <a:noFill/>
            <a:miter lim="800000"/>
            <a:headEnd/>
            <a:tailEnd/>
          </a:ln>
        </p:spPr>
        <p:txBody>
          <a:bodyPr>
            <a:spAutoFit/>
          </a:bodyPr>
          <a:lstStyle/>
          <a:p>
            <a:pPr>
              <a:buFontTx/>
              <a:buBlip>
                <a:blip r:embed="rId3"/>
              </a:buBlip>
            </a:pPr>
            <a:r>
              <a:rPr lang="en-US" sz="3200" dirty="0">
                <a:solidFill>
                  <a:srgbClr val="006600"/>
                </a:solidFill>
                <a:latin typeface="Calibri" pitchFamily="34" charset="0"/>
              </a:rPr>
              <a:t>  	</a:t>
            </a:r>
            <a:r>
              <a:rPr lang="en-US" sz="3200" dirty="0">
                <a:solidFill>
                  <a:schemeClr val="accent2"/>
                </a:solidFill>
                <a:latin typeface="Calibri" pitchFamily="34" charset="0"/>
              </a:rPr>
              <a:t>An understanding of the disease cycle 	will 	help implement management </a:t>
            </a:r>
            <a:r>
              <a:rPr lang="en-US" sz="3200" dirty="0" smtClean="0">
                <a:solidFill>
                  <a:schemeClr val="accent2"/>
                </a:solidFill>
                <a:latin typeface="Calibri" pitchFamily="34" charset="0"/>
              </a:rPr>
              <a:t>strategies.</a:t>
            </a:r>
            <a:endParaRPr lang="en-US" sz="3200" dirty="0">
              <a:solidFill>
                <a:schemeClr val="accent2"/>
              </a:solidFill>
              <a:latin typeface="Calibri" pitchFamily="34" charset="0"/>
            </a:endParaRPr>
          </a:p>
        </p:txBody>
      </p:sp>
      <p:pic>
        <p:nvPicPr>
          <p:cNvPr id="10" name="Picture 2"/>
          <p:cNvPicPr>
            <a:picLocks noChangeAspect="1" noChangeArrowheads="1"/>
          </p:cNvPicPr>
          <p:nvPr/>
        </p:nvPicPr>
        <p:blipFill>
          <a:blip r:embed="rId4" cstate="print"/>
          <a:srcRect/>
          <a:stretch>
            <a:fillRect/>
          </a:stretch>
        </p:blipFill>
        <p:spPr bwMode="auto">
          <a:xfrm>
            <a:off x="4038600" y="5638800"/>
            <a:ext cx="1257300" cy="952500"/>
          </a:xfrm>
          <a:prstGeom prst="rect">
            <a:avLst/>
          </a:prstGeom>
          <a:noFill/>
          <a:ln w="25400">
            <a:noFill/>
            <a:miter lim="800000"/>
            <a:headEnd/>
            <a:tailEnd/>
          </a:ln>
        </p:spPr>
      </p:pic>
      <p:pic>
        <p:nvPicPr>
          <p:cNvPr id="11" name="Picture 3" descr="C:\Users\ajsisson\Desktop\ISUEO_WordmarkColor.bmp"/>
          <p:cNvPicPr>
            <a:picLocks noChangeAspect="1" noChangeArrowheads="1"/>
          </p:cNvPicPr>
          <p:nvPr/>
        </p:nvPicPr>
        <p:blipFill rotWithShape="1">
          <a:blip r:embed="rId5">
            <a:extLst>
              <a:ext uri="{28A0092B-C50C-407E-A947-70E740481C1C}">
                <a14:useLocalDpi xmlns:a14="http://schemas.microsoft.com/office/drawing/2010/main" val="0"/>
              </a:ext>
            </a:extLst>
          </a:blip>
          <a:srcRect t="42071"/>
          <a:stretch/>
        </p:blipFill>
        <p:spPr bwMode="auto">
          <a:xfrm>
            <a:off x="381000" y="5955215"/>
            <a:ext cx="3511413" cy="52178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extbanner.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62600" y="5825547"/>
            <a:ext cx="3346946" cy="65145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7"/>
          <p:cNvSpPr txBox="1">
            <a:spLocks noChangeArrowheads="1"/>
          </p:cNvSpPr>
          <p:nvPr/>
        </p:nvSpPr>
        <p:spPr bwMode="auto">
          <a:xfrm>
            <a:off x="0" y="228600"/>
            <a:ext cx="9144000" cy="769938"/>
          </a:xfrm>
          <a:prstGeom prst="rect">
            <a:avLst/>
          </a:prstGeom>
          <a:noFill/>
          <a:ln w="9525" algn="ctr">
            <a:noFill/>
            <a:miter lim="800000"/>
            <a:headEnd/>
            <a:tailEnd/>
          </a:ln>
        </p:spPr>
        <p:txBody>
          <a:bodyPr>
            <a:spAutoFit/>
          </a:bodyPr>
          <a:lstStyle/>
          <a:p>
            <a:pPr algn="ctr"/>
            <a:r>
              <a:rPr lang="en-US" sz="4400" b="1" dirty="0">
                <a:latin typeface="Calibri" pitchFamily="34" charset="0"/>
              </a:rPr>
              <a:t>The Disease Triangle</a:t>
            </a:r>
          </a:p>
        </p:txBody>
      </p:sp>
      <p:grpSp>
        <p:nvGrpSpPr>
          <p:cNvPr id="19458" name="Group 32"/>
          <p:cNvGrpSpPr>
            <a:grpSpLocks/>
          </p:cNvGrpSpPr>
          <p:nvPr/>
        </p:nvGrpSpPr>
        <p:grpSpPr bwMode="auto">
          <a:xfrm>
            <a:off x="1600200" y="1319213"/>
            <a:ext cx="6324600" cy="6224587"/>
            <a:chOff x="1600200" y="1319382"/>
            <a:chExt cx="6324600" cy="6224418"/>
          </a:xfrm>
        </p:grpSpPr>
        <p:pic>
          <p:nvPicPr>
            <p:cNvPr id="10258" name="Picture 18" descr="H:\Work backup\Images\01 Field Crops\Soybean\Environmental damage\Leaf wetness\Leaf wetness (2).JPG"/>
            <p:cNvPicPr>
              <a:picLocks noChangeArrowheads="1"/>
            </p:cNvPicPr>
            <p:nvPr/>
          </p:nvPicPr>
          <p:blipFill>
            <a:blip r:embed="rId3" cstate="screen"/>
            <a:srcRect/>
            <a:stretch>
              <a:fillRect/>
            </a:stretch>
          </p:blipFill>
          <p:spPr bwMode="auto">
            <a:xfrm rot="7229668">
              <a:off x="863907" y="3520440"/>
              <a:ext cx="6217920" cy="1828800"/>
            </a:xfrm>
            <a:prstGeom prst="triangle">
              <a:avLst/>
            </a:prstGeom>
            <a:noFill/>
            <a:ln w="25400">
              <a:solidFill>
                <a:schemeClr val="tx1"/>
              </a:solidFill>
            </a:ln>
          </p:spPr>
        </p:pic>
        <p:pic>
          <p:nvPicPr>
            <p:cNvPr id="10257" name="Picture 17" descr="H:\Work backup\Images\09 Fungi\Pictures for manuscript\Puccinia hemerocallidis urediniospores dark 05.jpg"/>
            <p:cNvPicPr>
              <a:picLocks noChangeArrowheads="1"/>
            </p:cNvPicPr>
            <p:nvPr/>
          </p:nvPicPr>
          <p:blipFill>
            <a:blip r:embed="rId4" cstate="screen"/>
            <a:srcRect/>
            <a:stretch>
              <a:fillRect/>
            </a:stretch>
          </p:blipFill>
          <p:spPr bwMode="auto">
            <a:xfrm rot="14358977">
              <a:off x="2464320" y="3513942"/>
              <a:ext cx="6217920" cy="1828800"/>
            </a:xfrm>
            <a:prstGeom prst="triangle">
              <a:avLst/>
            </a:prstGeom>
            <a:noFill/>
            <a:ln w="25400">
              <a:solidFill>
                <a:schemeClr val="tx1"/>
              </a:solidFill>
            </a:ln>
          </p:spPr>
        </p:pic>
        <p:sp>
          <p:nvSpPr>
            <p:cNvPr id="19461" name="Text Box 20"/>
            <p:cNvSpPr txBox="1">
              <a:spLocks noChangeArrowheads="1"/>
            </p:cNvSpPr>
            <p:nvPr/>
          </p:nvSpPr>
          <p:spPr bwMode="auto">
            <a:xfrm rot="-3585836">
              <a:off x="2229727" y="3665039"/>
              <a:ext cx="2374175" cy="584775"/>
            </a:xfrm>
            <a:prstGeom prst="rect">
              <a:avLst/>
            </a:prstGeom>
            <a:noFill/>
            <a:ln w="9525" algn="ctr">
              <a:noFill/>
              <a:miter lim="800000"/>
              <a:headEnd/>
              <a:tailEnd/>
            </a:ln>
          </p:spPr>
          <p:txBody>
            <a:bodyPr wrap="none">
              <a:spAutoFit/>
            </a:bodyPr>
            <a:lstStyle/>
            <a:p>
              <a:pPr algn="ctr"/>
              <a:r>
                <a:rPr lang="en-US" sz="3200" b="1">
                  <a:solidFill>
                    <a:schemeClr val="bg1"/>
                  </a:solidFill>
                  <a:latin typeface="Calibri" pitchFamily="34" charset="0"/>
                </a:rPr>
                <a:t>Environment</a:t>
              </a:r>
            </a:p>
          </p:txBody>
        </p:sp>
        <p:sp>
          <p:nvSpPr>
            <p:cNvPr id="19462" name="Text Box 21"/>
            <p:cNvSpPr txBox="1">
              <a:spLocks noChangeArrowheads="1"/>
            </p:cNvSpPr>
            <p:nvPr/>
          </p:nvSpPr>
          <p:spPr bwMode="auto">
            <a:xfrm rot="3535872">
              <a:off x="5303171" y="3742976"/>
              <a:ext cx="1792286" cy="584775"/>
            </a:xfrm>
            <a:prstGeom prst="rect">
              <a:avLst/>
            </a:prstGeom>
            <a:noFill/>
            <a:ln w="9525" algn="ctr">
              <a:noFill/>
              <a:miter lim="800000"/>
              <a:headEnd/>
              <a:tailEnd/>
            </a:ln>
          </p:spPr>
          <p:txBody>
            <a:bodyPr wrap="none">
              <a:spAutoFit/>
            </a:bodyPr>
            <a:lstStyle/>
            <a:p>
              <a:pPr algn="ctr"/>
              <a:r>
                <a:rPr lang="en-US" sz="3200" b="1">
                  <a:solidFill>
                    <a:schemeClr val="bg1"/>
                  </a:solidFill>
                  <a:latin typeface="Calibri" pitchFamily="34" charset="0"/>
                </a:rPr>
                <a:t>Pathogen</a:t>
              </a:r>
            </a:p>
          </p:txBody>
        </p:sp>
        <p:pic>
          <p:nvPicPr>
            <p:cNvPr id="10254" name="Picture 14" descr="H:\Work backup\Images\15 Healthy\Soybean\IMG_1151.JPG"/>
            <p:cNvPicPr>
              <a:picLocks noChangeArrowheads="1"/>
            </p:cNvPicPr>
            <p:nvPr/>
          </p:nvPicPr>
          <p:blipFill>
            <a:blip r:embed="rId5" cstate="screen"/>
            <a:srcRect/>
            <a:stretch>
              <a:fillRect/>
            </a:stretch>
          </p:blipFill>
          <p:spPr bwMode="auto">
            <a:xfrm>
              <a:off x="1600200" y="4825457"/>
              <a:ext cx="6324600" cy="1828800"/>
            </a:xfrm>
            <a:prstGeom prst="triangle">
              <a:avLst/>
            </a:prstGeom>
            <a:noFill/>
            <a:ln w="25400">
              <a:solidFill>
                <a:schemeClr val="tx1"/>
              </a:solidFill>
            </a:ln>
          </p:spPr>
        </p:pic>
        <p:sp>
          <p:nvSpPr>
            <p:cNvPr id="19464" name="Text Box 19"/>
            <p:cNvSpPr txBox="1">
              <a:spLocks noChangeArrowheads="1"/>
            </p:cNvSpPr>
            <p:nvPr/>
          </p:nvSpPr>
          <p:spPr bwMode="auto">
            <a:xfrm>
              <a:off x="4267200" y="6145682"/>
              <a:ext cx="967124" cy="584775"/>
            </a:xfrm>
            <a:prstGeom prst="rect">
              <a:avLst/>
            </a:prstGeom>
            <a:noFill/>
            <a:ln w="9525" algn="ctr">
              <a:noFill/>
              <a:miter lim="800000"/>
              <a:headEnd/>
              <a:tailEnd/>
            </a:ln>
          </p:spPr>
          <p:txBody>
            <a:bodyPr wrap="none">
              <a:spAutoFit/>
            </a:bodyPr>
            <a:lstStyle/>
            <a:p>
              <a:pPr algn="ctr"/>
              <a:r>
                <a:rPr lang="en-US" sz="3200" b="1">
                  <a:solidFill>
                    <a:schemeClr val="bg1"/>
                  </a:solidFill>
                  <a:latin typeface="Calibri" pitchFamily="34" charset="0"/>
                </a:rPr>
                <a:t>Host</a:t>
              </a:r>
            </a:p>
          </p:txBody>
        </p:sp>
      </p:gr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descr="H:\Work backup\Images\01 Field Crops\Soybean\Rust\2006 Florida trip\Soybean rust leaves (10).JPG"/>
          <p:cNvPicPr>
            <a:picLocks noChangeAspect="1" noChangeArrowheads="1"/>
          </p:cNvPicPr>
          <p:nvPr/>
        </p:nvPicPr>
        <p:blipFill>
          <a:blip r:embed="rId3" cstate="screen"/>
          <a:srcRect/>
          <a:stretch>
            <a:fillRect/>
          </a:stretch>
        </p:blipFill>
        <p:spPr bwMode="auto">
          <a:xfrm flipH="1">
            <a:off x="1447800" y="1447800"/>
            <a:ext cx="6400800" cy="5105400"/>
          </a:xfrm>
          <a:prstGeom prst="triangle">
            <a:avLst/>
          </a:prstGeom>
          <a:noFill/>
          <a:ln w="25400">
            <a:solidFill>
              <a:schemeClr val="tx1"/>
            </a:solidFill>
          </a:ln>
        </p:spPr>
      </p:pic>
      <p:sp>
        <p:nvSpPr>
          <p:cNvPr id="21506" name="Text Box 17"/>
          <p:cNvSpPr txBox="1">
            <a:spLocks noChangeArrowheads="1"/>
          </p:cNvSpPr>
          <p:nvPr/>
        </p:nvSpPr>
        <p:spPr bwMode="auto">
          <a:xfrm>
            <a:off x="0" y="228600"/>
            <a:ext cx="9144000" cy="769938"/>
          </a:xfrm>
          <a:prstGeom prst="rect">
            <a:avLst/>
          </a:prstGeom>
          <a:noFill/>
          <a:ln w="9525" algn="ctr">
            <a:noFill/>
            <a:miter lim="800000"/>
            <a:headEnd/>
            <a:tailEnd/>
          </a:ln>
        </p:spPr>
        <p:txBody>
          <a:bodyPr>
            <a:spAutoFit/>
          </a:bodyPr>
          <a:lstStyle/>
          <a:p>
            <a:pPr algn="ctr"/>
            <a:r>
              <a:rPr lang="en-US" sz="4400" b="1">
                <a:latin typeface="Calibri" pitchFamily="34" charset="0"/>
              </a:rPr>
              <a:t>The Disease Triangle</a:t>
            </a:r>
          </a:p>
        </p:txBody>
      </p:sp>
      <p:sp>
        <p:nvSpPr>
          <p:cNvPr id="7" name="Text Box 19"/>
          <p:cNvSpPr txBox="1">
            <a:spLocks noChangeArrowheads="1"/>
          </p:cNvSpPr>
          <p:nvPr/>
        </p:nvSpPr>
        <p:spPr bwMode="auto">
          <a:xfrm>
            <a:off x="3213100" y="5943600"/>
            <a:ext cx="2679700" cy="646113"/>
          </a:xfrm>
          <a:prstGeom prst="rect">
            <a:avLst/>
          </a:prstGeom>
          <a:noFill/>
          <a:ln w="9525" algn="ctr">
            <a:noFill/>
            <a:miter lim="800000"/>
            <a:headEnd/>
            <a:tailEnd/>
          </a:ln>
          <a:effectLst/>
        </p:spPr>
        <p:txBody>
          <a:bodyPr wrap="none">
            <a:spAutoFit/>
          </a:bodyPr>
          <a:lstStyle/>
          <a:p>
            <a:pPr algn="ctr">
              <a:defRPr/>
            </a:pPr>
            <a:r>
              <a:rPr lang="en-US" sz="3600" b="1" dirty="0">
                <a:solidFill>
                  <a:schemeClr val="bg1"/>
                </a:solidFill>
                <a:effectLst>
                  <a:outerShdw blurRad="38100" dist="38100" dir="2700000" algn="tl">
                    <a:srgbClr val="000000">
                      <a:alpha val="43137"/>
                    </a:srgbClr>
                  </a:outerShdw>
                </a:effectLst>
                <a:latin typeface="Calibri" pitchFamily="34" charset="0"/>
              </a:rPr>
              <a:t>Soybean rust</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2"/>
          <p:cNvSpPr txBox="1">
            <a:spLocks noChangeArrowheads="1"/>
          </p:cNvSpPr>
          <p:nvPr/>
        </p:nvSpPr>
        <p:spPr bwMode="auto">
          <a:xfrm>
            <a:off x="0" y="228600"/>
            <a:ext cx="9144000" cy="769938"/>
          </a:xfrm>
          <a:prstGeom prst="rect">
            <a:avLst/>
          </a:prstGeom>
          <a:noFill/>
          <a:ln w="9525">
            <a:noFill/>
            <a:miter lim="800000"/>
            <a:headEnd/>
            <a:tailEnd/>
          </a:ln>
        </p:spPr>
        <p:txBody>
          <a:bodyPr>
            <a:spAutoFit/>
          </a:bodyPr>
          <a:lstStyle/>
          <a:p>
            <a:pPr algn="ctr"/>
            <a:r>
              <a:rPr lang="en-US" sz="4400" b="1">
                <a:latin typeface="Calibri" pitchFamily="34" charset="0"/>
              </a:rPr>
              <a:t>Disease Cycle</a:t>
            </a:r>
          </a:p>
        </p:txBody>
      </p:sp>
      <p:sp>
        <p:nvSpPr>
          <p:cNvPr id="23554" name="Rectangle 3"/>
          <p:cNvSpPr>
            <a:spLocks noChangeArrowheads="1"/>
          </p:cNvSpPr>
          <p:nvPr/>
        </p:nvSpPr>
        <p:spPr bwMode="auto">
          <a:xfrm>
            <a:off x="4376738" y="1749425"/>
            <a:ext cx="185737" cy="368300"/>
          </a:xfrm>
          <a:prstGeom prst="rect">
            <a:avLst/>
          </a:prstGeom>
          <a:noFill/>
          <a:ln w="9525" algn="ctr">
            <a:noFill/>
            <a:miter lim="800000"/>
            <a:headEnd/>
            <a:tailEnd/>
          </a:ln>
        </p:spPr>
        <p:txBody>
          <a:bodyPr wrap="none" anchor="ctr">
            <a:spAutoFit/>
          </a:bodyPr>
          <a:lstStyle/>
          <a:p>
            <a:pPr algn="ctr"/>
            <a:endParaRPr lang="en-US">
              <a:latin typeface="Calibri" pitchFamily="34" charset="0"/>
            </a:endParaRPr>
          </a:p>
        </p:txBody>
      </p:sp>
      <p:sp>
        <p:nvSpPr>
          <p:cNvPr id="187396" name="Text Box 4"/>
          <p:cNvSpPr txBox="1">
            <a:spLocks noChangeArrowheads="1"/>
          </p:cNvSpPr>
          <p:nvPr/>
        </p:nvSpPr>
        <p:spPr bwMode="auto">
          <a:xfrm>
            <a:off x="2573338" y="1679575"/>
            <a:ext cx="1311275" cy="519113"/>
          </a:xfrm>
          <a:prstGeom prst="rect">
            <a:avLst/>
          </a:prstGeom>
          <a:noFill/>
          <a:ln w="9525">
            <a:noFill/>
            <a:miter lim="800000"/>
            <a:headEnd/>
            <a:tailEnd/>
          </a:ln>
        </p:spPr>
        <p:txBody>
          <a:bodyPr wrap="none">
            <a:spAutoFit/>
          </a:bodyPr>
          <a:lstStyle/>
          <a:p>
            <a:pPr algn="ctr"/>
            <a:r>
              <a:rPr lang="en-US" sz="2800">
                <a:solidFill>
                  <a:schemeClr val="accent2"/>
                </a:solidFill>
                <a:latin typeface="Calibri" pitchFamily="34" charset="0"/>
              </a:rPr>
              <a:t>Survival</a:t>
            </a:r>
          </a:p>
        </p:txBody>
      </p:sp>
      <p:grpSp>
        <p:nvGrpSpPr>
          <p:cNvPr id="2" name="Group 7"/>
          <p:cNvGrpSpPr>
            <a:grpSpLocks/>
          </p:cNvGrpSpPr>
          <p:nvPr/>
        </p:nvGrpSpPr>
        <p:grpSpPr bwMode="auto">
          <a:xfrm>
            <a:off x="3962400" y="1719263"/>
            <a:ext cx="3733800" cy="947737"/>
            <a:chOff x="2448" y="507"/>
            <a:chExt cx="2352" cy="597"/>
          </a:xfrm>
        </p:grpSpPr>
        <p:sp>
          <p:nvSpPr>
            <p:cNvPr id="23576" name="Text Box 8"/>
            <p:cNvSpPr txBox="1">
              <a:spLocks noChangeArrowheads="1"/>
            </p:cNvSpPr>
            <p:nvPr/>
          </p:nvSpPr>
          <p:spPr bwMode="auto">
            <a:xfrm>
              <a:off x="3264" y="507"/>
              <a:ext cx="1536" cy="597"/>
            </a:xfrm>
            <a:prstGeom prst="rect">
              <a:avLst/>
            </a:prstGeom>
            <a:noFill/>
            <a:ln w="9525">
              <a:noFill/>
              <a:miter lim="800000"/>
              <a:headEnd/>
              <a:tailEnd/>
            </a:ln>
          </p:spPr>
          <p:txBody>
            <a:bodyPr>
              <a:spAutoFit/>
            </a:bodyPr>
            <a:lstStyle/>
            <a:p>
              <a:pPr algn="ctr"/>
              <a:r>
                <a:rPr lang="en-US" sz="2800">
                  <a:solidFill>
                    <a:schemeClr val="accent2"/>
                  </a:solidFill>
                  <a:latin typeface="Calibri" pitchFamily="34" charset="0"/>
                </a:rPr>
                <a:t>Inoculum produced</a:t>
              </a:r>
            </a:p>
          </p:txBody>
        </p:sp>
        <p:sp>
          <p:nvSpPr>
            <p:cNvPr id="23577" name="Line 9"/>
            <p:cNvSpPr>
              <a:spLocks noChangeShapeType="1"/>
            </p:cNvSpPr>
            <p:nvPr/>
          </p:nvSpPr>
          <p:spPr bwMode="auto">
            <a:xfrm>
              <a:off x="2448" y="659"/>
              <a:ext cx="1008" cy="0"/>
            </a:xfrm>
            <a:prstGeom prst="line">
              <a:avLst/>
            </a:prstGeom>
            <a:noFill/>
            <a:ln w="57150">
              <a:solidFill>
                <a:srgbClr val="003366"/>
              </a:solidFill>
              <a:round/>
              <a:headEnd/>
              <a:tailEnd type="triangle" w="med" len="med"/>
            </a:ln>
          </p:spPr>
          <p:txBody>
            <a:bodyPr wrap="none" anchor="ctr"/>
            <a:lstStyle/>
            <a:p>
              <a:endParaRPr lang="en-US"/>
            </a:p>
          </p:txBody>
        </p:sp>
      </p:grpSp>
      <p:grpSp>
        <p:nvGrpSpPr>
          <p:cNvPr id="3" name="Group 10"/>
          <p:cNvGrpSpPr>
            <a:grpSpLocks/>
          </p:cNvGrpSpPr>
          <p:nvPr/>
        </p:nvGrpSpPr>
        <p:grpSpPr bwMode="auto">
          <a:xfrm>
            <a:off x="6821488" y="2439988"/>
            <a:ext cx="2170112" cy="1112837"/>
            <a:chOff x="4249" y="961"/>
            <a:chExt cx="1367" cy="701"/>
          </a:xfrm>
        </p:grpSpPr>
        <p:sp>
          <p:nvSpPr>
            <p:cNvPr id="23574" name="Text Box 11"/>
            <p:cNvSpPr txBox="1">
              <a:spLocks noChangeArrowheads="1"/>
            </p:cNvSpPr>
            <p:nvPr/>
          </p:nvSpPr>
          <p:spPr bwMode="auto">
            <a:xfrm>
              <a:off x="4249" y="1335"/>
              <a:ext cx="1367" cy="327"/>
            </a:xfrm>
            <a:prstGeom prst="rect">
              <a:avLst/>
            </a:prstGeom>
            <a:noFill/>
            <a:ln w="9525">
              <a:noFill/>
              <a:miter lim="800000"/>
              <a:headEnd/>
              <a:tailEnd/>
            </a:ln>
          </p:spPr>
          <p:txBody>
            <a:bodyPr>
              <a:spAutoFit/>
            </a:bodyPr>
            <a:lstStyle/>
            <a:p>
              <a:pPr algn="ctr"/>
              <a:r>
                <a:rPr lang="en-US" sz="2800">
                  <a:solidFill>
                    <a:schemeClr val="accent2"/>
                  </a:solidFill>
                  <a:latin typeface="Calibri" pitchFamily="34" charset="0"/>
                </a:rPr>
                <a:t>Dispersal</a:t>
              </a:r>
            </a:p>
          </p:txBody>
        </p:sp>
        <p:sp>
          <p:nvSpPr>
            <p:cNvPr id="23575" name="Line 12"/>
            <p:cNvSpPr>
              <a:spLocks noChangeShapeType="1"/>
            </p:cNvSpPr>
            <p:nvPr/>
          </p:nvSpPr>
          <p:spPr bwMode="auto">
            <a:xfrm>
              <a:off x="4608" y="961"/>
              <a:ext cx="288" cy="416"/>
            </a:xfrm>
            <a:prstGeom prst="line">
              <a:avLst/>
            </a:prstGeom>
            <a:noFill/>
            <a:ln w="57150">
              <a:solidFill>
                <a:srgbClr val="003366"/>
              </a:solidFill>
              <a:round/>
              <a:headEnd/>
              <a:tailEnd type="triangle" w="med" len="med"/>
            </a:ln>
          </p:spPr>
          <p:txBody>
            <a:bodyPr wrap="none" anchor="ctr"/>
            <a:lstStyle/>
            <a:p>
              <a:endParaRPr lang="en-US"/>
            </a:p>
          </p:txBody>
        </p:sp>
      </p:grpSp>
      <p:grpSp>
        <p:nvGrpSpPr>
          <p:cNvPr id="4" name="Group 13"/>
          <p:cNvGrpSpPr>
            <a:grpSpLocks/>
          </p:cNvGrpSpPr>
          <p:nvPr/>
        </p:nvGrpSpPr>
        <p:grpSpPr bwMode="auto">
          <a:xfrm>
            <a:off x="6516688" y="3597275"/>
            <a:ext cx="2170112" cy="1344613"/>
            <a:chOff x="4057" y="1690"/>
            <a:chExt cx="1367" cy="847"/>
          </a:xfrm>
        </p:grpSpPr>
        <p:sp>
          <p:nvSpPr>
            <p:cNvPr id="23572" name="Text Box 14"/>
            <p:cNvSpPr txBox="1">
              <a:spLocks noChangeArrowheads="1"/>
            </p:cNvSpPr>
            <p:nvPr/>
          </p:nvSpPr>
          <p:spPr bwMode="auto">
            <a:xfrm>
              <a:off x="4057" y="2210"/>
              <a:ext cx="1367" cy="327"/>
            </a:xfrm>
            <a:prstGeom prst="rect">
              <a:avLst/>
            </a:prstGeom>
            <a:noFill/>
            <a:ln w="9525">
              <a:noFill/>
              <a:miter lim="800000"/>
              <a:headEnd/>
              <a:tailEnd/>
            </a:ln>
          </p:spPr>
          <p:txBody>
            <a:bodyPr>
              <a:spAutoFit/>
            </a:bodyPr>
            <a:lstStyle/>
            <a:p>
              <a:pPr algn="ctr"/>
              <a:r>
                <a:rPr lang="en-US" sz="2800">
                  <a:solidFill>
                    <a:schemeClr val="accent2"/>
                  </a:solidFill>
                  <a:latin typeface="Calibri" pitchFamily="34" charset="0"/>
                </a:rPr>
                <a:t>Infection </a:t>
              </a:r>
            </a:p>
          </p:txBody>
        </p:sp>
        <p:sp>
          <p:nvSpPr>
            <p:cNvPr id="23573" name="Line 15"/>
            <p:cNvSpPr>
              <a:spLocks noChangeShapeType="1"/>
            </p:cNvSpPr>
            <p:nvPr/>
          </p:nvSpPr>
          <p:spPr bwMode="auto">
            <a:xfrm flipH="1">
              <a:off x="4704" y="1690"/>
              <a:ext cx="192" cy="520"/>
            </a:xfrm>
            <a:prstGeom prst="line">
              <a:avLst/>
            </a:prstGeom>
            <a:noFill/>
            <a:ln w="57150">
              <a:solidFill>
                <a:srgbClr val="003366"/>
              </a:solidFill>
              <a:round/>
              <a:headEnd/>
              <a:tailEnd type="triangle" w="med" len="med"/>
            </a:ln>
          </p:spPr>
          <p:txBody>
            <a:bodyPr wrap="none" anchor="ctr"/>
            <a:lstStyle/>
            <a:p>
              <a:endParaRPr lang="en-US"/>
            </a:p>
          </p:txBody>
        </p:sp>
      </p:grpSp>
      <p:grpSp>
        <p:nvGrpSpPr>
          <p:cNvPr id="5" name="Group 16"/>
          <p:cNvGrpSpPr>
            <a:grpSpLocks/>
          </p:cNvGrpSpPr>
          <p:nvPr/>
        </p:nvGrpSpPr>
        <p:grpSpPr bwMode="auto">
          <a:xfrm>
            <a:off x="3548063" y="4422775"/>
            <a:ext cx="3233737" cy="519113"/>
            <a:chOff x="2187" y="2210"/>
            <a:chExt cx="2037" cy="327"/>
          </a:xfrm>
        </p:grpSpPr>
        <p:sp>
          <p:nvSpPr>
            <p:cNvPr id="23570" name="Text Box 17"/>
            <p:cNvSpPr txBox="1">
              <a:spLocks noChangeArrowheads="1"/>
            </p:cNvSpPr>
            <p:nvPr/>
          </p:nvSpPr>
          <p:spPr bwMode="auto">
            <a:xfrm>
              <a:off x="2187" y="2210"/>
              <a:ext cx="1367" cy="327"/>
            </a:xfrm>
            <a:prstGeom prst="rect">
              <a:avLst/>
            </a:prstGeom>
            <a:noFill/>
            <a:ln w="9525">
              <a:noFill/>
              <a:miter lim="800000"/>
              <a:headEnd/>
              <a:tailEnd/>
            </a:ln>
          </p:spPr>
          <p:txBody>
            <a:bodyPr>
              <a:spAutoFit/>
            </a:bodyPr>
            <a:lstStyle/>
            <a:p>
              <a:pPr algn="ctr"/>
              <a:r>
                <a:rPr lang="en-US" sz="2800">
                  <a:solidFill>
                    <a:schemeClr val="accent2"/>
                  </a:solidFill>
                  <a:latin typeface="Calibri" pitchFamily="34" charset="0"/>
                </a:rPr>
                <a:t>Colonization </a:t>
              </a:r>
            </a:p>
          </p:txBody>
        </p:sp>
        <p:sp>
          <p:nvSpPr>
            <p:cNvPr id="23571" name="Line 18"/>
            <p:cNvSpPr>
              <a:spLocks noChangeShapeType="1"/>
            </p:cNvSpPr>
            <p:nvPr/>
          </p:nvSpPr>
          <p:spPr bwMode="auto">
            <a:xfrm flipH="1">
              <a:off x="3552" y="2387"/>
              <a:ext cx="672" cy="0"/>
            </a:xfrm>
            <a:prstGeom prst="line">
              <a:avLst/>
            </a:prstGeom>
            <a:noFill/>
            <a:ln w="57150">
              <a:solidFill>
                <a:srgbClr val="003366"/>
              </a:solidFill>
              <a:round/>
              <a:headEnd/>
              <a:tailEnd type="triangle" w="med" len="med"/>
            </a:ln>
          </p:spPr>
          <p:txBody>
            <a:bodyPr wrap="none" anchor="ctr"/>
            <a:lstStyle/>
            <a:p>
              <a:endParaRPr lang="en-US"/>
            </a:p>
          </p:txBody>
        </p:sp>
      </p:grpSp>
      <p:grpSp>
        <p:nvGrpSpPr>
          <p:cNvPr id="6" name="Group 19"/>
          <p:cNvGrpSpPr>
            <a:grpSpLocks/>
          </p:cNvGrpSpPr>
          <p:nvPr/>
        </p:nvGrpSpPr>
        <p:grpSpPr bwMode="auto">
          <a:xfrm>
            <a:off x="838200" y="4422775"/>
            <a:ext cx="2743200" cy="519113"/>
            <a:chOff x="480" y="2210"/>
            <a:chExt cx="1728" cy="327"/>
          </a:xfrm>
        </p:grpSpPr>
        <p:sp>
          <p:nvSpPr>
            <p:cNvPr id="23568" name="Text Box 20"/>
            <p:cNvSpPr txBox="1">
              <a:spLocks noChangeArrowheads="1"/>
            </p:cNvSpPr>
            <p:nvPr/>
          </p:nvSpPr>
          <p:spPr bwMode="auto">
            <a:xfrm>
              <a:off x="480" y="2210"/>
              <a:ext cx="1367" cy="327"/>
            </a:xfrm>
            <a:prstGeom prst="rect">
              <a:avLst/>
            </a:prstGeom>
            <a:noFill/>
            <a:ln w="9525">
              <a:noFill/>
              <a:miter lim="800000"/>
              <a:headEnd/>
              <a:tailEnd/>
            </a:ln>
          </p:spPr>
          <p:txBody>
            <a:bodyPr>
              <a:spAutoFit/>
            </a:bodyPr>
            <a:lstStyle/>
            <a:p>
              <a:pPr algn="ctr"/>
              <a:r>
                <a:rPr lang="en-US" sz="2800">
                  <a:solidFill>
                    <a:schemeClr val="accent2"/>
                  </a:solidFill>
                  <a:latin typeface="Calibri" pitchFamily="34" charset="0"/>
                </a:rPr>
                <a:t>Symptoms </a:t>
              </a:r>
            </a:p>
          </p:txBody>
        </p:sp>
        <p:sp>
          <p:nvSpPr>
            <p:cNvPr id="23569" name="Line 21"/>
            <p:cNvSpPr>
              <a:spLocks noChangeShapeType="1"/>
            </p:cNvSpPr>
            <p:nvPr/>
          </p:nvSpPr>
          <p:spPr bwMode="auto">
            <a:xfrm flipH="1">
              <a:off x="1680" y="2387"/>
              <a:ext cx="528" cy="0"/>
            </a:xfrm>
            <a:prstGeom prst="line">
              <a:avLst/>
            </a:prstGeom>
            <a:noFill/>
            <a:ln w="57150">
              <a:solidFill>
                <a:srgbClr val="003366"/>
              </a:solidFill>
              <a:round/>
              <a:headEnd/>
              <a:tailEnd type="triangle" w="med" len="med"/>
            </a:ln>
          </p:spPr>
          <p:txBody>
            <a:bodyPr wrap="none" anchor="ctr"/>
            <a:lstStyle/>
            <a:p>
              <a:endParaRPr lang="en-US"/>
            </a:p>
          </p:txBody>
        </p:sp>
      </p:grpSp>
      <p:grpSp>
        <p:nvGrpSpPr>
          <p:cNvPr id="7" name="Group 22"/>
          <p:cNvGrpSpPr>
            <a:grpSpLocks/>
          </p:cNvGrpSpPr>
          <p:nvPr/>
        </p:nvGrpSpPr>
        <p:grpSpPr bwMode="auto">
          <a:xfrm>
            <a:off x="381000" y="2025650"/>
            <a:ext cx="2170113" cy="2479675"/>
            <a:chOff x="192" y="700"/>
            <a:chExt cx="1367" cy="1562"/>
          </a:xfrm>
        </p:grpSpPr>
        <p:grpSp>
          <p:nvGrpSpPr>
            <p:cNvPr id="23564" name="Group 23"/>
            <p:cNvGrpSpPr>
              <a:grpSpLocks/>
            </p:cNvGrpSpPr>
            <p:nvPr/>
          </p:nvGrpSpPr>
          <p:grpSpPr bwMode="auto">
            <a:xfrm>
              <a:off x="192" y="1013"/>
              <a:ext cx="1367" cy="1249"/>
              <a:chOff x="192" y="1013"/>
              <a:chExt cx="1367" cy="1249"/>
            </a:xfrm>
          </p:grpSpPr>
          <p:sp>
            <p:nvSpPr>
              <p:cNvPr id="23566" name="Text Box 24"/>
              <p:cNvSpPr txBox="1">
                <a:spLocks noChangeArrowheads="1"/>
              </p:cNvSpPr>
              <p:nvPr/>
            </p:nvSpPr>
            <p:spPr bwMode="auto">
              <a:xfrm>
                <a:off x="192" y="1013"/>
                <a:ext cx="1367" cy="865"/>
              </a:xfrm>
              <a:prstGeom prst="rect">
                <a:avLst/>
              </a:prstGeom>
              <a:noFill/>
              <a:ln w="9525">
                <a:noFill/>
                <a:miter lim="800000"/>
                <a:headEnd/>
                <a:tailEnd/>
              </a:ln>
            </p:spPr>
            <p:txBody>
              <a:bodyPr>
                <a:spAutoFit/>
              </a:bodyPr>
              <a:lstStyle/>
              <a:p>
                <a:pPr algn="ctr"/>
                <a:r>
                  <a:rPr lang="en-US" sz="2800">
                    <a:solidFill>
                      <a:schemeClr val="accent2"/>
                    </a:solidFill>
                    <a:latin typeface="Calibri" pitchFamily="34" charset="0"/>
                  </a:rPr>
                  <a:t>Production of survival structures </a:t>
                </a:r>
              </a:p>
            </p:txBody>
          </p:sp>
          <p:sp>
            <p:nvSpPr>
              <p:cNvPr id="23567" name="Line 25"/>
              <p:cNvSpPr>
                <a:spLocks noChangeShapeType="1"/>
              </p:cNvSpPr>
              <p:nvPr/>
            </p:nvSpPr>
            <p:spPr bwMode="auto">
              <a:xfrm flipH="1" flipV="1">
                <a:off x="864" y="1950"/>
                <a:ext cx="192" cy="312"/>
              </a:xfrm>
              <a:prstGeom prst="line">
                <a:avLst/>
              </a:prstGeom>
              <a:noFill/>
              <a:ln w="57150">
                <a:solidFill>
                  <a:srgbClr val="003366"/>
                </a:solidFill>
                <a:round/>
                <a:headEnd/>
                <a:tailEnd type="triangle" w="med" len="med"/>
              </a:ln>
            </p:spPr>
            <p:txBody>
              <a:bodyPr wrap="none" anchor="ctr"/>
              <a:lstStyle/>
              <a:p>
                <a:endParaRPr lang="en-US"/>
              </a:p>
            </p:txBody>
          </p:sp>
        </p:grpSp>
        <p:sp>
          <p:nvSpPr>
            <p:cNvPr id="23565" name="Line 26"/>
            <p:cNvSpPr>
              <a:spLocks noChangeShapeType="1"/>
            </p:cNvSpPr>
            <p:nvPr/>
          </p:nvSpPr>
          <p:spPr bwMode="auto">
            <a:xfrm flipV="1">
              <a:off x="864" y="700"/>
              <a:ext cx="672" cy="365"/>
            </a:xfrm>
            <a:prstGeom prst="line">
              <a:avLst/>
            </a:prstGeom>
            <a:noFill/>
            <a:ln w="57150">
              <a:solidFill>
                <a:srgbClr val="003366"/>
              </a:solidFill>
              <a:round/>
              <a:headEnd/>
              <a:tailEnd type="triangle" w="med" len="med"/>
            </a:ln>
          </p:spPr>
          <p:txBody>
            <a:bodyPr wrap="none" anchor="ctr"/>
            <a:lstStyle/>
            <a:p>
              <a:endParaRPr lang="en-US"/>
            </a:p>
          </p:txBody>
        </p:sp>
      </p:grpSp>
      <p:sp>
        <p:nvSpPr>
          <p:cNvPr id="23562" name="Text Box 34"/>
          <p:cNvSpPr txBox="1">
            <a:spLocks noChangeArrowheads="1"/>
          </p:cNvSpPr>
          <p:nvPr/>
        </p:nvSpPr>
        <p:spPr bwMode="auto">
          <a:xfrm>
            <a:off x="6856413" y="6400800"/>
            <a:ext cx="2058987" cy="276225"/>
          </a:xfrm>
          <a:prstGeom prst="rect">
            <a:avLst/>
          </a:prstGeom>
          <a:noFill/>
          <a:ln w="9525">
            <a:noFill/>
            <a:miter lim="800000"/>
            <a:headEnd/>
            <a:tailEnd/>
          </a:ln>
        </p:spPr>
        <p:txBody>
          <a:bodyPr wrap="none">
            <a:spAutoFit/>
          </a:bodyPr>
          <a:lstStyle/>
          <a:p>
            <a:r>
              <a:rPr lang="en-US" sz="1200">
                <a:latin typeface="Calibri" pitchFamily="34" charset="0"/>
              </a:rPr>
              <a:t>Adapted from P. Vincelli, 2005</a:t>
            </a:r>
          </a:p>
        </p:txBody>
      </p:sp>
      <p:sp>
        <p:nvSpPr>
          <p:cNvPr id="187427" name="Text Box 35"/>
          <p:cNvSpPr txBox="1">
            <a:spLocks noChangeArrowheads="1"/>
          </p:cNvSpPr>
          <p:nvPr/>
        </p:nvSpPr>
        <p:spPr bwMode="auto">
          <a:xfrm>
            <a:off x="0" y="5181600"/>
            <a:ext cx="9144000" cy="523875"/>
          </a:xfrm>
          <a:prstGeom prst="rect">
            <a:avLst/>
          </a:prstGeom>
          <a:noFill/>
          <a:ln w="9525">
            <a:solidFill>
              <a:srgbClr val="FF3300"/>
            </a:solidFill>
            <a:miter lim="800000"/>
            <a:headEnd/>
            <a:tailEnd/>
          </a:ln>
        </p:spPr>
        <p:txBody>
          <a:bodyPr>
            <a:spAutoFit/>
          </a:bodyPr>
          <a:lstStyle/>
          <a:p>
            <a:pPr algn="ctr"/>
            <a:r>
              <a:rPr lang="en-US" sz="2800" b="1">
                <a:solidFill>
                  <a:srgbClr val="FF3300"/>
                </a:solidFill>
                <a:latin typeface="Calibri" pitchFamily="34" charset="0"/>
              </a:rPr>
              <a:t>Management =  interrupt the disease cycle</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5"/>
          <p:cNvPicPr>
            <a:picLocks noChangeAspect="1" noChangeArrowheads="1"/>
          </p:cNvPicPr>
          <p:nvPr/>
        </p:nvPicPr>
        <p:blipFill>
          <a:blip r:embed="rId3" cstate="print"/>
          <a:srcRect/>
          <a:stretch>
            <a:fillRect/>
          </a:stretch>
        </p:blipFill>
        <p:spPr bwMode="auto">
          <a:xfrm>
            <a:off x="3517900" y="3805238"/>
            <a:ext cx="4154488" cy="2438400"/>
          </a:xfrm>
          <a:prstGeom prst="rect">
            <a:avLst/>
          </a:prstGeom>
          <a:noFill/>
          <a:ln w="25400">
            <a:solidFill>
              <a:schemeClr val="tx1"/>
            </a:solidFill>
            <a:miter lim="800000"/>
            <a:headEnd/>
            <a:tailEnd/>
          </a:ln>
        </p:spPr>
      </p:pic>
      <p:pic>
        <p:nvPicPr>
          <p:cNvPr id="25602" name="Picture 12"/>
          <p:cNvPicPr>
            <a:picLocks noChangeAspect="1" noChangeArrowheads="1"/>
          </p:cNvPicPr>
          <p:nvPr/>
        </p:nvPicPr>
        <p:blipFill>
          <a:blip r:embed="rId4" cstate="print"/>
          <a:srcRect/>
          <a:stretch>
            <a:fillRect/>
          </a:stretch>
        </p:blipFill>
        <p:spPr bwMode="auto">
          <a:xfrm>
            <a:off x="1347788" y="3787775"/>
            <a:ext cx="3048000" cy="2455863"/>
          </a:xfrm>
          <a:prstGeom prst="rect">
            <a:avLst/>
          </a:prstGeom>
          <a:noFill/>
          <a:ln w="25400">
            <a:solidFill>
              <a:schemeClr val="tx1"/>
            </a:solidFill>
            <a:miter lim="800000"/>
            <a:headEnd/>
            <a:tailEnd/>
          </a:ln>
        </p:spPr>
      </p:pic>
      <p:pic>
        <p:nvPicPr>
          <p:cNvPr id="25603" name="Picture 15"/>
          <p:cNvPicPr>
            <a:picLocks noChangeAspect="1" noChangeArrowheads="1"/>
          </p:cNvPicPr>
          <p:nvPr/>
        </p:nvPicPr>
        <p:blipFill>
          <a:blip r:embed="rId5" cstate="print"/>
          <a:srcRect r="2042"/>
          <a:stretch>
            <a:fillRect/>
          </a:stretch>
        </p:blipFill>
        <p:spPr bwMode="auto">
          <a:xfrm>
            <a:off x="1347788" y="1747838"/>
            <a:ext cx="4116387" cy="2366962"/>
          </a:xfrm>
          <a:prstGeom prst="rect">
            <a:avLst/>
          </a:prstGeom>
          <a:noFill/>
          <a:ln w="25400">
            <a:solidFill>
              <a:schemeClr val="tx1"/>
            </a:solidFill>
            <a:miter lim="800000"/>
            <a:headEnd/>
            <a:tailEnd/>
          </a:ln>
        </p:spPr>
      </p:pic>
      <p:sp>
        <p:nvSpPr>
          <p:cNvPr id="25604" name="Text Box 3"/>
          <p:cNvSpPr txBox="1">
            <a:spLocks noChangeArrowheads="1"/>
          </p:cNvSpPr>
          <p:nvPr/>
        </p:nvSpPr>
        <p:spPr bwMode="auto">
          <a:xfrm>
            <a:off x="0" y="228600"/>
            <a:ext cx="9144000" cy="769938"/>
          </a:xfrm>
          <a:prstGeom prst="rect">
            <a:avLst/>
          </a:prstGeom>
          <a:noFill/>
          <a:ln w="9525">
            <a:noFill/>
            <a:miter lim="800000"/>
            <a:headEnd/>
            <a:tailEnd/>
          </a:ln>
        </p:spPr>
        <p:txBody>
          <a:bodyPr>
            <a:spAutoFit/>
          </a:bodyPr>
          <a:lstStyle/>
          <a:p>
            <a:pPr algn="ctr"/>
            <a:r>
              <a:rPr lang="en-US" sz="4400" b="1" dirty="0">
                <a:latin typeface="Calibri" pitchFamily="34" charset="0"/>
              </a:rPr>
              <a:t>What causes plant diseases?</a:t>
            </a:r>
          </a:p>
        </p:txBody>
      </p:sp>
      <p:sp>
        <p:nvSpPr>
          <p:cNvPr id="25605" name="Text Box 6"/>
          <p:cNvSpPr txBox="1">
            <a:spLocks noChangeArrowheads="1"/>
          </p:cNvSpPr>
          <p:nvPr/>
        </p:nvSpPr>
        <p:spPr bwMode="auto">
          <a:xfrm>
            <a:off x="6072188" y="6243638"/>
            <a:ext cx="1624012" cy="461962"/>
          </a:xfrm>
          <a:prstGeom prst="rect">
            <a:avLst/>
          </a:prstGeom>
          <a:noFill/>
          <a:ln w="9525">
            <a:noFill/>
            <a:miter lim="800000"/>
            <a:headEnd/>
            <a:tailEnd/>
          </a:ln>
        </p:spPr>
        <p:txBody>
          <a:bodyPr wrap="none">
            <a:spAutoFit/>
          </a:bodyPr>
          <a:lstStyle/>
          <a:p>
            <a:pPr algn="r"/>
            <a:r>
              <a:rPr lang="en-US" sz="2400">
                <a:latin typeface="Calibri" pitchFamily="34" charset="0"/>
              </a:rPr>
              <a:t>Nematodes</a:t>
            </a:r>
          </a:p>
        </p:txBody>
      </p:sp>
      <p:pic>
        <p:nvPicPr>
          <p:cNvPr id="25606" name="Picture 8"/>
          <p:cNvPicPr>
            <a:picLocks noChangeAspect="1" noChangeArrowheads="1"/>
          </p:cNvPicPr>
          <p:nvPr/>
        </p:nvPicPr>
        <p:blipFill>
          <a:blip r:embed="rId6" cstate="print"/>
          <a:srcRect l="2702" t="3030" r="5405" b="3030"/>
          <a:stretch>
            <a:fillRect/>
          </a:stretch>
        </p:blipFill>
        <p:spPr bwMode="auto">
          <a:xfrm>
            <a:off x="5081588" y="1747838"/>
            <a:ext cx="2590800" cy="2366962"/>
          </a:xfrm>
          <a:prstGeom prst="rect">
            <a:avLst/>
          </a:prstGeom>
          <a:noFill/>
          <a:ln w="25400">
            <a:solidFill>
              <a:schemeClr val="tx1"/>
            </a:solidFill>
            <a:miter lim="800000"/>
            <a:headEnd/>
            <a:tailEnd/>
          </a:ln>
        </p:spPr>
      </p:pic>
      <p:sp>
        <p:nvSpPr>
          <p:cNvPr id="25607" name="Text Box 10"/>
          <p:cNvSpPr txBox="1">
            <a:spLocks noChangeArrowheads="1"/>
          </p:cNvSpPr>
          <p:nvPr/>
        </p:nvSpPr>
        <p:spPr bwMode="auto">
          <a:xfrm>
            <a:off x="6453188" y="1290638"/>
            <a:ext cx="1206500" cy="461962"/>
          </a:xfrm>
          <a:prstGeom prst="rect">
            <a:avLst/>
          </a:prstGeom>
          <a:noFill/>
          <a:ln w="9525">
            <a:noFill/>
            <a:miter lim="800000"/>
            <a:headEnd/>
            <a:tailEnd/>
          </a:ln>
        </p:spPr>
        <p:txBody>
          <a:bodyPr wrap="none">
            <a:spAutoFit/>
          </a:bodyPr>
          <a:lstStyle/>
          <a:p>
            <a:r>
              <a:rPr lang="en-US" sz="2400">
                <a:latin typeface="Calibri" pitchFamily="34" charset="0"/>
              </a:rPr>
              <a:t>Bacteria</a:t>
            </a:r>
          </a:p>
        </p:txBody>
      </p:sp>
      <p:sp>
        <p:nvSpPr>
          <p:cNvPr id="25608" name="Text Box 13"/>
          <p:cNvSpPr txBox="1">
            <a:spLocks noChangeArrowheads="1"/>
          </p:cNvSpPr>
          <p:nvPr/>
        </p:nvSpPr>
        <p:spPr bwMode="auto">
          <a:xfrm>
            <a:off x="1347788" y="6243638"/>
            <a:ext cx="1093787" cy="461962"/>
          </a:xfrm>
          <a:prstGeom prst="rect">
            <a:avLst/>
          </a:prstGeom>
          <a:noFill/>
          <a:ln w="9525">
            <a:noFill/>
            <a:miter lim="800000"/>
            <a:headEnd/>
            <a:tailEnd/>
          </a:ln>
        </p:spPr>
        <p:txBody>
          <a:bodyPr wrap="none">
            <a:spAutoFit/>
          </a:bodyPr>
          <a:lstStyle/>
          <a:p>
            <a:r>
              <a:rPr lang="en-US" sz="2400">
                <a:latin typeface="Calibri" pitchFamily="34" charset="0"/>
              </a:rPr>
              <a:t>Viruses</a:t>
            </a:r>
          </a:p>
        </p:txBody>
      </p:sp>
      <p:sp>
        <p:nvSpPr>
          <p:cNvPr id="25609" name="Text Box 16"/>
          <p:cNvSpPr txBox="1">
            <a:spLocks noChangeArrowheads="1"/>
          </p:cNvSpPr>
          <p:nvPr/>
        </p:nvSpPr>
        <p:spPr bwMode="auto">
          <a:xfrm>
            <a:off x="1347788" y="1290638"/>
            <a:ext cx="863600" cy="461962"/>
          </a:xfrm>
          <a:prstGeom prst="rect">
            <a:avLst/>
          </a:prstGeom>
          <a:noFill/>
          <a:ln w="9525">
            <a:noFill/>
            <a:miter lim="800000"/>
            <a:headEnd/>
            <a:tailEnd/>
          </a:ln>
        </p:spPr>
        <p:txBody>
          <a:bodyPr wrap="none">
            <a:spAutoFit/>
          </a:bodyPr>
          <a:lstStyle/>
          <a:p>
            <a:r>
              <a:rPr lang="en-US" sz="2400">
                <a:latin typeface="Calibri" pitchFamily="34" charset="0"/>
              </a:rPr>
              <a:t>Fungi</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45" name="Group 29"/>
          <p:cNvGraphicFramePr>
            <a:graphicFrameLocks noGrp="1"/>
          </p:cNvGraphicFramePr>
          <p:nvPr/>
        </p:nvGraphicFramePr>
        <p:xfrm>
          <a:off x="152400" y="1552575"/>
          <a:ext cx="8839200" cy="4772342"/>
        </p:xfrm>
        <a:graphic>
          <a:graphicData uri="http://schemas.openxmlformats.org/drawingml/2006/table">
            <a:tbl>
              <a:tblPr/>
              <a:tblGrid>
                <a:gridCol w="1524000"/>
                <a:gridCol w="1676400"/>
                <a:gridCol w="1905000"/>
                <a:gridCol w="1905000"/>
                <a:gridCol w="1828800"/>
              </a:tblGrid>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bg1"/>
                        </a:solidFill>
                        <a:effectLst/>
                        <a:latin typeface="Calibri" pitchFamily="34" charset="0"/>
                      </a:endParaRPr>
                    </a:p>
                  </a:txBody>
                  <a:tcPr marT="91440" marB="91440" anchor="ctr" horzOverflow="overflow">
                    <a:lnL>
                      <a:noFill/>
                    </a:lnL>
                    <a:lnR>
                      <a:noFill/>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solidFill>
                      <a:srgbClr val="26262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bg1"/>
                          </a:solidFill>
                          <a:effectLst/>
                          <a:latin typeface="Calibri" pitchFamily="34" charset="0"/>
                        </a:rPr>
                        <a:t>Fungi</a:t>
                      </a:r>
                    </a:p>
                  </a:txBody>
                  <a:tcPr marT="91440" marB="91440" anchor="ctr" horzOverflow="overflow">
                    <a:lnL>
                      <a:noFill/>
                    </a:lnL>
                    <a:lnR>
                      <a:noFill/>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solidFill>
                      <a:srgbClr val="26262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bg1"/>
                          </a:solidFill>
                          <a:effectLst/>
                          <a:latin typeface="Calibri" pitchFamily="34" charset="0"/>
                        </a:rPr>
                        <a:t>Bacteria</a:t>
                      </a:r>
                    </a:p>
                  </a:txBody>
                  <a:tcPr marT="91440" marB="91440" anchor="ctr" horzOverflow="overflow">
                    <a:lnL>
                      <a:noFill/>
                    </a:lnL>
                    <a:lnR>
                      <a:noFill/>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solidFill>
                      <a:srgbClr val="26262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bg1"/>
                          </a:solidFill>
                          <a:effectLst/>
                          <a:latin typeface="Calibri" pitchFamily="34" charset="0"/>
                        </a:rPr>
                        <a:t>Viruses</a:t>
                      </a:r>
                    </a:p>
                  </a:txBody>
                  <a:tcPr marT="91440" marB="91440" anchor="ctr" horzOverflow="overflow">
                    <a:lnL>
                      <a:noFill/>
                    </a:lnL>
                    <a:lnR>
                      <a:noFill/>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solidFill>
                      <a:srgbClr val="26262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chemeClr val="bg1"/>
                          </a:solidFill>
                          <a:effectLst/>
                          <a:latin typeface="Calibri" pitchFamily="34" charset="0"/>
                        </a:rPr>
                        <a:t>Nematodes</a:t>
                      </a:r>
                    </a:p>
                  </a:txBody>
                  <a:tcPr marT="91440" marB="91440" anchor="ctr" horzOverflow="overflow">
                    <a:lnL>
                      <a:noFill/>
                    </a:lnL>
                    <a:lnR>
                      <a:noFill/>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lnTlToBr>
                      <a:noFill/>
                    </a:lnTlToBr>
                    <a:lnBlToTr>
                      <a:noFill/>
                    </a:lnBlToTr>
                    <a:solidFill>
                      <a:srgbClr val="262626"/>
                    </a:solidFill>
                  </a:tcPr>
                </a:tc>
              </a:tr>
              <a:tr h="1295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Survival</a:t>
                      </a:r>
                    </a:p>
                  </a:txBody>
                  <a:tcPr marT="91440" marB="91440" horzOverflow="overflow">
                    <a:lnL>
                      <a:noFill/>
                    </a:lnL>
                    <a:lnR>
                      <a:noFill/>
                    </a:lnR>
                    <a:lnT w="28575" cap="flat" cmpd="sng" algn="ctr">
                      <a:solidFill>
                        <a:srgbClr val="000066"/>
                      </a:solidFill>
                      <a:prstDash val="solid"/>
                      <a:round/>
                      <a:headEnd type="none" w="med" len="med"/>
                      <a:tailEnd type="none" w="med" len="med"/>
                    </a:lnT>
                    <a:lnB>
                      <a:noFill/>
                    </a:lnB>
                    <a:lnTlToBr>
                      <a:noFill/>
                    </a:lnTlToBr>
                    <a:lnBlToTr>
                      <a:noFill/>
                    </a:lnBlToTr>
                    <a:solidFill>
                      <a:srgbClr val="BFBFBF">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Crop residue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Soil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Alt. hosts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a:t>
                      </a:r>
                    </a:p>
                  </a:txBody>
                  <a:tcPr marT="91440" marB="91440" horzOverflow="overflow">
                    <a:lnL>
                      <a:noFill/>
                    </a:lnL>
                    <a:lnR>
                      <a:noFill/>
                    </a:lnR>
                    <a:lnT w="28575" cap="flat" cmpd="sng" algn="ctr">
                      <a:solidFill>
                        <a:srgbClr val="000066"/>
                      </a:solidFill>
                      <a:prstDash val="solid"/>
                      <a:round/>
                      <a:headEnd type="none" w="med" len="med"/>
                      <a:tailEnd type="none" w="med" len="med"/>
                    </a:lnT>
                    <a:lnB>
                      <a:noFill/>
                    </a:lnB>
                    <a:lnTlToBr>
                      <a:noFill/>
                    </a:lnTlToBr>
                    <a:lnBlToTr>
                      <a:noFill/>
                    </a:lnBlToTr>
                    <a:solidFill>
                      <a:srgbClr val="BFBFBF">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Crop residue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Soil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Alt. hosts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Insect vectors</a:t>
                      </a:r>
                    </a:p>
                  </a:txBody>
                  <a:tcPr marT="91440" marB="91440" horzOverflow="overflow">
                    <a:lnL>
                      <a:noFill/>
                    </a:lnL>
                    <a:lnR>
                      <a:noFill/>
                    </a:lnR>
                    <a:lnT w="28575" cap="flat" cmpd="sng" algn="ctr">
                      <a:solidFill>
                        <a:srgbClr val="000066"/>
                      </a:solidFill>
                      <a:prstDash val="solid"/>
                      <a:round/>
                      <a:headEnd type="none" w="med" len="med"/>
                      <a:tailEnd type="none" w="med" len="med"/>
                    </a:lnT>
                    <a:lnB>
                      <a:noFill/>
                    </a:lnB>
                    <a:lnTlToBr>
                      <a:noFill/>
                    </a:lnTlToBr>
                    <a:lnBlToTr>
                      <a:noFill/>
                    </a:lnBlToTr>
                    <a:solidFill>
                      <a:srgbClr val="BFBFBF">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Alt. hosts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Insect vectors</a:t>
                      </a:r>
                    </a:p>
                  </a:txBody>
                  <a:tcPr marT="91440" marB="91440" horzOverflow="overflow">
                    <a:lnL>
                      <a:noFill/>
                    </a:lnL>
                    <a:lnR>
                      <a:noFill/>
                    </a:lnR>
                    <a:lnT w="28575" cap="flat" cmpd="sng" algn="ctr">
                      <a:solidFill>
                        <a:srgbClr val="000066"/>
                      </a:solidFill>
                      <a:prstDash val="solid"/>
                      <a:round/>
                      <a:headEnd type="none" w="med" len="med"/>
                      <a:tailEnd type="none" w="med" len="med"/>
                    </a:lnT>
                    <a:lnB>
                      <a:noFill/>
                    </a:lnB>
                    <a:lnTlToBr>
                      <a:noFill/>
                    </a:lnTlToBr>
                    <a:lnBlToTr>
                      <a:noFill/>
                    </a:lnBlToTr>
                    <a:solidFill>
                      <a:srgbClr val="BFBFBF">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Crop residue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Soil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a:t>
                      </a:r>
                    </a:p>
                  </a:txBody>
                  <a:tcPr marT="91440" marB="91440" horzOverflow="overflow">
                    <a:lnL>
                      <a:noFill/>
                    </a:lnL>
                    <a:lnR>
                      <a:noFill/>
                    </a:lnR>
                    <a:lnT w="28575" cap="flat" cmpd="sng" algn="ctr">
                      <a:solidFill>
                        <a:srgbClr val="000066"/>
                      </a:solidFill>
                      <a:prstDash val="solid"/>
                      <a:round/>
                      <a:headEnd type="none" w="med" len="med"/>
                      <a:tailEnd type="none" w="med" len="med"/>
                    </a:lnT>
                    <a:lnB>
                      <a:noFill/>
                    </a:lnB>
                    <a:lnTlToBr>
                      <a:noFill/>
                    </a:lnTlToBr>
                    <a:lnBlToTr>
                      <a:noFill/>
                    </a:lnBlToTr>
                    <a:solidFill>
                      <a:srgbClr val="BFBFBF">
                        <a:alpha val="50195"/>
                      </a:srgbClr>
                    </a:solidFill>
                  </a:tcPr>
                </a:tc>
              </a:tr>
              <a:tr h="1389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Dispersal</a:t>
                      </a:r>
                    </a:p>
                  </a:txBody>
                  <a:tcPr marT="91440" marB="9144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Wind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Rain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Insects</a:t>
                      </a:r>
                    </a:p>
                  </a:txBody>
                  <a:tcPr marT="91440" marB="9144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Wind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Rain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Insects</a:t>
                      </a:r>
                    </a:p>
                  </a:txBody>
                  <a:tcPr marT="91440" marB="9144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Insects</a:t>
                      </a:r>
                    </a:p>
                  </a:txBody>
                  <a:tcPr marT="91440" marB="9144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Tillage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Equipment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Water run-off</a:t>
                      </a:r>
                    </a:p>
                  </a:txBody>
                  <a:tcPr marT="91440" marB="91440" horzOverflow="overflow">
                    <a:lnL>
                      <a:noFill/>
                    </a:lnL>
                    <a:lnR>
                      <a:noFill/>
                    </a:lnR>
                    <a:lnT>
                      <a:noFill/>
                    </a:lnT>
                    <a:lnB>
                      <a:noFill/>
                    </a:lnB>
                    <a:lnTlToBr>
                      <a:noFill/>
                    </a:lnTlToBr>
                    <a:lnBlToTr>
                      <a:noFill/>
                    </a:lnBlToTr>
                    <a:noFill/>
                  </a:tcPr>
                </a:tc>
              </a:tr>
              <a:tr h="904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Infection</a:t>
                      </a:r>
                    </a:p>
                  </a:txBody>
                  <a:tcPr marT="91440" marB="91440" horzOverflow="overflow">
                    <a:lnL>
                      <a:noFill/>
                    </a:lnL>
                    <a:lnR>
                      <a:noFill/>
                    </a:lnR>
                    <a:lnT>
                      <a:noFill/>
                    </a:lnT>
                    <a:lnB w="28575" cap="flat" cmpd="sng" algn="ctr">
                      <a:solidFill>
                        <a:srgbClr val="000066"/>
                      </a:solidFill>
                      <a:prstDash val="solid"/>
                      <a:round/>
                      <a:headEnd type="none" w="med" len="med"/>
                      <a:tailEnd type="none" w="med" len="med"/>
                    </a:lnB>
                    <a:lnTlToBr>
                      <a:noFill/>
                    </a:lnTlToBr>
                    <a:lnBlToTr>
                      <a:noFill/>
                    </a:lnBlToTr>
                    <a:solidFill>
                      <a:srgbClr val="BFBFBF">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Directly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Wounds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Insect feeding</a:t>
                      </a:r>
                    </a:p>
                  </a:txBody>
                  <a:tcPr marT="91440" marB="91440" horzOverflow="overflow">
                    <a:lnL>
                      <a:noFill/>
                    </a:lnL>
                    <a:lnR>
                      <a:noFill/>
                    </a:lnR>
                    <a:lnT>
                      <a:noFill/>
                    </a:lnT>
                    <a:lnB w="28575" cap="flat" cmpd="sng" algn="ctr">
                      <a:solidFill>
                        <a:srgbClr val="000066"/>
                      </a:solidFill>
                      <a:prstDash val="solid"/>
                      <a:round/>
                      <a:headEnd type="none" w="med" len="med"/>
                      <a:tailEnd type="none" w="med" len="med"/>
                    </a:lnB>
                    <a:lnTlToBr>
                      <a:noFill/>
                    </a:lnTlToBr>
                    <a:lnBlToTr>
                      <a:noFill/>
                    </a:lnBlToTr>
                    <a:solidFill>
                      <a:srgbClr val="BFBFBF">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Wounds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Insect feeding</a:t>
                      </a:r>
                    </a:p>
                  </a:txBody>
                  <a:tcPr marT="91440" marB="91440" horzOverflow="overflow">
                    <a:lnL>
                      <a:noFill/>
                    </a:lnL>
                    <a:lnR>
                      <a:noFill/>
                    </a:lnR>
                    <a:lnT>
                      <a:noFill/>
                    </a:lnT>
                    <a:lnB w="28575" cap="flat" cmpd="sng" algn="ctr">
                      <a:solidFill>
                        <a:srgbClr val="000066"/>
                      </a:solidFill>
                      <a:prstDash val="solid"/>
                      <a:round/>
                      <a:headEnd type="none" w="med" len="med"/>
                      <a:tailEnd type="none" w="med" len="med"/>
                    </a:lnB>
                    <a:lnTlToBr>
                      <a:noFill/>
                    </a:lnTlToBr>
                    <a:lnBlToTr>
                      <a:noFill/>
                    </a:lnBlToTr>
                    <a:solidFill>
                      <a:srgbClr val="BFBFBF">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Insect feeding</a:t>
                      </a:r>
                    </a:p>
                  </a:txBody>
                  <a:tcPr marT="91440" marB="91440" horzOverflow="overflow">
                    <a:lnL>
                      <a:noFill/>
                    </a:lnL>
                    <a:lnR>
                      <a:noFill/>
                    </a:lnR>
                    <a:lnT>
                      <a:noFill/>
                    </a:lnT>
                    <a:lnB w="28575" cap="flat" cmpd="sng" algn="ctr">
                      <a:solidFill>
                        <a:srgbClr val="000066"/>
                      </a:solidFill>
                      <a:prstDash val="solid"/>
                      <a:round/>
                      <a:headEnd type="none" w="med" len="med"/>
                      <a:tailEnd type="none" w="med" len="med"/>
                    </a:lnB>
                    <a:lnTlToBr>
                      <a:noFill/>
                    </a:lnTlToBr>
                    <a:lnBlToTr>
                      <a:noFill/>
                    </a:lnBlToTr>
                    <a:solidFill>
                      <a:srgbClr val="BFBFBF">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Directly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a:t>
                      </a:r>
                    </a:p>
                  </a:txBody>
                  <a:tcPr marT="91440" marB="91440" horzOverflow="overflow">
                    <a:lnL>
                      <a:noFill/>
                    </a:lnL>
                    <a:lnR>
                      <a:noFill/>
                    </a:lnR>
                    <a:lnT>
                      <a:noFill/>
                    </a:lnT>
                    <a:lnB w="28575" cap="flat" cmpd="sng" algn="ctr">
                      <a:solidFill>
                        <a:srgbClr val="000066"/>
                      </a:solidFill>
                      <a:prstDash val="solid"/>
                      <a:round/>
                      <a:headEnd type="none" w="med" len="med"/>
                      <a:tailEnd type="none" w="med" len="med"/>
                    </a:lnB>
                    <a:lnTlToBr>
                      <a:noFill/>
                    </a:lnTlToBr>
                    <a:lnBlToTr>
                      <a:noFill/>
                    </a:lnBlToTr>
                    <a:solidFill>
                      <a:srgbClr val="BFBFBF">
                        <a:alpha val="50195"/>
                      </a:srgbClr>
                    </a:solidFill>
                  </a:tcPr>
                </a:tc>
              </a:tr>
            </a:tbl>
          </a:graphicData>
        </a:graphic>
      </p:graphicFrame>
      <p:sp>
        <p:nvSpPr>
          <p:cNvPr id="27673" name="Text Box 35"/>
          <p:cNvSpPr txBox="1">
            <a:spLocks noChangeArrowheads="1"/>
          </p:cNvSpPr>
          <p:nvPr/>
        </p:nvSpPr>
        <p:spPr bwMode="auto">
          <a:xfrm>
            <a:off x="0" y="228600"/>
            <a:ext cx="9144000" cy="769938"/>
          </a:xfrm>
          <a:prstGeom prst="rect">
            <a:avLst/>
          </a:prstGeom>
          <a:noFill/>
          <a:ln w="9525">
            <a:noFill/>
            <a:miter lim="800000"/>
            <a:headEnd/>
            <a:tailEnd/>
          </a:ln>
        </p:spPr>
        <p:txBody>
          <a:bodyPr>
            <a:spAutoFit/>
          </a:bodyPr>
          <a:lstStyle/>
          <a:p>
            <a:pPr algn="ctr"/>
            <a:r>
              <a:rPr lang="en-US" sz="4400" b="1" dirty="0">
                <a:latin typeface="Calibri" pitchFamily="34" charset="0"/>
              </a:rPr>
              <a:t>Comparison of Disease Cycles</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3"/>
          <p:cNvSpPr txBox="1">
            <a:spLocks noChangeArrowheads="1"/>
          </p:cNvSpPr>
          <p:nvPr/>
        </p:nvSpPr>
        <p:spPr bwMode="auto">
          <a:xfrm>
            <a:off x="0" y="228600"/>
            <a:ext cx="9144000" cy="769938"/>
          </a:xfrm>
          <a:prstGeom prst="rect">
            <a:avLst/>
          </a:prstGeom>
          <a:noFill/>
          <a:ln w="9525">
            <a:noFill/>
            <a:miter lim="800000"/>
            <a:headEnd/>
            <a:tailEnd/>
          </a:ln>
        </p:spPr>
        <p:txBody>
          <a:bodyPr>
            <a:spAutoFit/>
          </a:bodyPr>
          <a:lstStyle/>
          <a:p>
            <a:pPr algn="ctr"/>
            <a:r>
              <a:rPr lang="en-US" sz="4400" b="1" dirty="0">
                <a:latin typeface="Calibri" pitchFamily="34" charset="0"/>
              </a:rPr>
              <a:t>Management Practices</a:t>
            </a:r>
          </a:p>
        </p:txBody>
      </p:sp>
      <p:sp>
        <p:nvSpPr>
          <p:cNvPr id="29698" name="Text Box 4"/>
          <p:cNvSpPr txBox="1">
            <a:spLocks noChangeArrowheads="1"/>
          </p:cNvSpPr>
          <p:nvPr/>
        </p:nvSpPr>
        <p:spPr bwMode="auto">
          <a:xfrm>
            <a:off x="1066800" y="2133600"/>
            <a:ext cx="7086600" cy="4462760"/>
          </a:xfrm>
          <a:prstGeom prst="rect">
            <a:avLst/>
          </a:prstGeom>
          <a:noFill/>
          <a:ln w="9525">
            <a:noFill/>
            <a:miter lim="800000"/>
            <a:headEnd/>
            <a:tailEnd/>
          </a:ln>
        </p:spPr>
        <p:txBody>
          <a:bodyPr wrap="square">
            <a:spAutoFit/>
          </a:bodyPr>
          <a:lstStyle/>
          <a:p>
            <a:pPr marL="273050" indent="-273050">
              <a:spcAft>
                <a:spcPts val="1200"/>
              </a:spcAft>
              <a:buFontTx/>
              <a:buBlip>
                <a:blip r:embed="rId3"/>
              </a:buBlip>
            </a:pPr>
            <a:r>
              <a:rPr lang="en-US" sz="3200" dirty="0">
                <a:solidFill>
                  <a:srgbClr val="006600"/>
                </a:solidFill>
                <a:latin typeface="Calibri" pitchFamily="34" charset="0"/>
              </a:rPr>
              <a:t>Variety selection</a:t>
            </a:r>
          </a:p>
          <a:p>
            <a:pPr marL="273050" indent="-273050">
              <a:spcAft>
                <a:spcPts val="1200"/>
              </a:spcAft>
              <a:buFontTx/>
              <a:buBlip>
                <a:blip r:embed="rId3"/>
              </a:buBlip>
            </a:pPr>
            <a:r>
              <a:rPr lang="en-US" sz="3200" dirty="0">
                <a:solidFill>
                  <a:srgbClr val="006600"/>
                </a:solidFill>
                <a:latin typeface="Calibri" pitchFamily="34" charset="0"/>
              </a:rPr>
              <a:t>Manage </a:t>
            </a:r>
            <a:r>
              <a:rPr lang="en-US" sz="3200" dirty="0" smtClean="0">
                <a:solidFill>
                  <a:srgbClr val="006600"/>
                </a:solidFill>
                <a:latin typeface="Calibri" pitchFamily="34" charset="0"/>
              </a:rPr>
              <a:t>insects, weeds, and nematodes</a:t>
            </a:r>
            <a:endParaRPr lang="en-US" sz="3200" dirty="0">
              <a:solidFill>
                <a:srgbClr val="006600"/>
              </a:solidFill>
              <a:latin typeface="Calibri" pitchFamily="34" charset="0"/>
            </a:endParaRPr>
          </a:p>
          <a:p>
            <a:pPr marL="273050" indent="-273050">
              <a:spcAft>
                <a:spcPts val="1200"/>
              </a:spcAft>
              <a:buFontTx/>
              <a:buBlip>
                <a:blip r:embed="rId3"/>
              </a:buBlip>
            </a:pPr>
            <a:r>
              <a:rPr lang="en-US" sz="3200" dirty="0">
                <a:solidFill>
                  <a:srgbClr val="006600"/>
                </a:solidFill>
                <a:latin typeface="Calibri" pitchFamily="34" charset="0"/>
              </a:rPr>
              <a:t>Cultural practices </a:t>
            </a:r>
            <a:br>
              <a:rPr lang="en-US" sz="3200" dirty="0">
                <a:solidFill>
                  <a:srgbClr val="006600"/>
                </a:solidFill>
                <a:latin typeface="Calibri" pitchFamily="34" charset="0"/>
              </a:rPr>
            </a:br>
            <a:r>
              <a:rPr lang="en-US" sz="2800" dirty="0">
                <a:solidFill>
                  <a:srgbClr val="006600"/>
                </a:solidFill>
                <a:latin typeface="Calibri" pitchFamily="34" charset="0"/>
              </a:rPr>
              <a:t>(rotation, tillage, planting date, etc.)</a:t>
            </a:r>
          </a:p>
          <a:p>
            <a:pPr marL="273050" indent="-273050">
              <a:spcAft>
                <a:spcPts val="1200"/>
              </a:spcAft>
              <a:buFontTx/>
              <a:buBlip>
                <a:blip r:embed="rId3"/>
              </a:buBlip>
            </a:pPr>
            <a:r>
              <a:rPr lang="en-US" sz="3200" dirty="0">
                <a:solidFill>
                  <a:srgbClr val="006600"/>
                </a:solidFill>
                <a:latin typeface="Calibri" pitchFamily="34" charset="0"/>
              </a:rPr>
              <a:t>Reduce plant stress </a:t>
            </a:r>
            <a:br>
              <a:rPr lang="en-US" sz="3200" dirty="0">
                <a:solidFill>
                  <a:srgbClr val="006600"/>
                </a:solidFill>
                <a:latin typeface="Calibri" pitchFamily="34" charset="0"/>
              </a:rPr>
            </a:br>
            <a:r>
              <a:rPr lang="en-US" sz="2800" dirty="0">
                <a:solidFill>
                  <a:srgbClr val="006600"/>
                </a:solidFill>
                <a:latin typeface="Calibri" pitchFamily="34" charset="0"/>
              </a:rPr>
              <a:t>(population, </a:t>
            </a:r>
            <a:r>
              <a:rPr lang="en-US" sz="2800" dirty="0" smtClean="0">
                <a:solidFill>
                  <a:srgbClr val="006600"/>
                </a:solidFill>
                <a:latin typeface="Calibri" pitchFamily="34" charset="0"/>
              </a:rPr>
              <a:t>weed management, </a:t>
            </a:r>
            <a:r>
              <a:rPr lang="en-US" sz="2800" dirty="0">
                <a:solidFill>
                  <a:srgbClr val="006600"/>
                </a:solidFill>
                <a:latin typeface="Calibri" pitchFamily="34" charset="0"/>
              </a:rPr>
              <a:t>fertility)</a:t>
            </a:r>
            <a:endParaRPr lang="en-US" sz="3200" dirty="0">
              <a:solidFill>
                <a:srgbClr val="006600"/>
              </a:solidFill>
              <a:latin typeface="Calibri" pitchFamily="34" charset="0"/>
            </a:endParaRPr>
          </a:p>
          <a:p>
            <a:pPr marL="273050" indent="-273050">
              <a:spcAft>
                <a:spcPts val="1200"/>
              </a:spcAft>
              <a:buFontTx/>
              <a:buBlip>
                <a:blip r:embed="rId3"/>
              </a:buBlip>
            </a:pPr>
            <a:r>
              <a:rPr lang="en-US" sz="3200" dirty="0">
                <a:solidFill>
                  <a:srgbClr val="006600"/>
                </a:solidFill>
                <a:latin typeface="Calibri" pitchFamily="34" charset="0"/>
              </a:rPr>
              <a:t>Fungicides</a:t>
            </a:r>
            <a:br>
              <a:rPr lang="en-US" sz="3200" dirty="0">
                <a:solidFill>
                  <a:srgbClr val="006600"/>
                </a:solidFill>
                <a:latin typeface="Calibri" pitchFamily="34" charset="0"/>
              </a:rPr>
            </a:br>
            <a:r>
              <a:rPr lang="en-US" sz="2800" dirty="0">
                <a:solidFill>
                  <a:srgbClr val="006600"/>
                </a:solidFill>
                <a:latin typeface="Calibri" pitchFamily="34" charset="0"/>
              </a:rPr>
              <a:t>(seed treatments, foliar fungicides)</a:t>
            </a:r>
          </a:p>
        </p:txBody>
      </p:sp>
      <p:sp>
        <p:nvSpPr>
          <p:cNvPr id="29699" name="Text Box 5"/>
          <p:cNvSpPr txBox="1">
            <a:spLocks noChangeArrowheads="1"/>
          </p:cNvSpPr>
          <p:nvPr/>
        </p:nvSpPr>
        <p:spPr bwMode="auto">
          <a:xfrm>
            <a:off x="0" y="1447800"/>
            <a:ext cx="9144000" cy="523875"/>
          </a:xfrm>
          <a:prstGeom prst="rect">
            <a:avLst/>
          </a:prstGeom>
          <a:noFill/>
          <a:ln w="9525">
            <a:solidFill>
              <a:srgbClr val="FF3300"/>
            </a:solidFill>
            <a:miter lim="800000"/>
            <a:headEnd/>
            <a:tailEnd/>
          </a:ln>
        </p:spPr>
        <p:txBody>
          <a:bodyPr>
            <a:spAutoFit/>
          </a:bodyPr>
          <a:lstStyle/>
          <a:p>
            <a:pPr algn="ctr"/>
            <a:r>
              <a:rPr lang="en-US" sz="2800" b="1">
                <a:solidFill>
                  <a:srgbClr val="FF3300"/>
                </a:solidFill>
                <a:latin typeface="Calibri" pitchFamily="34" charset="0"/>
              </a:rPr>
              <a:t>GOAL:  interrupt the disease cycle</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5"/>
          <p:cNvPicPr>
            <a:picLocks noChangeAspect="1" noChangeArrowheads="1"/>
          </p:cNvPicPr>
          <p:nvPr/>
        </p:nvPicPr>
        <p:blipFill>
          <a:blip r:embed="rId3" cstate="print"/>
          <a:srcRect/>
          <a:stretch>
            <a:fillRect/>
          </a:stretch>
        </p:blipFill>
        <p:spPr bwMode="auto">
          <a:xfrm>
            <a:off x="2116138" y="2743200"/>
            <a:ext cx="2209800" cy="3794125"/>
          </a:xfrm>
          <a:prstGeom prst="rect">
            <a:avLst/>
          </a:prstGeom>
          <a:noFill/>
          <a:ln w="9525" algn="ctr">
            <a:solidFill>
              <a:schemeClr val="tx1"/>
            </a:solidFill>
            <a:miter lim="800000"/>
            <a:headEnd/>
            <a:tailEnd/>
          </a:ln>
        </p:spPr>
      </p:pic>
      <p:sp>
        <p:nvSpPr>
          <p:cNvPr id="31746" name="Text Box 3"/>
          <p:cNvSpPr txBox="1">
            <a:spLocks noChangeArrowheads="1"/>
          </p:cNvSpPr>
          <p:nvPr/>
        </p:nvSpPr>
        <p:spPr bwMode="auto">
          <a:xfrm>
            <a:off x="0" y="228600"/>
            <a:ext cx="9144000" cy="769938"/>
          </a:xfrm>
          <a:prstGeom prst="rect">
            <a:avLst/>
          </a:prstGeom>
          <a:noFill/>
          <a:ln w="9525">
            <a:noFill/>
            <a:miter lim="800000"/>
            <a:headEnd/>
            <a:tailEnd/>
          </a:ln>
        </p:spPr>
        <p:txBody>
          <a:bodyPr>
            <a:spAutoFit/>
          </a:bodyPr>
          <a:lstStyle/>
          <a:p>
            <a:pPr algn="ctr"/>
            <a:r>
              <a:rPr lang="en-US" sz="4400" b="1" dirty="0">
                <a:latin typeface="Calibri" pitchFamily="34" charset="0"/>
              </a:rPr>
              <a:t>Management Practices</a:t>
            </a:r>
          </a:p>
        </p:txBody>
      </p:sp>
      <p:sp>
        <p:nvSpPr>
          <p:cNvPr id="31747" name="Text Box 4"/>
          <p:cNvSpPr txBox="1">
            <a:spLocks noChangeArrowheads="1"/>
          </p:cNvSpPr>
          <p:nvPr/>
        </p:nvSpPr>
        <p:spPr bwMode="auto">
          <a:xfrm>
            <a:off x="1143000" y="1682750"/>
            <a:ext cx="7239000" cy="908050"/>
          </a:xfrm>
          <a:prstGeom prst="rect">
            <a:avLst/>
          </a:prstGeom>
          <a:noFill/>
          <a:ln w="9525">
            <a:noFill/>
            <a:miter lim="800000"/>
            <a:headEnd/>
            <a:tailEnd/>
          </a:ln>
        </p:spPr>
        <p:txBody>
          <a:bodyPr>
            <a:spAutoFit/>
          </a:bodyPr>
          <a:lstStyle/>
          <a:p>
            <a:endParaRPr lang="en-US" sz="100">
              <a:solidFill>
                <a:srgbClr val="006600"/>
              </a:solidFill>
              <a:latin typeface="Calibri" pitchFamily="34" charset="0"/>
            </a:endParaRPr>
          </a:p>
          <a:p>
            <a:pPr lvl="1">
              <a:buFontTx/>
              <a:buBlip>
                <a:blip r:embed="rId4"/>
              </a:buBlip>
            </a:pPr>
            <a:r>
              <a:rPr lang="en-US" sz="2800">
                <a:solidFill>
                  <a:schemeClr val="accent2"/>
                </a:solidFill>
                <a:latin typeface="Calibri" pitchFamily="34" charset="0"/>
              </a:rPr>
              <a:t>  Resistance</a:t>
            </a:r>
          </a:p>
          <a:p>
            <a:pPr lvl="1"/>
            <a:r>
              <a:rPr lang="en-US" sz="2400">
                <a:solidFill>
                  <a:schemeClr val="accent2"/>
                </a:solidFill>
                <a:latin typeface="Calibri" pitchFamily="34" charset="0"/>
              </a:rPr>
              <a:t>	- prevents colonization and disease development</a:t>
            </a:r>
          </a:p>
        </p:txBody>
      </p:sp>
      <p:sp>
        <p:nvSpPr>
          <p:cNvPr id="31748" name="Text Box 5"/>
          <p:cNvSpPr txBox="1">
            <a:spLocks noChangeArrowheads="1"/>
          </p:cNvSpPr>
          <p:nvPr/>
        </p:nvSpPr>
        <p:spPr bwMode="auto">
          <a:xfrm>
            <a:off x="838200" y="1295400"/>
            <a:ext cx="4114800" cy="523875"/>
          </a:xfrm>
          <a:prstGeom prst="rect">
            <a:avLst/>
          </a:prstGeom>
          <a:noFill/>
          <a:ln w="9525">
            <a:noFill/>
            <a:miter lim="800000"/>
            <a:headEnd/>
            <a:tailEnd/>
          </a:ln>
        </p:spPr>
        <p:txBody>
          <a:bodyPr>
            <a:spAutoFit/>
          </a:bodyPr>
          <a:lstStyle/>
          <a:p>
            <a:pPr>
              <a:buFontTx/>
              <a:buBlip>
                <a:blip r:embed="rId5"/>
              </a:buBlip>
            </a:pPr>
            <a:r>
              <a:rPr lang="en-US" sz="2800">
                <a:solidFill>
                  <a:srgbClr val="006600"/>
                </a:solidFill>
                <a:latin typeface="Calibri" pitchFamily="34" charset="0"/>
              </a:rPr>
              <a:t>  Variety selection</a:t>
            </a:r>
            <a:endParaRPr lang="en-US" sz="2800">
              <a:solidFill>
                <a:schemeClr val="accent2"/>
              </a:solidFill>
              <a:latin typeface="Calibri" pitchFamily="34" charset="0"/>
            </a:endParaRPr>
          </a:p>
        </p:txBody>
      </p:sp>
      <p:pic>
        <p:nvPicPr>
          <p:cNvPr id="31749" name="Picture 9"/>
          <p:cNvPicPr>
            <a:picLocks noChangeAspect="1" noChangeArrowheads="1"/>
          </p:cNvPicPr>
          <p:nvPr/>
        </p:nvPicPr>
        <p:blipFill>
          <a:blip r:embed="rId6" cstate="print"/>
          <a:srcRect t="5682"/>
          <a:stretch>
            <a:fillRect/>
          </a:stretch>
        </p:blipFill>
        <p:spPr bwMode="auto">
          <a:xfrm>
            <a:off x="4478338" y="2743200"/>
            <a:ext cx="2608262" cy="3794125"/>
          </a:xfrm>
          <a:prstGeom prst="rect">
            <a:avLst/>
          </a:prstGeom>
          <a:noFill/>
          <a:ln w="9525" algn="ctr">
            <a:solidFill>
              <a:schemeClr val="tx1"/>
            </a:solidFill>
            <a:miter lim="800000"/>
            <a:headEnd/>
            <a:tailEnd/>
          </a:ln>
        </p:spPr>
      </p:pic>
      <p:sp>
        <p:nvSpPr>
          <p:cNvPr id="31750" name="Text Box 13"/>
          <p:cNvSpPr txBox="1">
            <a:spLocks noChangeArrowheads="1"/>
          </p:cNvSpPr>
          <p:nvPr/>
        </p:nvSpPr>
        <p:spPr bwMode="auto">
          <a:xfrm>
            <a:off x="5094288" y="6505575"/>
            <a:ext cx="1289050" cy="276225"/>
          </a:xfrm>
          <a:prstGeom prst="rect">
            <a:avLst/>
          </a:prstGeom>
          <a:noFill/>
          <a:ln w="9525" algn="ctr">
            <a:noFill/>
            <a:miter lim="800000"/>
            <a:headEnd/>
            <a:tailEnd/>
          </a:ln>
        </p:spPr>
        <p:txBody>
          <a:bodyPr wrap="none">
            <a:spAutoFit/>
          </a:bodyPr>
          <a:lstStyle/>
          <a:p>
            <a:pPr algn="ctr"/>
            <a:r>
              <a:rPr lang="en-US" sz="1200">
                <a:latin typeface="Calibri" pitchFamily="34" charset="0"/>
              </a:rPr>
              <a:t>B. Matthews, ARS</a:t>
            </a:r>
          </a:p>
        </p:txBody>
      </p:sp>
      <p:sp>
        <p:nvSpPr>
          <p:cNvPr id="31751" name="Text Box 16"/>
          <p:cNvSpPr txBox="1">
            <a:spLocks noChangeArrowheads="1"/>
          </p:cNvSpPr>
          <p:nvPr/>
        </p:nvSpPr>
        <p:spPr bwMode="auto">
          <a:xfrm>
            <a:off x="2222500" y="6505575"/>
            <a:ext cx="2103438" cy="276225"/>
          </a:xfrm>
          <a:prstGeom prst="rect">
            <a:avLst/>
          </a:prstGeom>
          <a:noFill/>
          <a:ln w="9525" algn="ctr">
            <a:noFill/>
            <a:miter lim="800000"/>
            <a:headEnd/>
            <a:tailEnd/>
          </a:ln>
        </p:spPr>
        <p:txBody>
          <a:bodyPr wrap="none">
            <a:spAutoFit/>
          </a:bodyPr>
          <a:lstStyle/>
          <a:p>
            <a:pPr algn="ctr"/>
            <a:r>
              <a:rPr lang="en-US" sz="1200">
                <a:latin typeface="Calibri" pitchFamily="34" charset="0"/>
              </a:rPr>
              <a:t>SCN Management Guide, 1999</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14499</TotalTime>
  <Words>2937</Words>
  <Application>Microsoft Macintosh PowerPoint</Application>
  <PresentationFormat>On-screen Show (4:3)</PresentationFormat>
  <Paragraphs>297</Paragraphs>
  <Slides>25</Slides>
  <Notes>25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Default Design</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Iowa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Plant Pathology</dc:creator>
  <cp:lastModifiedBy>Brandy VanDeWalle</cp:lastModifiedBy>
  <cp:revision>427</cp:revision>
  <dcterms:created xsi:type="dcterms:W3CDTF">2005-09-01T15:10:15Z</dcterms:created>
  <dcterms:modified xsi:type="dcterms:W3CDTF">2014-05-20T18:27:46Z</dcterms:modified>
</cp:coreProperties>
</file>