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10" r:id="rId3"/>
    <p:sldId id="409" r:id="rId4"/>
    <p:sldId id="433" r:id="rId5"/>
    <p:sldId id="438" r:id="rId6"/>
    <p:sldId id="436" r:id="rId7"/>
    <p:sldId id="437" r:id="rId8"/>
    <p:sldId id="428" r:id="rId9"/>
    <p:sldId id="411" r:id="rId10"/>
    <p:sldId id="434" r:id="rId11"/>
    <p:sldId id="412" r:id="rId12"/>
    <p:sldId id="413" r:id="rId13"/>
    <p:sldId id="414" r:id="rId14"/>
    <p:sldId id="435" r:id="rId15"/>
    <p:sldId id="421" r:id="rId16"/>
    <p:sldId id="423" r:id="rId17"/>
    <p:sldId id="417" r:id="rId18"/>
    <p:sldId id="427" r:id="rId19"/>
    <p:sldId id="429" r:id="rId20"/>
    <p:sldId id="430" r:id="rId21"/>
    <p:sldId id="432" r:id="rId22"/>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pope" initials="rop" lastIdx="1" clrIdx="0"/>
  <p:cmAuthor id="1" name="XX" initials="XX"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a:srgbClr val="544726"/>
    <a:srgbClr val="F35007"/>
    <a:srgbClr val="800000"/>
    <a:srgbClr val="006600"/>
    <a:srgbClr val="6699FF"/>
    <a:srgbClr val="336699"/>
    <a:srgbClr val="FF00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9" autoAdjust="0"/>
    <p:restoredTop sz="73660" autoAdjust="0"/>
  </p:normalViewPr>
  <p:slideViewPr>
    <p:cSldViewPr>
      <p:cViewPr varScale="1">
        <p:scale>
          <a:sx n="79" d="100"/>
          <a:sy n="79" d="100"/>
        </p:scale>
        <p:origin x="-1576" y="-11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79" d="100"/>
          <a:sy n="79" d="100"/>
        </p:scale>
        <p:origin x="-2004"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169920" cy="480060"/>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lvl1pPr algn="l">
              <a:defRPr sz="1300"/>
            </a:lvl1pPr>
          </a:lstStyle>
          <a:p>
            <a:pPr>
              <a:defRPr/>
            </a:pPr>
            <a:endParaRPr lang="en-US"/>
          </a:p>
        </p:txBody>
      </p:sp>
      <p:sp>
        <p:nvSpPr>
          <p:cNvPr id="26627" name="Rectangle 3"/>
          <p:cNvSpPr>
            <a:spLocks noGrp="1" noChangeArrowheads="1"/>
          </p:cNvSpPr>
          <p:nvPr>
            <p:ph type="dt" idx="1"/>
          </p:nvPr>
        </p:nvSpPr>
        <p:spPr bwMode="auto">
          <a:xfrm>
            <a:off x="4143588" y="0"/>
            <a:ext cx="3169920" cy="480060"/>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lvl1pPr algn="r">
              <a:defRPr sz="13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521" y="4560570"/>
            <a:ext cx="5852160" cy="4320540"/>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6630" name="Rectangle 6"/>
          <p:cNvSpPr>
            <a:spLocks noGrp="1" noChangeArrowheads="1"/>
          </p:cNvSpPr>
          <p:nvPr>
            <p:ph type="ftr" sz="quarter" idx="4"/>
          </p:nvPr>
        </p:nvSpPr>
        <p:spPr bwMode="auto">
          <a:xfrm>
            <a:off x="1" y="9119474"/>
            <a:ext cx="3169920" cy="480060"/>
          </a:xfrm>
          <a:prstGeom prst="rect">
            <a:avLst/>
          </a:prstGeom>
          <a:noFill/>
          <a:ln w="9525">
            <a:noFill/>
            <a:miter lim="800000"/>
            <a:headEnd/>
            <a:tailEnd/>
          </a:ln>
          <a:effectLst/>
        </p:spPr>
        <p:txBody>
          <a:bodyPr vert="horz" wrap="square" lIns="96662" tIns="48331" rIns="96662" bIns="48331" numCol="1" anchor="b" anchorCtr="0" compatLnSpc="1">
            <a:prstTxWarp prst="textNoShape">
              <a:avLst/>
            </a:prstTxWarp>
          </a:bodyPr>
          <a:lstStyle>
            <a:lvl1pPr algn="l">
              <a:defRPr sz="1300"/>
            </a:lvl1pPr>
          </a:lstStyle>
          <a:p>
            <a:pPr>
              <a:defRPr/>
            </a:pPr>
            <a:endParaRPr lang="en-US"/>
          </a:p>
        </p:txBody>
      </p:sp>
      <p:sp>
        <p:nvSpPr>
          <p:cNvPr id="26631" name="Rectangle 7"/>
          <p:cNvSpPr>
            <a:spLocks noGrp="1" noChangeArrowheads="1"/>
          </p:cNvSpPr>
          <p:nvPr>
            <p:ph type="sldNum" sz="quarter" idx="5"/>
          </p:nvPr>
        </p:nvSpPr>
        <p:spPr bwMode="auto">
          <a:xfrm>
            <a:off x="4143588" y="9119474"/>
            <a:ext cx="3169920" cy="480060"/>
          </a:xfrm>
          <a:prstGeom prst="rect">
            <a:avLst/>
          </a:prstGeom>
          <a:noFill/>
          <a:ln w="9525">
            <a:noFill/>
            <a:miter lim="800000"/>
            <a:headEnd/>
            <a:tailEnd/>
          </a:ln>
          <a:effectLst/>
        </p:spPr>
        <p:txBody>
          <a:bodyPr vert="horz" wrap="square" lIns="96662" tIns="48331" rIns="96662" bIns="48331" numCol="1" anchor="b" anchorCtr="0" compatLnSpc="1">
            <a:prstTxWarp prst="textNoShape">
              <a:avLst/>
            </a:prstTxWarp>
          </a:bodyPr>
          <a:lstStyle>
            <a:lvl1pPr algn="r">
              <a:defRPr sz="1300"/>
            </a:lvl1pPr>
          </a:lstStyle>
          <a:p>
            <a:pPr>
              <a:defRPr/>
            </a:pPr>
            <a:fld id="{8055F96B-88FB-4BFA-B817-5EC4DF383CAE}" type="slidenum">
              <a:rPr lang="en-US"/>
              <a:pPr>
                <a:defRPr/>
              </a:pPr>
              <a:t>‹#›</a:t>
            </a:fld>
            <a:endParaRPr lang="en-US"/>
          </a:p>
        </p:txBody>
      </p:sp>
    </p:spTree>
    <p:extLst>
      <p:ext uri="{BB962C8B-B14F-4D97-AF65-F5344CB8AC3E}">
        <p14:creationId xmlns:p14="http://schemas.microsoft.com/office/powerpoint/2010/main" val="1722010062"/>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3">
              <a:lnSpc>
                <a:spcPct val="100000"/>
              </a:lnSpc>
            </a:pPr>
            <a:r>
              <a:rPr lang="en-US" dirty="0" smtClean="0"/>
              <a:t>This presentation focuses on the use of integrated pest management (IPM) with field-crop insect pests. </a:t>
            </a:r>
          </a:p>
          <a:p>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Genetic control is largely based on improvements in seed quality. Starting with high yielding varieties is often worth the extra cost to improve plant health before the insects arrive. Some varieties are bred for genetic resistance or tolerance to an insect or group of insects or other pests. </a:t>
            </a:r>
          </a:p>
          <a:p>
            <a:pPr>
              <a:lnSpc>
                <a:spcPct val="100000"/>
              </a:lnSpc>
            </a:pPr>
            <a:endParaRPr lang="en-US" dirty="0" smtClean="0"/>
          </a:p>
          <a:p>
            <a:pPr>
              <a:lnSpc>
                <a:spcPct val="100000"/>
              </a:lnSpc>
            </a:pPr>
            <a:r>
              <a:rPr lang="en-US" dirty="0" smtClean="0"/>
              <a:t>Desirable genetic traits have been selected for many years by breeders, and now certain traits can be modified by molecular techniques to alter the plant to protect yield. Insects that feed on resistant plants don’t survive or do as well as they normally would. For example, the potato leafhopper </a:t>
            </a:r>
            <a:r>
              <a:rPr lang="en-US" i="1" dirty="0" smtClean="0"/>
              <a:t>(left image)</a:t>
            </a:r>
            <a:r>
              <a:rPr lang="en-US" dirty="0" smtClean="0"/>
              <a:t> is a common pest in alfalfa. Glandular-haired alfalfa varieties are a genetic improvement that discourages the leafhoppers from doing as well because they have difficulty feeding on hairy leaves. </a:t>
            </a:r>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3">
              <a:lnSpc>
                <a:spcPct val="100000"/>
              </a:lnSpc>
            </a:pPr>
            <a:r>
              <a:rPr lang="en-US" dirty="0" smtClean="0"/>
              <a:t>Sometimes mechanical or physical control is helpful to discourage insect success. </a:t>
            </a:r>
          </a:p>
          <a:p>
            <a:pPr defTabSz="966613">
              <a:lnSpc>
                <a:spcPct val="100000"/>
              </a:lnSpc>
            </a:pPr>
            <a:endParaRPr lang="en-US" dirty="0" smtClean="0"/>
          </a:p>
          <a:p>
            <a:pPr defTabSz="966613">
              <a:lnSpc>
                <a:spcPct val="100000"/>
              </a:lnSpc>
              <a:buFont typeface="Arial" pitchFamily="34" charset="0"/>
              <a:buChar char="•"/>
            </a:pPr>
            <a:r>
              <a:rPr lang="en-US" dirty="0" smtClean="0"/>
              <a:t> Controlling weeds or volunteer plants (sanitation) will reduce refuge sites for mobile insects and can make overwintering more difficult. </a:t>
            </a:r>
          </a:p>
          <a:p>
            <a:pPr defTabSz="966613">
              <a:lnSpc>
                <a:spcPct val="100000"/>
              </a:lnSpc>
              <a:buFont typeface="Arial" pitchFamily="34" charset="0"/>
              <a:buChar char="•"/>
            </a:pPr>
            <a:r>
              <a:rPr lang="en-US" dirty="0" smtClean="0"/>
              <a:t> Tillage can destroy insects that overwinter or feed in the soil. </a:t>
            </a:r>
          </a:p>
          <a:p>
            <a:pPr defTabSz="966613">
              <a:lnSpc>
                <a:spcPct val="100000"/>
              </a:lnSpc>
              <a:buFont typeface="Arial" pitchFamily="34" charset="0"/>
              <a:buChar char="•"/>
            </a:pPr>
            <a:r>
              <a:rPr lang="en-US" dirty="0" smtClean="0"/>
              <a:t> Harvesting crops like alfalfa and small grains will leave insects with nothing to feed on, often resulting in starvation. </a:t>
            </a:r>
          </a:p>
          <a:p>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Cultural control can include a selective date of planting to avoid peak emergence of a pest. For example, planting winter wheat after the peak of Hessian fly adult activity (the “Fly-Free date”) is recommended so that females don’t have a place to deposit eggs. A map of predicted fly-free planting dates is shown here. Crop rotation, when practical, can also make it more difficult for insects to find their favorite host plants. Keeping plants healthy by using recommended soil fertility amendments will help minimize stress, making plants better able to tolerate insect feeding. Whenever possible, avoid using known susceptible varieties. </a:t>
            </a: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3">
              <a:lnSpc>
                <a:spcPct val="100000"/>
              </a:lnSpc>
            </a:pPr>
            <a:r>
              <a:rPr lang="en-US" dirty="0" smtClean="0"/>
              <a:t>Biological control involves using beneficial insects to naturally control pests. Fortunately, most of the insects we consider pests have multiple natural enemies. Predators and parasitoid wasps can regulate low to moderate pest levels, but can only be effective in the absence of broad spectrum insecticides. </a:t>
            </a:r>
          </a:p>
          <a:p>
            <a:pPr defTabSz="966613">
              <a:lnSpc>
                <a:spcPct val="100000"/>
              </a:lnSpc>
            </a:pPr>
            <a:endParaRPr lang="en-US" dirty="0" smtClean="0"/>
          </a:p>
          <a:p>
            <a:pPr defTabSz="966613">
              <a:lnSpc>
                <a:spcPct val="100000"/>
              </a:lnSpc>
            </a:pPr>
            <a:r>
              <a:rPr lang="en-US" dirty="0" smtClean="0"/>
              <a:t>The “good guys” are shown above. Many of these feed on aphids and other soft-bodied insects. [</a:t>
            </a:r>
            <a:r>
              <a:rPr lang="en-US" i="1" dirty="0" smtClean="0"/>
              <a:t>Top: Ladybeetle larva </a:t>
            </a:r>
            <a:r>
              <a:rPr lang="en-US" dirty="0" smtClean="0"/>
              <a:t>(page 48, Soybean Field Guide 2</a:t>
            </a:r>
            <a:r>
              <a:rPr lang="en-US" baseline="30000" dirty="0" smtClean="0"/>
              <a:t>nd</a:t>
            </a:r>
            <a:r>
              <a:rPr lang="en-US" dirty="0" smtClean="0"/>
              <a:t> Edition; page 59, Corn Field Guide), </a:t>
            </a:r>
            <a:r>
              <a:rPr lang="en-US" i="1" dirty="0" smtClean="0"/>
              <a:t>Middle: Insidious flower bug </a:t>
            </a:r>
            <a:r>
              <a:rPr lang="en-US" dirty="0" smtClean="0"/>
              <a:t>(page 50, Soybean Field Guide 2</a:t>
            </a:r>
            <a:r>
              <a:rPr lang="en-US" baseline="30000" dirty="0" smtClean="0"/>
              <a:t>nd</a:t>
            </a:r>
            <a:r>
              <a:rPr lang="en-US" dirty="0" smtClean="0"/>
              <a:t> Edition; page 60 Corn Field Guide),</a:t>
            </a:r>
            <a:r>
              <a:rPr lang="en-US" i="1" dirty="0" smtClean="0"/>
              <a:t> and Bottom: </a:t>
            </a:r>
            <a:r>
              <a:rPr lang="en-US" i="1" dirty="0" err="1" smtClean="0"/>
              <a:t>Syrphid</a:t>
            </a:r>
            <a:r>
              <a:rPr lang="en-US" i="1" dirty="0" smtClean="0"/>
              <a:t> fly larva </a:t>
            </a:r>
            <a:r>
              <a:rPr lang="en-US" dirty="0" smtClean="0"/>
              <a:t>(hover flies as adults).]</a:t>
            </a:r>
          </a:p>
          <a:p>
            <a:pPr defTabSz="966613">
              <a:lnSpc>
                <a:spcPct val="100000"/>
              </a:lnSpc>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ts val="0"/>
              </a:spcBef>
            </a:pPr>
            <a:r>
              <a:rPr lang="en-US" dirty="0" smtClean="0"/>
              <a:t>Here are just a few examples of common natural enemies in field crops. </a:t>
            </a:r>
          </a:p>
          <a:p>
            <a:pPr>
              <a:lnSpc>
                <a:spcPct val="100000"/>
              </a:lnSpc>
              <a:spcBef>
                <a:spcPts val="0"/>
              </a:spcBef>
            </a:pPr>
            <a:endParaRPr lang="en-US" dirty="0" smtClean="0"/>
          </a:p>
          <a:p>
            <a:pPr>
              <a:lnSpc>
                <a:spcPct val="100000"/>
              </a:lnSpc>
              <a:spcBef>
                <a:spcPts val="0"/>
              </a:spcBef>
            </a:pPr>
            <a:r>
              <a:rPr lang="en-US" dirty="0" smtClean="0"/>
              <a:t>[</a:t>
            </a:r>
            <a:r>
              <a:rPr lang="en-US" i="1" dirty="0" smtClean="0"/>
              <a:t>Top: The parasitoid wasp is a small, stingless wasp that injects eggs into aphids. The wasp larvae then hatch and begin feeding on the aphid, eventually killing it. The aphid becomes bloated, dies, and is commonly referred to as a mummy. The larvae pupate and later emerge as adult wasps ready to find more aphids.</a:t>
            </a:r>
            <a:r>
              <a:rPr lang="en-US" dirty="0" smtClean="0"/>
              <a:t>]</a:t>
            </a:r>
          </a:p>
          <a:p>
            <a:pPr>
              <a:lnSpc>
                <a:spcPct val="100000"/>
              </a:lnSpc>
              <a:spcBef>
                <a:spcPts val="0"/>
              </a:spcBef>
            </a:pPr>
            <a:endParaRPr lang="en-US" dirty="0" smtClean="0"/>
          </a:p>
          <a:p>
            <a:pPr>
              <a:lnSpc>
                <a:spcPct val="100000"/>
              </a:lnSpc>
              <a:spcBef>
                <a:spcPts val="0"/>
              </a:spcBef>
            </a:pPr>
            <a:r>
              <a:rPr lang="en-US" dirty="0" smtClean="0"/>
              <a:t>[</a:t>
            </a:r>
            <a:r>
              <a:rPr lang="en-US" i="1" dirty="0" smtClean="0"/>
              <a:t>Middle: Ladybugs are the most common natural enemy – they feed on aphids and other soft-bodied insects. The eggs are football-shaped and laid in small groups. Predatory larvae hatch and actively look for soft-bodied insects as prey. The larvae will pupate on the plant and emerge as adults, which we are probably more familiar with seeing in the field. Adult ladybugs are predatory, too.</a:t>
            </a:r>
            <a:r>
              <a:rPr lang="en-US" dirty="0" smtClean="0"/>
              <a:t>]</a:t>
            </a:r>
          </a:p>
          <a:p>
            <a:pPr>
              <a:lnSpc>
                <a:spcPct val="100000"/>
              </a:lnSpc>
              <a:spcBef>
                <a:spcPts val="0"/>
              </a:spcBef>
            </a:pPr>
            <a:endParaRPr lang="en-US" dirty="0" smtClean="0"/>
          </a:p>
          <a:p>
            <a:pPr>
              <a:lnSpc>
                <a:spcPct val="100000"/>
              </a:lnSpc>
              <a:spcBef>
                <a:spcPts val="0"/>
              </a:spcBef>
            </a:pPr>
            <a:r>
              <a:rPr lang="en-US" dirty="0" smtClean="0"/>
              <a:t>[</a:t>
            </a:r>
            <a:r>
              <a:rPr lang="en-US" i="1" dirty="0" smtClean="0"/>
              <a:t>Bottom: Lacewings </a:t>
            </a:r>
            <a:r>
              <a:rPr lang="en-US" dirty="0" smtClean="0"/>
              <a:t>(page 60, Corn Field Guide and page 50, Soybean Field Guide 2</a:t>
            </a:r>
            <a:r>
              <a:rPr lang="en-US" baseline="30000" dirty="0" smtClean="0"/>
              <a:t>nd</a:t>
            </a:r>
            <a:r>
              <a:rPr lang="en-US" dirty="0" smtClean="0"/>
              <a:t> Edition)</a:t>
            </a:r>
            <a:r>
              <a:rPr lang="en-US" i="1" dirty="0" smtClean="0"/>
              <a:t> are common predators of soft-bodied insects. The female lays eggs on protective stalks </a:t>
            </a:r>
            <a:r>
              <a:rPr lang="en-US" dirty="0" smtClean="0"/>
              <a:t>(protects the first emerging larva from eating its siblings!).</a:t>
            </a:r>
            <a:r>
              <a:rPr lang="en-US" i="1" dirty="0" smtClean="0"/>
              <a:t> Lacewing larvae hatch and are voracious predators. Pupae look like small cotton balls. Adults emerge and</a:t>
            </a:r>
            <a:r>
              <a:rPr lang="en-US" i="1" baseline="0" dirty="0" smtClean="0"/>
              <a:t> f</a:t>
            </a:r>
            <a:r>
              <a:rPr lang="en-US" i="1" dirty="0" smtClean="0"/>
              <a:t>eed on nectar and pollen or</a:t>
            </a:r>
            <a:r>
              <a:rPr lang="en-US" i="1" baseline="0" dirty="0" smtClean="0"/>
              <a:t> are predaceous</a:t>
            </a:r>
            <a:r>
              <a:rPr lang="en-US" i="1" dirty="0" smtClean="0"/>
              <a: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ts val="0"/>
              </a:spcBef>
            </a:pPr>
            <a:r>
              <a:rPr lang="en-US" dirty="0" smtClean="0"/>
              <a:t>In addition to predators and parasitoids, there are many naturally-occurring pathogens that help reduce pest numbers. Pathogens may include fungi, bacteria, nematodes, and viruses. Pathogens usually have a very limited host range, where they target one species or group of related insects. The pathogens have a range of effectiveness, some outright kill their hosts and others just shortening the life of insects. The environment plays a huge role in the effectiveness of pathogens on controlling pests. For example, fungi need certain temperature and moisture conditions to be viable.</a:t>
            </a: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ts val="0"/>
              </a:spcBef>
            </a:pPr>
            <a:r>
              <a:rPr lang="en-US" dirty="0" smtClean="0"/>
              <a:t>One particularly effective pathogen is a bacteria called </a:t>
            </a:r>
            <a:r>
              <a:rPr lang="en-US" i="1" dirty="0" smtClean="0"/>
              <a:t>Bacillus </a:t>
            </a:r>
            <a:r>
              <a:rPr lang="en-US" i="1" dirty="0" err="1" smtClean="0"/>
              <a:t>thuringiensis</a:t>
            </a:r>
            <a:r>
              <a:rPr lang="en-US" dirty="0" smtClean="0"/>
              <a:t>, or “Bt” [</a:t>
            </a:r>
            <a:r>
              <a:rPr lang="en-US" cap="small" dirty="0" smtClean="0"/>
              <a:t>bass-</a:t>
            </a:r>
            <a:r>
              <a:rPr lang="en-US" b="1" cap="small" dirty="0" smtClean="0"/>
              <a:t>ill</a:t>
            </a:r>
            <a:r>
              <a:rPr lang="en-US" cap="small" dirty="0" smtClean="0"/>
              <a:t>’-</a:t>
            </a:r>
            <a:r>
              <a:rPr lang="en-US" cap="small" dirty="0" err="1" smtClean="0"/>
              <a:t>iss</a:t>
            </a:r>
            <a:r>
              <a:rPr lang="en-US" cap="small" dirty="0" smtClean="0"/>
              <a:t>  / </a:t>
            </a:r>
            <a:r>
              <a:rPr lang="en-US" cap="small" dirty="0" err="1" smtClean="0"/>
              <a:t>thur</a:t>
            </a:r>
            <a:r>
              <a:rPr lang="en-US" cap="small" dirty="0" smtClean="0"/>
              <a:t>-in-gee-</a:t>
            </a:r>
            <a:r>
              <a:rPr lang="en-US" b="1" cap="small" dirty="0" smtClean="0"/>
              <a:t>en’</a:t>
            </a:r>
            <a:r>
              <a:rPr lang="en-US" cap="small" dirty="0" smtClean="0"/>
              <a:t>-sis</a:t>
            </a:r>
            <a:r>
              <a:rPr lang="en-US" dirty="0" smtClean="0"/>
              <a:t>]. There are several subspecies of Bt, with each strain being very selective to a small group of insects. There are Bt strains for mosquitoes, caterpillars, and beetles. Bt can be incorporated into the genetics of a plant or used as a foliar application. </a:t>
            </a:r>
          </a:p>
          <a:p>
            <a:pPr>
              <a:lnSpc>
                <a:spcPct val="100000"/>
              </a:lnSpc>
              <a:spcBef>
                <a:spcPts val="0"/>
              </a:spcBef>
            </a:pPr>
            <a:endParaRPr lang="en-US" dirty="0" smtClean="0"/>
          </a:p>
          <a:p>
            <a:pPr>
              <a:lnSpc>
                <a:spcPct val="100000"/>
              </a:lnSpc>
              <a:spcBef>
                <a:spcPts val="0"/>
              </a:spcBef>
            </a:pPr>
            <a:r>
              <a:rPr lang="en-US" dirty="0" smtClean="0"/>
              <a:t>Using a caterpillar as an example, we can see how Bt works: As the caterpillar eats foliage with Bt, the crystalline toxins enter the gut and bind to the gut wall, eventually breaking it open. Normal bacteria in the gut enter the body cavity and the caterpillar dies of a runaway infection within 1 to 2 days. </a:t>
            </a: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ts val="0"/>
              </a:spcBef>
            </a:pPr>
            <a:r>
              <a:rPr lang="en-US" dirty="0" smtClean="0"/>
              <a:t>Chemicals can be a very effective management tactic against insects. Traditional  insecticides are broad spectrum with  a residual of 7-14 days. Major classes of these insecticides include pyrethroids, organophosphates, and carbamates. Many different products and formulations are available for most pests in field crops. </a:t>
            </a:r>
          </a:p>
          <a:p>
            <a:pPr>
              <a:lnSpc>
                <a:spcPct val="100000"/>
              </a:lnSpc>
              <a:spcBef>
                <a:spcPts val="0"/>
              </a:spcBef>
            </a:pPr>
            <a:endParaRPr lang="en-US" dirty="0" smtClean="0"/>
          </a:p>
          <a:p>
            <a:pPr>
              <a:lnSpc>
                <a:spcPct val="100000"/>
              </a:lnSpc>
              <a:spcBef>
                <a:spcPts val="0"/>
              </a:spcBef>
            </a:pPr>
            <a:r>
              <a:rPr lang="en-US" dirty="0" smtClean="0"/>
              <a:t>Recently, industry has formulated some new insecticide chemistries that are considered reduced-risk. These are not as destructive as broad spectrum insecticides. Typically, these products are more selective so they preserve natural enemies and pollinating insects. </a:t>
            </a:r>
          </a:p>
          <a:p>
            <a:pPr>
              <a:lnSpc>
                <a:spcPct val="100000"/>
              </a:lnSpc>
              <a:spcBef>
                <a:spcPts val="0"/>
              </a:spcBef>
            </a:pPr>
            <a:endParaRPr lang="en-US" dirty="0" smtClean="0"/>
          </a:p>
          <a:p>
            <a:pPr defTabSz="966613">
              <a:lnSpc>
                <a:spcPct val="100000"/>
              </a:lnSpc>
              <a:spcBef>
                <a:spcPts val="0"/>
              </a:spcBef>
            </a:pPr>
            <a:r>
              <a:rPr lang="en-US" dirty="0" smtClean="0"/>
              <a:t>It is always important to follow the label rates, reentry periods, and harvest intervals of insecticides. The label on the product is the law and should be followed carefully. Whenever planning an insecticide spray, think about getting the maximum control possible. Most insects have a weak link in their life cycle where they are susceptible to insecticides. Plan to spray when you get the biggest bang for your buck – that may be when the majority of nymphs have emerged, or when most of the adults have emerged. Whenever possible, try to alternate chemical classes or modes of action so that the insects are not exposed to the same products all the time. This is important because insects can develop resistance to chemicals and this process can be sped by the repeated application of the same product.</a:t>
            </a:r>
          </a:p>
          <a:p>
            <a:pPr>
              <a:lnSpc>
                <a:spcPct val="100000"/>
              </a:lnSpc>
              <a:spcBef>
                <a:spcPts val="0"/>
              </a:spcBef>
            </a:pP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00000"/>
              </a:lnSpc>
            </a:pPr>
            <a:r>
              <a:rPr lang="en-US" dirty="0" smtClean="0"/>
              <a:t>As just mentioned, insecticides are a part of IPM programs, but should only be used when warranted. Understand that completely eliminating insects is not possible and fields are never going to be insect-free. Most of the insects we find in field crops are not at levels high enough to warrant sprays or are even considered harmful. The number of true pest species we would find is actually very low. But sometimes pests flare up and do cause economic damage. IPM tries to avoid economic loss whenever possible. A keystone concept in IPM is the use of thresholds instead of calendar-based sprays. An economic threshold is a cut-off point that tells you to spray before economic damage occurs. Examples of economic thresholds may be five beetles per sweep or 25% defoliation. </a:t>
            </a:r>
          </a:p>
          <a:p>
            <a:pPr>
              <a:lnSpc>
                <a:spcPct val="100000"/>
              </a:lnSpc>
            </a:pPr>
            <a:endParaRPr lang="en-US" dirty="0" smtClean="0"/>
          </a:p>
          <a:p>
            <a:pPr>
              <a:lnSpc>
                <a:spcPct val="100000"/>
              </a:lnSpc>
            </a:pPr>
            <a:r>
              <a:rPr lang="en-US" dirty="0" smtClean="0"/>
              <a:t>There are several advantages of using a threshold. Of course you will save money if you only spray when needed versus spraying regardless of insect pressure. Reducing applications can help delay genetic resistance in insect populations to major classes of insecticides, making the products we have available now last longer. </a:t>
            </a:r>
          </a:p>
          <a:p>
            <a:pPr>
              <a:lnSpc>
                <a:spcPct val="100000"/>
              </a:lnSpc>
            </a:pPr>
            <a:endParaRPr lang="en-US" dirty="0" smtClean="0"/>
          </a:p>
          <a:p>
            <a:pPr>
              <a:lnSpc>
                <a:spcPct val="100000"/>
              </a:lnSpc>
            </a:pPr>
            <a:r>
              <a:rPr lang="en-US" dirty="0" smtClean="0"/>
              <a:t>A good example of using economic thresholds is for the control of soybean aphid (pages 38-40, Soybean Field Guide 2</a:t>
            </a:r>
            <a:r>
              <a:rPr lang="en-US" baseline="30000" dirty="0" smtClean="0"/>
              <a:t>nd</a:t>
            </a:r>
            <a:r>
              <a:rPr lang="en-US" dirty="0" smtClean="0"/>
              <a:t> Edition). Treatments are not considered appropriate until the aphid population reaches 250 per plant and is increasing. Most of the foliar insecticide applications we have commercially available are considered broad spectrum, so they will kill the target insect but also kill beneficial insects as well. Any time an insecticide is used, there are always risks to the applicator and accidental non-target effects to other animals. By waiting to spray until pest pressure reaches or exceeds the economic threshold you can minimize all these potential negative impacts. </a:t>
            </a: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Here is same figure that was shown before, but it might help explain an economic threshold a bit better. Thresholds are a predetermined cut-off point when you should schedule a spray. It’s not actually the point at which economic loss occurs. That is called the economic injury level. Careful scouting will help you determine when the pest has exceeded the threshold, shown here at 300 insects per plant. A well-timed spray before surpassing the economic injury level, shown here as 500 insects per plant, will prevent economic yield loss. In 2008, insects surpassed the threshold and justified an insecticide spray. But in 2009, the pest populations never entered the grey area and an insecticide treatment would not pay for itself. </a:t>
            </a: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3">
              <a:lnSpc>
                <a:spcPct val="100000"/>
              </a:lnSpc>
            </a:pPr>
            <a:r>
              <a:rPr lang="en-US" dirty="0" smtClean="0"/>
              <a:t>Whenever you think about maximizing yields and profit, it is really important to know the system. </a:t>
            </a:r>
          </a:p>
          <a:p>
            <a:pPr defTabSz="966613">
              <a:lnSpc>
                <a:spcPct val="100000"/>
              </a:lnSpc>
            </a:pPr>
            <a:endParaRPr lang="en-US" dirty="0" smtClean="0"/>
          </a:p>
          <a:p>
            <a:pPr defTabSz="966613">
              <a:lnSpc>
                <a:spcPct val="100000"/>
              </a:lnSpc>
            </a:pPr>
            <a:r>
              <a:rPr lang="en-US" dirty="0" smtClean="0"/>
              <a:t>First, you must know what the plant normally looks like so that you know when it starts to look abnormal. </a:t>
            </a:r>
          </a:p>
          <a:p>
            <a:pPr defTabSz="966613">
              <a:lnSpc>
                <a:spcPct val="100000"/>
              </a:lnSpc>
            </a:pPr>
            <a:endParaRPr lang="en-US" dirty="0" smtClean="0"/>
          </a:p>
          <a:p>
            <a:pPr defTabSz="966613">
              <a:lnSpc>
                <a:spcPct val="100000"/>
              </a:lnSpc>
            </a:pPr>
            <a:r>
              <a:rPr lang="en-US" dirty="0" smtClean="0"/>
              <a:t>Surprisingly, most plant health problems are not caused by biotic (living) factors like insects or disease. Typically, plants are stressed or sick because of </a:t>
            </a:r>
            <a:r>
              <a:rPr lang="en-US" dirty="0" err="1" smtClean="0"/>
              <a:t>abiotic</a:t>
            </a:r>
            <a:r>
              <a:rPr lang="en-US" dirty="0" smtClean="0"/>
              <a:t> factors, such as uncontrollable, adverse weather or environmental conditions or as a result of growers over-managing. Some cultural practices, such as overwatering or fertilizing can make crop plants in fields very attractive to insects or promote disease. </a:t>
            </a:r>
          </a:p>
          <a:p>
            <a:pPr defTabSz="966613">
              <a:lnSpc>
                <a:spcPct val="100000"/>
              </a:lnSpc>
            </a:pPr>
            <a:endParaRPr lang="en-US" dirty="0" smtClean="0"/>
          </a:p>
          <a:p>
            <a:pPr defTabSz="966613">
              <a:lnSpc>
                <a:spcPct val="100000"/>
              </a:lnSpc>
            </a:pPr>
            <a:r>
              <a:rPr lang="en-US" dirty="0" smtClean="0"/>
              <a:t>To confirm biotic factors are damaging plants, proper identification of the insect (or disease) is critical to successful management. </a:t>
            </a:r>
          </a:p>
          <a:p>
            <a:pPr>
              <a:lnSpc>
                <a:spcPct val="100000"/>
              </a:lnSpc>
            </a:pP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There are many changing factors that go into using insecticides. Growers need to think about several environmental and economic issues to decide if the treatment is financially worth it. Although difficult to do, growers must be able to predict the market value of the crop and anticipate the overall production costs, including insecticide applications. Sometimes treating for insects with predicted low market values is not cost-effective. </a:t>
            </a:r>
          </a:p>
          <a:p>
            <a:pPr>
              <a:lnSpc>
                <a:spcPct val="100000"/>
              </a:lnSpc>
            </a:pPr>
            <a:endParaRPr lang="en-US" dirty="0" smtClean="0"/>
          </a:p>
          <a:p>
            <a:pPr>
              <a:lnSpc>
                <a:spcPct val="100000"/>
              </a:lnSpc>
            </a:pPr>
            <a:r>
              <a:rPr lang="en-US" dirty="0" smtClean="0"/>
              <a:t>Another item to consider is coverage of the application. Whenever spraying, growers should strive for maximum coverage, or a high killing rate. Adjusting volume and pressure of the application will ensure full coverage. </a:t>
            </a:r>
          </a:p>
          <a:p>
            <a:pPr>
              <a:lnSpc>
                <a:spcPct val="100000"/>
              </a:lnSpc>
            </a:pPr>
            <a:endParaRPr lang="en-US" dirty="0" smtClean="0"/>
          </a:p>
          <a:p>
            <a:pPr>
              <a:lnSpc>
                <a:spcPct val="100000"/>
              </a:lnSpc>
            </a:pPr>
            <a:r>
              <a:rPr lang="en-US" dirty="0" smtClean="0"/>
              <a:t>If feasible, leave a check strip so that you can compare treated and untreated portions of the field. This is one great way to know if the insecticide was worth it and well-timed.</a:t>
            </a: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In summary, managing insects in field crops takes a lot of proactive work. Knowledge of how plants and insects interact in a system is an important first step. Developing a field history can help make management decisions easier. Implement multiple, proactive IPM tactics to minimize insect pressure. Selecting high-yielding seed and regular scouting will improve the odds of a successful crop. Use economic thresholds and only spray when needed. </a:t>
            </a:r>
          </a:p>
          <a:p>
            <a:pPr>
              <a:lnSpc>
                <a:spcPct val="100000"/>
              </a:lnSpc>
            </a:pPr>
            <a:endParaRPr lang="en-US" dirty="0" smtClean="0"/>
          </a:p>
          <a:p>
            <a:pPr defTabSz="956097">
              <a:lnSpc>
                <a:spcPct val="100000"/>
              </a:lnSpc>
              <a:defRPr/>
            </a:pPr>
            <a:r>
              <a:rPr lang="en-US" i="1" dirty="0" smtClean="0"/>
              <a:t>All images © ISU, except where noted.</a:t>
            </a:r>
          </a:p>
          <a:p>
            <a:endParaRPr lang="en-US" dirty="0" smtClean="0"/>
          </a:p>
          <a:p>
            <a:pPr defTabSz="956097">
              <a:defRPr/>
            </a:pPr>
            <a:r>
              <a:rPr lang="en-US" dirty="0" smtClean="0"/>
              <a:t>Thanks to ISU Extension </a:t>
            </a:r>
            <a:r>
              <a:rPr lang="en-US" smtClean="0"/>
              <a:t>and Outreach and </a:t>
            </a:r>
            <a:r>
              <a:rPr lang="en-US" dirty="0" smtClean="0"/>
              <a:t>North Central IPM Center for financial support.</a:t>
            </a:r>
          </a:p>
          <a:p>
            <a:endParaRPr lang="en-US" baseline="0" dirty="0" smtClean="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3">
              <a:lnSpc>
                <a:spcPct val="100000"/>
              </a:lnSpc>
            </a:pPr>
            <a:r>
              <a:rPr lang="en-US" dirty="0" smtClean="0"/>
              <a:t>For most field crops, there are many tactics that we can use to protect yield and minimize unnecessary risk to the environment. That concept is often recognized as Integrated Pest Management or IPM. (Refer to the IPM sections in the field guides: start on page 18, Corn Field Guide; start on page 7, Soybean Field Guide 2</a:t>
            </a:r>
            <a:r>
              <a:rPr lang="en-US" baseline="30000" dirty="0" smtClean="0"/>
              <a:t>nd</a:t>
            </a:r>
            <a:r>
              <a:rPr lang="en-US" dirty="0" smtClean="0"/>
              <a:t> Edition)</a:t>
            </a:r>
          </a:p>
          <a:p>
            <a:pPr defTabSz="966613">
              <a:lnSpc>
                <a:spcPct val="100000"/>
              </a:lnSpc>
            </a:pPr>
            <a:r>
              <a:rPr lang="en-US" dirty="0" smtClean="0"/>
              <a:t>    </a:t>
            </a:r>
          </a:p>
          <a:p>
            <a:pPr defTabSz="966613">
              <a:lnSpc>
                <a:spcPct val="100000"/>
              </a:lnSpc>
            </a:pPr>
            <a:r>
              <a:rPr lang="en-US" dirty="0" smtClean="0"/>
              <a:t>IPM for insects usually involves combining multiple tactics to reduce pest pressure. A strong IPM program involves planning ahead and being proactive instead of reactive. </a:t>
            </a:r>
          </a:p>
          <a:p>
            <a:pPr defTabSz="966613">
              <a:lnSpc>
                <a:spcPct val="100000"/>
              </a:lnSpc>
            </a:pPr>
            <a:r>
              <a:rPr lang="en-US" dirty="0" smtClean="0"/>
              <a:t>    </a:t>
            </a:r>
          </a:p>
          <a:p>
            <a:pPr defTabSz="966613">
              <a:lnSpc>
                <a:spcPct val="100000"/>
              </a:lnSpc>
            </a:pPr>
            <a:r>
              <a:rPr lang="en-US" dirty="0" smtClean="0"/>
              <a:t>Once crop foliage or other tissue is destroyed, it may be impossible to recover the losses. </a:t>
            </a:r>
          </a:p>
          <a:p>
            <a:pPr defTabSz="966613">
              <a:lnSpc>
                <a:spcPct val="100000"/>
              </a:lnSpc>
            </a:pPr>
            <a:r>
              <a:rPr lang="en-US" dirty="0" smtClean="0"/>
              <a:t>    </a:t>
            </a:r>
          </a:p>
          <a:p>
            <a:pPr defTabSz="966613">
              <a:lnSpc>
                <a:spcPct val="100000"/>
              </a:lnSpc>
            </a:pPr>
            <a:r>
              <a:rPr lang="en-US" dirty="0" smtClean="0"/>
              <a:t>Instead of calendar-based insecticide sprays, IPM programs recommend only treating when needed to preserve natural enemies and reduce overall production costs. </a:t>
            </a:r>
          </a:p>
          <a:p>
            <a:pPr defTabSz="966613">
              <a:lnSpc>
                <a:spcPct val="100000"/>
              </a:lnSpc>
            </a:pPr>
            <a:r>
              <a:rPr lang="en-US" dirty="0" smtClean="0"/>
              <a:t>    </a:t>
            </a:r>
          </a:p>
          <a:p>
            <a:pPr defTabSz="966613">
              <a:lnSpc>
                <a:spcPct val="100000"/>
              </a:lnSpc>
            </a:pPr>
            <a:r>
              <a:rPr lang="en-US" dirty="0" smtClean="0"/>
              <a:t>Taking good notes and developing a field history can be a useful reference for making future management decisions. </a:t>
            </a:r>
          </a:p>
          <a:p>
            <a:pPr defTabSz="966613">
              <a:lnSpc>
                <a:spcPct val="100000"/>
              </a:lnSpc>
            </a:pPr>
            <a:endParaRPr lang="en-US" dirty="0" smtClean="0"/>
          </a:p>
          <a:p>
            <a:pPr defTabSz="966613">
              <a:lnSpc>
                <a:spcPct val="100000"/>
              </a:lnSpc>
            </a:pPr>
            <a:r>
              <a:rPr lang="en-US" dirty="0" smtClean="0"/>
              <a:t>Review the Introduction to IPM presentation for terms such as Economic Threshold and Economic Injury Level.</a:t>
            </a:r>
          </a:p>
          <a:p>
            <a:pPr defTabSz="966613">
              <a:lnSpc>
                <a:spcPct val="100000"/>
              </a:lnSpc>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3">
              <a:lnSpc>
                <a:spcPct val="100000"/>
              </a:lnSpc>
            </a:pPr>
            <a:r>
              <a:rPr lang="en-US" dirty="0" smtClean="0"/>
              <a:t>Scouting for insects is a big part of a successful IPM program. You need to be a crop detective to describe normal insect activity. Understanding the biology and life cycle of insect pests is the first step. Questions to answer include: How many generations does the insect have per year and when do different life stages occur? What is the damaging life stage and what does that damage look like? </a:t>
            </a:r>
          </a:p>
          <a:p>
            <a:pPr defTabSz="966613">
              <a:lnSpc>
                <a:spcPct val="100000"/>
              </a:lnSpc>
            </a:pPr>
            <a:endParaRPr lang="en-US" dirty="0" smtClean="0"/>
          </a:p>
          <a:p>
            <a:pPr defTabSz="966613">
              <a:lnSpc>
                <a:spcPct val="100000"/>
              </a:lnSpc>
            </a:pPr>
            <a:r>
              <a:rPr lang="en-US" dirty="0" smtClean="0"/>
              <a:t>One of the more common damages to plants is feeding on plant tissue. For example, bean leaf beetle (page 46, Soybean Field Guide 2</a:t>
            </a:r>
            <a:r>
              <a:rPr lang="en-US" baseline="30000" dirty="0" smtClean="0"/>
              <a:t>nd</a:t>
            </a:r>
            <a:r>
              <a:rPr lang="en-US" dirty="0" smtClean="0"/>
              <a:t> Edition) feeding on soybean and grasshopper feeding on corn (page 54, Corn Field Guide).</a:t>
            </a:r>
          </a:p>
          <a:p>
            <a:pPr defTabSz="966613">
              <a:lnSpc>
                <a:spcPct val="100000"/>
              </a:lnSpc>
            </a:pPr>
            <a:endParaRPr lang="en-US" dirty="0" smtClean="0"/>
          </a:p>
          <a:p>
            <a:pPr defTabSz="966613">
              <a:lnSpc>
                <a:spcPct val="100000"/>
              </a:lnSpc>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3">
              <a:lnSpc>
                <a:spcPct val="100000"/>
              </a:lnSpc>
            </a:pPr>
            <a:r>
              <a:rPr lang="en-US" dirty="0" smtClean="0"/>
              <a:t>Other injuries include damage to seeds (</a:t>
            </a:r>
            <a:r>
              <a:rPr lang="en-US" dirty="0" err="1" smtClean="0"/>
              <a:t>seedcorn</a:t>
            </a:r>
            <a:r>
              <a:rPr lang="en-US" dirty="0" smtClean="0"/>
              <a:t> maggot-middle image-page 46, Corn Field Guide and page 36, Soybean Field Guide 2</a:t>
            </a:r>
            <a:r>
              <a:rPr lang="en-US" baseline="30000" dirty="0" smtClean="0"/>
              <a:t>nd</a:t>
            </a:r>
            <a:r>
              <a:rPr lang="en-US" dirty="0" smtClean="0"/>
              <a:t> Edition) or seedlings (black cutworm damage-top right image-page 48, Corn Field Guide). Also, some insects feed on plant sap with piercing-sucking mouth parts causing stippling on the leaves (spider mites [a close</a:t>
            </a:r>
            <a:r>
              <a:rPr lang="en-US" baseline="0" dirty="0" smtClean="0"/>
              <a:t> relative of insects</a:t>
            </a:r>
            <a:r>
              <a:rPr lang="en-US" dirty="0" smtClean="0"/>
              <a:t>]-lower right image-page 45, Soybean Field Guide 2</a:t>
            </a:r>
            <a:r>
              <a:rPr lang="en-US" baseline="30000" dirty="0" smtClean="0"/>
              <a:t>nd</a:t>
            </a:r>
            <a:r>
              <a:rPr lang="en-US" dirty="0" smtClean="0"/>
              <a:t> Edition and page 55, Corn Field Guide). Insects can also interfere with pollination (Japanese beetles on silks-lower left-page 57, Corn Field Guide) or destroy different parts of a plant depending on the generation of the insect.</a:t>
            </a:r>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lnSpc>
                <a:spcPct val="100000"/>
              </a:lnSpc>
              <a:defRPr/>
            </a:pPr>
            <a:r>
              <a:rPr lang="en-US" dirty="0" smtClean="0"/>
              <a:t>Knowing how to find the target insects will help you accurately describe what’s going on in the field. Insects usually have a preferred feeding site, whether it’s the leaves, stems, or flowers. For example, some insects cause more damage along edges of fields, especially near grassy edges.</a:t>
            </a:r>
          </a:p>
          <a:p>
            <a:pPr defTabSz="956097">
              <a:lnSpc>
                <a:spcPct val="100000"/>
              </a:lnSpc>
              <a:defRPr/>
            </a:pPr>
            <a:endParaRPr lang="en-US" dirty="0" smtClean="0"/>
          </a:p>
          <a:p>
            <a:pPr defTabSz="956097">
              <a:lnSpc>
                <a:spcPct val="100000"/>
              </a:lnSpc>
              <a:defRPr/>
            </a:pPr>
            <a:r>
              <a:rPr lang="en-US" dirty="0" smtClean="0"/>
              <a:t>Some feed only at night while others are constantly eating. </a:t>
            </a:r>
          </a:p>
          <a:p>
            <a:pPr>
              <a:lnSpc>
                <a:spcPct val="100000"/>
              </a:lnSpc>
            </a:pPr>
            <a:endParaRPr lang="en-US" baseline="0" dirty="0" smtClean="0"/>
          </a:p>
          <a:p>
            <a:pPr>
              <a:lnSpc>
                <a:spcPct val="100000"/>
              </a:lnSpc>
            </a:pP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7F2DD1E-3271-43DC-A8F5-E161E108116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3">
              <a:lnSpc>
                <a:spcPct val="100000"/>
              </a:lnSpc>
            </a:pPr>
            <a:r>
              <a:rPr lang="en-US" dirty="0" smtClean="0"/>
              <a:t>Once you understand the insect pest’s behavior, an appropriate sampling technique that will most effectively collect your target insect can be chosen. A sweep net (figure on right) is a common sampling tool for some insects because it dislodges insects from the foliage. But nets won’t accurately estimate insects like aphids, which are difficult to collect with nets. Counting</a:t>
            </a:r>
            <a:r>
              <a:rPr lang="en-US" baseline="0" dirty="0" smtClean="0"/>
              <a:t> insects per plant is also used to sample insects. </a:t>
            </a:r>
            <a:r>
              <a:rPr lang="en-US" dirty="0" smtClean="0"/>
              <a:t>Some insect pests can be monitored using visual or chemical lures (figure on left). </a:t>
            </a:r>
            <a:r>
              <a:rPr lang="en-US" baseline="0" dirty="0" smtClean="0"/>
              <a:t>More information on visual or chemical lures can be found here - http://edis.ifas.ufl.edu/pdffiles/IN/IN08000.pdf.</a:t>
            </a:r>
          </a:p>
          <a:p>
            <a:endParaRPr lang="en-US" baseline="0"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7F2DD1E-3271-43DC-A8F5-E161E108116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All insect populations go through high and low cycles. Some might peak several times a year while others may peak only every few years. Scouting will help you describe density over time. This is a figure of a typical insect population scenario. Each dot represents a sampling date. Note that the numbers were very high in 2008, with a peak of over 500 insects per plant in mid-August. Compare that with 2009, where the numbers remained low throughout the season.</a:t>
            </a:r>
            <a:endParaRPr lang="en-US" dirty="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Common IPM tactics to manage insects are described on this slide. Most of these tactics attempt to disrupt activity, so that insects don’t do as well as they normally could – hopefully preventing population flares that result in economically significant damage. </a:t>
            </a:r>
          </a:p>
          <a:p>
            <a:pPr>
              <a:lnSpc>
                <a:spcPct val="100000"/>
              </a:lnSpc>
            </a:pPr>
            <a:endParaRPr lang="en-US" dirty="0" smtClean="0"/>
          </a:p>
          <a:p>
            <a:pPr>
              <a:lnSpc>
                <a:spcPct val="100000"/>
              </a:lnSpc>
            </a:pPr>
            <a:r>
              <a:rPr lang="en-US" dirty="0" smtClean="0"/>
              <a:t>Regulatory control is largely conducted by direction of state and federal agencies, especially the United States Department of Agriculture and </a:t>
            </a:r>
            <a:r>
              <a:rPr lang="en-US" smtClean="0"/>
              <a:t>the </a:t>
            </a:r>
            <a:r>
              <a:rPr lang="en-US" smtClean="0"/>
              <a:t>Nebraska </a:t>
            </a:r>
            <a:r>
              <a:rPr lang="en-US" dirty="0" smtClean="0"/>
              <a:t>Department of Agriculture and Land Stewardship. Regulations may prevent harmful and invasive insects from entering the state because they are shown to cause severe damage. The following slides will elaborate on the other tactics, as they are usually more in our control. </a:t>
            </a:r>
          </a:p>
          <a:p>
            <a:endParaRPr lang="en-US" baseline="0" dirty="0" smtClean="0"/>
          </a:p>
        </p:txBody>
      </p:sp>
      <p:sp>
        <p:nvSpPr>
          <p:cNvPr id="4" name="Slide Number Placeholder 3"/>
          <p:cNvSpPr>
            <a:spLocks noGrp="1"/>
          </p:cNvSpPr>
          <p:nvPr>
            <p:ph type="sldNum" sz="quarter" idx="10"/>
          </p:nvPr>
        </p:nvSpPr>
        <p:spPr/>
        <p:txBody>
          <a:bodyPr/>
          <a:lstStyle/>
          <a:p>
            <a:pPr>
              <a:defRPr/>
            </a:pPr>
            <a:fld id="{8055F96B-88FB-4BFA-B817-5EC4DF383CA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457200" y="1066800"/>
            <a:ext cx="8229600" cy="76200"/>
          </a:xfrm>
          <a:prstGeom prst="rect">
            <a:avLst/>
          </a:prstGeom>
          <a:solidFill>
            <a:srgbClr val="800000"/>
          </a:solidFill>
          <a:ln w="25400" cap="rnd" cmpd="sng" algn="ctr">
            <a:noFill/>
            <a:prstDash val="solid"/>
            <a:round/>
            <a:headEnd type="none" w="med" len="med"/>
            <a:tailEnd type="none" w="med" len="med"/>
          </a:ln>
          <a:effectLst/>
          <a:scene3d>
            <a:camera prst="orthographicFront">
              <a:rot lat="0" lon="0" rev="0"/>
            </a:camera>
            <a:lightRig rig="threePt" dir="t"/>
          </a:scene3d>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0"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wmf"/></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838200" y="659790"/>
            <a:ext cx="7277100" cy="769441"/>
          </a:xfrm>
          <a:prstGeom prst="rect">
            <a:avLst/>
          </a:prstGeom>
          <a:noFill/>
          <a:ln w="25400">
            <a:noFill/>
            <a:miter lim="800000"/>
            <a:headEnd/>
            <a:tailEnd/>
          </a:ln>
        </p:spPr>
        <p:txBody>
          <a:bodyPr wrap="square">
            <a:spAutoFit/>
          </a:bodyPr>
          <a:lstStyle/>
          <a:p>
            <a:r>
              <a:rPr lang="en-US" sz="4400" b="1" dirty="0">
                <a:solidFill>
                  <a:schemeClr val="bg1"/>
                </a:solidFill>
                <a:latin typeface="Calibri" pitchFamily="34" charset="0"/>
              </a:rPr>
              <a:t>Insect Management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Genetic control</a:t>
            </a:r>
          </a:p>
        </p:txBody>
      </p:sp>
      <p:sp>
        <p:nvSpPr>
          <p:cNvPr id="10243" name="Rectangle 3"/>
          <p:cNvSpPr>
            <a:spLocks noGrp="1" noChangeArrowheads="1"/>
          </p:cNvSpPr>
          <p:nvPr>
            <p:ph idx="1"/>
          </p:nvPr>
        </p:nvSpPr>
        <p:spPr bwMode="auto">
          <a:xfrm>
            <a:off x="457200" y="1295400"/>
            <a:ext cx="8229600" cy="2819399"/>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Select varieties that will help minimize yield loss</a:t>
            </a:r>
          </a:p>
          <a:p>
            <a:pPr eaLnBrk="1" hangingPunct="1"/>
            <a:r>
              <a:rPr lang="en-US" dirty="0" smtClean="0"/>
              <a:t>Conventional and molecular breeding</a:t>
            </a:r>
          </a:p>
          <a:p>
            <a:pPr eaLnBrk="1" hangingPunct="1"/>
            <a:r>
              <a:rPr lang="en-US" dirty="0" smtClean="0"/>
              <a:t>Host plant resistance or tolerance</a:t>
            </a:r>
          </a:p>
          <a:p>
            <a:pPr lvl="1" eaLnBrk="1" hangingPunct="1"/>
            <a:r>
              <a:rPr lang="en-US" dirty="0" smtClean="0"/>
              <a:t>Insects don’t survive or do as well</a:t>
            </a:r>
          </a:p>
        </p:txBody>
      </p:sp>
      <p:sp>
        <p:nvSpPr>
          <p:cNvPr id="5" name="Rectangle 2"/>
          <p:cNvSpPr txBox="1">
            <a:spLocks noChangeArrowheads="1"/>
          </p:cNvSpPr>
          <p:nvPr/>
        </p:nvSpPr>
        <p:spPr bwMode="auto">
          <a:xfrm>
            <a:off x="457200" y="274638"/>
            <a:ext cx="8534400" cy="1020762"/>
          </a:xfrm>
          <a:prstGeom prst="rect">
            <a:avLst/>
          </a:prstGeom>
          <a:noFill/>
          <a:ln w="9525">
            <a:noFill/>
            <a:miter lim="800000"/>
            <a:headEnd/>
            <a:tailEnd/>
          </a:ln>
        </p:spPr>
        <p:txBody>
          <a:bodyPr anchor="ctr">
            <a:normAutofit/>
          </a:bodyPr>
          <a:lstStyle/>
          <a:p>
            <a:pPr>
              <a:defRPr/>
            </a:pPr>
            <a:endParaRPr lang="en-US" sz="3400" kern="0" dirty="0">
              <a:solidFill>
                <a:srgbClr val="544726"/>
              </a:solidFill>
              <a:latin typeface="Calibri" pitchFamily="34" charset="0"/>
              <a:ea typeface="+mj-ea"/>
              <a:cs typeface="+mj-cs"/>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4038600"/>
            <a:ext cx="3450336" cy="2587752"/>
          </a:xfrm>
          <a:prstGeom prst="rect">
            <a:avLst/>
          </a:prstGeom>
          <a:noFill/>
          <a:ln w="9525">
            <a:solidFill>
              <a:schemeClr val="tx1"/>
            </a:solidFill>
            <a:miter lim="800000"/>
            <a:headEnd/>
            <a:tailEnd/>
          </a:ln>
        </p:spPr>
      </p:pic>
      <p:sp>
        <p:nvSpPr>
          <p:cNvPr id="8" name="TextBox 7"/>
          <p:cNvSpPr txBox="1"/>
          <p:nvPr/>
        </p:nvSpPr>
        <p:spPr>
          <a:xfrm>
            <a:off x="4876800" y="4020979"/>
            <a:ext cx="2971800" cy="215444"/>
          </a:xfrm>
          <a:prstGeom prst="rect">
            <a:avLst/>
          </a:prstGeom>
          <a:noFill/>
        </p:spPr>
        <p:txBody>
          <a:bodyPr wrap="square" rtlCol="0">
            <a:spAutoFit/>
          </a:bodyPr>
          <a:lstStyle/>
          <a:p>
            <a:pPr algn="l"/>
            <a:r>
              <a:rPr lang="en-US" sz="800" dirty="0" smtClean="0"/>
              <a:t>© Plant Management Network</a:t>
            </a:r>
            <a:endParaRPr lang="en-US" sz="800" dirty="0"/>
          </a:p>
        </p:txBody>
      </p:sp>
      <p:pic>
        <p:nvPicPr>
          <p:cNvPr id="614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5799" y="4038600"/>
            <a:ext cx="4079999"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733800" y="6413956"/>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Mechanical/Physical control</a:t>
            </a:r>
          </a:p>
        </p:txBody>
      </p:sp>
      <p:sp>
        <p:nvSpPr>
          <p:cNvPr id="11267" name="Rectangle 3"/>
          <p:cNvSpPr>
            <a:spLocks noGrp="1" noChangeArrowheads="1"/>
          </p:cNvSpPr>
          <p:nvPr>
            <p:ph type="body" idx="1"/>
          </p:nvPr>
        </p:nvSpPr>
        <p:spPr bwMode="auto">
          <a:xfrm>
            <a:off x="457200" y="19050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pPr>
            <a:r>
              <a:rPr lang="en-US" dirty="0" smtClean="0"/>
              <a:t>Sanitation</a:t>
            </a:r>
          </a:p>
          <a:p>
            <a:pPr eaLnBrk="1" hangingPunct="1">
              <a:lnSpc>
                <a:spcPct val="120000"/>
              </a:lnSpc>
            </a:pPr>
            <a:endParaRPr lang="en-US" dirty="0" smtClean="0"/>
          </a:p>
          <a:p>
            <a:pPr eaLnBrk="1" hangingPunct="1">
              <a:lnSpc>
                <a:spcPct val="120000"/>
              </a:lnSpc>
            </a:pPr>
            <a:r>
              <a:rPr lang="en-US" dirty="0" smtClean="0"/>
              <a:t>Tillage</a:t>
            </a:r>
          </a:p>
          <a:p>
            <a:pPr eaLnBrk="1" hangingPunct="1">
              <a:lnSpc>
                <a:spcPct val="120000"/>
              </a:lnSpc>
            </a:pPr>
            <a:endParaRPr lang="en-US" dirty="0" smtClean="0"/>
          </a:p>
          <a:p>
            <a:pPr eaLnBrk="1" hangingPunct="1">
              <a:lnSpc>
                <a:spcPct val="120000"/>
              </a:lnSpc>
            </a:pPr>
            <a:r>
              <a:rPr lang="en-US" dirty="0" smtClean="0"/>
              <a:t>Harvesting</a:t>
            </a:r>
          </a:p>
          <a:p>
            <a:pPr eaLnBrk="1" hangingPunct="1">
              <a:lnSpc>
                <a:spcPct val="120000"/>
              </a:lnSpc>
            </a:pPr>
            <a:endParaRPr lang="en-US" dirty="0" smtClean="0"/>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2057400"/>
            <a:ext cx="4419600" cy="33147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981200"/>
            <a:ext cx="3086100" cy="3526971"/>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38600" y="2590800"/>
            <a:ext cx="4495800" cy="2701290"/>
          </a:xfrm>
          <a:prstGeom prst="rect">
            <a:avLst/>
          </a:prstGeom>
          <a:noFill/>
          <a:ln w="9525">
            <a:solidFill>
              <a:schemeClr val="tx1"/>
            </a:solidFill>
            <a:miter lim="800000"/>
            <a:headEnd/>
            <a:tailEnd/>
          </a:ln>
        </p:spPr>
      </p:pic>
      <p:sp>
        <p:nvSpPr>
          <p:cNvPr id="9" name="TextBox 8"/>
          <p:cNvSpPr txBox="1"/>
          <p:nvPr/>
        </p:nvSpPr>
        <p:spPr>
          <a:xfrm>
            <a:off x="3886200" y="5118556"/>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sp>
        <p:nvSpPr>
          <p:cNvPr id="8" name="TextBox 7"/>
          <p:cNvSpPr txBox="1"/>
          <p:nvPr/>
        </p:nvSpPr>
        <p:spPr>
          <a:xfrm>
            <a:off x="3962400" y="6642556"/>
            <a:ext cx="4419599" cy="215444"/>
          </a:xfrm>
          <a:prstGeom prst="rect">
            <a:avLst/>
          </a:prstGeom>
          <a:noFill/>
        </p:spPr>
        <p:txBody>
          <a:bodyPr wrap="square" rtlCol="0">
            <a:spAutoFit/>
          </a:bodyPr>
          <a:lstStyle/>
          <a:p>
            <a:r>
              <a:rPr lang="en-US" sz="800" b="1" dirty="0" smtClean="0"/>
              <a:t>Soybean tillage photo: Lynn Betts, USDA, Natural Resources Conservation Service</a:t>
            </a:r>
            <a:endParaRPr lang="en-US" sz="800" b="1"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9 hessian Fly-free dates for Iow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7814" y="1981200"/>
            <a:ext cx="4809986" cy="3124200"/>
          </a:xfrm>
          <a:prstGeom prst="rect">
            <a:avLst/>
          </a:prstGeom>
          <a:ln>
            <a:solidFill>
              <a:schemeClr val="tx1"/>
            </a:solidFill>
          </a:ln>
        </p:spPr>
      </p:pic>
      <p:sp>
        <p:nvSpPr>
          <p:cNvPr id="122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Cultural control</a:t>
            </a:r>
          </a:p>
        </p:txBody>
      </p:sp>
      <p:sp>
        <p:nvSpPr>
          <p:cNvPr id="12291" name="Rectangle 3"/>
          <p:cNvSpPr>
            <a:spLocks noGrp="1" noChangeArrowheads="1"/>
          </p:cNvSpPr>
          <p:nvPr>
            <p:ph type="body" idx="1"/>
          </p:nvPr>
        </p:nvSpPr>
        <p:spPr bwMode="auto">
          <a:xfrm>
            <a:off x="457200" y="1752600"/>
            <a:ext cx="82296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pPr>
            <a:r>
              <a:rPr lang="en-US" dirty="0" smtClean="0"/>
              <a:t>Date of planting</a:t>
            </a:r>
          </a:p>
          <a:p>
            <a:pPr eaLnBrk="1" hangingPunct="1">
              <a:lnSpc>
                <a:spcPct val="115000"/>
              </a:lnSpc>
            </a:pPr>
            <a:endParaRPr lang="en-US" dirty="0" smtClean="0"/>
          </a:p>
          <a:p>
            <a:pPr eaLnBrk="1" hangingPunct="1">
              <a:lnSpc>
                <a:spcPct val="115000"/>
              </a:lnSpc>
            </a:pPr>
            <a:r>
              <a:rPr lang="en-US" dirty="0" smtClean="0"/>
              <a:t>Rotate crops</a:t>
            </a:r>
          </a:p>
          <a:p>
            <a:pPr eaLnBrk="1" hangingPunct="1">
              <a:lnSpc>
                <a:spcPct val="115000"/>
              </a:lnSpc>
            </a:pPr>
            <a:endParaRPr lang="en-US" dirty="0" smtClean="0"/>
          </a:p>
          <a:p>
            <a:pPr eaLnBrk="1" hangingPunct="1">
              <a:lnSpc>
                <a:spcPct val="115000"/>
              </a:lnSpc>
            </a:pPr>
            <a:r>
              <a:rPr lang="en-US" dirty="0" smtClean="0"/>
              <a:t>Keep plants healthy</a:t>
            </a:r>
          </a:p>
          <a:p>
            <a:pPr eaLnBrk="1" hangingPunct="1">
              <a:lnSpc>
                <a:spcPct val="115000"/>
              </a:lnSpc>
            </a:pPr>
            <a:endParaRPr lang="en-US" dirty="0" smtClean="0"/>
          </a:p>
          <a:p>
            <a:pPr eaLnBrk="1" hangingPunct="1">
              <a:lnSpc>
                <a:spcPct val="115000"/>
              </a:lnSpc>
            </a:pPr>
            <a:r>
              <a:rPr lang="en-US" dirty="0" smtClean="0"/>
              <a:t>Avoid susceptible varieties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Biological control</a:t>
            </a:r>
          </a:p>
        </p:txBody>
      </p:sp>
      <p:sp>
        <p:nvSpPr>
          <p:cNvPr id="13315" name="Rectangle 3"/>
          <p:cNvSpPr>
            <a:spLocks noGrp="1" noChangeArrowheads="1"/>
          </p:cNvSpPr>
          <p:nvPr>
            <p:ph type="body" idx="1"/>
          </p:nvPr>
        </p:nvSpPr>
        <p:spPr bwMode="auto">
          <a:xfrm>
            <a:off x="381000" y="1828800"/>
            <a:ext cx="62484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t>Natural enemies controlling “pests”</a:t>
            </a:r>
          </a:p>
          <a:p>
            <a:pPr lvl="1" eaLnBrk="1" hangingPunct="1">
              <a:lnSpc>
                <a:spcPct val="90000"/>
              </a:lnSpc>
            </a:pPr>
            <a:endParaRPr lang="en-US" dirty="0" smtClean="0"/>
          </a:p>
          <a:p>
            <a:pPr eaLnBrk="1" hangingPunct="1">
              <a:lnSpc>
                <a:spcPct val="90000"/>
              </a:lnSpc>
            </a:pPr>
            <a:r>
              <a:rPr lang="en-US" dirty="0" smtClean="0"/>
              <a:t>Predators and parasitoids</a:t>
            </a:r>
          </a:p>
          <a:p>
            <a:pPr lvl="1" eaLnBrk="1" hangingPunct="1">
              <a:lnSpc>
                <a:spcPct val="90000"/>
              </a:lnSpc>
            </a:pPr>
            <a:r>
              <a:rPr lang="en-US" dirty="0" smtClean="0"/>
              <a:t>Most pests have enemies</a:t>
            </a:r>
          </a:p>
          <a:p>
            <a:pPr lvl="1" eaLnBrk="1" hangingPunct="1">
              <a:lnSpc>
                <a:spcPct val="90000"/>
              </a:lnSpc>
            </a:pPr>
            <a:r>
              <a:rPr lang="en-US" dirty="0" smtClean="0"/>
              <a:t>Will respond to low/moderate density</a:t>
            </a:r>
          </a:p>
          <a:p>
            <a:pPr lvl="2" eaLnBrk="1" hangingPunct="1">
              <a:lnSpc>
                <a:spcPct val="90000"/>
              </a:lnSpc>
            </a:pPr>
            <a:endParaRPr lang="en-US" dirty="0" smtClean="0"/>
          </a:p>
          <a:p>
            <a:pPr eaLnBrk="1" hangingPunct="1">
              <a:lnSpc>
                <a:spcPct val="90000"/>
              </a:lnSpc>
            </a:pPr>
            <a:r>
              <a:rPr lang="en-US" dirty="0" smtClean="0"/>
              <a:t>Encourage natural enemies</a:t>
            </a:r>
          </a:p>
          <a:p>
            <a:pPr lvl="1" eaLnBrk="1" hangingPunct="1">
              <a:lnSpc>
                <a:spcPct val="90000"/>
              </a:lnSpc>
            </a:pPr>
            <a:r>
              <a:rPr lang="en-US" dirty="0" smtClean="0"/>
              <a:t>Reduce broad spectrum insecticides</a:t>
            </a:r>
          </a:p>
        </p:txBody>
      </p:sp>
      <p:pic>
        <p:nvPicPr>
          <p:cNvPr id="7" name="Picture 6" descr="minute pirate bug, Bradley Higbee, Paramount Farming ipmimagesor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781800" y="2971800"/>
            <a:ext cx="2194560" cy="1874520"/>
          </a:xfrm>
          <a:prstGeom prst="rect">
            <a:avLst/>
          </a:prstGeom>
          <a:ln w="9525">
            <a:solidFill>
              <a:schemeClr val="tx1"/>
            </a:solidFill>
          </a:ln>
        </p:spPr>
      </p:pic>
      <p:sp>
        <p:nvSpPr>
          <p:cNvPr id="8" name="TextBox 7"/>
          <p:cNvSpPr txBox="1"/>
          <p:nvPr/>
        </p:nvSpPr>
        <p:spPr>
          <a:xfrm>
            <a:off x="6848794" y="2950534"/>
            <a:ext cx="2460008" cy="215444"/>
          </a:xfrm>
          <a:prstGeom prst="rect">
            <a:avLst/>
          </a:prstGeom>
          <a:noFill/>
        </p:spPr>
        <p:txBody>
          <a:bodyPr wrap="square" rtlCol="0">
            <a:spAutoFit/>
          </a:bodyPr>
          <a:lstStyle/>
          <a:p>
            <a:pPr algn="l"/>
            <a:r>
              <a:rPr lang="en-US" sz="800" b="1" dirty="0" smtClean="0"/>
              <a:t>© Bradley </a:t>
            </a:r>
            <a:r>
              <a:rPr lang="en-US" sz="800" b="1" dirty="0" err="1" smtClean="0"/>
              <a:t>Higbee</a:t>
            </a:r>
            <a:r>
              <a:rPr lang="en-US" sz="800" b="1" dirty="0" smtClean="0"/>
              <a:t>, www.ipmimages.org</a:t>
            </a:r>
            <a:endParaRPr lang="en-US" sz="800" b="1" dirty="0"/>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1279343"/>
            <a:ext cx="2194560" cy="16924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jsisson\Desktop\Other Publications or Edits\Field Crop Insects\Field Crop Insects Images\Beneficial Insect Images\Flower fly larva\syrphid larva with aphids ric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1800" y="4860581"/>
            <a:ext cx="2194560" cy="14706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924800" y="6109156"/>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C:\Users\ajsisson\Desktop\1475069-LGP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8270" y="5029200"/>
            <a:ext cx="1689730" cy="1597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39" name="Picture 2" descr="IMG_043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2852738"/>
            <a:ext cx="2143125" cy="1646237"/>
          </a:xfrm>
          <a:prstGeom prst="rect">
            <a:avLst/>
          </a:prstGeom>
          <a:noFill/>
          <a:ln w="9525">
            <a:solidFill>
              <a:schemeClr val="tx1"/>
            </a:solidFill>
            <a:miter lim="800000"/>
            <a:headEnd/>
            <a:tailEnd/>
          </a:ln>
        </p:spPr>
      </p:pic>
      <p:pic>
        <p:nvPicPr>
          <p:cNvPr id="14340" name="Picture 3" descr="IMG_043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57475" y="2852738"/>
            <a:ext cx="1997075" cy="1646237"/>
          </a:xfrm>
          <a:prstGeom prst="rect">
            <a:avLst/>
          </a:prstGeom>
          <a:noFill/>
          <a:ln w="9525">
            <a:solidFill>
              <a:schemeClr val="tx1"/>
            </a:solidFill>
            <a:miter lim="800000"/>
            <a:headEnd/>
            <a:tailEnd/>
          </a:ln>
        </p:spPr>
      </p:pic>
      <p:sp>
        <p:nvSpPr>
          <p:cNvPr id="14342" name="Text Box 5"/>
          <p:cNvSpPr txBox="1">
            <a:spLocks noChangeArrowheads="1"/>
          </p:cNvSpPr>
          <p:nvPr/>
        </p:nvSpPr>
        <p:spPr bwMode="auto">
          <a:xfrm>
            <a:off x="0" y="2374900"/>
            <a:ext cx="1295400" cy="396875"/>
          </a:xfrm>
          <a:prstGeom prst="rect">
            <a:avLst/>
          </a:prstGeom>
          <a:noFill/>
          <a:ln w="9525">
            <a:noFill/>
            <a:miter lim="800000"/>
            <a:headEnd/>
            <a:tailEnd/>
          </a:ln>
        </p:spPr>
        <p:txBody>
          <a:bodyPr>
            <a:spAutoFit/>
          </a:bodyPr>
          <a:lstStyle/>
          <a:p>
            <a:pPr algn="l">
              <a:spcBef>
                <a:spcPct val="50000"/>
              </a:spcBef>
            </a:pPr>
            <a:r>
              <a:rPr lang="en-US" sz="2000">
                <a:solidFill>
                  <a:srgbClr val="544726"/>
                </a:solidFill>
                <a:latin typeface="Calibri" pitchFamily="34" charset="0"/>
              </a:rPr>
              <a:t>Ladybug</a:t>
            </a:r>
          </a:p>
        </p:txBody>
      </p:sp>
      <p:pic>
        <p:nvPicPr>
          <p:cNvPr id="14343" name="Picture 6" descr="IMG_070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43763" y="2852738"/>
            <a:ext cx="1824037" cy="1646237"/>
          </a:xfrm>
          <a:prstGeom prst="rect">
            <a:avLst/>
          </a:prstGeom>
          <a:noFill/>
          <a:ln w="9525">
            <a:solidFill>
              <a:schemeClr val="tx1"/>
            </a:solidFill>
            <a:miter lim="800000"/>
            <a:headEnd/>
            <a:tailEnd/>
          </a:ln>
        </p:spPr>
      </p:pic>
      <p:pic>
        <p:nvPicPr>
          <p:cNvPr id="14344" name="Picture 7" descr="IMG_044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00" y="5029200"/>
            <a:ext cx="2943225" cy="1646238"/>
          </a:xfrm>
          <a:prstGeom prst="rect">
            <a:avLst/>
          </a:prstGeom>
          <a:noFill/>
          <a:ln w="9525">
            <a:solidFill>
              <a:schemeClr val="tx1"/>
            </a:solidFill>
            <a:miter lim="800000"/>
            <a:headEnd/>
            <a:tailEnd/>
          </a:ln>
        </p:spPr>
      </p:pic>
      <p:cxnSp>
        <p:nvCxnSpPr>
          <p:cNvPr id="14347" name="AutoShape 10"/>
          <p:cNvCxnSpPr>
            <a:cxnSpLocks noChangeShapeType="1"/>
          </p:cNvCxnSpPr>
          <p:nvPr/>
        </p:nvCxnSpPr>
        <p:spPr bwMode="auto">
          <a:xfrm rot="-5400000">
            <a:off x="2784475" y="3654425"/>
            <a:ext cx="3175" cy="2600325"/>
          </a:xfrm>
          <a:prstGeom prst="curvedConnector3">
            <a:avLst>
              <a:gd name="adj1" fmla="val 6800000"/>
            </a:avLst>
          </a:prstGeom>
          <a:noFill/>
          <a:ln w="31750">
            <a:solidFill>
              <a:srgbClr val="800000"/>
            </a:solidFill>
            <a:round/>
            <a:headEnd/>
            <a:tailEnd type="triangle" w="med" len="lg"/>
          </a:ln>
        </p:spPr>
      </p:cxnSp>
      <p:sp>
        <p:nvSpPr>
          <p:cNvPr id="14348" name="Text Box 11"/>
          <p:cNvSpPr txBox="1">
            <a:spLocks noChangeArrowheads="1"/>
          </p:cNvSpPr>
          <p:nvPr/>
        </p:nvSpPr>
        <p:spPr bwMode="auto">
          <a:xfrm>
            <a:off x="0" y="4648200"/>
            <a:ext cx="1295400" cy="396875"/>
          </a:xfrm>
          <a:prstGeom prst="rect">
            <a:avLst/>
          </a:prstGeom>
          <a:noFill/>
          <a:ln w="9525">
            <a:noFill/>
            <a:miter lim="800000"/>
            <a:headEnd/>
            <a:tailEnd/>
          </a:ln>
        </p:spPr>
        <p:txBody>
          <a:bodyPr>
            <a:spAutoFit/>
          </a:bodyPr>
          <a:lstStyle/>
          <a:p>
            <a:pPr algn="l">
              <a:spcBef>
                <a:spcPct val="50000"/>
              </a:spcBef>
            </a:pPr>
            <a:r>
              <a:rPr lang="en-US" sz="2000" dirty="0">
                <a:solidFill>
                  <a:srgbClr val="544726"/>
                </a:solidFill>
                <a:latin typeface="Calibri" pitchFamily="34" charset="0"/>
              </a:rPr>
              <a:t>Lacewing</a:t>
            </a:r>
          </a:p>
        </p:txBody>
      </p:sp>
      <p:pic>
        <p:nvPicPr>
          <p:cNvPr id="14349" name="Picture 12" descr="IMG_016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29000" y="593725"/>
            <a:ext cx="2189163" cy="1646238"/>
          </a:xfrm>
          <a:prstGeom prst="rect">
            <a:avLst/>
          </a:prstGeom>
          <a:noFill/>
          <a:ln w="9525">
            <a:solidFill>
              <a:schemeClr val="tx1"/>
            </a:solidFill>
            <a:miter lim="800000"/>
            <a:headEnd/>
            <a:tailEnd/>
          </a:ln>
        </p:spPr>
      </p:pic>
      <p:sp>
        <p:nvSpPr>
          <p:cNvPr id="14350" name="Text Box 13"/>
          <p:cNvSpPr txBox="1">
            <a:spLocks noChangeArrowheads="1"/>
          </p:cNvSpPr>
          <p:nvPr/>
        </p:nvSpPr>
        <p:spPr bwMode="auto">
          <a:xfrm>
            <a:off x="0" y="57150"/>
            <a:ext cx="2057400" cy="400050"/>
          </a:xfrm>
          <a:prstGeom prst="rect">
            <a:avLst/>
          </a:prstGeom>
          <a:noFill/>
          <a:ln w="9525">
            <a:noFill/>
            <a:miter lim="800000"/>
            <a:headEnd/>
            <a:tailEnd/>
          </a:ln>
        </p:spPr>
        <p:txBody>
          <a:bodyPr>
            <a:spAutoFit/>
          </a:bodyPr>
          <a:lstStyle/>
          <a:p>
            <a:pPr algn="l">
              <a:spcBef>
                <a:spcPct val="50000"/>
              </a:spcBef>
            </a:pPr>
            <a:r>
              <a:rPr lang="en-US" sz="2000">
                <a:solidFill>
                  <a:srgbClr val="544726"/>
                </a:solidFill>
                <a:latin typeface="Calibri" pitchFamily="34" charset="0"/>
              </a:rPr>
              <a:t>Parasitoid wasp</a:t>
            </a:r>
          </a:p>
        </p:txBody>
      </p:sp>
      <p:cxnSp>
        <p:nvCxnSpPr>
          <p:cNvPr id="14351" name="AutoShape 14"/>
          <p:cNvCxnSpPr>
            <a:cxnSpLocks noChangeShapeType="1"/>
          </p:cNvCxnSpPr>
          <p:nvPr/>
        </p:nvCxnSpPr>
        <p:spPr bwMode="auto">
          <a:xfrm rot="5400000" flipV="1">
            <a:off x="4800600" y="1601788"/>
            <a:ext cx="1587" cy="2363788"/>
          </a:xfrm>
          <a:prstGeom prst="curvedConnector3">
            <a:avLst>
              <a:gd name="adj1" fmla="val -13400005"/>
            </a:avLst>
          </a:prstGeom>
          <a:noFill/>
          <a:ln w="31750">
            <a:solidFill>
              <a:srgbClr val="800000"/>
            </a:solidFill>
            <a:round/>
            <a:headEnd/>
            <a:tailEnd type="triangle" w="med" len="lg"/>
          </a:ln>
        </p:spPr>
      </p:cxnSp>
      <p:cxnSp>
        <p:nvCxnSpPr>
          <p:cNvPr id="14352" name="AutoShape 15"/>
          <p:cNvCxnSpPr>
            <a:cxnSpLocks noChangeShapeType="1"/>
          </p:cNvCxnSpPr>
          <p:nvPr/>
        </p:nvCxnSpPr>
        <p:spPr bwMode="auto">
          <a:xfrm rot="5400000" flipV="1">
            <a:off x="7106444" y="1659732"/>
            <a:ext cx="1587" cy="2247900"/>
          </a:xfrm>
          <a:prstGeom prst="curvedConnector3">
            <a:avLst>
              <a:gd name="adj1" fmla="val -13400005"/>
            </a:avLst>
          </a:prstGeom>
          <a:noFill/>
          <a:ln w="31750">
            <a:solidFill>
              <a:srgbClr val="800000"/>
            </a:solidFill>
            <a:round/>
            <a:headEnd/>
            <a:tailEnd type="triangle" w="med" len="lg"/>
          </a:ln>
        </p:spPr>
      </p:cxnSp>
      <p:cxnSp>
        <p:nvCxnSpPr>
          <p:cNvPr id="14353" name="AutoShape 16"/>
          <p:cNvCxnSpPr>
            <a:cxnSpLocks noChangeShapeType="1"/>
          </p:cNvCxnSpPr>
          <p:nvPr/>
        </p:nvCxnSpPr>
        <p:spPr bwMode="auto">
          <a:xfrm rot="5400000" flipV="1">
            <a:off x="2399506" y="1564482"/>
            <a:ext cx="1587" cy="2438400"/>
          </a:xfrm>
          <a:prstGeom prst="curvedConnector3">
            <a:avLst>
              <a:gd name="adj1" fmla="val -13400005"/>
            </a:avLst>
          </a:prstGeom>
          <a:noFill/>
          <a:ln w="31750">
            <a:solidFill>
              <a:srgbClr val="800000"/>
            </a:solidFill>
            <a:round/>
            <a:headEnd/>
            <a:tailEnd type="triangle" w="med" len="lg"/>
          </a:ln>
        </p:spPr>
      </p:cxnSp>
      <p:cxnSp>
        <p:nvCxnSpPr>
          <p:cNvPr id="14355" name="AutoShape 18"/>
          <p:cNvCxnSpPr>
            <a:cxnSpLocks noChangeShapeType="1"/>
          </p:cNvCxnSpPr>
          <p:nvPr/>
        </p:nvCxnSpPr>
        <p:spPr bwMode="auto">
          <a:xfrm rot="5400000" flipV="1">
            <a:off x="5105400" y="3933825"/>
            <a:ext cx="19050" cy="2057400"/>
          </a:xfrm>
          <a:prstGeom prst="curvedConnector3">
            <a:avLst>
              <a:gd name="adj1" fmla="val -1116667"/>
            </a:avLst>
          </a:prstGeom>
          <a:noFill/>
          <a:ln w="31750">
            <a:solidFill>
              <a:srgbClr val="800000"/>
            </a:solidFill>
            <a:round/>
            <a:headEnd/>
            <a:tailEnd type="triangle" w="med" len="lg"/>
          </a:ln>
        </p:spPr>
      </p:cxnSp>
      <p:cxnSp>
        <p:nvCxnSpPr>
          <p:cNvPr id="14359" name="AutoShape 23"/>
          <p:cNvCxnSpPr>
            <a:cxnSpLocks noChangeShapeType="1"/>
          </p:cNvCxnSpPr>
          <p:nvPr/>
        </p:nvCxnSpPr>
        <p:spPr bwMode="auto">
          <a:xfrm rot="-5400000">
            <a:off x="7156450" y="3940175"/>
            <a:ext cx="22225" cy="2047875"/>
          </a:xfrm>
          <a:prstGeom prst="curvedConnector3">
            <a:avLst>
              <a:gd name="adj1" fmla="val 1057144"/>
            </a:avLst>
          </a:prstGeom>
          <a:noFill/>
          <a:ln w="31750">
            <a:solidFill>
              <a:srgbClr val="800000"/>
            </a:solidFill>
            <a:round/>
            <a:headEnd/>
            <a:tailEnd type="triangle" w="med" len="lg"/>
          </a:ln>
        </p:spPr>
      </p:cxnSp>
      <p:cxnSp>
        <p:nvCxnSpPr>
          <p:cNvPr id="14361" name="AutoShape 16"/>
          <p:cNvCxnSpPr>
            <a:cxnSpLocks noChangeShapeType="1"/>
          </p:cNvCxnSpPr>
          <p:nvPr/>
        </p:nvCxnSpPr>
        <p:spPr bwMode="auto">
          <a:xfrm rot="5400000" flipH="1" flipV="1">
            <a:off x="3017837" y="-655637"/>
            <a:ext cx="1588" cy="2379662"/>
          </a:xfrm>
          <a:prstGeom prst="curvedConnector3">
            <a:avLst>
              <a:gd name="adj1" fmla="val 14395468"/>
            </a:avLst>
          </a:prstGeom>
          <a:noFill/>
          <a:ln w="31750">
            <a:solidFill>
              <a:srgbClr val="800000"/>
            </a:solidFill>
            <a:round/>
            <a:headEnd/>
            <a:tailEnd type="triangle" w="med" len="lg"/>
          </a:ln>
        </p:spPr>
      </p:cxnSp>
      <p:cxnSp>
        <p:nvCxnSpPr>
          <p:cNvPr id="14362" name="AutoShape 16"/>
          <p:cNvCxnSpPr>
            <a:cxnSpLocks noChangeShapeType="1"/>
          </p:cNvCxnSpPr>
          <p:nvPr/>
        </p:nvCxnSpPr>
        <p:spPr bwMode="auto">
          <a:xfrm rot="5400000" flipH="1" flipV="1">
            <a:off x="5990431" y="-656431"/>
            <a:ext cx="1588" cy="2381250"/>
          </a:xfrm>
          <a:prstGeom prst="curvedConnector3">
            <a:avLst>
              <a:gd name="adj1" fmla="val 14395468"/>
            </a:avLst>
          </a:prstGeom>
          <a:noFill/>
          <a:ln w="31750">
            <a:solidFill>
              <a:srgbClr val="800000"/>
            </a:solidFill>
            <a:round/>
            <a:headEnd/>
            <a:tailEnd type="triangle" w="med" len="lg"/>
          </a:ln>
        </p:spPr>
      </p:cxnSp>
      <p:pic>
        <p:nvPicPr>
          <p:cNvPr id="27" name="Picture 26" descr="lacwing larva Joseph Berger ipmimages.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230033" y="5029200"/>
            <a:ext cx="1600200" cy="1645920"/>
          </a:xfrm>
          <a:prstGeom prst="rect">
            <a:avLst/>
          </a:prstGeom>
          <a:ln w="9525">
            <a:solidFill>
              <a:schemeClr val="tx1"/>
            </a:solidFill>
          </a:ln>
        </p:spPr>
      </p:pic>
      <p:pic>
        <p:nvPicPr>
          <p:cNvPr id="28" name="Picture 27" descr="lacwing Frank Peairs ipmimages.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7086600" y="4983480"/>
            <a:ext cx="1981200" cy="1645920"/>
          </a:xfrm>
          <a:prstGeom prst="rect">
            <a:avLst/>
          </a:prstGeom>
          <a:ln w="9525">
            <a:solidFill>
              <a:schemeClr val="tx1"/>
            </a:solidFill>
          </a:ln>
        </p:spPr>
      </p:pic>
      <p:sp>
        <p:nvSpPr>
          <p:cNvPr id="29" name="TextBox 28"/>
          <p:cNvSpPr txBox="1"/>
          <p:nvPr/>
        </p:nvSpPr>
        <p:spPr>
          <a:xfrm>
            <a:off x="7042299" y="6413956"/>
            <a:ext cx="2460008" cy="215444"/>
          </a:xfrm>
          <a:prstGeom prst="rect">
            <a:avLst/>
          </a:prstGeom>
          <a:noFill/>
        </p:spPr>
        <p:txBody>
          <a:bodyPr wrap="square" rtlCol="0">
            <a:spAutoFit/>
          </a:bodyPr>
          <a:lstStyle/>
          <a:p>
            <a:pPr algn="l"/>
            <a:r>
              <a:rPr lang="en-US" sz="800" b="1" dirty="0" smtClean="0">
                <a:solidFill>
                  <a:schemeClr val="bg1"/>
                </a:solidFill>
              </a:rPr>
              <a:t>©  Frank </a:t>
            </a:r>
            <a:r>
              <a:rPr lang="en-US" sz="800" b="1" dirty="0" err="1" smtClean="0">
                <a:solidFill>
                  <a:schemeClr val="bg1"/>
                </a:solidFill>
              </a:rPr>
              <a:t>Peairs</a:t>
            </a:r>
            <a:r>
              <a:rPr lang="en-US" sz="800" b="1" dirty="0" smtClean="0">
                <a:solidFill>
                  <a:schemeClr val="bg1"/>
                </a:solidFill>
              </a:rPr>
              <a:t>, www.ipmimages.org</a:t>
            </a:r>
            <a:endParaRPr lang="en-US" sz="800" b="1" dirty="0">
              <a:solidFill>
                <a:schemeClr val="bg1"/>
              </a:solidFill>
            </a:endParaRPr>
          </a:p>
        </p:txBody>
      </p:sp>
      <p:sp>
        <p:nvSpPr>
          <p:cNvPr id="30" name="TextBox 29"/>
          <p:cNvSpPr txBox="1"/>
          <p:nvPr/>
        </p:nvSpPr>
        <p:spPr>
          <a:xfrm>
            <a:off x="3230033" y="6320790"/>
            <a:ext cx="1570567" cy="338554"/>
          </a:xfrm>
          <a:prstGeom prst="rect">
            <a:avLst/>
          </a:prstGeom>
          <a:noFill/>
        </p:spPr>
        <p:txBody>
          <a:bodyPr wrap="square" rtlCol="0">
            <a:spAutoFit/>
          </a:bodyPr>
          <a:lstStyle/>
          <a:p>
            <a:pPr algn="l"/>
            <a:r>
              <a:rPr lang="en-US" sz="800" b="1" dirty="0" smtClean="0"/>
              <a:t>© Joseph Berger, </a:t>
            </a:r>
          </a:p>
          <a:p>
            <a:pPr algn="l"/>
            <a:r>
              <a:rPr lang="en-US" sz="800" b="1" dirty="0" smtClean="0"/>
              <a:t>www.ipmimages.org</a:t>
            </a:r>
            <a:endParaRPr lang="en-US" sz="800" b="1" dirty="0"/>
          </a:p>
        </p:txBody>
      </p:sp>
      <p:pic>
        <p:nvPicPr>
          <p:cNvPr id="2050"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03183" y="609600"/>
            <a:ext cx="1955373" cy="1493520"/>
          </a:xfrm>
          <a:prstGeom prst="rect">
            <a:avLst/>
          </a:prstGeom>
          <a:noFill/>
          <a:ln w="9525">
            <a:solidFill>
              <a:schemeClr val="tx1"/>
            </a:solidFill>
            <a:miter lim="800000"/>
            <a:headEnd/>
            <a:tailEnd/>
          </a:ln>
        </p:spPr>
      </p:pic>
      <p:sp>
        <p:nvSpPr>
          <p:cNvPr id="26" name="TextBox 25"/>
          <p:cNvSpPr txBox="1"/>
          <p:nvPr/>
        </p:nvSpPr>
        <p:spPr>
          <a:xfrm>
            <a:off x="609600" y="2057400"/>
            <a:ext cx="2460008" cy="215444"/>
          </a:xfrm>
          <a:prstGeom prst="rect">
            <a:avLst/>
          </a:prstGeom>
          <a:noFill/>
        </p:spPr>
        <p:txBody>
          <a:bodyPr wrap="square" rtlCol="0">
            <a:spAutoFit/>
          </a:bodyPr>
          <a:lstStyle/>
          <a:p>
            <a:pPr algn="l"/>
            <a:r>
              <a:rPr lang="en-US" sz="800" b="1" dirty="0" err="1"/>
              <a:t>Muratori</a:t>
            </a:r>
            <a:r>
              <a:rPr lang="en-US" sz="800" b="1" dirty="0"/>
              <a:t> et al., BMC Evolutionary Biology 2008</a:t>
            </a:r>
            <a:endParaRPr lang="en-US" sz="800" b="1" dirty="0" smtClean="0"/>
          </a:p>
        </p:txBody>
      </p:sp>
      <p:pic>
        <p:nvPicPr>
          <p:cNvPr id="2"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43625" y="603485"/>
            <a:ext cx="2314575" cy="1606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7429500" y="1994356"/>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pic>
        <p:nvPicPr>
          <p:cNvPr id="1029" name="Picture 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013992" y="2852738"/>
            <a:ext cx="1876394"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5133975" y="6324600"/>
            <a:ext cx="1714500" cy="338554"/>
          </a:xfrm>
          <a:prstGeom prst="rect">
            <a:avLst/>
          </a:prstGeom>
          <a:noFill/>
        </p:spPr>
        <p:txBody>
          <a:bodyPr wrap="square" rtlCol="0">
            <a:spAutoFit/>
          </a:bodyPr>
          <a:lstStyle/>
          <a:p>
            <a:r>
              <a:rPr lang="en-US" sz="800" b="1" dirty="0"/>
              <a:t>Whitney </a:t>
            </a:r>
            <a:r>
              <a:rPr lang="en-US" sz="800" b="1" dirty="0" err="1"/>
              <a:t>Cranshaw</a:t>
            </a:r>
            <a:r>
              <a:rPr lang="en-US" sz="800" b="1" dirty="0"/>
              <a:t>, Colorado State University, Bugwood.org</a:t>
            </a:r>
            <a:endParaRPr lang="en-US" sz="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 neoaphidis infected soybean aphid cadaver- sporulating (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45575" y="4267200"/>
            <a:ext cx="3216825" cy="2362200"/>
          </a:xfrm>
          <a:prstGeom prst="rect">
            <a:avLst/>
          </a:prstGeom>
          <a:ln w="9525">
            <a:solidFill>
              <a:schemeClr val="tx1"/>
            </a:solidFill>
          </a:ln>
        </p:spPr>
      </p:pic>
      <p:sp>
        <p:nvSpPr>
          <p:cNvPr id="174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Pathogens</a:t>
            </a:r>
          </a:p>
        </p:txBody>
      </p:sp>
      <p:sp>
        <p:nvSpPr>
          <p:cNvPr id="17411" name="Rectangle 3"/>
          <p:cNvSpPr>
            <a:spLocks noGrp="1" noChangeArrowheads="1"/>
          </p:cNvSpPr>
          <p:nvPr>
            <p:ph type="body" idx="1"/>
          </p:nvPr>
        </p:nvSpPr>
        <p:spPr bwMode="auto">
          <a:xfrm>
            <a:off x="457200" y="1676400"/>
            <a:ext cx="8229600" cy="3124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Targeted host selection </a:t>
            </a:r>
          </a:p>
          <a:p>
            <a:pPr eaLnBrk="1" hangingPunct="1"/>
            <a:r>
              <a:rPr lang="en-US" sz="2800" dirty="0" smtClean="0"/>
              <a:t>Kill, reduce reproduction, or shorten the life </a:t>
            </a:r>
          </a:p>
          <a:p>
            <a:pPr eaLnBrk="1" hangingPunct="1"/>
            <a:r>
              <a:rPr lang="en-US" sz="2800" dirty="0" smtClean="0"/>
              <a:t>Environment controls effectiveness </a:t>
            </a:r>
          </a:p>
          <a:p>
            <a:pPr eaLnBrk="1" hangingPunct="1"/>
            <a:r>
              <a:rPr lang="en-US" sz="2800" dirty="0" smtClean="0"/>
              <a:t>Relatively slow acting; may take several days</a:t>
            </a:r>
          </a:p>
        </p:txBody>
      </p:sp>
      <p:sp>
        <p:nvSpPr>
          <p:cNvPr id="17415" name="Text Box 9"/>
          <p:cNvSpPr txBox="1">
            <a:spLocks noChangeArrowheads="1"/>
          </p:cNvSpPr>
          <p:nvPr/>
        </p:nvSpPr>
        <p:spPr bwMode="auto">
          <a:xfrm>
            <a:off x="4572000" y="3886200"/>
            <a:ext cx="2895600"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544726"/>
                </a:solidFill>
                <a:latin typeface="Calibri" pitchFamily="34" charset="0"/>
              </a:rPr>
              <a:t>Bacteria-infected caterpillar</a:t>
            </a:r>
            <a:endParaRPr lang="en-US" dirty="0">
              <a:solidFill>
                <a:srgbClr val="544726"/>
              </a:solidFill>
              <a:latin typeface="Calibri" pitchFamily="34" charset="0"/>
            </a:endParaRPr>
          </a:p>
        </p:txBody>
      </p:sp>
      <p:sp>
        <p:nvSpPr>
          <p:cNvPr id="17417" name="Text Box 12"/>
          <p:cNvSpPr txBox="1">
            <a:spLocks noChangeArrowheads="1"/>
          </p:cNvSpPr>
          <p:nvPr/>
        </p:nvSpPr>
        <p:spPr bwMode="auto">
          <a:xfrm>
            <a:off x="1126575" y="3886200"/>
            <a:ext cx="2297334"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544726"/>
                </a:solidFill>
                <a:latin typeface="Calibri" pitchFamily="34" charset="0"/>
              </a:rPr>
              <a:t>Fungal-infected aphid</a:t>
            </a:r>
            <a:endParaRPr lang="en-US" dirty="0">
              <a:solidFill>
                <a:srgbClr val="544726"/>
              </a:solidFill>
              <a:latin typeface="Calibri" pitchFamily="34" charset="0"/>
            </a:endParaRPr>
          </a:p>
        </p:txBody>
      </p:sp>
      <p:sp>
        <p:nvSpPr>
          <p:cNvPr id="10" name="TextBox 9"/>
          <p:cNvSpPr txBox="1"/>
          <p:nvPr/>
        </p:nvSpPr>
        <p:spPr>
          <a:xfrm>
            <a:off x="669375" y="6400800"/>
            <a:ext cx="2460008" cy="215444"/>
          </a:xfrm>
          <a:prstGeom prst="rect">
            <a:avLst/>
          </a:prstGeom>
          <a:noFill/>
        </p:spPr>
        <p:txBody>
          <a:bodyPr wrap="square" rtlCol="0">
            <a:spAutoFit/>
          </a:bodyPr>
          <a:lstStyle/>
          <a:p>
            <a:pPr algn="l"/>
            <a:r>
              <a:rPr lang="en-US" sz="800" dirty="0" smtClean="0">
                <a:solidFill>
                  <a:schemeClr val="bg1"/>
                </a:solidFill>
              </a:rPr>
              <a:t>© Karrie Koch, University of Minnesota</a:t>
            </a:r>
            <a:endParaRPr lang="en-US" sz="800" dirty="0">
              <a:solidFill>
                <a:schemeClr val="bg1"/>
              </a:solidFill>
            </a:endParaRPr>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4267200"/>
            <a:ext cx="4007973" cy="2362200"/>
          </a:xfrm>
          <a:prstGeom prst="rect">
            <a:avLst/>
          </a:prstGeom>
          <a:noFill/>
          <a:ln w="9525">
            <a:solidFill>
              <a:schemeClr val="tx1"/>
            </a:solidFill>
            <a:miter lim="800000"/>
            <a:headEnd/>
            <a:tailEnd/>
          </a:ln>
        </p:spPr>
      </p:pic>
      <p:sp>
        <p:nvSpPr>
          <p:cNvPr id="12" name="TextBox 11"/>
          <p:cNvSpPr txBox="1"/>
          <p:nvPr/>
        </p:nvSpPr>
        <p:spPr>
          <a:xfrm>
            <a:off x="4191000" y="4267200"/>
            <a:ext cx="2057400" cy="230832"/>
          </a:xfrm>
          <a:prstGeom prst="rect">
            <a:avLst/>
          </a:prstGeom>
          <a:noFill/>
        </p:spPr>
        <p:txBody>
          <a:bodyPr wrap="square" rtlCol="0">
            <a:spAutoFit/>
          </a:bodyPr>
          <a:lstStyle/>
          <a:p>
            <a:pPr algn="l"/>
            <a:r>
              <a:rPr lang="en-US" sz="900" dirty="0" smtClean="0">
                <a:solidFill>
                  <a:schemeClr val="bg1"/>
                </a:solidFill>
              </a:rPr>
              <a:t>© </a:t>
            </a:r>
            <a:r>
              <a:rPr lang="en-US" sz="900" dirty="0" err="1" smtClean="0">
                <a:solidFill>
                  <a:schemeClr val="bg1"/>
                </a:solidFill>
              </a:rPr>
              <a:t>tdogmom</a:t>
            </a:r>
            <a:r>
              <a:rPr lang="en-US" sz="900" dirty="0" smtClean="0">
                <a:solidFill>
                  <a:schemeClr val="bg1"/>
                </a:solidFill>
              </a:rPr>
              <a:t>/</a:t>
            </a:r>
            <a:r>
              <a:rPr lang="en-US" sz="900" dirty="0" err="1" smtClean="0">
                <a:solidFill>
                  <a:schemeClr val="bg1"/>
                </a:solidFill>
              </a:rPr>
              <a:t>MonarchFriend</a:t>
            </a:r>
            <a:r>
              <a:rPr lang="en-US" sz="900" dirty="0" smtClean="0">
                <a:solidFill>
                  <a:schemeClr val="bg1"/>
                </a:solidFill>
              </a:rPr>
              <a:t> </a:t>
            </a:r>
            <a:endParaRPr lang="en-US" sz="9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Bt as an example…</a:t>
            </a:r>
          </a:p>
        </p:txBody>
      </p:sp>
      <p:sp>
        <p:nvSpPr>
          <p:cNvPr id="15362" name="Rectangle 3"/>
          <p:cNvSpPr>
            <a:spLocks noGrp="1" noChangeArrowheads="1"/>
          </p:cNvSpPr>
          <p:nvPr>
            <p:ph idx="1"/>
          </p:nvPr>
        </p:nvSpPr>
        <p:spPr bwMode="auto">
          <a:xfrm>
            <a:off x="762000" y="1447800"/>
            <a:ext cx="5105400" cy="45259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i="1" dirty="0" smtClean="0"/>
              <a:t>Bacillus </a:t>
            </a:r>
            <a:r>
              <a:rPr lang="en-US" i="1" dirty="0" err="1" smtClean="0"/>
              <a:t>thuringiensis</a:t>
            </a:r>
            <a:r>
              <a:rPr lang="en-US" i="1" dirty="0" smtClean="0"/>
              <a:t>  “</a:t>
            </a:r>
            <a:r>
              <a:rPr lang="en-US" b="1" i="1" dirty="0" smtClean="0"/>
              <a:t>Bt</a:t>
            </a:r>
            <a:r>
              <a:rPr lang="en-US" i="1" dirty="0" smtClean="0"/>
              <a:t>”</a:t>
            </a:r>
          </a:p>
          <a:p>
            <a:pPr eaLnBrk="1" hangingPunct="1">
              <a:defRPr/>
            </a:pPr>
            <a:endParaRPr lang="en-US" i="1" dirty="0" smtClean="0"/>
          </a:p>
          <a:p>
            <a:pPr marL="514350" indent="-514350" eaLnBrk="1" hangingPunct="1">
              <a:buFontTx/>
              <a:buAutoNum type="arabicPeriod"/>
              <a:defRPr/>
            </a:pPr>
            <a:r>
              <a:rPr lang="en-US" dirty="0" smtClean="0"/>
              <a:t>Insect consumes foliage</a:t>
            </a:r>
          </a:p>
          <a:p>
            <a:pPr marL="514350" indent="-514350" eaLnBrk="1" hangingPunct="1">
              <a:buFontTx/>
              <a:buAutoNum type="arabicPeriod"/>
              <a:defRPr/>
            </a:pPr>
            <a:r>
              <a:rPr lang="en-US" dirty="0" smtClean="0"/>
              <a:t>Toxin binds to gut</a:t>
            </a:r>
          </a:p>
          <a:p>
            <a:pPr marL="514350" indent="-514350" eaLnBrk="1" hangingPunct="1">
              <a:buFontTx/>
              <a:buAutoNum type="arabicPeriod"/>
              <a:defRPr/>
            </a:pPr>
            <a:r>
              <a:rPr lang="en-US" dirty="0" smtClean="0"/>
              <a:t>Gut breaks down, allows normal bacteria to enter body cavity</a:t>
            </a:r>
          </a:p>
          <a:p>
            <a:pPr marL="514350" indent="-514350" eaLnBrk="1" hangingPunct="1">
              <a:buFontTx/>
              <a:buAutoNum type="arabicPeriod"/>
              <a:defRPr/>
            </a:pPr>
            <a:r>
              <a:rPr lang="en-US" dirty="0" smtClean="0"/>
              <a:t>Insect dies in 1-2 days</a:t>
            </a:r>
          </a:p>
        </p:txBody>
      </p:sp>
      <p:sp>
        <p:nvSpPr>
          <p:cNvPr id="5" name="Rectangle 2"/>
          <p:cNvSpPr txBox="1">
            <a:spLocks noChangeArrowheads="1"/>
          </p:cNvSpPr>
          <p:nvPr/>
        </p:nvSpPr>
        <p:spPr bwMode="auto">
          <a:xfrm>
            <a:off x="457200" y="274638"/>
            <a:ext cx="8534400" cy="1020762"/>
          </a:xfrm>
          <a:prstGeom prst="rect">
            <a:avLst/>
          </a:prstGeom>
          <a:noFill/>
          <a:ln w="9525">
            <a:noFill/>
            <a:miter lim="800000"/>
            <a:headEnd/>
            <a:tailEnd/>
          </a:ln>
        </p:spPr>
        <p:txBody>
          <a:bodyPr anchor="ctr">
            <a:normAutofit/>
          </a:bodyPr>
          <a:lstStyle/>
          <a:p>
            <a:pPr>
              <a:defRPr/>
            </a:pPr>
            <a:endParaRPr lang="en-US" sz="3400" kern="0" dirty="0">
              <a:solidFill>
                <a:srgbClr val="544726"/>
              </a:solidFill>
              <a:latin typeface="Calibri" pitchFamily="34" charset="0"/>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Chemical control</a:t>
            </a:r>
          </a:p>
        </p:txBody>
      </p:sp>
      <p:sp>
        <p:nvSpPr>
          <p:cNvPr id="15363" name="Rectangle 3"/>
          <p:cNvSpPr>
            <a:spLocks noGrp="1" noChangeArrowheads="1"/>
          </p:cNvSpPr>
          <p:nvPr>
            <p:ph type="body" idx="1"/>
          </p:nvPr>
        </p:nvSpPr>
        <p:spPr bwMode="auto">
          <a:xfrm>
            <a:off x="457200" y="1403440"/>
            <a:ext cx="8229600" cy="530216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Traditional insecticides</a:t>
            </a:r>
          </a:p>
          <a:p>
            <a:pPr lvl="1" eaLnBrk="1" hangingPunct="1"/>
            <a:r>
              <a:rPr lang="en-US" dirty="0" smtClean="0"/>
              <a:t>Broad spectrum, long residual, toxic</a:t>
            </a:r>
          </a:p>
          <a:p>
            <a:pPr lvl="1" eaLnBrk="1" hangingPunct="1"/>
            <a:r>
              <a:rPr lang="en-US" dirty="0" smtClean="0"/>
              <a:t>Pyrethroids, organophosphates, carbamates</a:t>
            </a:r>
          </a:p>
          <a:p>
            <a:pPr lvl="1" eaLnBrk="1" hangingPunct="1"/>
            <a:endParaRPr lang="en-US" dirty="0" smtClean="0"/>
          </a:p>
          <a:p>
            <a:pPr eaLnBrk="1" hangingPunct="1"/>
            <a:r>
              <a:rPr lang="en-US" dirty="0" smtClean="0"/>
              <a:t>Reduced risk insecticides </a:t>
            </a:r>
          </a:p>
          <a:p>
            <a:pPr eaLnBrk="1" hangingPunct="1"/>
            <a:endParaRPr lang="en-US" dirty="0" smtClean="0"/>
          </a:p>
          <a:p>
            <a:pPr eaLnBrk="1" hangingPunct="1">
              <a:lnSpc>
                <a:spcPct val="90000"/>
              </a:lnSpc>
            </a:pPr>
            <a:r>
              <a:rPr lang="en-US" dirty="0" smtClean="0"/>
              <a:t>Limit pesticide applications</a:t>
            </a:r>
          </a:p>
          <a:p>
            <a:pPr lvl="1" eaLnBrk="1" hangingPunct="1">
              <a:lnSpc>
                <a:spcPct val="90000"/>
              </a:lnSpc>
            </a:pPr>
            <a:r>
              <a:rPr lang="en-US" dirty="0" smtClean="0"/>
              <a:t>Follow label rates/harvest intervals</a:t>
            </a:r>
          </a:p>
          <a:p>
            <a:pPr lvl="1" eaLnBrk="1" hangingPunct="1">
              <a:lnSpc>
                <a:spcPct val="90000"/>
              </a:lnSpc>
            </a:pPr>
            <a:r>
              <a:rPr lang="en-US" dirty="0" smtClean="0"/>
              <a:t>Think about good timing – when is the best time</a:t>
            </a:r>
          </a:p>
          <a:p>
            <a:pPr lvl="1" eaLnBrk="1" hangingPunct="1">
              <a:lnSpc>
                <a:spcPct val="90000"/>
              </a:lnSpc>
            </a:pPr>
            <a:r>
              <a:rPr lang="en-US" dirty="0" smtClean="0"/>
              <a:t>Alternate chemical classes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Economic thresholds are key!</a:t>
            </a:r>
          </a:p>
        </p:txBody>
      </p:sp>
      <p:sp>
        <p:nvSpPr>
          <p:cNvPr id="7171" name="Content Placeholder 2"/>
          <p:cNvSpPr>
            <a:spLocks noGrp="1"/>
          </p:cNvSpPr>
          <p:nvPr>
            <p:ph idx="1"/>
          </p:nvPr>
        </p:nvSpPr>
        <p:spPr bwMode="auto">
          <a:xfrm>
            <a:off x="457200" y="1295400"/>
            <a:ext cx="8229600" cy="4876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Be ‘ok’ with some insects</a:t>
            </a:r>
          </a:p>
          <a:p>
            <a:pPr lvl="1"/>
            <a:r>
              <a:rPr lang="en-US" dirty="0" smtClean="0"/>
              <a:t>Avoid calendar-based sprays</a:t>
            </a:r>
          </a:p>
          <a:p>
            <a:r>
              <a:rPr lang="en-US" dirty="0" smtClean="0"/>
              <a:t>Use a cut-off point, or threshold, to suppress insects</a:t>
            </a:r>
          </a:p>
          <a:p>
            <a:pPr lvl="1"/>
            <a:r>
              <a:rPr lang="en-US" dirty="0" smtClean="0"/>
              <a:t>5 beetles/sweep or 25% defoliation</a:t>
            </a:r>
          </a:p>
          <a:p>
            <a:r>
              <a:rPr lang="en-US" dirty="0" smtClean="0"/>
              <a:t>Extend insecticide effectiveness</a:t>
            </a:r>
          </a:p>
          <a:p>
            <a:pPr lvl="1"/>
            <a:r>
              <a:rPr lang="en-US" dirty="0" smtClean="0"/>
              <a:t>Saves money!</a:t>
            </a:r>
          </a:p>
          <a:p>
            <a:pPr lvl="1"/>
            <a:r>
              <a:rPr lang="en-US" dirty="0" smtClean="0"/>
              <a:t>Prevents genetic resistance</a:t>
            </a:r>
          </a:p>
          <a:p>
            <a:pPr lvl="1"/>
            <a:r>
              <a:rPr lang="en-US" dirty="0" smtClean="0"/>
              <a:t>Preserves natural enemies</a:t>
            </a:r>
          </a:p>
          <a:p>
            <a:pPr lvl="1"/>
            <a:r>
              <a:rPr lang="en-US" dirty="0" smtClean="0"/>
              <a:t>Reduces environmental risks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544726"/>
                </a:solidFill>
                <a:latin typeface="Calibri" pitchFamily="34" charset="0"/>
              </a:rPr>
              <a:t>When should a grower spray?</a:t>
            </a:r>
          </a:p>
        </p:txBody>
      </p:sp>
      <p:pic>
        <p:nvPicPr>
          <p:cNvPr id="8195" name="Picture 2" descr="example of E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6859588" cy="4572000"/>
          </a:xfrm>
          <a:prstGeom prst="rect">
            <a:avLst/>
          </a:prstGeom>
          <a:noFill/>
          <a:ln w="9525">
            <a:noFill/>
            <a:miter lim="800000"/>
            <a:headEnd/>
            <a:tailEnd/>
          </a:ln>
        </p:spPr>
      </p:pic>
      <p:sp>
        <p:nvSpPr>
          <p:cNvPr id="5" name="Line Callout 2 4"/>
          <p:cNvSpPr>
            <a:spLocks/>
          </p:cNvSpPr>
          <p:nvPr/>
        </p:nvSpPr>
        <p:spPr bwMode="auto">
          <a:xfrm>
            <a:off x="6007100" y="1295400"/>
            <a:ext cx="2667000" cy="1371600"/>
          </a:xfrm>
          <a:prstGeom prst="borderCallout2">
            <a:avLst>
              <a:gd name="adj1" fmla="val 18750"/>
              <a:gd name="adj2" fmla="val -8333"/>
              <a:gd name="adj3" fmla="val 18750"/>
              <a:gd name="adj4" fmla="val -16667"/>
              <a:gd name="adj5" fmla="val 150153"/>
              <a:gd name="adj6" fmla="val -64653"/>
            </a:avLst>
          </a:prstGeom>
          <a:solidFill>
            <a:srgbClr val="800000">
              <a:alpha val="58038"/>
            </a:srgbClr>
          </a:solidFill>
          <a:ln w="9525" algn="ctr">
            <a:solidFill>
              <a:schemeClr val="tx1"/>
            </a:solidFill>
            <a:round/>
            <a:headEnd/>
            <a:tailEnd/>
          </a:ln>
        </p:spPr>
        <p:txBody>
          <a:bodyPr wrap="none" anchor="ctr"/>
          <a:lstStyle/>
          <a:p>
            <a:r>
              <a:rPr lang="en-US" sz="2400" dirty="0">
                <a:solidFill>
                  <a:schemeClr val="bg1"/>
                </a:solidFill>
                <a:latin typeface="Calibri" pitchFamily="34" charset="0"/>
              </a:rPr>
              <a:t>Spray after reaching</a:t>
            </a:r>
          </a:p>
          <a:p>
            <a:r>
              <a:rPr lang="en-US" sz="2400" dirty="0">
                <a:solidFill>
                  <a:schemeClr val="bg1"/>
                </a:solidFill>
                <a:latin typeface="Calibri" pitchFamily="34" charset="0"/>
              </a:rPr>
              <a:t>ET but before</a:t>
            </a:r>
          </a:p>
          <a:p>
            <a:r>
              <a:rPr lang="en-US" sz="2400" dirty="0">
                <a:solidFill>
                  <a:schemeClr val="bg1"/>
                </a:solidFill>
                <a:latin typeface="Calibri" pitchFamily="34" charset="0"/>
              </a:rPr>
              <a:t>surpassing EIL.</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Know your system…</a:t>
            </a:r>
          </a:p>
        </p:txBody>
      </p:sp>
      <p:sp>
        <p:nvSpPr>
          <p:cNvPr id="3075" name="Rectangle 4"/>
          <p:cNvSpPr>
            <a:spLocks noGrp="1" noChangeArrowheads="1"/>
          </p:cNvSpPr>
          <p:nvPr>
            <p:ph type="body" idx="1"/>
          </p:nvPr>
        </p:nvSpPr>
        <p:spPr bwMode="auto">
          <a:xfrm>
            <a:off x="457200" y="1722438"/>
            <a:ext cx="8686800" cy="4754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pPr>
            <a:r>
              <a:rPr lang="en-US" dirty="0" smtClean="0"/>
              <a:t>What is the plant, what is normal?</a:t>
            </a:r>
          </a:p>
          <a:p>
            <a:pPr eaLnBrk="1" hangingPunct="1">
              <a:lnSpc>
                <a:spcPct val="115000"/>
              </a:lnSpc>
            </a:pPr>
            <a:r>
              <a:rPr lang="en-US" dirty="0" smtClean="0"/>
              <a:t>Most plant health problems are not caused by biotic (living) factors such as insects and disease.</a:t>
            </a:r>
          </a:p>
          <a:p>
            <a:pPr eaLnBrk="1" hangingPunct="1">
              <a:lnSpc>
                <a:spcPct val="115000"/>
              </a:lnSpc>
            </a:pPr>
            <a:r>
              <a:rPr lang="en-US" dirty="0" smtClean="0"/>
              <a:t>Most plant health problems are a result of non-biological factors (environment, cultural methods, irrigation, plant nutrients, etc.).</a:t>
            </a:r>
          </a:p>
          <a:p>
            <a:pPr eaLnBrk="1" hangingPunct="1">
              <a:lnSpc>
                <a:spcPct val="115000"/>
              </a:lnSpc>
            </a:pPr>
            <a:r>
              <a:rPr lang="en-US" dirty="0" smtClean="0"/>
              <a:t>Proper identification of insects is critical.</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Items to consider</a:t>
            </a:r>
          </a:p>
        </p:txBody>
      </p:sp>
      <p:sp>
        <p:nvSpPr>
          <p:cNvPr id="16387" name="Rectangle 3"/>
          <p:cNvSpPr>
            <a:spLocks noGrp="1" noChangeArrowheads="1"/>
          </p:cNvSpPr>
          <p:nvPr>
            <p:ph idx="1"/>
          </p:nvPr>
        </p:nvSpPr>
        <p:spPr bwMode="auto">
          <a:xfrm>
            <a:off x="457200" y="1600200"/>
            <a:ext cx="4800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Market value of crop</a:t>
            </a:r>
          </a:p>
          <a:p>
            <a:pPr eaLnBrk="1" hangingPunct="1"/>
            <a:r>
              <a:rPr lang="en-US" dirty="0" smtClean="0"/>
              <a:t>Overall production costs</a:t>
            </a:r>
          </a:p>
          <a:p>
            <a:pPr eaLnBrk="1" hangingPunct="1"/>
            <a:r>
              <a:rPr lang="en-US" dirty="0" smtClean="0"/>
              <a:t>Insecticide costs   (product plus delivery)</a:t>
            </a:r>
          </a:p>
          <a:p>
            <a:pPr eaLnBrk="1" hangingPunct="1"/>
            <a:endParaRPr lang="en-US" dirty="0" smtClean="0"/>
          </a:p>
          <a:p>
            <a:pPr eaLnBrk="1" hangingPunct="1"/>
            <a:r>
              <a:rPr lang="en-US" dirty="0" smtClean="0"/>
              <a:t>Sufficient coverage</a:t>
            </a:r>
          </a:p>
          <a:p>
            <a:pPr eaLnBrk="1" hangingPunct="1"/>
            <a:r>
              <a:rPr lang="en-US" dirty="0" smtClean="0"/>
              <a:t>Maximum suppression</a:t>
            </a:r>
          </a:p>
          <a:p>
            <a:pPr eaLnBrk="1" hangingPunct="1"/>
            <a:r>
              <a:rPr lang="en-US" dirty="0" smtClean="0"/>
              <a:t>Leave a check strip!</a:t>
            </a:r>
          </a:p>
        </p:txBody>
      </p:sp>
      <p:sp>
        <p:nvSpPr>
          <p:cNvPr id="5" name="Rectangle 2"/>
          <p:cNvSpPr txBox="1">
            <a:spLocks noChangeArrowheads="1"/>
          </p:cNvSpPr>
          <p:nvPr/>
        </p:nvSpPr>
        <p:spPr bwMode="auto">
          <a:xfrm>
            <a:off x="457200" y="274638"/>
            <a:ext cx="8534400" cy="1020762"/>
          </a:xfrm>
          <a:prstGeom prst="rect">
            <a:avLst/>
          </a:prstGeom>
          <a:noFill/>
          <a:ln w="9525">
            <a:noFill/>
            <a:miter lim="800000"/>
            <a:headEnd/>
            <a:tailEnd/>
          </a:ln>
        </p:spPr>
        <p:txBody>
          <a:bodyPr anchor="ctr">
            <a:normAutofit/>
          </a:bodyPr>
          <a:lstStyle/>
          <a:p>
            <a:pPr>
              <a:defRPr/>
            </a:pPr>
            <a:endParaRPr lang="en-US" sz="3400" kern="0" dirty="0">
              <a:solidFill>
                <a:srgbClr val="544726"/>
              </a:solidFill>
              <a:latin typeface="Calibri" pitchFamily="34" charset="0"/>
              <a:ea typeface="+mj-ea"/>
              <a:cs typeface="+mj-cs"/>
            </a:endParaRPr>
          </a:p>
        </p:txBody>
      </p:sp>
      <p:pic>
        <p:nvPicPr>
          <p:cNvPr id="2" name="Picture 2" descr="C:\Documents and Settings\ajsisson\Local Settings\Temporary Internet Files\Content.IE5\2XCDIHAD\MCj04114980000[1].wmf"/>
          <p:cNvPicPr>
            <a:picLocks noChangeAspect="1" noChangeArrowheads="1"/>
          </p:cNvPicPr>
          <p:nvPr/>
        </p:nvPicPr>
        <p:blipFill>
          <a:blip r:embed="rId3" cstate="print"/>
          <a:srcRect/>
          <a:stretch>
            <a:fillRect/>
          </a:stretch>
        </p:blipFill>
        <p:spPr bwMode="auto">
          <a:xfrm>
            <a:off x="5638800" y="2209800"/>
            <a:ext cx="2552372" cy="29718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102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58"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Summary</a:t>
            </a:r>
          </a:p>
        </p:txBody>
      </p:sp>
      <p:sp>
        <p:nvSpPr>
          <p:cNvPr id="19459" name="Rectangle 3"/>
          <p:cNvSpPr>
            <a:spLocks noGrp="1" noChangeArrowheads="1"/>
          </p:cNvSpPr>
          <p:nvPr>
            <p:ph idx="1"/>
          </p:nvPr>
        </p:nvSpPr>
        <p:spPr bwMode="auto">
          <a:xfrm>
            <a:off x="457200" y="1600201"/>
            <a:ext cx="8229600" cy="2819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en-US" dirty="0" smtClean="0"/>
              <a:t>Know the system – plants and insects</a:t>
            </a:r>
          </a:p>
          <a:p>
            <a:pPr eaLnBrk="1" hangingPunct="1">
              <a:spcAft>
                <a:spcPts val="600"/>
              </a:spcAft>
            </a:pPr>
            <a:r>
              <a:rPr lang="en-US" dirty="0" smtClean="0"/>
              <a:t>Consider history of insect activity</a:t>
            </a:r>
          </a:p>
          <a:p>
            <a:pPr eaLnBrk="1" hangingPunct="1">
              <a:spcAft>
                <a:spcPts val="600"/>
              </a:spcAft>
            </a:pPr>
            <a:r>
              <a:rPr lang="en-US" dirty="0" smtClean="0"/>
              <a:t>Use IPM tactics to minimize insects</a:t>
            </a:r>
          </a:p>
          <a:p>
            <a:pPr eaLnBrk="1" hangingPunct="1">
              <a:spcAft>
                <a:spcPts val="600"/>
              </a:spcAft>
            </a:pPr>
            <a:r>
              <a:rPr lang="en-US" dirty="0" smtClean="0"/>
              <a:t>Only spray when needed</a:t>
            </a:r>
            <a:endParaRPr lang="en-US" b="1" dirty="0" smtClean="0"/>
          </a:p>
          <a:p>
            <a:pPr lvl="1"/>
            <a:endParaRPr lang="en-US" dirty="0" smtClean="0"/>
          </a:p>
        </p:txBody>
      </p:sp>
      <p:sp>
        <p:nvSpPr>
          <p:cNvPr id="5" name="Rectangle 2"/>
          <p:cNvSpPr txBox="1">
            <a:spLocks noChangeArrowheads="1"/>
          </p:cNvSpPr>
          <p:nvPr/>
        </p:nvSpPr>
        <p:spPr bwMode="auto">
          <a:xfrm>
            <a:off x="457200" y="274638"/>
            <a:ext cx="8534400" cy="1020762"/>
          </a:xfrm>
          <a:prstGeom prst="rect">
            <a:avLst/>
          </a:prstGeom>
          <a:noFill/>
          <a:ln w="9525">
            <a:noFill/>
            <a:miter lim="800000"/>
            <a:headEnd/>
            <a:tailEnd/>
          </a:ln>
        </p:spPr>
        <p:txBody>
          <a:bodyPr anchor="ctr">
            <a:normAutofit/>
          </a:bodyPr>
          <a:lstStyle/>
          <a:p>
            <a:pPr>
              <a:defRPr/>
            </a:pPr>
            <a:endParaRPr lang="en-US" sz="3400" kern="0" dirty="0">
              <a:solidFill>
                <a:srgbClr val="544726"/>
              </a:solidFill>
              <a:latin typeface="Calibri" pitchFamily="34" charset="0"/>
              <a:ea typeface="+mj-ea"/>
              <a:cs typeface="+mj-cs"/>
            </a:endParaRPr>
          </a:p>
        </p:txBody>
      </p:sp>
      <p:pic>
        <p:nvPicPr>
          <p:cNvPr id="7" name="Picture 6"/>
          <p:cNvPicPr>
            <a:picLocks noChangeAspect="1" noChangeArrowheads="1"/>
          </p:cNvPicPr>
          <p:nvPr/>
        </p:nvPicPr>
        <p:blipFill>
          <a:blip r:embed="rId3" cstate="print"/>
          <a:srcRect/>
          <a:stretch>
            <a:fillRect/>
          </a:stretch>
        </p:blipFill>
        <p:spPr bwMode="auto">
          <a:xfrm>
            <a:off x="7200900" y="5561445"/>
            <a:ext cx="1409700" cy="1067955"/>
          </a:xfrm>
          <a:prstGeom prst="rect">
            <a:avLst/>
          </a:prstGeom>
          <a:noFill/>
          <a:ln w="9525">
            <a:noFill/>
            <a:miter lim="800000"/>
            <a:headEnd/>
            <a:tailEnd/>
          </a:ln>
        </p:spPr>
      </p:pic>
      <p:pic>
        <p:nvPicPr>
          <p:cNvPr id="8" name="Picture 7" descr="C:\Users\ajsisson\Desktop\ISUEO_WordmarkColor.bmp"/>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2071"/>
          <a:stretch/>
        </p:blipFill>
        <p:spPr bwMode="auto">
          <a:xfrm>
            <a:off x="762000" y="5715000"/>
            <a:ext cx="5257800" cy="781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IPM for insects</a:t>
            </a:r>
          </a:p>
        </p:txBody>
      </p:sp>
      <p:sp>
        <p:nvSpPr>
          <p:cNvPr id="4099" name="Rectangle 3"/>
          <p:cNvSpPr>
            <a:spLocks noGrp="1" noChangeArrowheads="1"/>
          </p:cNvSpPr>
          <p:nvPr>
            <p:ph type="body" idx="1"/>
          </p:nvPr>
        </p:nvSpPr>
        <p:spPr bwMode="auto">
          <a:xfrm>
            <a:off x="457200" y="1447800"/>
            <a:ext cx="82296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t>Integrated pest management (IPM)</a:t>
            </a:r>
          </a:p>
          <a:p>
            <a:pPr lvl="1" eaLnBrk="1" hangingPunct="1">
              <a:lnSpc>
                <a:spcPct val="90000"/>
              </a:lnSpc>
            </a:pPr>
            <a:r>
              <a:rPr lang="en-US" dirty="0" smtClean="0"/>
              <a:t>Use multiple tactics to reduce pests</a:t>
            </a:r>
          </a:p>
          <a:p>
            <a:pPr lvl="1" eaLnBrk="1" hangingPunct="1">
              <a:lnSpc>
                <a:spcPct val="90000"/>
              </a:lnSpc>
            </a:pPr>
            <a:r>
              <a:rPr lang="en-US" dirty="0" smtClean="0"/>
              <a:t>Protect yield and minimize loss</a:t>
            </a:r>
          </a:p>
          <a:p>
            <a:pPr lvl="1" eaLnBrk="1" hangingPunct="1">
              <a:lnSpc>
                <a:spcPct val="90000"/>
              </a:lnSpc>
            </a:pPr>
            <a:r>
              <a:rPr lang="en-US" dirty="0" smtClean="0"/>
              <a:t>Only spray when needed</a:t>
            </a:r>
          </a:p>
          <a:p>
            <a:pPr lvl="1" eaLnBrk="1" hangingPunct="1">
              <a:lnSpc>
                <a:spcPct val="90000"/>
              </a:lnSpc>
            </a:pPr>
            <a:r>
              <a:rPr lang="en-US" dirty="0" smtClean="0"/>
              <a:t>Understanding the field history</a:t>
            </a:r>
          </a:p>
          <a:p>
            <a:pPr eaLnBrk="1" hangingPunct="1">
              <a:lnSpc>
                <a:spcPct val="90000"/>
              </a:lnSpc>
            </a:pPr>
            <a:endParaRPr lang="en-US" sz="1400" dirty="0" smtClean="0"/>
          </a:p>
        </p:txBody>
      </p:sp>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2948497" y="3667240"/>
            <a:ext cx="2462547" cy="3177940"/>
          </a:xfrm>
          <a:prstGeom prst="rect">
            <a:avLst/>
          </a:prstGeom>
          <a:noFill/>
          <a:ln w="9525">
            <a:solidFill>
              <a:schemeClr val="tx1"/>
            </a:solidFill>
            <a:miter lim="800000"/>
            <a:headEnd/>
            <a:tailEnd/>
          </a:ln>
        </p:spPr>
      </p:pic>
      <p:sp>
        <p:nvSpPr>
          <p:cNvPr id="5" name="TextBox 4"/>
          <p:cNvSpPr txBox="1"/>
          <p:nvPr/>
        </p:nvSpPr>
        <p:spPr>
          <a:xfrm>
            <a:off x="4762500" y="6324600"/>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pic>
        <p:nvPicPr>
          <p:cNvPr id="1029" name="Picture 5" descr="C:\Users\ajsisson\Desktop\Other Publications or Edits\Field Crop Insects\Field Crop Insects Images\Armyworms\Fall Armyworm\3936.73farmyworminj MRi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43599" y="4024937"/>
            <a:ext cx="2618707" cy="24520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81900" y="6324600"/>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pic>
        <p:nvPicPr>
          <p:cNvPr id="1031" name="Picture 7" descr="C:\Users\ajsisson\Desktop\Other Publications or Edits\Field Crop Insects\Field Crop Insects Images\Cutworms\black cutworm\IMG_046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
          <a:stretch/>
        </p:blipFill>
        <p:spPr bwMode="auto">
          <a:xfrm>
            <a:off x="533400" y="4024936"/>
            <a:ext cx="1885950" cy="24625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47800" y="6324600"/>
            <a:ext cx="1181100" cy="215444"/>
          </a:xfrm>
          <a:prstGeom prst="rect">
            <a:avLst/>
          </a:prstGeom>
          <a:noFill/>
        </p:spPr>
        <p:txBody>
          <a:bodyPr wrap="square" rtlCol="0">
            <a:spAutoFit/>
          </a:bodyPr>
          <a:lstStyle/>
          <a:p>
            <a:r>
              <a:rPr lang="en-US" sz="800" b="1" dirty="0" smtClean="0">
                <a:solidFill>
                  <a:schemeClr val="bg1"/>
                </a:solidFill>
              </a:rPr>
              <a:t>Tristan Mueller</a:t>
            </a:r>
            <a:endParaRPr lang="en-US" sz="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How to scout for insects</a:t>
            </a:r>
          </a:p>
        </p:txBody>
      </p:sp>
      <p:sp>
        <p:nvSpPr>
          <p:cNvPr id="5123" name="Rectangle 3"/>
          <p:cNvSpPr>
            <a:spLocks noGrp="1" noChangeArrowheads="1"/>
          </p:cNvSpPr>
          <p:nvPr>
            <p:ph idx="1"/>
          </p:nvPr>
        </p:nvSpPr>
        <p:spPr bwMode="auto">
          <a:xfrm>
            <a:off x="457200" y="12954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Understand their biology</a:t>
            </a:r>
          </a:p>
          <a:p>
            <a:pPr lvl="1" eaLnBrk="1" hangingPunct="1"/>
            <a:r>
              <a:rPr lang="en-US" dirty="0" smtClean="0"/>
              <a:t>Recognize feeding damage </a:t>
            </a:r>
          </a:p>
          <a:p>
            <a:pPr lvl="1" eaLnBrk="1" hangingPunct="1"/>
            <a:r>
              <a:rPr lang="en-US" dirty="0" smtClean="0"/>
              <a:t>Where they feed on the plant</a:t>
            </a:r>
          </a:p>
          <a:p>
            <a:pPr lvl="1" eaLnBrk="1" hangingPunct="1"/>
            <a:endParaRPr lang="en-US" dirty="0" smtClean="0"/>
          </a:p>
          <a:p>
            <a:pPr eaLnBrk="1" hangingPunct="1"/>
            <a:endParaRPr lang="en-US" dirty="0" smtClean="0"/>
          </a:p>
          <a:p>
            <a:pPr lvl="1" eaLnBrk="1" hangingPunct="1"/>
            <a:endParaRPr lang="en-US" dirty="0" smtClean="0"/>
          </a:p>
        </p:txBody>
      </p:sp>
      <p:sp>
        <p:nvSpPr>
          <p:cNvPr id="5" name="Rectangle 2"/>
          <p:cNvSpPr txBox="1">
            <a:spLocks noChangeArrowheads="1"/>
          </p:cNvSpPr>
          <p:nvPr/>
        </p:nvSpPr>
        <p:spPr bwMode="auto">
          <a:xfrm>
            <a:off x="457200" y="274638"/>
            <a:ext cx="8534400" cy="1020762"/>
          </a:xfrm>
          <a:prstGeom prst="rect">
            <a:avLst/>
          </a:prstGeom>
          <a:noFill/>
          <a:ln w="9525">
            <a:noFill/>
            <a:miter lim="800000"/>
            <a:headEnd/>
            <a:tailEnd/>
          </a:ln>
        </p:spPr>
        <p:txBody>
          <a:bodyPr anchor="ctr">
            <a:normAutofit/>
          </a:bodyPr>
          <a:lstStyle/>
          <a:p>
            <a:pPr>
              <a:defRPr/>
            </a:pPr>
            <a:endParaRPr lang="en-US" sz="3400" kern="0" dirty="0">
              <a:solidFill>
                <a:srgbClr val="544726"/>
              </a:solidFill>
              <a:latin typeface="Calibri" pitchFamily="34" charset="0"/>
              <a:ea typeface="+mj-ea"/>
              <a:cs typeface="+mj-cs"/>
            </a:endParaRPr>
          </a:p>
        </p:txBody>
      </p:sp>
      <p:pic>
        <p:nvPicPr>
          <p:cNvPr id="9" name="Picture 3" descr="E:\Work backup\Images\08 Insects\Grasshopper\Grasshoppers on corn - M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4999" y="1371600"/>
            <a:ext cx="2264229" cy="3352800"/>
          </a:xfrm>
          <a:prstGeom prst="rect">
            <a:avLst/>
          </a:prstGeom>
          <a:noFill/>
          <a:ln w="9525">
            <a:solidFill>
              <a:schemeClr val="tx1"/>
            </a:solidFill>
          </a:ln>
        </p:spPr>
      </p:pic>
      <p:pic>
        <p:nvPicPr>
          <p:cNvPr id="10" name="Picture 4" descr="E:\Work backup\Images\08 Insects\Bean leaf beetle\Bean leaf beetle feeding - Munkvold (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114675"/>
            <a:ext cx="2362200" cy="2834640"/>
          </a:xfrm>
          <a:prstGeom prst="rect">
            <a:avLst/>
          </a:prstGeom>
          <a:noFill/>
          <a:ln w="9525">
            <a:solidFill>
              <a:schemeClr val="tx1"/>
            </a:solidFill>
          </a:ln>
        </p:spPr>
      </p:pic>
      <p:pic>
        <p:nvPicPr>
          <p:cNvPr id="1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38400" y="4257675"/>
            <a:ext cx="3396120" cy="2219325"/>
          </a:xfrm>
          <a:prstGeom prst="rect">
            <a:avLst/>
          </a:prstGeom>
          <a:noFill/>
          <a:ln w="9525">
            <a:solidFill>
              <a:schemeClr val="tx1"/>
            </a:solidFill>
            <a:miter lim="800000"/>
            <a:headEnd/>
            <a:tailEnd/>
          </a:ln>
        </p:spPr>
      </p:pic>
      <p:sp>
        <p:nvSpPr>
          <p:cNvPr id="11" name="TextBox 10"/>
          <p:cNvSpPr txBox="1"/>
          <p:nvPr/>
        </p:nvSpPr>
        <p:spPr>
          <a:xfrm>
            <a:off x="4838700" y="6324600"/>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sp>
        <p:nvSpPr>
          <p:cNvPr id="13" name="TextBox 12"/>
          <p:cNvSpPr txBox="1"/>
          <p:nvPr/>
        </p:nvSpPr>
        <p:spPr>
          <a:xfrm rot="5400000">
            <a:off x="7302728" y="3378428"/>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477000" y="3962400"/>
            <a:ext cx="198882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How to scout for insects</a:t>
            </a:r>
          </a:p>
        </p:txBody>
      </p:sp>
      <p:sp>
        <p:nvSpPr>
          <p:cNvPr id="5123" name="Rectangle 3"/>
          <p:cNvSpPr>
            <a:spLocks noGrp="1" noChangeArrowheads="1"/>
          </p:cNvSpPr>
          <p:nvPr>
            <p:ph idx="1"/>
          </p:nvPr>
        </p:nvSpPr>
        <p:spPr bwMode="auto">
          <a:xfrm>
            <a:off x="381000" y="13716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Understand their biology</a:t>
            </a:r>
          </a:p>
          <a:p>
            <a:pPr lvl="1" eaLnBrk="1" hangingPunct="1"/>
            <a:r>
              <a:rPr lang="en-US" dirty="0" smtClean="0"/>
              <a:t>Recognize feeding damage</a:t>
            </a:r>
          </a:p>
          <a:p>
            <a:pPr lvl="1" eaLnBrk="1" hangingPunct="1"/>
            <a:r>
              <a:rPr lang="en-US" dirty="0" smtClean="0"/>
              <a:t>Where they feed on the plant</a:t>
            </a:r>
          </a:p>
          <a:p>
            <a:pPr eaLnBrk="1" hangingPunct="1"/>
            <a:endParaRPr lang="en-US" dirty="0" smtClean="0"/>
          </a:p>
          <a:p>
            <a:pPr lvl="1" eaLnBrk="1" hangingPunct="1"/>
            <a:endParaRPr lang="en-US" dirty="0" smtClean="0"/>
          </a:p>
        </p:txBody>
      </p:sp>
      <p:sp>
        <p:nvSpPr>
          <p:cNvPr id="5" name="Rectangle 2"/>
          <p:cNvSpPr txBox="1">
            <a:spLocks noChangeArrowheads="1"/>
          </p:cNvSpPr>
          <p:nvPr/>
        </p:nvSpPr>
        <p:spPr bwMode="auto">
          <a:xfrm>
            <a:off x="457200" y="274638"/>
            <a:ext cx="8534400" cy="1020762"/>
          </a:xfrm>
          <a:prstGeom prst="rect">
            <a:avLst/>
          </a:prstGeom>
          <a:noFill/>
          <a:ln w="9525">
            <a:noFill/>
            <a:miter lim="800000"/>
            <a:headEnd/>
            <a:tailEnd/>
          </a:ln>
        </p:spPr>
        <p:txBody>
          <a:bodyPr anchor="ctr">
            <a:normAutofit/>
          </a:bodyPr>
          <a:lstStyle/>
          <a:p>
            <a:pPr>
              <a:defRPr/>
            </a:pPr>
            <a:endParaRPr lang="en-US" sz="3400" kern="0" dirty="0">
              <a:solidFill>
                <a:srgbClr val="544726"/>
              </a:solidFill>
              <a:latin typeface="Calibri" pitchFamily="34" charset="0"/>
              <a:ea typeface="+mj-ea"/>
              <a:cs typeface="+mj-cs"/>
            </a:endParaRPr>
          </a:p>
        </p:txBody>
      </p:sp>
      <p:pic>
        <p:nvPicPr>
          <p:cNvPr id="11" name="Picture 2" descr="E:\Work backup\Images\08 Insects\Japanese beetles\Corn\August 2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3708400"/>
            <a:ext cx="3886200" cy="2590800"/>
          </a:xfrm>
          <a:prstGeom prst="rect">
            <a:avLst/>
          </a:prstGeom>
          <a:noFill/>
          <a:ln>
            <a:solidFill>
              <a:schemeClr val="tx1"/>
            </a:solidFill>
          </a:ln>
        </p:spPr>
      </p:pic>
      <p:pic>
        <p:nvPicPr>
          <p:cNvPr id="13" name="Picture 3" descr="E:\Work backup\Images\01 Field Crops\Corn\aa Images for Field Guide\Final images\Black cutworm damage - Marlin Ric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0" y="1676400"/>
            <a:ext cx="3035808" cy="2080969"/>
          </a:xfrm>
          <a:prstGeom prst="rect">
            <a:avLst/>
          </a:prstGeom>
          <a:noFill/>
          <a:ln>
            <a:solidFill>
              <a:schemeClr val="tx1"/>
            </a:solidFill>
          </a:ln>
        </p:spPr>
      </p:pic>
      <p:pic>
        <p:nvPicPr>
          <p:cNvPr id="3074" name="Picture 2" descr="E:\Work backup\Images\08 Insects\Spider mite\Spider mite damag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5000" y="4572000"/>
            <a:ext cx="3276600" cy="2184400"/>
          </a:xfrm>
          <a:prstGeom prst="rect">
            <a:avLst/>
          </a:prstGeom>
          <a:noFill/>
          <a:ln>
            <a:solidFill>
              <a:schemeClr val="tx1"/>
            </a:solidFill>
          </a:ln>
        </p:spPr>
      </p:pic>
      <p:pic>
        <p:nvPicPr>
          <p:cNvPr id="3075" name="Picture 3" descr="C:\Users\ajsisson\Desktop\All Images\Big image file\Darens Images\01 Field Crops\Corn\aa Images for Field Guide\Images\Insects\#7b seedcorn maggots on corn Marlin.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71800" y="3048000"/>
            <a:ext cx="3048000" cy="22589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91100" y="5118556"/>
            <a:ext cx="1181100" cy="215444"/>
          </a:xfrm>
          <a:prstGeom prst="rect">
            <a:avLst/>
          </a:prstGeom>
          <a:noFill/>
        </p:spPr>
        <p:txBody>
          <a:bodyPr wrap="square" rtlCol="0">
            <a:spAutoFit/>
          </a:bodyPr>
          <a:lstStyle/>
          <a:p>
            <a:r>
              <a:rPr lang="en-US" sz="800" b="1" dirty="0" smtClean="0"/>
              <a:t>© Marlin E. Rice</a:t>
            </a:r>
            <a:endParaRPr lang="en-US" sz="800" b="1" dirty="0"/>
          </a:p>
        </p:txBody>
      </p:sp>
      <p:sp>
        <p:nvSpPr>
          <p:cNvPr id="15" name="TextBox 14"/>
          <p:cNvSpPr txBox="1"/>
          <p:nvPr/>
        </p:nvSpPr>
        <p:spPr>
          <a:xfrm>
            <a:off x="7734300" y="3581400"/>
            <a:ext cx="1181100" cy="215444"/>
          </a:xfrm>
          <a:prstGeom prst="rect">
            <a:avLst/>
          </a:prstGeom>
          <a:noFill/>
        </p:spPr>
        <p:txBody>
          <a:bodyPr wrap="square" rtlCol="0">
            <a:spAutoFit/>
          </a:bodyPr>
          <a:lstStyle/>
          <a:p>
            <a:r>
              <a:rPr lang="en-US" sz="800" b="1" dirty="0" smtClean="0">
                <a:solidFill>
                  <a:schemeClr val="bg1"/>
                </a:solidFill>
              </a:rPr>
              <a:t>© Marlin E. Rice</a:t>
            </a:r>
            <a:endParaRPr lang="en-US" sz="800" b="1" dirty="0">
              <a:solidFill>
                <a:schemeClr val="bg1"/>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Work backup\Images\08 Insects\Grassy ed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225800"/>
            <a:ext cx="5105400" cy="3403600"/>
          </a:xfrm>
          <a:prstGeom prst="rect">
            <a:avLst/>
          </a:prstGeom>
          <a:noFill/>
          <a:ln>
            <a:solidFill>
              <a:schemeClr val="tx1"/>
            </a:solidFill>
          </a:ln>
        </p:spPr>
      </p:pic>
      <p:sp>
        <p:nvSpPr>
          <p:cNvPr id="4" name="Rectangle 3"/>
          <p:cNvSpPr>
            <a:spLocks noGrp="1" noChangeArrowheads="1"/>
          </p:cNvSpPr>
          <p:nvPr>
            <p:ph idx="1"/>
          </p:nvPr>
        </p:nvSpPr>
        <p:spPr bwMode="auto">
          <a:xfrm>
            <a:off x="457200" y="14478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tx1"/>
                </a:solidFill>
              </a:rPr>
              <a:t>Know how to find them</a:t>
            </a:r>
          </a:p>
          <a:p>
            <a:pPr lvl="1" eaLnBrk="1" hangingPunct="1"/>
            <a:r>
              <a:rPr lang="en-US" dirty="0" smtClean="0">
                <a:solidFill>
                  <a:schemeClr val="tx1"/>
                </a:solidFill>
              </a:rPr>
              <a:t>Where they are in a field </a:t>
            </a:r>
          </a:p>
          <a:p>
            <a:pPr lvl="1" eaLnBrk="1" hangingPunct="1"/>
            <a:r>
              <a:rPr lang="en-US" dirty="0" smtClean="0">
                <a:solidFill>
                  <a:schemeClr val="tx1"/>
                </a:solidFill>
              </a:rPr>
              <a:t>When they are feeding</a:t>
            </a:r>
          </a:p>
          <a:p>
            <a:pPr lvl="1" eaLnBrk="1" hangingPunct="1"/>
            <a:endParaRPr lang="en-US" dirty="0" smtClean="0">
              <a:solidFill>
                <a:schemeClr val="tx1"/>
              </a:solidFill>
            </a:endParaRPr>
          </a:p>
        </p:txBody>
      </p:sp>
      <p:sp>
        <p:nvSpPr>
          <p:cNvPr id="6" name="Title 3"/>
          <p:cNvSpPr>
            <a:spLocks noGrp="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How to scout for insects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bwMode="auto">
          <a:xfrm>
            <a:off x="457200" y="1371600"/>
            <a:ext cx="8153400" cy="1828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Common tools to estimate density</a:t>
            </a:r>
          </a:p>
          <a:p>
            <a:pPr lvl="1" eaLnBrk="1" hangingPunct="1"/>
            <a:r>
              <a:rPr lang="en-US" dirty="0" smtClean="0"/>
              <a:t>Sweep net, in-field counts, sticky traps, etc.</a:t>
            </a:r>
          </a:p>
        </p:txBody>
      </p:sp>
      <p:sp>
        <p:nvSpPr>
          <p:cNvPr id="6" name="Title 3"/>
          <p:cNvSpPr>
            <a:spLocks noGrp="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How to scout for insects</a:t>
            </a:r>
          </a:p>
        </p:txBody>
      </p:sp>
      <p:pic>
        <p:nvPicPr>
          <p:cNvPr id="2050" name="Picture 2" descr="E:\Work backup\Images\08 Insects\Pheramone traps\P102061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1000" y="2914650"/>
            <a:ext cx="3972676" cy="2940081"/>
          </a:xfrm>
          <a:prstGeom prst="rect">
            <a:avLst/>
          </a:prstGeom>
          <a:noFill/>
          <a:ln w="9525">
            <a:solidFill>
              <a:schemeClr val="tx1"/>
            </a:solidFill>
          </a:ln>
        </p:spPr>
      </p:pic>
      <p:pic>
        <p:nvPicPr>
          <p:cNvPr id="4099" name="Picture 3" descr="C:\Users\ajsisson\Desktop\All Images\Iowa State University IPM Images\Scouting Images\Sweep Netting\Sweep Netting-Adam Sisson (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95800" y="2914650"/>
            <a:ext cx="4267200" cy="29400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example of E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5000"/>
            <a:ext cx="6173788" cy="4319588"/>
          </a:xfrm>
          <a:prstGeom prst="rect">
            <a:avLst/>
          </a:prstGeom>
          <a:noFill/>
          <a:ln w="9525">
            <a:noFill/>
            <a:miter lim="800000"/>
            <a:headEnd/>
            <a:tailEnd/>
          </a:ln>
        </p:spPr>
      </p:pic>
      <p:sp>
        <p:nvSpPr>
          <p:cNvPr id="6147"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544726"/>
                </a:solidFill>
                <a:latin typeface="Calibri" pitchFamily="34" charset="0"/>
              </a:rPr>
              <a:t>Typical scenarios</a:t>
            </a:r>
          </a:p>
        </p:txBody>
      </p:sp>
      <p:sp>
        <p:nvSpPr>
          <p:cNvPr id="8" name="Line Callout 2 7"/>
          <p:cNvSpPr/>
          <p:nvPr/>
        </p:nvSpPr>
        <p:spPr bwMode="auto">
          <a:xfrm>
            <a:off x="5930900" y="1447800"/>
            <a:ext cx="2743200" cy="3200400"/>
          </a:xfrm>
          <a:prstGeom prst="borderCallout2">
            <a:avLst>
              <a:gd name="adj1" fmla="val 18750"/>
              <a:gd name="adj2" fmla="val -8333"/>
              <a:gd name="adj3" fmla="val 18750"/>
              <a:gd name="adj4" fmla="val -16667"/>
              <a:gd name="adj5" fmla="val 60536"/>
              <a:gd name="adj6" fmla="val -32617"/>
            </a:avLst>
          </a:prstGeom>
          <a:solidFill>
            <a:srgbClr val="800000">
              <a:alpha val="74000"/>
            </a:srgbClr>
          </a:solidFill>
          <a:ln w="9525" cap="flat" cmpd="sng" algn="ctr">
            <a:solidFill>
              <a:schemeClr val="tx1"/>
            </a:solidFill>
            <a:prstDash val="solid"/>
            <a:round/>
            <a:headEnd type="none" w="med" len="med"/>
            <a:tailEnd type="none" w="med" len="med"/>
          </a:ln>
          <a:effectLst/>
        </p:spPr>
        <p:txBody>
          <a:bodyPr wrap="none" anchor="ctr"/>
          <a:lstStyle/>
          <a:p>
            <a:pPr marL="342900" indent="-342900" algn="l" eaLnBrk="0" hangingPunct="0">
              <a:spcBef>
                <a:spcPct val="20000"/>
              </a:spcBef>
              <a:defRPr/>
            </a:pPr>
            <a:r>
              <a:rPr lang="en-US" sz="2400" kern="0" dirty="0">
                <a:solidFill>
                  <a:schemeClr val="bg1"/>
                </a:solidFill>
                <a:latin typeface="Calibri" pitchFamily="34" charset="0"/>
              </a:rPr>
              <a:t>High and low insect </a:t>
            </a:r>
          </a:p>
          <a:p>
            <a:pPr marL="342900" indent="-342900" algn="l" eaLnBrk="0" hangingPunct="0">
              <a:spcBef>
                <a:spcPct val="20000"/>
              </a:spcBef>
              <a:defRPr/>
            </a:pPr>
            <a:r>
              <a:rPr lang="en-US" sz="2400" kern="0" dirty="0">
                <a:solidFill>
                  <a:schemeClr val="bg1"/>
                </a:solidFill>
                <a:latin typeface="Calibri" pitchFamily="34" charset="0"/>
              </a:rPr>
              <a:t>populations are </a:t>
            </a:r>
          </a:p>
          <a:p>
            <a:pPr marL="342900" indent="-342900" algn="l" eaLnBrk="0" hangingPunct="0">
              <a:spcBef>
                <a:spcPct val="20000"/>
              </a:spcBef>
              <a:defRPr/>
            </a:pPr>
            <a:r>
              <a:rPr lang="en-US" sz="2400" kern="0" dirty="0" smtClean="0">
                <a:solidFill>
                  <a:schemeClr val="bg1"/>
                </a:solidFill>
                <a:latin typeface="Calibri" pitchFamily="34" charset="0"/>
              </a:rPr>
              <a:t>common.</a:t>
            </a:r>
            <a:endParaRPr lang="en-US" sz="2400" kern="0" dirty="0">
              <a:solidFill>
                <a:schemeClr val="bg1"/>
              </a:solidFill>
              <a:latin typeface="Calibri" pitchFamily="34" charset="0"/>
            </a:endParaRPr>
          </a:p>
          <a:p>
            <a:pPr marL="342900" indent="-342900" algn="l" eaLnBrk="0" hangingPunct="0">
              <a:spcBef>
                <a:spcPct val="20000"/>
              </a:spcBef>
              <a:buFontTx/>
              <a:buChar char="•"/>
              <a:defRPr/>
            </a:pPr>
            <a:endParaRPr lang="en-US" sz="2400" kern="0" dirty="0">
              <a:solidFill>
                <a:schemeClr val="bg1"/>
              </a:solidFill>
              <a:latin typeface="Calibri" pitchFamily="34" charset="0"/>
            </a:endParaRPr>
          </a:p>
          <a:p>
            <a:pPr marL="342900" indent="-342900" algn="l" eaLnBrk="0" hangingPunct="0">
              <a:spcBef>
                <a:spcPct val="20000"/>
              </a:spcBef>
              <a:defRPr/>
            </a:pPr>
            <a:r>
              <a:rPr lang="en-US" sz="2400" kern="0" dirty="0">
                <a:solidFill>
                  <a:schemeClr val="bg1"/>
                </a:solidFill>
                <a:latin typeface="Calibri" pitchFamily="34" charset="0"/>
              </a:rPr>
              <a:t>Only scouting will </a:t>
            </a:r>
          </a:p>
          <a:p>
            <a:pPr marL="342900" indent="-342900" algn="l" eaLnBrk="0" hangingPunct="0">
              <a:spcBef>
                <a:spcPct val="20000"/>
              </a:spcBef>
              <a:defRPr/>
            </a:pPr>
            <a:r>
              <a:rPr lang="en-US" sz="2400" kern="0" dirty="0">
                <a:solidFill>
                  <a:schemeClr val="bg1"/>
                </a:solidFill>
                <a:latin typeface="Calibri" pitchFamily="34" charset="0"/>
              </a:rPr>
              <a:t>tell you what the </a:t>
            </a:r>
          </a:p>
          <a:p>
            <a:pPr marL="342900" indent="-342900" algn="l" eaLnBrk="0" hangingPunct="0">
              <a:spcBef>
                <a:spcPct val="20000"/>
              </a:spcBef>
              <a:defRPr/>
            </a:pPr>
            <a:r>
              <a:rPr lang="en-US" sz="2400" kern="0" dirty="0">
                <a:solidFill>
                  <a:schemeClr val="bg1"/>
                </a:solidFill>
                <a:latin typeface="Calibri" pitchFamily="34" charset="0"/>
              </a:rPr>
              <a:t>insects are </a:t>
            </a:r>
            <a:r>
              <a:rPr lang="en-US" sz="2400" kern="0" dirty="0" smtClean="0">
                <a:solidFill>
                  <a:schemeClr val="bg1"/>
                </a:solidFill>
                <a:latin typeface="Calibri" pitchFamily="34" charset="0"/>
              </a:rPr>
              <a:t>doing.</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IPM tactics for insects</a:t>
            </a:r>
          </a:p>
        </p:txBody>
      </p:sp>
      <p:sp>
        <p:nvSpPr>
          <p:cNvPr id="9219" name="Rectangle 3"/>
          <p:cNvSpPr>
            <a:spLocks noGrp="1" noChangeArrowheads="1"/>
          </p:cNvSpPr>
          <p:nvPr>
            <p:ph type="body" idx="1"/>
          </p:nvPr>
        </p:nvSpPr>
        <p:spPr bwMode="auto">
          <a:xfrm>
            <a:off x="609600" y="1905000"/>
            <a:ext cx="41148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5000"/>
              </a:lnSpc>
            </a:pPr>
            <a:r>
              <a:rPr lang="en-US" dirty="0" smtClean="0"/>
              <a:t>Regulatory</a:t>
            </a:r>
          </a:p>
          <a:p>
            <a:pPr eaLnBrk="1" hangingPunct="1">
              <a:lnSpc>
                <a:spcPct val="125000"/>
              </a:lnSpc>
            </a:pPr>
            <a:r>
              <a:rPr lang="en-US" dirty="0" smtClean="0"/>
              <a:t>Genetic </a:t>
            </a:r>
          </a:p>
          <a:p>
            <a:pPr eaLnBrk="1" hangingPunct="1">
              <a:lnSpc>
                <a:spcPct val="125000"/>
              </a:lnSpc>
            </a:pPr>
            <a:r>
              <a:rPr lang="en-US" dirty="0" smtClean="0"/>
              <a:t>Mechanical/physical </a:t>
            </a:r>
          </a:p>
          <a:p>
            <a:pPr eaLnBrk="1" hangingPunct="1">
              <a:lnSpc>
                <a:spcPct val="125000"/>
              </a:lnSpc>
            </a:pPr>
            <a:r>
              <a:rPr lang="en-US" dirty="0" smtClean="0"/>
              <a:t>Cultural</a:t>
            </a:r>
          </a:p>
          <a:p>
            <a:pPr eaLnBrk="1" hangingPunct="1">
              <a:lnSpc>
                <a:spcPct val="125000"/>
              </a:lnSpc>
            </a:pPr>
            <a:r>
              <a:rPr lang="en-US" dirty="0" smtClean="0"/>
              <a:t>Biological </a:t>
            </a:r>
          </a:p>
          <a:p>
            <a:pPr eaLnBrk="1" hangingPunct="1">
              <a:lnSpc>
                <a:spcPct val="125000"/>
              </a:lnSpc>
            </a:pPr>
            <a:r>
              <a:rPr lang="en-US" dirty="0" smtClean="0"/>
              <a:t>Chemical </a:t>
            </a:r>
          </a:p>
        </p:txBody>
      </p:sp>
      <p:pic>
        <p:nvPicPr>
          <p:cNvPr id="5125" name="Picture 5" descr="C:\Users\ajsisson\Desktop\All Images\Iowa State University IPM Images\Fields and Plants\Soybean Fields\Soybean field-Daren Mueller (19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133600"/>
            <a:ext cx="4229100" cy="2819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9|8.1|8.2"/>
</p:tagLst>
</file>

<file path=ppt/tags/tag2.xml><?xml version="1.0" encoding="utf-8"?>
<p:tagLst xmlns:a="http://schemas.openxmlformats.org/drawingml/2006/main" xmlns:r="http://schemas.openxmlformats.org/officeDocument/2006/relationships" xmlns:p="http://schemas.openxmlformats.org/presentationml/2006/main">
  <p:tag name="TIMING" val="|38.9|8.1|8.2"/>
</p:tagLst>
</file>

<file path=ppt/tags/tag3.xml><?xml version="1.0" encoding="utf-8"?>
<p:tagLst xmlns:a="http://schemas.openxmlformats.org/drawingml/2006/main" xmlns:r="http://schemas.openxmlformats.org/officeDocument/2006/relationships" xmlns:p="http://schemas.openxmlformats.org/presentationml/2006/main">
  <p:tag name="TIMING" val="|13.9|4.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17400</TotalTime>
  <Words>3532</Words>
  <Application>Microsoft Macintosh PowerPoint</Application>
  <PresentationFormat>On-screen Show (4:3)</PresentationFormat>
  <Paragraphs>248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Know your system…</vt:lpstr>
      <vt:lpstr>IPM for insects</vt:lpstr>
      <vt:lpstr>How to scout for insects</vt:lpstr>
      <vt:lpstr>How to scout for insects</vt:lpstr>
      <vt:lpstr>How to scout for insects</vt:lpstr>
      <vt:lpstr>How to scout for insects</vt:lpstr>
      <vt:lpstr>Typical scenarios</vt:lpstr>
      <vt:lpstr>IPM tactics for insects</vt:lpstr>
      <vt:lpstr>Genetic control</vt:lpstr>
      <vt:lpstr>Mechanical/Physical control</vt:lpstr>
      <vt:lpstr>Cultural control</vt:lpstr>
      <vt:lpstr>Biological control</vt:lpstr>
      <vt:lpstr>PowerPoint Presentation</vt:lpstr>
      <vt:lpstr>Pathogens</vt:lpstr>
      <vt:lpstr>Bt as an example…</vt:lpstr>
      <vt:lpstr>Chemical control</vt:lpstr>
      <vt:lpstr>Economic thresholds are key!</vt:lpstr>
      <vt:lpstr>When should a grower spray?</vt:lpstr>
      <vt:lpstr>Items to consider</vt:lpstr>
      <vt:lpstr>Summary</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Plant Pathology</dc:creator>
  <cp:lastModifiedBy>Brandy VanDeWalle</cp:lastModifiedBy>
  <cp:revision>1506</cp:revision>
  <dcterms:created xsi:type="dcterms:W3CDTF">2005-09-01T15:10:15Z</dcterms:created>
  <dcterms:modified xsi:type="dcterms:W3CDTF">2014-05-21T03:04:28Z</dcterms:modified>
</cp:coreProperties>
</file>