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69" r:id="rId3"/>
    <p:sldId id="426" r:id="rId4"/>
    <p:sldId id="427" r:id="rId5"/>
    <p:sldId id="359" r:id="rId6"/>
    <p:sldId id="428" r:id="rId7"/>
    <p:sldId id="408" r:id="rId8"/>
    <p:sldId id="433" r:id="rId9"/>
    <p:sldId id="429" r:id="rId10"/>
    <p:sldId id="430" r:id="rId11"/>
    <p:sldId id="431" r:id="rId12"/>
    <p:sldId id="432" r:id="rId13"/>
    <p:sldId id="409" r:id="rId14"/>
    <p:sldId id="361" r:id="rId15"/>
    <p:sldId id="412" r:id="rId16"/>
    <p:sldId id="413" r:id="rId17"/>
    <p:sldId id="414" r:id="rId18"/>
    <p:sldId id="415" r:id="rId19"/>
    <p:sldId id="416" r:id="rId20"/>
    <p:sldId id="425" r:id="rId21"/>
  </p:sldIdLst>
  <p:sldSz cx="9144000" cy="6858000" type="screen4x3"/>
  <p:notesSz cx="7315200" cy="96012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B"/>
    <a:srgbClr val="FF0000"/>
    <a:srgbClr val="800000"/>
    <a:srgbClr val="006600"/>
    <a:srgbClr val="6699FF"/>
    <a:srgbClr val="336699"/>
    <a:srgbClr val="CC0000"/>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59320" autoAdjust="0"/>
  </p:normalViewPr>
  <p:slideViewPr>
    <p:cSldViewPr>
      <p:cViewPr varScale="1">
        <p:scale>
          <a:sx n="63" d="100"/>
          <a:sy n="63" d="100"/>
        </p:scale>
        <p:origin x="-2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4143375" y="1"/>
            <a:ext cx="3170238" cy="479425"/>
          </a:xfrm>
          <a:prstGeom prst="rect">
            <a:avLst/>
          </a:prstGeom>
        </p:spPr>
        <p:txBody>
          <a:bodyPr vert="horz" lIns="91429" tIns="45714" rIns="91429" bIns="45714" rtlCol="0"/>
          <a:lstStyle>
            <a:lvl1pPr algn="r">
              <a:defRPr sz="1200"/>
            </a:lvl1pPr>
          </a:lstStyle>
          <a:p>
            <a:fld id="{FB9FB2CB-3FF3-4371-BACF-A0069C2E9098}" type="datetimeFigureOut">
              <a:rPr lang="en-US" smtClean="0"/>
              <a:pPr/>
              <a:t>5/20/14</a:t>
            </a:fld>
            <a:endParaRPr lang="en-US" dirty="0"/>
          </a:p>
        </p:txBody>
      </p:sp>
      <p:sp>
        <p:nvSpPr>
          <p:cNvPr id="4" name="Footer Placeholder 3"/>
          <p:cNvSpPr>
            <a:spLocks noGrp="1"/>
          </p:cNvSpPr>
          <p:nvPr>
            <p:ph type="ftr" sz="quarter" idx="2"/>
          </p:nvPr>
        </p:nvSpPr>
        <p:spPr>
          <a:xfrm>
            <a:off x="0" y="9120189"/>
            <a:ext cx="3170238" cy="479425"/>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9" tIns="45714" rIns="91429" bIns="45714" rtlCol="0" anchor="b"/>
          <a:lstStyle>
            <a:lvl1pPr algn="r">
              <a:defRPr sz="1200"/>
            </a:lvl1pPr>
          </a:lstStyle>
          <a:p>
            <a:fld id="{50083F01-095F-49D0-807E-1DADA4E56690}" type="slidenum">
              <a:rPr lang="en-US" smtClean="0"/>
              <a:pPr/>
              <a:t>‹#›</a:t>
            </a:fld>
            <a:endParaRPr lang="en-US" dirty="0"/>
          </a:p>
        </p:txBody>
      </p:sp>
    </p:spTree>
    <p:extLst>
      <p:ext uri="{BB962C8B-B14F-4D97-AF65-F5344CB8AC3E}">
        <p14:creationId xmlns:p14="http://schemas.microsoft.com/office/powerpoint/2010/main" val="353450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3170238" cy="481013"/>
          </a:xfrm>
          <a:prstGeom prst="rect">
            <a:avLst/>
          </a:prstGeom>
          <a:noFill/>
          <a:ln w="9525">
            <a:noFill/>
            <a:miter lim="800000"/>
            <a:headEnd/>
            <a:tailEnd/>
          </a:ln>
        </p:spPr>
        <p:txBody>
          <a:bodyPr vert="horz" wrap="square" lIns="96091" tIns="48046" rIns="96091" bIns="48046" numCol="1" anchor="t" anchorCtr="0" compatLnSpc="1">
            <a:prstTxWarp prst="textNoShape">
              <a:avLst/>
            </a:prstTxWarp>
          </a:bodyPr>
          <a:lstStyle>
            <a:lvl1pPr defTabSz="960318">
              <a:defRPr sz="1300"/>
            </a:lvl1pPr>
          </a:lstStyle>
          <a:p>
            <a:endParaRPr lang="en-US" dirty="0"/>
          </a:p>
        </p:txBody>
      </p:sp>
      <p:sp>
        <p:nvSpPr>
          <p:cNvPr id="26627" name="Rectangle 3"/>
          <p:cNvSpPr>
            <a:spLocks noGrp="1" noChangeArrowheads="1"/>
          </p:cNvSpPr>
          <p:nvPr>
            <p:ph type="dt" idx="1"/>
          </p:nvPr>
        </p:nvSpPr>
        <p:spPr bwMode="auto">
          <a:xfrm>
            <a:off x="4143375" y="1"/>
            <a:ext cx="3170238" cy="481013"/>
          </a:xfrm>
          <a:prstGeom prst="rect">
            <a:avLst/>
          </a:prstGeom>
          <a:noFill/>
          <a:ln w="9525">
            <a:noFill/>
            <a:miter lim="800000"/>
            <a:headEnd/>
            <a:tailEnd/>
          </a:ln>
        </p:spPr>
        <p:txBody>
          <a:bodyPr vert="horz" wrap="square" lIns="96091" tIns="48046" rIns="96091" bIns="48046" numCol="1" anchor="t" anchorCtr="0" compatLnSpc="1">
            <a:prstTxWarp prst="textNoShape">
              <a:avLst/>
            </a:prstTxWarp>
          </a:bodyPr>
          <a:lstStyle>
            <a:lvl1pPr algn="r" defTabSz="960318">
              <a:defRPr sz="1300"/>
            </a:lvl1pPr>
          </a:lstStyle>
          <a:p>
            <a:endParaRPr lang="en-US" dirty="0"/>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p:spPr>
        <p:txBody>
          <a:bodyPr vert="horz" wrap="square" lIns="96091" tIns="48046" rIns="96091" bIns="480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18601"/>
            <a:ext cx="3170238" cy="481013"/>
          </a:xfrm>
          <a:prstGeom prst="rect">
            <a:avLst/>
          </a:prstGeom>
          <a:noFill/>
          <a:ln w="9525">
            <a:noFill/>
            <a:miter lim="800000"/>
            <a:headEnd/>
            <a:tailEnd/>
          </a:ln>
        </p:spPr>
        <p:txBody>
          <a:bodyPr vert="horz" wrap="square" lIns="96091" tIns="48046" rIns="96091" bIns="48046" numCol="1" anchor="b" anchorCtr="0" compatLnSpc="1">
            <a:prstTxWarp prst="textNoShape">
              <a:avLst/>
            </a:prstTxWarp>
          </a:bodyPr>
          <a:lstStyle>
            <a:lvl1pPr defTabSz="960318">
              <a:defRPr sz="1300"/>
            </a:lvl1pPr>
          </a:lstStyle>
          <a:p>
            <a:endParaRPr lang="en-US" dirty="0"/>
          </a:p>
        </p:txBody>
      </p:sp>
      <p:sp>
        <p:nvSpPr>
          <p:cNvPr id="26631"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p:spPr>
        <p:txBody>
          <a:bodyPr vert="horz" wrap="square" lIns="96091" tIns="48046" rIns="96091" bIns="48046" numCol="1" anchor="b" anchorCtr="0" compatLnSpc="1">
            <a:prstTxWarp prst="textNoShape">
              <a:avLst/>
            </a:prstTxWarp>
          </a:bodyPr>
          <a:lstStyle>
            <a:lvl1pPr algn="r" defTabSz="960318">
              <a:defRPr sz="1300"/>
            </a:lvl1pPr>
          </a:lstStyle>
          <a:p>
            <a:fld id="{2A8103EB-7C35-4DFA-B6E9-36021CDDE83E}" type="slidenum">
              <a:rPr lang="en-US"/>
              <a:pPr/>
              <a:t>‹#›</a:t>
            </a:fld>
            <a:endParaRPr lang="en-US" dirty="0"/>
          </a:p>
        </p:txBody>
      </p:sp>
    </p:spTree>
    <p:extLst>
      <p:ext uri="{BB962C8B-B14F-4D97-AF65-F5344CB8AC3E}">
        <p14:creationId xmlns:p14="http://schemas.microsoft.com/office/powerpoint/2010/main" val="3182805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rPr>
              <a:t>No matter the weather conditions, there will be problematic diseases every year. Which disease may change from year to year. This presentation provides background on plant diseases.</a:t>
            </a:r>
            <a:endParaRPr lang="en-US" dirty="0">
              <a:latin typeface="+mn-lt"/>
            </a:endParaRPr>
          </a:p>
        </p:txBody>
      </p:sp>
      <p:sp>
        <p:nvSpPr>
          <p:cNvPr id="16387" name="Slide Number Placeholder 3"/>
          <p:cNvSpPr>
            <a:spLocks noGrp="1"/>
          </p:cNvSpPr>
          <p:nvPr>
            <p:ph type="sldNum" sz="quarter" idx="5"/>
          </p:nvPr>
        </p:nvSpPr>
        <p:spPr>
          <a:noFill/>
        </p:spPr>
        <p:txBody>
          <a:bodyPr/>
          <a:lstStyle/>
          <a:p>
            <a:fld id="{31DA1076-8DE7-46AC-B9A1-3FFB6E6A0B2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000" dirty="0" smtClean="0">
                <a:latin typeface="+mn-lt"/>
                <a:cs typeface="Calibri" pitchFamily="34" charset="0"/>
              </a:rPr>
              <a:t>Bacteria are perhaps more familiar to us as the cause of important human and animal diseases, such as tuberculosis and pneumonia. However, most bacteria are harmless and many are even beneficial, such as the nitrogen-fixing bacteria present in soybean roots. Nonetheless, bacteria can also be destructive plant pathogens.  </a:t>
            </a:r>
          </a:p>
          <a:p>
            <a:r>
              <a:rPr lang="en-US" sz="1000" dirty="0" smtClean="0">
                <a:latin typeface="+mn-lt"/>
                <a:cs typeface="Calibri" pitchFamily="34" charset="0"/>
              </a:rPr>
              <a:t> </a:t>
            </a:r>
          </a:p>
          <a:p>
            <a:r>
              <a:rPr lang="en-US" sz="1000" dirty="0" smtClean="0">
                <a:latin typeface="+mn-lt"/>
                <a:cs typeface="Calibri" pitchFamily="34" charset="0"/>
              </a:rPr>
              <a:t>Bacteria are extremely small microorganisms. Individual bacterial cells require a microscope to be seen. They reproduce by individual cells splitting into nearly equal halves, each becoming a fully developed bacterium. A bacterial population may increase to very high numbers within a short period of time. For example, if a bacterium divided every 30 minutes, a single cell would produce more than 250 trillion descendants in 24 hours.  </a:t>
            </a:r>
          </a:p>
          <a:p>
            <a:r>
              <a:rPr lang="en-US" sz="1000" dirty="0" smtClean="0">
                <a:latin typeface="+mn-lt"/>
                <a:cs typeface="Calibri" pitchFamily="34" charset="0"/>
              </a:rPr>
              <a:t> </a:t>
            </a:r>
          </a:p>
          <a:p>
            <a:r>
              <a:rPr lang="en-US" sz="1000" dirty="0" smtClean="0">
                <a:latin typeface="+mn-lt"/>
                <a:cs typeface="Calibri" pitchFamily="34" charset="0"/>
              </a:rPr>
              <a:t>As bacteria divide, the cells tend to clump together in masses called colonies. Bacterial cells and colonies vary in size, shape, color, and growth habit. These characteristics are used to identify specific bacteria.</a:t>
            </a:r>
          </a:p>
          <a:p>
            <a:r>
              <a:rPr lang="en-US" sz="1000" dirty="0" smtClean="0">
                <a:latin typeface="+mn-lt"/>
                <a:cs typeface="Calibri" pitchFamily="34" charset="0"/>
              </a:rPr>
              <a:t> </a:t>
            </a:r>
          </a:p>
          <a:p>
            <a:r>
              <a:rPr lang="en-US" sz="1000" dirty="0" smtClean="0">
                <a:latin typeface="+mn-lt"/>
                <a:cs typeface="Calibri" pitchFamily="34" charset="0"/>
              </a:rPr>
              <a:t>Like fungi, bacteria cannot make their own food; they must obtain it either from dead or decaying organic matter, or living tissue. Nearly all bacteria have the ability to grow and develop on dead tissue. Most plant pathogenic bacteria populations are not adept at competing with other organisms in the soil, so their populations may decline rapidly in the absence of a host.</a:t>
            </a:r>
          </a:p>
          <a:p>
            <a:r>
              <a:rPr lang="en-US" sz="1000" dirty="0" smtClean="0">
                <a:latin typeface="+mn-lt"/>
                <a:cs typeface="Calibri" pitchFamily="34" charset="0"/>
              </a:rPr>
              <a:t> </a:t>
            </a:r>
          </a:p>
          <a:p>
            <a:r>
              <a:rPr lang="en-US" sz="1000" dirty="0" smtClean="0">
                <a:latin typeface="+mn-lt"/>
                <a:cs typeface="Calibri" pitchFamily="34" charset="0"/>
              </a:rPr>
              <a:t>Bacteria are primarily spread from plant to plant by wind-driven rain and gain entrance into plant tissues through natural plant openings. Wounds in plant tissues from insects, hail, wind, or other causes also provide entry points for bacteria. </a:t>
            </a:r>
          </a:p>
          <a:p>
            <a:r>
              <a:rPr lang="en-US" sz="1000" dirty="0" smtClean="0">
                <a:latin typeface="+mn-lt"/>
                <a:cs typeface="Calibri" pitchFamily="34" charset="0"/>
              </a:rPr>
              <a:t> </a:t>
            </a:r>
          </a:p>
          <a:p>
            <a:r>
              <a:rPr lang="en-US" sz="1000" dirty="0" smtClean="0">
                <a:latin typeface="+mn-lt"/>
                <a:cs typeface="Calibri" pitchFamily="34" charset="0"/>
              </a:rPr>
              <a:t>Typical symptoms of bacterial diseases include leaf spots, water soaking, and soft rots of plant tissues.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latin typeface="+mn-lt"/>
                <a:cs typeface="Calibri" pitchFamily="34" charset="0"/>
              </a:rPr>
              <a:t>Like bacteria, viruses are probably most familiar to us as the cause of human and animal diseases, such as influenza, polio, rabies, smallpox, and warts. Viruses, however, are also responsible for several plant diseases.  </a:t>
            </a:r>
          </a:p>
          <a:p>
            <a:r>
              <a:rPr lang="en-US" dirty="0" smtClean="0">
                <a:latin typeface="+mn-lt"/>
                <a:cs typeface="Calibri" pitchFamily="34" charset="0"/>
              </a:rPr>
              <a:t> </a:t>
            </a:r>
          </a:p>
          <a:p>
            <a:r>
              <a:rPr lang="en-US" dirty="0" smtClean="0">
                <a:latin typeface="+mn-lt"/>
                <a:cs typeface="Calibri" pitchFamily="34" charset="0"/>
              </a:rPr>
              <a:t>Viruses are infectious, disease-producing particles that can only be seen with an electron microscope. They are very small, measuring only about one-millionth of an inch. Viruses are complex chemical molecules consisting in most cases of a piece of genetic material surrounded by a protein coat. Viruses multiply by inducing the host cells to form more viruses instead of performing normal cell processes.</a:t>
            </a:r>
          </a:p>
          <a:p>
            <a:r>
              <a:rPr lang="en-US" dirty="0" smtClean="0">
                <a:latin typeface="+mn-lt"/>
                <a:cs typeface="Calibri" pitchFamily="34" charset="0"/>
              </a:rPr>
              <a:t> </a:t>
            </a:r>
          </a:p>
          <a:p>
            <a:r>
              <a:rPr lang="en-US" dirty="0" smtClean="0">
                <a:latin typeface="+mn-lt"/>
                <a:cs typeface="Calibri" pitchFamily="34" charset="0"/>
              </a:rPr>
              <a:t>Almost all viruses can survive only in living cells. Therefore, their spread from diseased to healthy plants depends on some means of direct movement from host to host. Many viruses are transmitted by insects, called </a:t>
            </a:r>
            <a:r>
              <a:rPr lang="en-US" i="1" dirty="0" smtClean="0">
                <a:latin typeface="+mn-lt"/>
                <a:cs typeface="Calibri" pitchFamily="34" charset="0"/>
              </a:rPr>
              <a:t>vectors</a:t>
            </a:r>
            <a:r>
              <a:rPr lang="en-US" dirty="0" smtClean="0">
                <a:latin typeface="+mn-lt"/>
                <a:cs typeface="Calibri" pitchFamily="34" charset="0"/>
              </a:rPr>
              <a:t>, particularly aphids and leafhoppers. Some viruses are transmitted when equipment or people spread sap or juice from diseased plants to healthy plants. This type of mechanical transmission may happen occasionally by simple leaf contact between healthy and diseased plants.</a:t>
            </a:r>
          </a:p>
          <a:p>
            <a:r>
              <a:rPr lang="en-US" dirty="0" smtClean="0">
                <a:latin typeface="+mn-lt"/>
                <a:cs typeface="Calibri" pitchFamily="34" charset="0"/>
              </a:rPr>
              <a:t> </a:t>
            </a:r>
          </a:p>
          <a:p>
            <a:r>
              <a:rPr lang="en-US" dirty="0" smtClean="0">
                <a:latin typeface="+mn-lt"/>
                <a:cs typeface="Calibri" pitchFamily="34" charset="0"/>
              </a:rPr>
              <a:t>Typical viral symptoms include mosaic patterns on leaves, deformation of plant tissues, stunting, seed discoloration, and reduced yield. </a:t>
            </a:r>
            <a:endParaRPr lang="en-US" dirty="0">
              <a:latin typeface="+mn-lt"/>
              <a:cs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000" dirty="0" smtClean="0">
                <a:latin typeface="+mn-lt"/>
              </a:rPr>
              <a:t>Nematodes are microscopic, non-segmented, round, slender worms. Several thousand species of nematodes are found in soil, in fresh and salt water, in animals, and within or on plants throughout the world. Most feed on dead or decaying organic material. Some are parasites on animals, plants, insects, fungi, or other nematodes.  </a:t>
            </a:r>
          </a:p>
          <a:p>
            <a:r>
              <a:rPr lang="en-US" sz="1000" dirty="0" smtClean="0">
                <a:latin typeface="+mn-lt"/>
              </a:rPr>
              <a:t> </a:t>
            </a:r>
          </a:p>
          <a:p>
            <a:r>
              <a:rPr lang="en-US" sz="1000" dirty="0" smtClean="0">
                <a:latin typeface="+mn-lt"/>
              </a:rPr>
              <a:t>A single acre of cultivated soil may contain hundreds of millions of nematodes, but due to their small size, they are seldom, if ever, seen. Most adult parasitic nematodes of plants cannot be seen unless magnified. They seldom exceed 1/8 inch and may be smaller than 1/64 inch.</a:t>
            </a:r>
          </a:p>
          <a:p>
            <a:r>
              <a:rPr lang="en-US" sz="1000" dirty="0" smtClean="0">
                <a:latin typeface="+mn-lt"/>
              </a:rPr>
              <a:t> </a:t>
            </a:r>
          </a:p>
          <a:p>
            <a:r>
              <a:rPr lang="en-US" sz="1000" dirty="0" smtClean="0">
                <a:latin typeface="+mn-lt"/>
              </a:rPr>
              <a:t>Plant-parasitic nematodes have a hollow, needle-like feeding structure called a </a:t>
            </a:r>
            <a:r>
              <a:rPr lang="en-US" sz="1000" b="1" dirty="0" smtClean="0">
                <a:latin typeface="+mn-lt"/>
              </a:rPr>
              <a:t>stylet</a:t>
            </a:r>
            <a:r>
              <a:rPr lang="en-US" sz="1000" dirty="0" smtClean="0">
                <a:latin typeface="+mn-lt"/>
              </a:rPr>
              <a:t> that is used to puncture plant cells. Nematodes inject substances into host plant cells through their stylets and then withdraw nutrition from the plant cells through their stylets as well.</a:t>
            </a:r>
          </a:p>
          <a:p>
            <a:r>
              <a:rPr lang="en-US" sz="1000" dirty="0" smtClean="0">
                <a:latin typeface="+mn-lt"/>
              </a:rPr>
              <a:t> </a:t>
            </a:r>
          </a:p>
          <a:p>
            <a:r>
              <a:rPr lang="en-US" sz="1000" dirty="0" smtClean="0">
                <a:latin typeface="+mn-lt"/>
              </a:rPr>
              <a:t>The life cycle of a nematode includes an egg, four juvenile stages, and an adult. Females lay eggs that hatch into juveniles, and after four molting periods, juveniles become adults and the egg-laying process is repeated. The average life cycle of a nematode is 20 to 60 days. Nematodes overwinter mainly in the egg stage.</a:t>
            </a:r>
          </a:p>
          <a:p>
            <a:r>
              <a:rPr lang="en-US" sz="1000" dirty="0" smtClean="0">
                <a:latin typeface="+mn-lt"/>
              </a:rPr>
              <a:t> </a:t>
            </a:r>
          </a:p>
          <a:p>
            <a:r>
              <a:rPr lang="en-US" sz="1000" dirty="0" smtClean="0">
                <a:latin typeface="+mn-lt"/>
              </a:rPr>
              <a:t>Most plant-parasitic nematodes live in the soil, and feed in or on plant roots. Some nematodes live a part or all of their lives inside plant roots. </a:t>
            </a:r>
          </a:p>
          <a:p>
            <a:r>
              <a:rPr lang="en-US" sz="1000" dirty="0" smtClean="0">
                <a:latin typeface="+mn-lt"/>
              </a:rPr>
              <a:t> </a:t>
            </a:r>
          </a:p>
          <a:p>
            <a:r>
              <a:rPr lang="en-US" sz="1000" dirty="0" smtClean="0">
                <a:latin typeface="+mn-lt"/>
              </a:rPr>
              <a:t>Most important plant-parasitic nematodes feed on plant roots and directly interfere with water and nutrient uptake by the plant. Root injury causes aboveground symptoms similar to those produced by other conditions that damage root systems. Plants frequently appear to be suffering from lack of moisture or nutrient deficiency, even when water and minerals are adequate. When nematodes occur in high population densities, stunting, yellowing, loss of vigor, general decline, and eventual death of plants are typical above-ground symptoms.</a:t>
            </a:r>
            <a:endParaRPr lang="en-US" sz="10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defRPr/>
            </a:pPr>
            <a:r>
              <a:rPr lang="en-US" dirty="0" smtClean="0">
                <a:latin typeface="+mn-lt"/>
              </a:rPr>
              <a:t>Disease development occurs over a period of time as a series of events. This series of events is called the disease cycle. The basic steps in most disease cycles are as follows: production of inoculum, spread of inoculum to susceptible host, penetration of inoculum into host, infection, secondary cycles, and pathogen survival between host plants.</a:t>
            </a:r>
          </a:p>
          <a:p>
            <a:pPr>
              <a:defRPr/>
            </a:pPr>
            <a:endParaRPr lang="en-US" dirty="0" smtClean="0">
              <a:latin typeface="+mn-lt"/>
            </a:endParaRPr>
          </a:p>
          <a:p>
            <a:pPr>
              <a:defRPr/>
            </a:pPr>
            <a:r>
              <a:rPr lang="en-US" dirty="0" smtClean="0">
                <a:latin typeface="+mn-lt"/>
              </a:rPr>
              <a:t>The rest of this presentation will further explain this process. Knowing the disease cycle is important in managing any disease. Depending on the disease, management will target certain stages of that disease’s development. Management options that break the disease cycle prevent or reduce development of the disease.</a:t>
            </a:r>
          </a:p>
          <a:p>
            <a:pPr>
              <a:defRPr/>
            </a:pPr>
            <a:endParaRPr lang="en-US" dirty="0" smtClean="0">
              <a:latin typeface="+mn-lt"/>
            </a:endParaRPr>
          </a:p>
          <a:p>
            <a:pPr>
              <a:defRPr/>
            </a:pPr>
            <a:r>
              <a:rPr lang="en-US" dirty="0" smtClean="0">
                <a:latin typeface="+mn-lt"/>
              </a:rPr>
              <a:t>The goal of plant disease management, therefore, is to interrupt the disease cycle and stop it from completing a full cycle. It is important to understand the disease cycle of each disease to make the most effective management decisions.</a:t>
            </a:r>
          </a:p>
          <a:p>
            <a:pPr>
              <a:defRPr/>
            </a:pPr>
            <a:endParaRPr lang="en-US" dirty="0" smtClean="0">
              <a:latin typeface="+mn-lt"/>
            </a:endParaRPr>
          </a:p>
          <a:p>
            <a:pPr>
              <a:defRPr/>
            </a:pPr>
            <a:r>
              <a:rPr lang="en-US" b="1" u="sng" dirty="0" smtClean="0">
                <a:latin typeface="+mn-lt"/>
              </a:rPr>
              <a:t>Inoculum:</a:t>
            </a:r>
            <a:r>
              <a:rPr lang="en-US" dirty="0" smtClean="0">
                <a:latin typeface="+mn-lt"/>
              </a:rPr>
              <a:t> Potential infective units of a pathogen, including fungal spores and bacterial cells.</a:t>
            </a:r>
          </a:p>
          <a:p>
            <a:pPr>
              <a:defRPr/>
            </a:pPr>
            <a:endParaRPr lang="en-US" dirty="0" smtClean="0">
              <a:latin typeface="+mn-lt"/>
            </a:endParaRPr>
          </a:p>
          <a:p>
            <a:pPr>
              <a:defRPr/>
            </a:pPr>
            <a:r>
              <a:rPr lang="en-US" b="1" u="sng" dirty="0" smtClean="0">
                <a:latin typeface="+mn-lt"/>
              </a:rPr>
              <a:t>Dispersal:</a:t>
            </a:r>
            <a:r>
              <a:rPr lang="en-US" dirty="0" smtClean="0">
                <a:latin typeface="+mn-lt"/>
              </a:rPr>
              <a:t> Movement of inoculum.</a:t>
            </a:r>
          </a:p>
          <a:p>
            <a:pPr>
              <a:defRPr/>
            </a:pPr>
            <a:endParaRPr lang="en-US" dirty="0" smtClean="0">
              <a:latin typeface="+mn-lt"/>
            </a:endParaRPr>
          </a:p>
          <a:p>
            <a:pPr>
              <a:defRPr/>
            </a:pPr>
            <a:r>
              <a:rPr lang="en-US" b="1" u="sng" dirty="0" smtClean="0">
                <a:latin typeface="+mn-lt"/>
              </a:rPr>
              <a:t>Infection:</a:t>
            </a:r>
            <a:r>
              <a:rPr lang="en-US" b="1" dirty="0" smtClean="0">
                <a:latin typeface="+mn-lt"/>
              </a:rPr>
              <a:t> </a:t>
            </a:r>
            <a:r>
              <a:rPr lang="en-US" dirty="0" smtClean="0">
                <a:latin typeface="+mn-lt"/>
              </a:rPr>
              <a:t>Pathogen penetrating into the host plant.</a:t>
            </a:r>
          </a:p>
          <a:p>
            <a:pPr>
              <a:defRPr/>
            </a:pPr>
            <a:endParaRPr lang="en-US" dirty="0" smtClean="0">
              <a:latin typeface="+mn-lt"/>
            </a:endParaRPr>
          </a:p>
          <a:p>
            <a:pPr>
              <a:defRPr/>
            </a:pPr>
            <a:r>
              <a:rPr lang="en-US" b="1" u="sng" dirty="0" smtClean="0">
                <a:latin typeface="+mn-lt"/>
              </a:rPr>
              <a:t>Colonization:</a:t>
            </a:r>
            <a:r>
              <a:rPr lang="en-US" b="1" dirty="0" smtClean="0">
                <a:latin typeface="+mn-lt"/>
              </a:rPr>
              <a:t> </a:t>
            </a:r>
            <a:r>
              <a:rPr lang="en-US" dirty="0" smtClean="0">
                <a:latin typeface="+mn-lt"/>
              </a:rPr>
              <a:t>Pathogen establishing itself in the host plant.</a:t>
            </a:r>
          </a:p>
          <a:p>
            <a:pPr>
              <a:defRPr/>
            </a:pPr>
            <a:endParaRPr lang="en-US"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defRPr/>
            </a:pPr>
            <a:r>
              <a:rPr lang="en-US" dirty="0" smtClean="0">
                <a:latin typeface="+mn-lt"/>
              </a:rPr>
              <a:t>These four types of pathogens share certain characteristics regarding the disease cycle. Fungi, bacteria, and nematodes often survive in crop residue or in the soil. Viruses and bacteria often survive in insect vectors. Fungi, bacteria, and viruses can be dispersed by insects. Only fungi and bacteria are dispersed by rain or wind. Fungi and nematodes are able to directly infect the host, while bacteria and viruses infect the host indirectly, via insect feeding for 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defTabSz="957468">
              <a:defRPr/>
            </a:pPr>
            <a:r>
              <a:rPr lang="en-US" b="1" dirty="0" smtClean="0">
                <a:latin typeface="+mn-lt"/>
              </a:rPr>
              <a:t>Inoculum</a:t>
            </a:r>
            <a:r>
              <a:rPr lang="en-US" dirty="0" smtClean="0">
                <a:latin typeface="+mn-lt"/>
              </a:rPr>
              <a:t>- Form of a pathogen that is capable of causing infection, including spores and bacterial cells.</a:t>
            </a:r>
          </a:p>
          <a:p>
            <a:pPr defTabSz="957468">
              <a:defRPr/>
            </a:pPr>
            <a:endParaRPr lang="en-US" dirty="0" smtClean="0">
              <a:latin typeface="+mn-lt"/>
            </a:endParaRPr>
          </a:p>
          <a:p>
            <a:pPr defTabSz="957468">
              <a:defRPr/>
            </a:pPr>
            <a:r>
              <a:rPr lang="en-US" dirty="0" smtClean="0"/>
              <a:t>Spread of </a:t>
            </a:r>
            <a:r>
              <a:rPr lang="en-US" dirty="0" err="1" smtClean="0"/>
              <a:t>inoculum</a:t>
            </a:r>
            <a:r>
              <a:rPr lang="en-US" dirty="0" smtClean="0"/>
              <a:t> may occur by wind, water, infected plant material, insects, animals, birds, and people. </a:t>
            </a:r>
            <a:endParaRPr lang="en-US" dirty="0" smtClean="0">
              <a:latin typeface="+mn-lt"/>
            </a:endParaRPr>
          </a:p>
          <a:p>
            <a:pPr>
              <a:defRPr/>
            </a:pPr>
            <a:endParaRPr lang="en-US" dirty="0" smtClean="0">
              <a:latin typeface="+mn-lt"/>
            </a:endParaRPr>
          </a:p>
          <a:p>
            <a:pPr>
              <a:defRPr/>
            </a:pPr>
            <a:r>
              <a:rPr lang="en-US" dirty="0" smtClean="0">
                <a:latin typeface="+mn-lt"/>
              </a:rPr>
              <a:t>Plant diseases may have more than one source of inoculum. For example, soybean cyst nematode (page 32, Soybean Field Guide 2</a:t>
            </a:r>
            <a:r>
              <a:rPr lang="en-US" baseline="30000" dirty="0" smtClean="0">
                <a:latin typeface="+mn-lt"/>
              </a:rPr>
              <a:t>nd</a:t>
            </a:r>
            <a:r>
              <a:rPr lang="en-US" dirty="0" smtClean="0">
                <a:latin typeface="+mn-lt"/>
              </a:rPr>
              <a:t> Edition) may survive as eggs in the soil of infested fields, be carried into fields by contaminated soil clinging to tires, or could be carried by birds.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defRPr/>
            </a:pPr>
            <a:r>
              <a:rPr lang="en-US" dirty="0" smtClean="0">
                <a:latin typeface="+mn-lt"/>
              </a:rPr>
              <a:t>Knowing how a pathogen is spread can be valuable information when planning a disease management program. For example, it may be difficult to control the spread of pathogens by wind or water, but it is possible to control movement of diseased seed or infected plant material, to restrict movement of pathogens on equipment or tools, and to reduce levels of insect vectors or shift planting dates to avoid high populations of insect vectors.</a:t>
            </a:r>
          </a:p>
          <a:p>
            <a:pPr>
              <a:defRPr/>
            </a:pPr>
            <a:endParaRPr lang="en-US" dirty="0" smtClean="0">
              <a:latin typeface="+mn-lt"/>
            </a:endParaRPr>
          </a:p>
          <a:p>
            <a:pPr>
              <a:defRPr/>
            </a:pPr>
            <a:r>
              <a:rPr lang="en-US" dirty="0" smtClean="0">
                <a:latin typeface="+mn-lt"/>
              </a:rPr>
              <a:t>[</a:t>
            </a:r>
            <a:r>
              <a:rPr lang="en-US" i="1" dirty="0" smtClean="0">
                <a:latin typeface="+mn-lt"/>
              </a:rPr>
              <a:t>Images from left: Tilling can move </a:t>
            </a:r>
            <a:r>
              <a:rPr lang="en-US" i="1" dirty="0" err="1" smtClean="0">
                <a:latin typeface="+mn-lt"/>
              </a:rPr>
              <a:t>soilborne</a:t>
            </a:r>
            <a:r>
              <a:rPr lang="en-US" i="1" dirty="0" smtClean="0">
                <a:latin typeface="+mn-lt"/>
              </a:rPr>
              <a:t> pathogens from one field to another and soil in soybean seed can spread pathogens such as soybean cyst nematode </a:t>
            </a:r>
            <a:r>
              <a:rPr lang="en-US" dirty="0" smtClean="0">
                <a:latin typeface="+mn-lt"/>
              </a:rPr>
              <a:t>(page 32, Soybean Field Guide 2</a:t>
            </a:r>
            <a:r>
              <a:rPr lang="en-US" baseline="30000" dirty="0" smtClean="0">
                <a:latin typeface="+mn-lt"/>
              </a:rPr>
              <a:t>nd</a:t>
            </a:r>
            <a:r>
              <a:rPr lang="en-US" dirty="0" smtClean="0">
                <a:latin typeface="+mn-lt"/>
              </a:rPr>
              <a:t> Edition)</a:t>
            </a:r>
            <a:r>
              <a:rPr lang="en-US" i="1" dirty="0" smtClean="0">
                <a:latin typeface="+mn-lt"/>
              </a:rPr>
              <a:t>.</a:t>
            </a:r>
            <a:r>
              <a:rPr lang="en-US" dirty="0" smtClean="0">
                <a:latin typeface="+mn-lt"/>
              </a:rPr>
              <a:t>]</a:t>
            </a:r>
            <a:endParaRPr lang="en-US" i="1" dirty="0" smtClean="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spcBef>
                <a:spcPts val="0"/>
              </a:spcBef>
              <a:spcAft>
                <a:spcPts val="628"/>
              </a:spcAft>
            </a:pPr>
            <a:r>
              <a:rPr lang="en-US" b="1" u="sng" dirty="0" smtClean="0">
                <a:latin typeface="+mn-lt"/>
              </a:rPr>
              <a:t>Infection</a:t>
            </a:r>
            <a:r>
              <a:rPr lang="en-US" dirty="0" smtClean="0">
                <a:latin typeface="+mn-lt"/>
              </a:rPr>
              <a:t> occurs when a pathogen successfully enters a plant and grows, reproduces, and spreads within the plant. Pathogens enter a host through natural openings, wounds on plant surfaces, or by penetrating directly into the plant</a:t>
            </a:r>
          </a:p>
          <a:p>
            <a:pPr>
              <a:defRPr/>
            </a:pPr>
            <a:endParaRPr lang="en-US" dirty="0" smtClean="0">
              <a:latin typeface="+mn-lt"/>
            </a:endParaRPr>
          </a:p>
          <a:p>
            <a:pPr>
              <a:defRPr/>
            </a:pPr>
            <a:r>
              <a:rPr lang="en-US" dirty="0" smtClean="0">
                <a:latin typeface="+mn-lt"/>
              </a:rPr>
              <a:t>Insect vectors may acquire pathogens from diseased plant tissue as they feed and then introduce the pathogen into healthy plant tissue as they feed on the healthy plant.</a:t>
            </a:r>
          </a:p>
          <a:p>
            <a:pPr>
              <a:defRPr/>
            </a:pPr>
            <a:endParaRPr lang="en-US" dirty="0" smtClean="0">
              <a:latin typeface="+mn-lt"/>
            </a:endParaRPr>
          </a:p>
          <a:p>
            <a:pPr>
              <a:defRPr/>
            </a:pPr>
            <a:r>
              <a:rPr lang="en-US" dirty="0" smtClean="0">
                <a:latin typeface="+mn-lt"/>
              </a:rPr>
              <a:t>Some pathogens attack and multiply only in leaf tissue. Others attack and multiply in stems, roots, fruits, or the conducting tissue of the plant.  Another type may attack virtually the entire plant while some attack only seedlings or mature plants and some have no preference.</a:t>
            </a:r>
          </a:p>
          <a:p>
            <a:pPr>
              <a:defRPr/>
            </a:pPr>
            <a:endParaRPr lang="en-US" dirty="0" smtClean="0">
              <a:latin typeface="+mn-lt"/>
            </a:endParaRPr>
          </a:p>
          <a:p>
            <a:pPr defTabSz="957468">
              <a:defRPr/>
            </a:pPr>
            <a:r>
              <a:rPr lang="en-US" dirty="0" smtClean="0">
                <a:latin typeface="+mn-lt"/>
              </a:rPr>
              <a:t>The period between infection and first symptoms is the </a:t>
            </a:r>
            <a:r>
              <a:rPr lang="en-US" b="1" u="sng" dirty="0" smtClean="0">
                <a:latin typeface="+mn-lt"/>
              </a:rPr>
              <a:t>incubation period</a:t>
            </a:r>
            <a:r>
              <a:rPr lang="en-US" b="1" dirty="0" smtClean="0">
                <a:latin typeface="+mn-lt"/>
              </a:rPr>
              <a:t>. </a:t>
            </a:r>
            <a:r>
              <a:rPr lang="en-US" dirty="0" smtClean="0">
                <a:latin typeface="+mn-lt"/>
              </a:rPr>
              <a:t>The length of the incubation period may range from days to weeks or even months depending on the pathogen and host plant involved. For example, leaf symptoms on corn caused by </a:t>
            </a:r>
            <a:r>
              <a:rPr lang="en-US" dirty="0" err="1" smtClean="0">
                <a:latin typeface="+mn-lt"/>
              </a:rPr>
              <a:t>Carbonum</a:t>
            </a:r>
            <a:r>
              <a:rPr lang="en-US" dirty="0" smtClean="0">
                <a:latin typeface="+mn-lt"/>
              </a:rPr>
              <a:t> leaf spot (page 30, Corn Field Guide) may appear in three to five days of infection; while symptoms of gray leaf spot (page 28, Corn Field Guide) on corn may not develop for fourteen to twenty one days after infection.</a:t>
            </a:r>
          </a:p>
          <a:p>
            <a:pPr>
              <a:defRPr/>
            </a:pPr>
            <a:endParaRPr lang="en-US" dirty="0" smtClean="0">
              <a:latin typeface="+mn-lt"/>
            </a:endParaRPr>
          </a:p>
          <a:p>
            <a:pPr>
              <a:defRPr/>
            </a:pPr>
            <a:r>
              <a:rPr lang="en-US" dirty="0" smtClean="0">
                <a:latin typeface="+mn-lt"/>
              </a:rPr>
              <a:t>[</a:t>
            </a:r>
            <a:r>
              <a:rPr lang="en-US" i="1" dirty="0" smtClean="0">
                <a:latin typeface="+mn-lt"/>
              </a:rPr>
              <a:t>This figure shows the steps of infection for a soybean rust pathogen </a:t>
            </a:r>
            <a:r>
              <a:rPr lang="en-US" dirty="0" smtClean="0">
                <a:latin typeface="+mn-lt"/>
              </a:rPr>
              <a:t>(page 24, Soybean Field Guide 2</a:t>
            </a:r>
            <a:r>
              <a:rPr lang="en-US" baseline="30000" dirty="0" smtClean="0">
                <a:latin typeface="+mn-lt"/>
              </a:rPr>
              <a:t>nd</a:t>
            </a:r>
            <a:r>
              <a:rPr lang="en-US" dirty="0" smtClean="0">
                <a:latin typeface="+mn-lt"/>
              </a:rPr>
              <a:t> Edition)</a:t>
            </a:r>
            <a:r>
              <a:rPr lang="en-US" i="1" dirty="0" smtClean="0">
                <a:latin typeface="+mn-lt"/>
              </a:rPr>
              <a:t>.</a:t>
            </a:r>
            <a:r>
              <a:rPr lang="en-US" dirty="0" smtClean="0">
                <a:latin typeface="+mn-lt"/>
              </a:rPr>
              <a:t>]</a:t>
            </a:r>
            <a:endParaRPr lang="en-US" i="1" dirty="0" smtClean="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defRPr/>
            </a:pPr>
            <a:r>
              <a:rPr lang="en-US" dirty="0" smtClean="0">
                <a:latin typeface="+mn-lt"/>
              </a:rPr>
              <a:t>Diseases with repeating cycles produce additional inoculum in or on the diseased plant. The secondary inoculum is spread to other parts of the same plant or to adjacent plants, leading to another cycle of penetration, infection, symptom development, </a:t>
            </a:r>
            <a:r>
              <a:rPr lang="en-US" dirty="0" err="1" smtClean="0">
                <a:latin typeface="+mn-lt"/>
              </a:rPr>
              <a:t>inoculum</a:t>
            </a:r>
            <a:r>
              <a:rPr lang="en-US" dirty="0" smtClean="0">
                <a:latin typeface="+mn-lt"/>
              </a:rPr>
              <a:t> production, and so on. Two or more cycles of disease development may occur in a single season.</a:t>
            </a:r>
          </a:p>
          <a:p>
            <a:pPr>
              <a:defRPr/>
            </a:pPr>
            <a:endParaRPr lang="en-US" dirty="0" smtClean="0">
              <a:latin typeface="+mn-lt"/>
            </a:endParaRPr>
          </a:p>
          <a:p>
            <a:pPr>
              <a:defRPr/>
            </a:pPr>
            <a:r>
              <a:rPr lang="en-US" dirty="0" smtClean="0">
                <a:latin typeface="+mn-lt"/>
              </a:rPr>
              <a:t>[</a:t>
            </a:r>
            <a:r>
              <a:rPr lang="en-US" i="1" dirty="0" smtClean="0">
                <a:latin typeface="+mn-lt"/>
              </a:rPr>
              <a:t>Image shows secondary spores produced on the underside of a soybean leaf – downy mildew and soybean rust </a:t>
            </a:r>
            <a:r>
              <a:rPr lang="en-US" dirty="0" smtClean="0">
                <a:latin typeface="+mn-lt"/>
              </a:rPr>
              <a:t>(pages 23</a:t>
            </a:r>
            <a:r>
              <a:rPr lang="en-US" baseline="0" dirty="0" smtClean="0">
                <a:latin typeface="+mn-lt"/>
              </a:rPr>
              <a:t> and 24</a:t>
            </a:r>
            <a:r>
              <a:rPr lang="en-US" dirty="0" smtClean="0">
                <a:latin typeface="+mn-lt"/>
              </a:rPr>
              <a:t>, Soybean Field Guide 2</a:t>
            </a:r>
            <a:r>
              <a:rPr lang="en-US" baseline="30000" dirty="0" smtClean="0">
                <a:latin typeface="+mn-lt"/>
              </a:rPr>
              <a:t>nd</a:t>
            </a:r>
            <a:r>
              <a:rPr lang="en-US" dirty="0" smtClean="0">
                <a:latin typeface="+mn-lt"/>
              </a:rPr>
              <a:t> Edition)</a:t>
            </a:r>
            <a:r>
              <a:rPr lang="en-US" i="1" dirty="0" smtClean="0">
                <a:latin typeface="+mn-lt"/>
              </a:rPr>
              <a:t>. These spores can cause disease on new leaves during the same growing season.</a:t>
            </a:r>
            <a:r>
              <a:rPr lang="en-US" dirty="0" smtClean="0">
                <a:latin typeface="+mn-lt"/>
              </a:rPr>
              <a:t>]</a:t>
            </a:r>
            <a:endParaRPr lang="en-US" i="1" dirty="0" smtClean="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defRPr/>
            </a:pPr>
            <a:r>
              <a:rPr lang="en-US" dirty="0" smtClean="0">
                <a:latin typeface="+mn-lt"/>
              </a:rPr>
              <a:t>For plant diseases to occur season after season, pathogens must have some means of surviving from one growing season to the next, or until a favorable host crop is grown again. </a:t>
            </a:r>
          </a:p>
          <a:p>
            <a:pPr>
              <a:defRPr/>
            </a:pPr>
            <a:endParaRPr lang="en-US" dirty="0" smtClean="0">
              <a:latin typeface="+mn-lt"/>
            </a:endParaRPr>
          </a:p>
          <a:p>
            <a:pPr>
              <a:defRPr/>
            </a:pPr>
            <a:r>
              <a:rPr lang="en-US" dirty="0" smtClean="0">
                <a:latin typeface="+mn-lt"/>
              </a:rPr>
              <a:t>Many fungi and nematodes enter stages that enable them to survive extreme temperature and moisture conditions in the soil. Others persist in crop residues year to year; burying crop residue can decrease survivability of the pathogen. Some survive in or on seed and may cause disease when infected seed is planted. Some pathogens overwinter in the bodies of insect vectors and are spread when insects feed on susceptible hosts the next spring. Many rust spores survive in the south and are carried north by winds each growing season.  </a:t>
            </a:r>
            <a:br>
              <a:rPr lang="en-US" dirty="0" smtClean="0">
                <a:latin typeface="+mn-lt"/>
              </a:rPr>
            </a:br>
            <a:endParaRPr lang="en-US" dirty="0" smtClean="0">
              <a:latin typeface="+mn-lt"/>
            </a:endParaRPr>
          </a:p>
          <a:p>
            <a:pPr>
              <a:defRPr/>
            </a:pPr>
            <a:r>
              <a:rPr lang="en-US" dirty="0" smtClean="0">
                <a:latin typeface="+mn-lt"/>
              </a:rPr>
              <a:t>[</a:t>
            </a:r>
            <a:r>
              <a:rPr lang="en-US" i="1" dirty="0" smtClean="0">
                <a:latin typeface="+mn-lt"/>
              </a:rPr>
              <a:t>Photos from top: soybean field with residue and soybean cyst nematode cysts </a:t>
            </a:r>
            <a:r>
              <a:rPr lang="en-US" dirty="0" smtClean="0">
                <a:latin typeface="+mn-lt"/>
              </a:rPr>
              <a:t>(page 32, Soybean Field Guide 2</a:t>
            </a:r>
            <a:r>
              <a:rPr lang="en-US" baseline="30000" dirty="0" smtClean="0">
                <a:latin typeface="+mn-lt"/>
              </a:rPr>
              <a:t>nd</a:t>
            </a:r>
            <a:r>
              <a:rPr lang="en-US" dirty="0" smtClean="0">
                <a:latin typeface="+mn-lt"/>
              </a:rPr>
              <a:t> Edition)</a:t>
            </a:r>
            <a:r>
              <a:rPr lang="en-US" i="1" dirty="0" smtClean="0">
                <a:latin typeface="+mn-lt"/>
              </a:rPr>
              <a:t>, which is how this pathogen survives from season to season.</a:t>
            </a:r>
            <a:r>
              <a:rPr lang="en-US" dirty="0" smtClean="0">
                <a:latin typeface="+mn-lt"/>
              </a:rPr>
              <a:t>]</a:t>
            </a:r>
            <a:endParaRPr lang="en-US" i="1" dirty="0" smtClean="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latin typeface="+mn-lt"/>
                <a:cs typeface="Calibri" pitchFamily="34" charset="0"/>
              </a:rPr>
              <a:t>A plant disease is any abnormal condition that alters the appearance or function of a plant. It is a physiological process that affects some or all plant functions. Disease may also reduce yield and quality of harvested product.</a:t>
            </a:r>
          </a:p>
          <a:p>
            <a:r>
              <a:rPr lang="en-US" dirty="0" smtClean="0">
                <a:latin typeface="+mn-lt"/>
                <a:cs typeface="Calibri" pitchFamily="34" charset="0"/>
              </a:rPr>
              <a:t> </a:t>
            </a:r>
          </a:p>
          <a:p>
            <a:r>
              <a:rPr lang="en-US" dirty="0" smtClean="0">
                <a:latin typeface="+mn-lt"/>
                <a:cs typeface="Calibri" pitchFamily="34" charset="0"/>
              </a:rPr>
              <a:t>Disease is a process or a change that occurs over time. It does not occur instantly like injury, for example, herbicide injury. Injury will be covered in another presentation.</a:t>
            </a:r>
            <a:endParaRPr lang="en-US" sz="1100" dirty="0" smtClean="0">
              <a:latin typeface="+mn-lt"/>
              <a:cs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smtClean="0">
                <a:latin typeface="+mn-lt"/>
              </a:rPr>
              <a:t>In summary, knowing the disease cycle is the foundation for plant disease management. Although we have four types of pathogens that can cause disease on plants, the disease cycle is essentially the same for all of them.  </a:t>
            </a:r>
          </a:p>
          <a:p>
            <a:endParaRPr lang="en-US" dirty="0" smtClean="0">
              <a:latin typeface="+mn-lt"/>
            </a:endParaRPr>
          </a:p>
          <a:p>
            <a:r>
              <a:rPr lang="en-US" dirty="0" smtClean="0">
                <a:latin typeface="+mn-lt"/>
              </a:rPr>
              <a:t>The most effective disease management strategies break the disease cycle.</a:t>
            </a:r>
          </a:p>
          <a:p>
            <a:endParaRPr lang="en-US" dirty="0" smtClean="0">
              <a:latin typeface="+mn-lt"/>
            </a:endParaRPr>
          </a:p>
          <a:p>
            <a:r>
              <a:rPr lang="en-US" dirty="0" smtClean="0">
                <a:latin typeface="+mn-lt"/>
              </a:rPr>
              <a:t>Understanding the disease cycle and how management strategies break the disease cycle will enable the most effective plant disease management strategies to be used.</a:t>
            </a:r>
          </a:p>
          <a:p>
            <a:endParaRPr lang="en-US" dirty="0" smtClean="0">
              <a:latin typeface="+mn-lt"/>
            </a:endParaRPr>
          </a:p>
          <a:p>
            <a:pPr defTabSz="957468" eaLnBrk="1" fontAlgn="auto" hangingPunct="1">
              <a:spcBef>
                <a:spcPts val="0"/>
              </a:spcBef>
              <a:spcAft>
                <a:spcPts val="0"/>
              </a:spcAft>
              <a:defRPr/>
            </a:pPr>
            <a:r>
              <a:rPr lang="en-US" i="1" dirty="0" smtClean="0">
                <a:latin typeface="+mn-lt"/>
              </a:rPr>
              <a:t>All images © ISU, except where noted.</a:t>
            </a:r>
          </a:p>
          <a:p>
            <a:pPr defTabSz="957468">
              <a:defRPr/>
            </a:pPr>
            <a:endParaRPr lang="en-US" dirty="0" smtClean="0">
              <a:latin typeface="+mn-lt"/>
            </a:endParaRPr>
          </a:p>
          <a:p>
            <a:pPr defTabSz="957468">
              <a:defRPr/>
            </a:pPr>
            <a:r>
              <a:rPr lang="en-US" dirty="0" smtClean="0">
                <a:latin typeface="+mn-lt"/>
              </a:rPr>
              <a:t>Thanks to ISU Extension </a:t>
            </a:r>
            <a:r>
              <a:rPr lang="en-US" smtClean="0">
                <a:latin typeface="+mn-lt"/>
              </a:rPr>
              <a:t>and Outreach</a:t>
            </a:r>
            <a:r>
              <a:rPr lang="en-US" baseline="0" smtClean="0">
                <a:latin typeface="+mn-lt"/>
              </a:rPr>
              <a:t> </a:t>
            </a:r>
            <a:r>
              <a:rPr lang="en-US" smtClean="0">
                <a:latin typeface="+mn-lt"/>
              </a:rPr>
              <a:t>and </a:t>
            </a:r>
            <a:r>
              <a:rPr lang="en-US" dirty="0" smtClean="0">
                <a:latin typeface="+mn-lt"/>
              </a:rPr>
              <a:t>North Central IPM Center for financial support.</a:t>
            </a:r>
          </a:p>
          <a:p>
            <a:endParaRPr lang="en-US" dirty="0" smtClean="0">
              <a:solidFill>
                <a:schemeClr val="accent3"/>
              </a:solidFill>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latin typeface="+mn-lt"/>
                <a:cs typeface="Calibri" pitchFamily="34" charset="0"/>
              </a:rPr>
              <a:t>Visible effects of disease on plants are called </a:t>
            </a:r>
            <a:r>
              <a:rPr lang="en-US" b="1" u="sng" dirty="0" smtClean="0">
                <a:latin typeface="+mn-lt"/>
                <a:cs typeface="Calibri" pitchFamily="34" charset="0"/>
              </a:rPr>
              <a:t>symptoms</a:t>
            </a:r>
            <a:r>
              <a:rPr lang="en-US" dirty="0" smtClean="0">
                <a:latin typeface="+mn-lt"/>
                <a:cs typeface="Calibri" pitchFamily="34" charset="0"/>
              </a:rPr>
              <a:t>. Any detectable changes in color, shape, and/or functions of the plant in response to a pathogen or disease-causing agent is a symptom. Leaf spots or blights, discoloration of plant tissue, stunting, and wilting are symptoms that may be evidence of disease.</a:t>
            </a:r>
          </a:p>
          <a:p>
            <a:endParaRPr lang="en-US" dirty="0" smtClean="0">
              <a:latin typeface="+mn-lt"/>
              <a:cs typeface="Calibri" pitchFamily="34" charset="0"/>
            </a:endParaRPr>
          </a:p>
          <a:p>
            <a:r>
              <a:rPr lang="en-US" dirty="0" smtClean="0">
                <a:latin typeface="+mn-lt"/>
                <a:cs typeface="Calibri" pitchFamily="34" charset="0"/>
              </a:rPr>
              <a:t>Symptoms can occur throughout the plant or they can be confined to localized areas. Although certain symptoms are characteristic of a particular disease, a number of pathogens may produce the same or similar symptoms. Furthermore, symptoms often change over time and their expression is influenced by environmental conditions and corn and soybean varieties.</a:t>
            </a:r>
          </a:p>
          <a:p>
            <a:endParaRPr lang="en-US" dirty="0" smtClean="0">
              <a:latin typeface="+mn-lt"/>
              <a:cs typeface="Calibri" pitchFamily="34" charset="0"/>
            </a:endParaRPr>
          </a:p>
          <a:p>
            <a:r>
              <a:rPr lang="en-US" b="1" u="sng" dirty="0" smtClean="0">
                <a:latin typeface="+mn-lt"/>
                <a:cs typeface="Calibri" pitchFamily="34" charset="0"/>
              </a:rPr>
              <a:t>Signs</a:t>
            </a:r>
            <a:r>
              <a:rPr lang="en-US" dirty="0" smtClean="0">
                <a:latin typeface="+mn-lt"/>
                <a:cs typeface="Calibri" pitchFamily="34" charset="0"/>
              </a:rPr>
              <a:t> of plant disease are physical evidence of the pathogen, for example, fungal fruiting bodies, bacterial ooze, or cyst nematode females.  Signs can help with plant disease identification. </a:t>
            </a:r>
            <a:endParaRPr lang="en-US" dirty="0">
              <a:latin typeface="+mn-lt"/>
              <a:cs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spcBef>
                <a:spcPts val="0"/>
              </a:spcBef>
              <a:spcAft>
                <a:spcPts val="0"/>
              </a:spcAft>
            </a:pPr>
            <a:r>
              <a:rPr lang="en-US" dirty="0" smtClean="0">
                <a:latin typeface="+mn-lt"/>
                <a:ea typeface="Times New Roman"/>
              </a:rPr>
              <a:t>Infectious plant diseases are caused by living organisms that attack and obtain their nutrition from the plant they infect. The parasitic organism that causes a disease is a </a:t>
            </a:r>
            <a:r>
              <a:rPr lang="en-US" b="1" dirty="0" smtClean="0">
                <a:latin typeface="+mn-lt"/>
                <a:ea typeface="Times New Roman"/>
              </a:rPr>
              <a:t>pathogen</a:t>
            </a:r>
            <a:r>
              <a:rPr lang="en-US" dirty="0" smtClean="0">
                <a:latin typeface="+mn-lt"/>
                <a:ea typeface="Times New Roman"/>
              </a:rPr>
              <a:t>. Numerous fungi, bacteria, viruses, and nematodes are pathogens of corn and soybean in </a:t>
            </a:r>
            <a:r>
              <a:rPr lang="en-US" dirty="0" smtClean="0">
                <a:latin typeface="+mn-lt"/>
                <a:ea typeface="Times New Roman"/>
              </a:rPr>
              <a:t>Nebraska.  </a:t>
            </a:r>
            <a:endParaRPr lang="en-US" dirty="0" smtClean="0">
              <a:latin typeface="+mn-lt"/>
              <a:ea typeface="Times New Roman"/>
            </a:endParaRPr>
          </a:p>
          <a:p>
            <a:pPr marL="287240" indent="-287240"/>
            <a:endParaRPr lang="en-US" dirty="0" smtClean="0">
              <a:latin typeface="+mn-lt"/>
            </a:endParaRPr>
          </a:p>
          <a:p>
            <a:pPr marL="0" indent="-287240"/>
            <a:r>
              <a:rPr lang="en-US" dirty="0" smtClean="0">
                <a:latin typeface="+mn-lt"/>
                <a:ea typeface="Times New Roman"/>
              </a:rPr>
              <a:t>The plant invaded by the pathogen and serving as its food source is referred to as a </a:t>
            </a:r>
            <a:r>
              <a:rPr lang="en-US" b="1" dirty="0" smtClean="0">
                <a:latin typeface="+mn-lt"/>
                <a:ea typeface="Times New Roman"/>
              </a:rPr>
              <a:t>host </a:t>
            </a:r>
            <a:r>
              <a:rPr lang="en-US" dirty="0" smtClean="0">
                <a:latin typeface="+mn-lt"/>
                <a:ea typeface="Times New Roman"/>
              </a:rPr>
              <a:t>–</a:t>
            </a:r>
            <a:r>
              <a:rPr lang="en-US" baseline="0" dirty="0" smtClean="0">
                <a:latin typeface="+mn-lt"/>
                <a:ea typeface="Times New Roman"/>
              </a:rPr>
              <a:t> </a:t>
            </a:r>
            <a:r>
              <a:rPr lang="en-US" dirty="0" smtClean="0">
                <a:latin typeface="+mn-lt"/>
                <a:ea typeface="Times New Roman"/>
              </a:rPr>
              <a:t>in this case the host is the corn or soybean plant. </a:t>
            </a:r>
            <a:endParaRPr lang="en-US"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defRPr/>
            </a:pPr>
            <a:r>
              <a:rPr lang="en-US" dirty="0" smtClean="0">
                <a:latin typeface="+mn-lt"/>
              </a:rPr>
              <a:t>Pathogens are capable of producing infection and causing a disease. Fungal spores, bacterial cells, virus particles, and nematode juveniles or adults are examples of plant pathogens. Fungi are the most common plant pathogens.</a:t>
            </a:r>
          </a:p>
          <a:p>
            <a:pPr>
              <a:defRPr/>
            </a:pPr>
            <a:endParaRPr lang="en-US"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latin typeface="+mn-lt"/>
                <a:cs typeface="Calibri" pitchFamily="34" charset="0"/>
              </a:rPr>
              <a:t>A </a:t>
            </a:r>
            <a:r>
              <a:rPr lang="en-US" b="1" dirty="0" smtClean="0">
                <a:latin typeface="+mn-lt"/>
                <a:cs typeface="Calibri" pitchFamily="34" charset="0"/>
              </a:rPr>
              <a:t>favorable</a:t>
            </a:r>
            <a:r>
              <a:rPr lang="en-US" dirty="0" smtClean="0">
                <a:latin typeface="+mn-lt"/>
                <a:cs typeface="Calibri" pitchFamily="34" charset="0"/>
              </a:rPr>
              <a:t> </a:t>
            </a:r>
            <a:r>
              <a:rPr lang="en-US" b="1" dirty="0" smtClean="0">
                <a:latin typeface="+mn-lt"/>
                <a:cs typeface="Calibri" pitchFamily="34" charset="0"/>
              </a:rPr>
              <a:t>environment</a:t>
            </a:r>
            <a:r>
              <a:rPr lang="en-US" dirty="0" smtClean="0">
                <a:latin typeface="+mn-lt"/>
                <a:cs typeface="Calibri" pitchFamily="34" charset="0"/>
              </a:rPr>
              <a:t> is needed for plant disease to develop. For example, soybean and the white mold fungus (page 30, Soybean Field Guide 2</a:t>
            </a:r>
            <a:r>
              <a:rPr lang="en-US" baseline="30000" dirty="0" smtClean="0">
                <a:latin typeface="+mn-lt"/>
                <a:cs typeface="Calibri" pitchFamily="34" charset="0"/>
              </a:rPr>
              <a:t>nd</a:t>
            </a:r>
            <a:r>
              <a:rPr lang="en-US" dirty="0" smtClean="0">
                <a:latin typeface="+mn-lt"/>
                <a:cs typeface="Calibri" pitchFamily="34" charset="0"/>
              </a:rPr>
              <a:t> Edition) must interact in cool, moist conditions during flowering in order for disease (white mold) to occur. A favorable environment is critically important for disease development – even the most susceptible plants exposed to huge amounts of a pathogen will not develop disease unless environmental conditions are favorable.  </a:t>
            </a:r>
          </a:p>
          <a:p>
            <a:r>
              <a:rPr lang="en-US" dirty="0" smtClean="0">
                <a:latin typeface="+mn-lt"/>
                <a:cs typeface="Calibri" pitchFamily="34" charset="0"/>
              </a:rPr>
              <a:t> </a:t>
            </a:r>
          </a:p>
          <a:p>
            <a:r>
              <a:rPr lang="en-US" dirty="0" smtClean="0">
                <a:latin typeface="+mn-lt"/>
                <a:cs typeface="Calibri" pitchFamily="34" charset="0"/>
              </a:rPr>
              <a:t>Temperature and moisture are the most important environmental factors that affect development of nearly all diseases. Both air or soil temperature and moisture can affect soybeans and/or the pathogen. If temperature is unsuitable, a soybean plant may grow poorly, and therefore become more susceptible to a particular disease. Temperature also may stimulate or reduce the growth of a pathogen, resulting in a different level of disease. Excess or deficient moisture also may stress soybean plants, making them more prone to attack by some pathogens. Additionally, moisture is important for many fungal and bacterial pathogens.</a:t>
            </a:r>
          </a:p>
          <a:p>
            <a:r>
              <a:rPr lang="en-US" dirty="0" smtClean="0">
                <a:latin typeface="+mn-lt"/>
                <a:cs typeface="Calibri" pitchFamily="34" charset="0"/>
              </a:rPr>
              <a:t> </a:t>
            </a:r>
          </a:p>
          <a:p>
            <a:r>
              <a:rPr lang="en-US" dirty="0" smtClean="0">
                <a:latin typeface="+mn-lt"/>
                <a:cs typeface="Calibri" pitchFamily="34" charset="0"/>
              </a:rPr>
              <a:t>Relative humidity, soil pH, soil texture, light, and nutrient status may affect disease development as well. Moreover, such factors as compaction, tillage practices, planting depth, seed bed preparation, and residue management can have significant effects on disease development.</a:t>
            </a:r>
            <a:endParaRPr lang="en-US" dirty="0">
              <a:latin typeface="+mn-lt"/>
              <a:cs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latin typeface="+mn-lt"/>
                <a:cs typeface="Calibri" pitchFamily="34" charset="0"/>
              </a:rPr>
              <a:t>The disease triangle is an important concept in plant pathology. Disease will ONLY occur if these three factors interact simultaneously.</a:t>
            </a:r>
          </a:p>
          <a:p>
            <a:endParaRPr lang="en-US" dirty="0" smtClean="0">
              <a:latin typeface="+mn-lt"/>
              <a:cs typeface="Calibri" pitchFamily="34" charset="0"/>
            </a:endParaRPr>
          </a:p>
          <a:p>
            <a:r>
              <a:rPr lang="en-US" dirty="0" smtClean="0">
                <a:latin typeface="+mn-lt"/>
                <a:cs typeface="Calibri" pitchFamily="34" charset="0"/>
              </a:rPr>
              <a:t>A susceptible</a:t>
            </a:r>
            <a:r>
              <a:rPr lang="en-US" b="1" dirty="0" smtClean="0">
                <a:latin typeface="+mn-lt"/>
                <a:cs typeface="Calibri" pitchFamily="34" charset="0"/>
              </a:rPr>
              <a:t> host </a:t>
            </a:r>
            <a:r>
              <a:rPr lang="en-US" dirty="0" smtClean="0">
                <a:latin typeface="+mn-lt"/>
                <a:cs typeface="Calibri" pitchFamily="34" charset="0"/>
              </a:rPr>
              <a:t>plant, a </a:t>
            </a:r>
            <a:r>
              <a:rPr lang="en-US" b="1" dirty="0" smtClean="0">
                <a:latin typeface="+mn-lt"/>
                <a:cs typeface="Calibri" pitchFamily="34" charset="0"/>
              </a:rPr>
              <a:t>pathogen,</a:t>
            </a:r>
            <a:r>
              <a:rPr lang="en-US" dirty="0" smtClean="0">
                <a:latin typeface="+mn-lt"/>
                <a:cs typeface="Calibri" pitchFamily="34" charset="0"/>
              </a:rPr>
              <a:t> and a </a:t>
            </a:r>
            <a:r>
              <a:rPr lang="en-US" b="1" dirty="0" smtClean="0">
                <a:latin typeface="+mn-lt"/>
                <a:cs typeface="Calibri" pitchFamily="34" charset="0"/>
              </a:rPr>
              <a:t>favorable environment</a:t>
            </a:r>
            <a:r>
              <a:rPr lang="en-US" dirty="0" smtClean="0">
                <a:latin typeface="+mn-lt"/>
                <a:cs typeface="Calibri" pitchFamily="34" charset="0"/>
              </a:rPr>
              <a:t> are the three factors composing the plant disease triangle. All three factors are necessary for development of a plant disease, thus, disease can be affected by altering any of these three factors. For example, the </a:t>
            </a:r>
            <a:r>
              <a:rPr lang="en-US" b="1" dirty="0" smtClean="0">
                <a:latin typeface="+mn-lt"/>
                <a:cs typeface="Calibri" pitchFamily="34" charset="0"/>
              </a:rPr>
              <a:t>host </a:t>
            </a:r>
            <a:r>
              <a:rPr lang="en-US" dirty="0" smtClean="0">
                <a:latin typeface="+mn-lt"/>
                <a:cs typeface="Calibri" pitchFamily="34" charset="0"/>
              </a:rPr>
              <a:t>plant can be changed by growing disease-resistant varieties. The </a:t>
            </a:r>
            <a:r>
              <a:rPr lang="en-US" b="1" dirty="0" smtClean="0">
                <a:latin typeface="+mn-lt"/>
                <a:cs typeface="Calibri" pitchFamily="34" charset="0"/>
              </a:rPr>
              <a:t>pathogen</a:t>
            </a:r>
            <a:r>
              <a:rPr lang="en-US" dirty="0" smtClean="0">
                <a:latin typeface="+mn-lt"/>
                <a:cs typeface="Calibri" pitchFamily="34" charset="0"/>
              </a:rPr>
              <a:t> can be removed by tilling residue, rotating crops so that pathogens do not survive year to year on the same crop, controlling insects that carry pathogens to plants, or using fungicides to kill the pathogen. Finally, the </a:t>
            </a:r>
            <a:r>
              <a:rPr lang="en-US" b="1" dirty="0" smtClean="0">
                <a:latin typeface="+mn-lt"/>
                <a:cs typeface="Calibri" pitchFamily="34" charset="0"/>
              </a:rPr>
              <a:t>environment</a:t>
            </a:r>
            <a:r>
              <a:rPr lang="en-US" dirty="0" smtClean="0">
                <a:latin typeface="+mn-lt"/>
                <a:cs typeface="Calibri" pitchFamily="34" charset="0"/>
              </a:rPr>
              <a:t> can be managed so that it is less favorable for disease, such as by changing row spacing or draining low areas.  </a:t>
            </a:r>
          </a:p>
          <a:p>
            <a:r>
              <a:rPr lang="en-US" dirty="0" smtClean="0">
                <a:latin typeface="+mn-lt"/>
                <a:cs typeface="Calibri" pitchFamily="34" charset="0"/>
              </a:rPr>
              <a:t> </a:t>
            </a:r>
          </a:p>
          <a:p>
            <a:pPr>
              <a:defRPr/>
            </a:pPr>
            <a:r>
              <a:rPr lang="en-US" dirty="0" smtClean="0">
                <a:latin typeface="+mn-lt"/>
                <a:cs typeface="Calibri" pitchFamily="34" charset="0"/>
              </a:rPr>
              <a:t>In this example of soybean rust – soybean (host) must be planted, spores (pathogen) of the soybean rust fungus must be present, and the soybean leaves have to be wet for a minimum of eight hours (environment) to enable the spores to germinate and infect the leaf.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a:defRPr/>
            </a:pPr>
            <a:r>
              <a:rPr lang="en-US" dirty="0" smtClean="0">
                <a:latin typeface="+mn-lt"/>
              </a:rPr>
              <a:t>When the three factors come together, they may result in disease, and in this case, soybean rust (see page 24, Soybean Field Guide 2</a:t>
            </a:r>
            <a:r>
              <a:rPr lang="en-US" baseline="30000" dirty="0" smtClean="0">
                <a:latin typeface="+mn-lt"/>
              </a:rPr>
              <a:t>nd</a:t>
            </a:r>
            <a:r>
              <a:rPr lang="en-US" dirty="0" smtClean="0">
                <a:latin typeface="+mn-lt"/>
              </a:rPr>
              <a:t> Edition).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000" dirty="0" smtClean="0">
                <a:latin typeface="+mn-lt"/>
                <a:cs typeface="Calibri" pitchFamily="34" charset="0"/>
              </a:rPr>
              <a:t>Fungi are the largest and perhaps most well-known group of plant pathogens. The vast majority of fungi, however, are beneficial. Many help decompose organic matter, releasing nutrients for other plants and organisms to use. Fungi and fungal products are used in food preparation; for instance, yeast is used in making bread and beer, manufacturing processes, and in medicine (e.g., penicillin). However, several thousand types of fungi can cause plant disease, and a relatively small number of them cause disease in humans and livestock. Most plant pathogenic fungi are extremely small and, except for possible extensive growth on the surface of a plant, normally cannot be seen without a microscope.</a:t>
            </a:r>
          </a:p>
          <a:p>
            <a:r>
              <a:rPr lang="en-US" sz="1000" dirty="0" smtClean="0">
                <a:latin typeface="+mn-lt"/>
                <a:cs typeface="Calibri" pitchFamily="34" charset="0"/>
              </a:rPr>
              <a:t> </a:t>
            </a:r>
          </a:p>
          <a:p>
            <a:r>
              <a:rPr lang="en-US" sz="1000" dirty="0" smtClean="0">
                <a:latin typeface="+mn-lt"/>
                <a:cs typeface="Calibri" pitchFamily="34" charset="0"/>
              </a:rPr>
              <a:t>Fungi lack chlorophyll, the green-colored compound that most plants use to complete photosynthesis to make food, so they must obtain their food from either dead or decaying organic matter, or from living tissue.</a:t>
            </a:r>
          </a:p>
          <a:p>
            <a:r>
              <a:rPr lang="en-US" sz="1000" dirty="0" smtClean="0">
                <a:latin typeface="+mn-lt"/>
                <a:cs typeface="Calibri" pitchFamily="34" charset="0"/>
              </a:rPr>
              <a:t> </a:t>
            </a:r>
          </a:p>
          <a:p>
            <a:r>
              <a:rPr lang="en-US" sz="1000" dirty="0" smtClean="0">
                <a:latin typeface="+mn-lt"/>
                <a:cs typeface="Calibri" pitchFamily="34" charset="0"/>
              </a:rPr>
              <a:t>Most fungi are composed of a growing structure of delicate, threadlike filaments called </a:t>
            </a:r>
            <a:r>
              <a:rPr lang="en-US" sz="1000" dirty="0" err="1" smtClean="0">
                <a:latin typeface="+mn-lt"/>
                <a:cs typeface="Calibri" pitchFamily="34" charset="0"/>
              </a:rPr>
              <a:t>hyphae</a:t>
            </a:r>
            <a:r>
              <a:rPr lang="en-US" sz="1000" dirty="0" smtClean="0">
                <a:latin typeface="+mn-lt"/>
                <a:cs typeface="Calibri" pitchFamily="34" charset="0"/>
              </a:rPr>
              <a:t> (top image). </a:t>
            </a:r>
            <a:r>
              <a:rPr lang="en-US" sz="1000" dirty="0" err="1" smtClean="0">
                <a:latin typeface="+mn-lt"/>
                <a:cs typeface="Calibri" pitchFamily="34" charset="0"/>
              </a:rPr>
              <a:t>Hyphae</a:t>
            </a:r>
            <a:r>
              <a:rPr lang="en-US" sz="1000" dirty="0" smtClean="0">
                <a:latin typeface="+mn-lt"/>
                <a:cs typeface="Calibri" pitchFamily="34" charset="0"/>
              </a:rPr>
              <a:t> absorb both the water and nutrients needed for growth and reproduction of the fungi. They may also secrete enzymes, toxins, and other chemical substances that may be important factors in disease development and symptom expression. A mass of </a:t>
            </a:r>
            <a:r>
              <a:rPr lang="en-US" sz="1000" dirty="0" err="1" smtClean="0">
                <a:latin typeface="+mn-lt"/>
                <a:cs typeface="Calibri" pitchFamily="34" charset="0"/>
              </a:rPr>
              <a:t>hyphae</a:t>
            </a:r>
            <a:r>
              <a:rPr lang="en-US" sz="1000" dirty="0" smtClean="0">
                <a:latin typeface="+mn-lt"/>
                <a:cs typeface="Calibri" pitchFamily="34" charset="0"/>
              </a:rPr>
              <a:t> is referred to as mycelium. The “fuzzy” fungal growth that is sometimes visible on plant surfaces is this mycelium. However, mycelium frequently develops completely or primarily within the host and is not visible on the plant’s surface. </a:t>
            </a:r>
          </a:p>
          <a:p>
            <a:r>
              <a:rPr lang="en-US" sz="1000" dirty="0" smtClean="0">
                <a:latin typeface="+mn-lt"/>
                <a:cs typeface="Calibri" pitchFamily="34" charset="0"/>
              </a:rPr>
              <a:t> </a:t>
            </a:r>
          </a:p>
          <a:p>
            <a:r>
              <a:rPr lang="en-US" sz="1000" dirty="0" smtClean="0">
                <a:latin typeface="+mn-lt"/>
                <a:cs typeface="Calibri" pitchFamily="34" charset="0"/>
              </a:rPr>
              <a:t>Most fungi reproduce by forming spores (bottom image, common rust spores). Spores are carried to plants primarily by wind and water. Some types of spores are produced inside structures called </a:t>
            </a:r>
            <a:r>
              <a:rPr lang="en-US" sz="1000" i="1" dirty="0" smtClean="0">
                <a:latin typeface="+mn-lt"/>
                <a:cs typeface="Calibri" pitchFamily="34" charset="0"/>
              </a:rPr>
              <a:t>fruiting bodies</a:t>
            </a:r>
            <a:r>
              <a:rPr lang="en-US" sz="1000" dirty="0" smtClean="0">
                <a:latin typeface="+mn-lt"/>
                <a:cs typeface="Calibri" pitchFamily="34" charset="0"/>
              </a:rPr>
              <a:t> that may be seen on or in plant tissues. Spores and fruiting bodies are often used to identify a fungus. Some spores and fruiting bodies are resistant to adverse environmental conditions and can survive in soil or decaying plant material for a long time.</a:t>
            </a:r>
          </a:p>
          <a:p>
            <a:r>
              <a:rPr lang="en-US" sz="1000" dirty="0" smtClean="0">
                <a:latin typeface="+mn-lt"/>
                <a:cs typeface="Calibri" pitchFamily="34" charset="0"/>
              </a:rPr>
              <a:t> </a:t>
            </a:r>
          </a:p>
          <a:p>
            <a:r>
              <a:rPr lang="en-US" sz="1000" dirty="0" smtClean="0">
                <a:latin typeface="+mn-lt"/>
                <a:cs typeface="Calibri" pitchFamily="34" charset="0"/>
              </a:rPr>
              <a:t>Fungi can cause a variety of symptoms including leaf spots and blights, root rots, seedling blights, seed discoloration, wilts, and stem rots.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21.png"/><Relationship Id="rId6" Type="http://schemas.openxmlformats.org/officeDocument/2006/relationships/oleObject" Target="../embeddings/oleObject2.bin"/><Relationship Id="rId7"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175439"/>
            <a:ext cx="9144000" cy="769441"/>
          </a:xfrm>
          <a:prstGeom prst="rect">
            <a:avLst/>
          </a:prstGeom>
          <a:noFill/>
          <a:ln w="25400">
            <a:noFill/>
            <a:miter lim="800000"/>
            <a:headEnd/>
            <a:tailEnd/>
          </a:ln>
        </p:spPr>
        <p:txBody>
          <a:bodyPr>
            <a:spAutoFit/>
          </a:bodyPr>
          <a:lstStyle/>
          <a:p>
            <a:pPr algn="ctr"/>
            <a:r>
              <a:rPr lang="en-US" sz="4400" b="1" dirty="0" smtClean="0">
                <a:solidFill>
                  <a:schemeClr val="bg1"/>
                </a:solidFill>
                <a:latin typeface="Calibri" pitchFamily="34" charset="0"/>
              </a:rPr>
              <a:t>Introduction to Plant Pathology</a:t>
            </a:r>
            <a:endParaRPr lang="en-US" sz="4400" b="1"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p:cNvSpPr txBox="1">
            <a:spLocks noChangeArrowheads="1"/>
          </p:cNvSpPr>
          <p:nvPr/>
        </p:nvSpPr>
        <p:spPr bwMode="auto">
          <a:xfrm>
            <a:off x="0" y="228600"/>
            <a:ext cx="9144000" cy="707886"/>
          </a:xfrm>
          <a:prstGeom prst="rect">
            <a:avLst/>
          </a:prstGeom>
          <a:noFill/>
          <a:ln w="9525" algn="ctr">
            <a:noFill/>
            <a:miter lim="800000"/>
            <a:headEnd/>
            <a:tailEnd/>
          </a:ln>
        </p:spPr>
        <p:txBody>
          <a:bodyPr>
            <a:spAutoFit/>
          </a:bodyPr>
          <a:lstStyle/>
          <a:p>
            <a:pPr algn="ctr"/>
            <a:r>
              <a:rPr lang="en-US" sz="4000" b="1" dirty="0" smtClean="0">
                <a:solidFill>
                  <a:srgbClr val="800000"/>
                </a:solidFill>
                <a:latin typeface="Calibri" pitchFamily="34" charset="0"/>
              </a:rPr>
              <a:t>Groups of plant pathogens - bacteria </a:t>
            </a:r>
            <a:endParaRPr lang="en-US" sz="4000" b="1" dirty="0">
              <a:solidFill>
                <a:srgbClr val="800000"/>
              </a:solidFill>
              <a:latin typeface="Calibri" pitchFamily="34" charset="0"/>
            </a:endParaRPr>
          </a:p>
        </p:txBody>
      </p:sp>
      <p:sp>
        <p:nvSpPr>
          <p:cNvPr id="10" name="Text Box 7"/>
          <p:cNvSpPr txBox="1">
            <a:spLocks noChangeArrowheads="1"/>
          </p:cNvSpPr>
          <p:nvPr/>
        </p:nvSpPr>
        <p:spPr bwMode="auto">
          <a:xfrm>
            <a:off x="457200" y="1414820"/>
            <a:ext cx="5105400" cy="4201150"/>
          </a:xfrm>
          <a:prstGeom prst="rect">
            <a:avLst/>
          </a:prstGeom>
          <a:noFill/>
          <a:ln w="9525">
            <a:noFill/>
            <a:miter lim="800000"/>
            <a:headEnd/>
            <a:tailEnd/>
          </a:ln>
        </p:spPr>
        <p:txBody>
          <a:bodyPr wrap="square">
            <a:spAutoFit/>
          </a:bodyPr>
          <a:lstStyle/>
          <a:p>
            <a:pPr marL="182880" indent="-182880">
              <a:spcAft>
                <a:spcPts val="600"/>
              </a:spcAft>
              <a:buFont typeface="Arial" charset="0"/>
              <a:buChar char="•"/>
            </a:pPr>
            <a:r>
              <a:rPr lang="en-US" sz="2800" dirty="0" smtClean="0">
                <a:latin typeface="Calibri" pitchFamily="34" charset="0"/>
              </a:rPr>
              <a:t>Extremely small organism requiring microscope to be seen</a:t>
            </a:r>
          </a:p>
          <a:p>
            <a:pPr marL="182880" indent="-182880">
              <a:spcAft>
                <a:spcPts val="600"/>
              </a:spcAft>
              <a:buFont typeface="Arial" charset="0"/>
              <a:buChar char="•"/>
            </a:pPr>
            <a:r>
              <a:rPr lang="en-US" sz="2800" dirty="0" smtClean="0">
                <a:latin typeface="Calibri" pitchFamily="34" charset="0"/>
              </a:rPr>
              <a:t>Bacteria population can increase in number in short time period</a:t>
            </a:r>
          </a:p>
          <a:p>
            <a:pPr marL="182880" indent="-182880">
              <a:spcAft>
                <a:spcPts val="600"/>
              </a:spcAft>
              <a:buFont typeface="Arial" charset="0"/>
              <a:buChar char="•"/>
            </a:pPr>
            <a:r>
              <a:rPr lang="en-US" sz="2800" dirty="0" smtClean="0">
                <a:latin typeface="Calibri" pitchFamily="34" charset="0"/>
              </a:rPr>
              <a:t>Cells clump together in masses called colonies</a:t>
            </a:r>
          </a:p>
          <a:p>
            <a:pPr marL="182880" indent="-182880">
              <a:spcAft>
                <a:spcPts val="600"/>
              </a:spcAft>
              <a:buFont typeface="Arial" charset="0"/>
              <a:buChar char="•"/>
            </a:pPr>
            <a:r>
              <a:rPr lang="en-US" sz="2800" dirty="0" smtClean="0">
                <a:latin typeface="Calibri" pitchFamily="34" charset="0"/>
              </a:rPr>
              <a:t>Obtain food from dead or decaying organic matter or living tissue</a:t>
            </a:r>
          </a:p>
        </p:txBody>
      </p:sp>
      <p:pic>
        <p:nvPicPr>
          <p:cNvPr id="3074" name="Picture 2"/>
          <p:cNvPicPr>
            <a:picLocks noChangeAspect="1" noChangeArrowheads="1"/>
          </p:cNvPicPr>
          <p:nvPr/>
        </p:nvPicPr>
        <p:blipFill>
          <a:blip r:embed="rId3" cstate="print"/>
          <a:srcRect/>
          <a:stretch>
            <a:fillRect/>
          </a:stretch>
        </p:blipFill>
        <p:spPr bwMode="auto">
          <a:xfrm>
            <a:off x="5608841" y="1371600"/>
            <a:ext cx="3077959" cy="3886200"/>
          </a:xfrm>
          <a:prstGeom prst="rect">
            <a:avLst/>
          </a:prstGeom>
          <a:noFill/>
          <a:ln w="9525">
            <a:noFill/>
            <a:miter lim="800000"/>
            <a:headEnd/>
            <a:tailEnd/>
          </a:ln>
        </p:spPr>
      </p:pic>
      <p:sp>
        <p:nvSpPr>
          <p:cNvPr id="7" name="Rectangle 6"/>
          <p:cNvSpPr/>
          <p:nvPr/>
        </p:nvSpPr>
        <p:spPr>
          <a:xfrm>
            <a:off x="7335148" y="4996190"/>
            <a:ext cx="1351652" cy="261610"/>
          </a:xfrm>
          <a:prstGeom prst="rect">
            <a:avLst/>
          </a:prstGeom>
        </p:spPr>
        <p:txBody>
          <a:bodyPr wrap="none">
            <a:spAutoFit/>
          </a:bodyPr>
          <a:lstStyle/>
          <a:p>
            <a:r>
              <a:rPr lang="en-US" sz="1050" dirty="0" smtClean="0">
                <a:solidFill>
                  <a:schemeClr val="bg1"/>
                </a:solidFill>
              </a:rPr>
              <a:t>www.foodmate.net</a:t>
            </a:r>
            <a:endParaRPr lang="en-US" sz="1050" dirty="0">
              <a:solidFill>
                <a:schemeClr val="bg1"/>
              </a:solidFill>
            </a:endParaRPr>
          </a:p>
        </p:txBody>
      </p:sp>
      <p:sp>
        <p:nvSpPr>
          <p:cNvPr id="6" name="Rectangle 5"/>
          <p:cNvSpPr/>
          <p:nvPr/>
        </p:nvSpPr>
        <p:spPr>
          <a:xfrm>
            <a:off x="457200" y="5562600"/>
            <a:ext cx="8686800" cy="1031051"/>
          </a:xfrm>
          <a:prstGeom prst="rect">
            <a:avLst/>
          </a:prstGeom>
        </p:spPr>
        <p:txBody>
          <a:bodyPr wrap="square">
            <a:spAutoFit/>
          </a:bodyPr>
          <a:lstStyle/>
          <a:p>
            <a:pPr marL="182880" indent="-182880">
              <a:spcAft>
                <a:spcPts val="600"/>
              </a:spcAft>
              <a:buFont typeface="Arial" charset="0"/>
              <a:buChar char="•"/>
            </a:pPr>
            <a:r>
              <a:rPr lang="en-US" sz="2800" dirty="0" smtClean="0">
                <a:latin typeface="Calibri" pitchFamily="34" charset="0"/>
              </a:rPr>
              <a:t>Spread plant to plant by wind-driven rain</a:t>
            </a:r>
          </a:p>
          <a:p>
            <a:pPr marL="182880" indent="-182880">
              <a:spcAft>
                <a:spcPts val="600"/>
              </a:spcAft>
              <a:buFont typeface="Arial" charset="0"/>
              <a:buChar char="•"/>
            </a:pPr>
            <a:r>
              <a:rPr lang="en-US" sz="2800" dirty="0" smtClean="0">
                <a:latin typeface="Calibri" pitchFamily="34" charset="0"/>
              </a:rPr>
              <a:t>Gain entrance through natural plant openings or injuries</a:t>
            </a:r>
            <a:endParaRPr lang="en-US" sz="28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486400" y="1600200"/>
            <a:ext cx="3276600" cy="2140029"/>
          </a:xfrm>
          <a:prstGeom prst="rect">
            <a:avLst/>
          </a:prstGeom>
          <a:noFill/>
          <a:ln w="9525">
            <a:solidFill>
              <a:schemeClr val="tx1"/>
            </a:solidFill>
            <a:miter lim="800000"/>
            <a:headEnd/>
            <a:tailEnd/>
          </a:ln>
        </p:spPr>
      </p:pic>
      <p:sp>
        <p:nvSpPr>
          <p:cNvPr id="5122" name="Text Box 17"/>
          <p:cNvSpPr txBox="1">
            <a:spLocks noChangeArrowheads="1"/>
          </p:cNvSpPr>
          <p:nvPr/>
        </p:nvSpPr>
        <p:spPr bwMode="auto">
          <a:xfrm>
            <a:off x="0" y="228600"/>
            <a:ext cx="9144000" cy="707886"/>
          </a:xfrm>
          <a:prstGeom prst="rect">
            <a:avLst/>
          </a:prstGeom>
          <a:noFill/>
          <a:ln w="9525" algn="ctr">
            <a:noFill/>
            <a:miter lim="800000"/>
            <a:headEnd/>
            <a:tailEnd/>
          </a:ln>
        </p:spPr>
        <p:txBody>
          <a:bodyPr>
            <a:spAutoFit/>
          </a:bodyPr>
          <a:lstStyle/>
          <a:p>
            <a:pPr algn="ctr"/>
            <a:r>
              <a:rPr lang="en-US" sz="4000" b="1" dirty="0" smtClean="0">
                <a:solidFill>
                  <a:srgbClr val="800000"/>
                </a:solidFill>
                <a:latin typeface="Calibri" pitchFamily="34" charset="0"/>
              </a:rPr>
              <a:t>Groups of plant pathogens - viruses</a:t>
            </a:r>
            <a:endParaRPr lang="en-US" sz="4000" b="1" dirty="0">
              <a:solidFill>
                <a:srgbClr val="800000"/>
              </a:solidFill>
              <a:latin typeface="Calibri" pitchFamily="34" charset="0"/>
            </a:endParaRPr>
          </a:p>
        </p:txBody>
      </p:sp>
      <p:sp>
        <p:nvSpPr>
          <p:cNvPr id="10" name="Text Box 7"/>
          <p:cNvSpPr txBox="1">
            <a:spLocks noChangeArrowheads="1"/>
          </p:cNvSpPr>
          <p:nvPr/>
        </p:nvSpPr>
        <p:spPr bwMode="auto">
          <a:xfrm>
            <a:off x="457200" y="1414820"/>
            <a:ext cx="5105400" cy="4708981"/>
          </a:xfrm>
          <a:prstGeom prst="rect">
            <a:avLst/>
          </a:prstGeom>
          <a:noFill/>
          <a:ln w="9525">
            <a:noFill/>
            <a:miter lim="800000"/>
            <a:headEnd/>
            <a:tailEnd/>
          </a:ln>
        </p:spPr>
        <p:txBody>
          <a:bodyPr wrap="square">
            <a:spAutoFit/>
          </a:bodyPr>
          <a:lstStyle/>
          <a:p>
            <a:pPr marL="182880" indent="-182880">
              <a:spcAft>
                <a:spcPts val="600"/>
              </a:spcAft>
              <a:buFont typeface="Arial" charset="0"/>
              <a:buChar char="•"/>
            </a:pPr>
            <a:r>
              <a:rPr lang="en-US" sz="2800" dirty="0" smtClean="0">
                <a:latin typeface="Calibri" pitchFamily="34" charset="0"/>
              </a:rPr>
              <a:t>Most familiar because they cause human and animal diseases such as influenza, polio, rabies, smallpox, and warts</a:t>
            </a:r>
          </a:p>
          <a:p>
            <a:pPr marL="182880" indent="-182880">
              <a:spcAft>
                <a:spcPts val="600"/>
              </a:spcAft>
              <a:buFont typeface="Arial" charset="0"/>
              <a:buChar char="•"/>
            </a:pPr>
            <a:r>
              <a:rPr lang="en-US" sz="2800" dirty="0" smtClean="0">
                <a:latin typeface="Calibri" pitchFamily="34" charset="0"/>
              </a:rPr>
              <a:t>Cause some destructive plant diseases</a:t>
            </a:r>
          </a:p>
          <a:p>
            <a:pPr marL="182880" indent="-182880">
              <a:spcAft>
                <a:spcPts val="600"/>
              </a:spcAft>
              <a:buFont typeface="Arial" charset="0"/>
              <a:buChar char="•"/>
            </a:pPr>
            <a:r>
              <a:rPr lang="en-US" sz="2800" dirty="0" smtClean="0">
                <a:latin typeface="Calibri" pitchFamily="34" charset="0"/>
              </a:rPr>
              <a:t>Measure only about one-millionth of an inch in size</a:t>
            </a:r>
          </a:p>
          <a:p>
            <a:pPr marL="182880" indent="-182880">
              <a:spcAft>
                <a:spcPts val="600"/>
              </a:spcAft>
              <a:buFont typeface="Arial" charset="0"/>
              <a:buChar char="•"/>
            </a:pPr>
            <a:r>
              <a:rPr lang="en-US" sz="2800" dirty="0" smtClean="0">
                <a:latin typeface="Calibri" pitchFamily="34" charset="0"/>
              </a:rPr>
              <a:t>Are not complete living systems</a:t>
            </a:r>
          </a:p>
          <a:p>
            <a:pPr marL="182880" indent="-182880">
              <a:spcAft>
                <a:spcPts val="600"/>
              </a:spcAft>
              <a:buFont typeface="Arial" charset="0"/>
              <a:buChar char="•"/>
            </a:pPr>
            <a:r>
              <a:rPr lang="en-US" sz="2800" dirty="0" smtClean="0">
                <a:latin typeface="Calibri" pitchFamily="34" charset="0"/>
              </a:rPr>
              <a:t>Survive only in living cells</a:t>
            </a:r>
          </a:p>
        </p:txBody>
      </p:sp>
      <p:sp>
        <p:nvSpPr>
          <p:cNvPr id="7" name="Rectangle 6"/>
          <p:cNvSpPr/>
          <p:nvPr/>
        </p:nvSpPr>
        <p:spPr>
          <a:xfrm>
            <a:off x="7391400" y="3505200"/>
            <a:ext cx="1377300" cy="253916"/>
          </a:xfrm>
          <a:prstGeom prst="rect">
            <a:avLst/>
          </a:prstGeom>
        </p:spPr>
        <p:txBody>
          <a:bodyPr wrap="none">
            <a:spAutoFit/>
          </a:bodyPr>
          <a:lstStyle/>
          <a:p>
            <a:r>
              <a:rPr lang="en-US" sz="1050" dirty="0" smtClean="0">
                <a:solidFill>
                  <a:schemeClr val="bg1"/>
                </a:solidFill>
              </a:rPr>
              <a:t>University of Florida</a:t>
            </a:r>
            <a:endParaRPr lang="en-US" sz="1050" dirty="0">
              <a:solidFill>
                <a:schemeClr val="bg1"/>
              </a:solidFill>
            </a:endParaRPr>
          </a:p>
        </p:txBody>
      </p:sp>
      <p:pic>
        <p:nvPicPr>
          <p:cNvPr id="4099" name="Picture 3" descr="E:\Work backup\Images\01 Field Crops\Soybean\Virus\Sept 0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1160" y="3886200"/>
            <a:ext cx="3291840" cy="2057400"/>
          </a:xfrm>
          <a:prstGeom prst="rect">
            <a:avLst/>
          </a:prstGeom>
          <a:noFill/>
          <a:ln>
            <a:solidFill>
              <a:schemeClr val="tx1"/>
            </a:solidFill>
          </a:ln>
        </p:spPr>
      </p:pic>
      <p:sp>
        <p:nvSpPr>
          <p:cNvPr id="8" name="Rectangle 7"/>
          <p:cNvSpPr/>
          <p:nvPr/>
        </p:nvSpPr>
        <p:spPr>
          <a:xfrm>
            <a:off x="457200" y="6029980"/>
            <a:ext cx="8305800" cy="523220"/>
          </a:xfrm>
          <a:prstGeom prst="rect">
            <a:avLst/>
          </a:prstGeom>
        </p:spPr>
        <p:txBody>
          <a:bodyPr wrap="square">
            <a:spAutoFit/>
          </a:bodyPr>
          <a:lstStyle/>
          <a:p>
            <a:pPr marL="182880" indent="-182880">
              <a:spcAft>
                <a:spcPts val="600"/>
              </a:spcAft>
              <a:buFont typeface="Arial" charset="0"/>
              <a:buChar char="•"/>
            </a:pPr>
            <a:r>
              <a:rPr lang="en-US" sz="2800" dirty="0" smtClean="0">
                <a:latin typeface="Calibri" pitchFamily="34" charset="0"/>
              </a:rPr>
              <a:t>Transmitted by insects which are called vectors</a:t>
            </a:r>
            <a:endParaRPr lang="en-US" sz="28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p:cNvSpPr txBox="1">
            <a:spLocks noChangeArrowheads="1"/>
          </p:cNvSpPr>
          <p:nvPr/>
        </p:nvSpPr>
        <p:spPr bwMode="auto">
          <a:xfrm>
            <a:off x="0" y="228600"/>
            <a:ext cx="9144000" cy="707886"/>
          </a:xfrm>
          <a:prstGeom prst="rect">
            <a:avLst/>
          </a:prstGeom>
          <a:noFill/>
          <a:ln w="9525" algn="ctr">
            <a:noFill/>
            <a:miter lim="800000"/>
            <a:headEnd/>
            <a:tailEnd/>
          </a:ln>
        </p:spPr>
        <p:txBody>
          <a:bodyPr>
            <a:spAutoFit/>
          </a:bodyPr>
          <a:lstStyle/>
          <a:p>
            <a:pPr algn="ctr"/>
            <a:r>
              <a:rPr lang="en-US" sz="4000" b="1" dirty="0" smtClean="0">
                <a:solidFill>
                  <a:srgbClr val="800000"/>
                </a:solidFill>
                <a:latin typeface="Calibri" pitchFamily="34" charset="0"/>
              </a:rPr>
              <a:t>Groups of plant pathogens - nematodes</a:t>
            </a:r>
            <a:endParaRPr lang="en-US" sz="4000" b="1" dirty="0">
              <a:solidFill>
                <a:srgbClr val="800000"/>
              </a:solidFill>
              <a:latin typeface="Calibri" pitchFamily="34" charset="0"/>
            </a:endParaRPr>
          </a:p>
        </p:txBody>
      </p:sp>
      <p:sp>
        <p:nvSpPr>
          <p:cNvPr id="10" name="Text Box 7"/>
          <p:cNvSpPr txBox="1">
            <a:spLocks noChangeArrowheads="1"/>
          </p:cNvSpPr>
          <p:nvPr/>
        </p:nvSpPr>
        <p:spPr bwMode="auto">
          <a:xfrm>
            <a:off x="381000" y="1616363"/>
            <a:ext cx="3962400" cy="4632037"/>
          </a:xfrm>
          <a:prstGeom prst="rect">
            <a:avLst/>
          </a:prstGeom>
          <a:noFill/>
          <a:ln w="9525">
            <a:noFill/>
            <a:miter lim="800000"/>
            <a:headEnd/>
            <a:tailEnd/>
          </a:ln>
        </p:spPr>
        <p:txBody>
          <a:bodyPr wrap="square">
            <a:spAutoFit/>
          </a:bodyPr>
          <a:lstStyle/>
          <a:p>
            <a:pPr marL="182880" indent="-182880">
              <a:spcAft>
                <a:spcPts val="600"/>
              </a:spcAft>
              <a:buFont typeface="Arial" charset="0"/>
              <a:buChar char="•"/>
            </a:pPr>
            <a:r>
              <a:rPr lang="en-US" sz="2800" dirty="0" smtClean="0">
                <a:latin typeface="Calibri" pitchFamily="34" charset="0"/>
              </a:rPr>
              <a:t>Round, slender, threadlike worms</a:t>
            </a:r>
          </a:p>
          <a:p>
            <a:pPr marL="182880" indent="-182880">
              <a:spcAft>
                <a:spcPts val="600"/>
              </a:spcAft>
              <a:buFont typeface="Arial" charset="0"/>
              <a:buChar char="•"/>
            </a:pPr>
            <a:r>
              <a:rPr lang="en-US" sz="2800" dirty="0" smtClean="0">
                <a:latin typeface="Calibri" pitchFamily="34" charset="0"/>
              </a:rPr>
              <a:t>Some are parasites on animals, insects, fungi, other nematodes, and plants</a:t>
            </a:r>
          </a:p>
          <a:p>
            <a:pPr marL="182880" indent="-182880">
              <a:spcAft>
                <a:spcPts val="600"/>
              </a:spcAft>
              <a:buFont typeface="Arial" charset="0"/>
              <a:buChar char="•"/>
            </a:pPr>
            <a:r>
              <a:rPr lang="en-US" sz="2800" dirty="0" smtClean="0">
                <a:latin typeface="Calibri" pitchFamily="34" charset="0"/>
              </a:rPr>
              <a:t>Plant-parasitic nematodes have a </a:t>
            </a:r>
            <a:r>
              <a:rPr lang="en-US" sz="2800" dirty="0" err="1" smtClean="0">
                <a:latin typeface="Calibri" pitchFamily="34" charset="0"/>
              </a:rPr>
              <a:t>stylet</a:t>
            </a:r>
            <a:endParaRPr lang="en-US" sz="2800" dirty="0" smtClean="0">
              <a:latin typeface="Calibri" pitchFamily="34" charset="0"/>
            </a:endParaRPr>
          </a:p>
          <a:p>
            <a:pPr marL="182880" indent="-182880">
              <a:spcAft>
                <a:spcPts val="600"/>
              </a:spcAft>
              <a:buFont typeface="Arial" charset="0"/>
              <a:buChar char="•"/>
            </a:pPr>
            <a:r>
              <a:rPr lang="en-US" sz="2800" dirty="0" smtClean="0">
                <a:latin typeface="Calibri" pitchFamily="34" charset="0"/>
              </a:rPr>
              <a:t>Most live in the soil and feed in or on plant roots</a:t>
            </a:r>
            <a:endParaRPr lang="en-US" sz="2800" dirty="0">
              <a:latin typeface="Calibri" pitchFamily="34" charset="0"/>
            </a:endParaRPr>
          </a:p>
        </p:txBody>
      </p:sp>
      <p:pic>
        <p:nvPicPr>
          <p:cNvPr id="2" name="Picture 2" descr="E:\Work backup\Images\01 Field Crops\Soybean\Nematodes\SCN\sc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2860" y="1539751"/>
            <a:ext cx="4998740" cy="39054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solidFill>
                  <a:srgbClr val="800000"/>
                </a:solidFill>
                <a:latin typeface="Calibri" pitchFamily="34" charset="0"/>
              </a:rPr>
              <a:t>Disease </a:t>
            </a:r>
            <a:r>
              <a:rPr lang="en-US" sz="4400" b="1" dirty="0" smtClean="0">
                <a:solidFill>
                  <a:srgbClr val="800000"/>
                </a:solidFill>
                <a:latin typeface="Calibri" pitchFamily="34" charset="0"/>
              </a:rPr>
              <a:t>cycle</a:t>
            </a:r>
            <a:endParaRPr lang="en-US" sz="4400" b="1" dirty="0">
              <a:solidFill>
                <a:srgbClr val="800000"/>
              </a:solidFill>
              <a:latin typeface="Calibri" pitchFamily="34" charset="0"/>
            </a:endParaRPr>
          </a:p>
        </p:txBody>
      </p:sp>
      <p:sp>
        <p:nvSpPr>
          <p:cNvPr id="12291" name="Rectangle 3"/>
          <p:cNvSpPr>
            <a:spLocks noChangeArrowheads="1"/>
          </p:cNvSpPr>
          <p:nvPr/>
        </p:nvSpPr>
        <p:spPr bwMode="auto">
          <a:xfrm>
            <a:off x="4376738" y="1749425"/>
            <a:ext cx="185737" cy="368300"/>
          </a:xfrm>
          <a:prstGeom prst="rect">
            <a:avLst/>
          </a:prstGeom>
          <a:noFill/>
          <a:ln w="9525" algn="ctr">
            <a:noFill/>
            <a:miter lim="800000"/>
            <a:headEnd/>
            <a:tailEnd/>
          </a:ln>
        </p:spPr>
        <p:txBody>
          <a:bodyPr wrap="none" anchor="ctr">
            <a:spAutoFit/>
          </a:bodyPr>
          <a:lstStyle/>
          <a:p>
            <a:pPr algn="ctr"/>
            <a:endParaRPr lang="en-US" dirty="0">
              <a:latin typeface="Calibri" pitchFamily="34" charset="0"/>
            </a:endParaRPr>
          </a:p>
        </p:txBody>
      </p:sp>
      <p:sp>
        <p:nvSpPr>
          <p:cNvPr id="12292" name="Text Box 4"/>
          <p:cNvSpPr txBox="1">
            <a:spLocks noChangeArrowheads="1"/>
          </p:cNvSpPr>
          <p:nvPr/>
        </p:nvSpPr>
        <p:spPr bwMode="auto">
          <a:xfrm>
            <a:off x="2573338" y="1679575"/>
            <a:ext cx="1311275" cy="519113"/>
          </a:xfrm>
          <a:prstGeom prst="rect">
            <a:avLst/>
          </a:prstGeom>
          <a:noFill/>
          <a:ln w="9525">
            <a:noFill/>
            <a:miter lim="800000"/>
            <a:headEnd/>
            <a:tailEnd/>
          </a:ln>
        </p:spPr>
        <p:txBody>
          <a:bodyPr wrap="none">
            <a:spAutoFit/>
          </a:bodyPr>
          <a:lstStyle/>
          <a:p>
            <a:pPr algn="ctr"/>
            <a:r>
              <a:rPr lang="en-US" sz="2800" dirty="0">
                <a:solidFill>
                  <a:schemeClr val="accent2"/>
                </a:solidFill>
                <a:latin typeface="Calibri" pitchFamily="34" charset="0"/>
              </a:rPr>
              <a:t>Survival</a:t>
            </a:r>
          </a:p>
        </p:txBody>
      </p:sp>
      <p:grpSp>
        <p:nvGrpSpPr>
          <p:cNvPr id="2" name="Group 7"/>
          <p:cNvGrpSpPr>
            <a:grpSpLocks/>
          </p:cNvGrpSpPr>
          <p:nvPr/>
        </p:nvGrpSpPr>
        <p:grpSpPr bwMode="auto">
          <a:xfrm>
            <a:off x="3962400" y="1719263"/>
            <a:ext cx="3733800" cy="947737"/>
            <a:chOff x="2448" y="507"/>
            <a:chExt cx="2352" cy="597"/>
          </a:xfrm>
        </p:grpSpPr>
        <p:sp>
          <p:nvSpPr>
            <p:cNvPr id="12313" name="Text Box 8"/>
            <p:cNvSpPr txBox="1">
              <a:spLocks noChangeArrowheads="1"/>
            </p:cNvSpPr>
            <p:nvPr/>
          </p:nvSpPr>
          <p:spPr bwMode="auto">
            <a:xfrm>
              <a:off x="3264" y="507"/>
              <a:ext cx="1536" cy="597"/>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Inoculum produced</a:t>
              </a:r>
            </a:p>
          </p:txBody>
        </p:sp>
        <p:sp>
          <p:nvSpPr>
            <p:cNvPr id="12314" name="Line 9"/>
            <p:cNvSpPr>
              <a:spLocks noChangeShapeType="1"/>
            </p:cNvSpPr>
            <p:nvPr/>
          </p:nvSpPr>
          <p:spPr bwMode="auto">
            <a:xfrm>
              <a:off x="2448" y="659"/>
              <a:ext cx="1008" cy="0"/>
            </a:xfrm>
            <a:prstGeom prst="line">
              <a:avLst/>
            </a:prstGeom>
            <a:noFill/>
            <a:ln w="57150">
              <a:solidFill>
                <a:srgbClr val="003366"/>
              </a:solidFill>
              <a:round/>
              <a:headEnd/>
              <a:tailEnd type="triangle" w="med" len="med"/>
            </a:ln>
          </p:spPr>
          <p:txBody>
            <a:bodyPr wrap="none" anchor="ctr"/>
            <a:lstStyle/>
            <a:p>
              <a:endParaRPr lang="en-US" dirty="0"/>
            </a:p>
          </p:txBody>
        </p:sp>
      </p:grpSp>
      <p:grpSp>
        <p:nvGrpSpPr>
          <p:cNvPr id="3" name="Group 10"/>
          <p:cNvGrpSpPr>
            <a:grpSpLocks/>
          </p:cNvGrpSpPr>
          <p:nvPr/>
        </p:nvGrpSpPr>
        <p:grpSpPr bwMode="auto">
          <a:xfrm>
            <a:off x="6821488" y="2439988"/>
            <a:ext cx="2170112" cy="1112837"/>
            <a:chOff x="4249" y="961"/>
            <a:chExt cx="1367" cy="701"/>
          </a:xfrm>
        </p:grpSpPr>
        <p:sp>
          <p:nvSpPr>
            <p:cNvPr id="12311" name="Text Box 11"/>
            <p:cNvSpPr txBox="1">
              <a:spLocks noChangeArrowheads="1"/>
            </p:cNvSpPr>
            <p:nvPr/>
          </p:nvSpPr>
          <p:spPr bwMode="auto">
            <a:xfrm>
              <a:off x="4249" y="1335"/>
              <a:ext cx="1367" cy="327"/>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Dispersal</a:t>
              </a:r>
            </a:p>
          </p:txBody>
        </p:sp>
        <p:sp>
          <p:nvSpPr>
            <p:cNvPr id="12312" name="Line 12"/>
            <p:cNvSpPr>
              <a:spLocks noChangeShapeType="1"/>
            </p:cNvSpPr>
            <p:nvPr/>
          </p:nvSpPr>
          <p:spPr bwMode="auto">
            <a:xfrm>
              <a:off x="4608" y="961"/>
              <a:ext cx="288" cy="416"/>
            </a:xfrm>
            <a:prstGeom prst="line">
              <a:avLst/>
            </a:prstGeom>
            <a:noFill/>
            <a:ln w="57150">
              <a:solidFill>
                <a:srgbClr val="003366"/>
              </a:solidFill>
              <a:round/>
              <a:headEnd/>
              <a:tailEnd type="triangle" w="med" len="med"/>
            </a:ln>
          </p:spPr>
          <p:txBody>
            <a:bodyPr wrap="none" anchor="ctr"/>
            <a:lstStyle/>
            <a:p>
              <a:endParaRPr lang="en-US" dirty="0"/>
            </a:p>
          </p:txBody>
        </p:sp>
      </p:grpSp>
      <p:grpSp>
        <p:nvGrpSpPr>
          <p:cNvPr id="4" name="Group 13"/>
          <p:cNvGrpSpPr>
            <a:grpSpLocks/>
          </p:cNvGrpSpPr>
          <p:nvPr/>
        </p:nvGrpSpPr>
        <p:grpSpPr bwMode="auto">
          <a:xfrm>
            <a:off x="6516688" y="3597275"/>
            <a:ext cx="2170112" cy="1344613"/>
            <a:chOff x="4057" y="1690"/>
            <a:chExt cx="1367" cy="847"/>
          </a:xfrm>
        </p:grpSpPr>
        <p:sp>
          <p:nvSpPr>
            <p:cNvPr id="12309" name="Text Box 14"/>
            <p:cNvSpPr txBox="1">
              <a:spLocks noChangeArrowheads="1"/>
            </p:cNvSpPr>
            <p:nvPr/>
          </p:nvSpPr>
          <p:spPr bwMode="auto">
            <a:xfrm>
              <a:off x="4057" y="2210"/>
              <a:ext cx="1367" cy="327"/>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Infection </a:t>
              </a:r>
            </a:p>
          </p:txBody>
        </p:sp>
        <p:sp>
          <p:nvSpPr>
            <p:cNvPr id="12310" name="Line 15"/>
            <p:cNvSpPr>
              <a:spLocks noChangeShapeType="1"/>
            </p:cNvSpPr>
            <p:nvPr/>
          </p:nvSpPr>
          <p:spPr bwMode="auto">
            <a:xfrm flipH="1">
              <a:off x="4704" y="1690"/>
              <a:ext cx="192" cy="520"/>
            </a:xfrm>
            <a:prstGeom prst="line">
              <a:avLst/>
            </a:prstGeom>
            <a:noFill/>
            <a:ln w="57150">
              <a:solidFill>
                <a:srgbClr val="003366"/>
              </a:solidFill>
              <a:round/>
              <a:headEnd/>
              <a:tailEnd type="triangle" w="med" len="med"/>
            </a:ln>
          </p:spPr>
          <p:txBody>
            <a:bodyPr wrap="none" anchor="ctr"/>
            <a:lstStyle/>
            <a:p>
              <a:endParaRPr lang="en-US" dirty="0"/>
            </a:p>
          </p:txBody>
        </p:sp>
      </p:grpSp>
      <p:grpSp>
        <p:nvGrpSpPr>
          <p:cNvPr id="5" name="Group 16"/>
          <p:cNvGrpSpPr>
            <a:grpSpLocks/>
          </p:cNvGrpSpPr>
          <p:nvPr/>
        </p:nvGrpSpPr>
        <p:grpSpPr bwMode="auto">
          <a:xfrm>
            <a:off x="3548063" y="4422775"/>
            <a:ext cx="3233737" cy="519113"/>
            <a:chOff x="2187" y="2210"/>
            <a:chExt cx="2037" cy="327"/>
          </a:xfrm>
        </p:grpSpPr>
        <p:sp>
          <p:nvSpPr>
            <p:cNvPr id="12307" name="Text Box 17"/>
            <p:cNvSpPr txBox="1">
              <a:spLocks noChangeArrowheads="1"/>
            </p:cNvSpPr>
            <p:nvPr/>
          </p:nvSpPr>
          <p:spPr bwMode="auto">
            <a:xfrm>
              <a:off x="2187" y="2210"/>
              <a:ext cx="1367" cy="327"/>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Colonization </a:t>
              </a:r>
            </a:p>
          </p:txBody>
        </p:sp>
        <p:sp>
          <p:nvSpPr>
            <p:cNvPr id="12308" name="Line 18"/>
            <p:cNvSpPr>
              <a:spLocks noChangeShapeType="1"/>
            </p:cNvSpPr>
            <p:nvPr/>
          </p:nvSpPr>
          <p:spPr bwMode="auto">
            <a:xfrm flipH="1">
              <a:off x="3552" y="2387"/>
              <a:ext cx="672" cy="0"/>
            </a:xfrm>
            <a:prstGeom prst="line">
              <a:avLst/>
            </a:prstGeom>
            <a:noFill/>
            <a:ln w="57150">
              <a:solidFill>
                <a:srgbClr val="003366"/>
              </a:solidFill>
              <a:round/>
              <a:headEnd/>
              <a:tailEnd type="triangle" w="med" len="med"/>
            </a:ln>
          </p:spPr>
          <p:txBody>
            <a:bodyPr wrap="none" anchor="ctr"/>
            <a:lstStyle/>
            <a:p>
              <a:endParaRPr lang="en-US" dirty="0"/>
            </a:p>
          </p:txBody>
        </p:sp>
      </p:grpSp>
      <p:grpSp>
        <p:nvGrpSpPr>
          <p:cNvPr id="6" name="Group 19"/>
          <p:cNvGrpSpPr>
            <a:grpSpLocks/>
          </p:cNvGrpSpPr>
          <p:nvPr/>
        </p:nvGrpSpPr>
        <p:grpSpPr bwMode="auto">
          <a:xfrm>
            <a:off x="838200" y="4422775"/>
            <a:ext cx="2743200" cy="519113"/>
            <a:chOff x="480" y="2210"/>
            <a:chExt cx="1728" cy="327"/>
          </a:xfrm>
        </p:grpSpPr>
        <p:sp>
          <p:nvSpPr>
            <p:cNvPr id="12305" name="Text Box 20"/>
            <p:cNvSpPr txBox="1">
              <a:spLocks noChangeArrowheads="1"/>
            </p:cNvSpPr>
            <p:nvPr/>
          </p:nvSpPr>
          <p:spPr bwMode="auto">
            <a:xfrm>
              <a:off x="480" y="2210"/>
              <a:ext cx="1367" cy="327"/>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Symptoms </a:t>
              </a:r>
            </a:p>
          </p:txBody>
        </p:sp>
        <p:sp>
          <p:nvSpPr>
            <p:cNvPr id="12306" name="Line 21"/>
            <p:cNvSpPr>
              <a:spLocks noChangeShapeType="1"/>
            </p:cNvSpPr>
            <p:nvPr/>
          </p:nvSpPr>
          <p:spPr bwMode="auto">
            <a:xfrm flipH="1">
              <a:off x="1680" y="2387"/>
              <a:ext cx="528" cy="0"/>
            </a:xfrm>
            <a:prstGeom prst="line">
              <a:avLst/>
            </a:prstGeom>
            <a:noFill/>
            <a:ln w="57150">
              <a:solidFill>
                <a:srgbClr val="003366"/>
              </a:solidFill>
              <a:round/>
              <a:headEnd/>
              <a:tailEnd type="triangle" w="med" len="med"/>
            </a:ln>
          </p:spPr>
          <p:txBody>
            <a:bodyPr wrap="none" anchor="ctr"/>
            <a:lstStyle/>
            <a:p>
              <a:endParaRPr lang="en-US" dirty="0"/>
            </a:p>
          </p:txBody>
        </p:sp>
      </p:grpSp>
      <p:grpSp>
        <p:nvGrpSpPr>
          <p:cNvPr id="7" name="Group 22"/>
          <p:cNvGrpSpPr>
            <a:grpSpLocks/>
          </p:cNvGrpSpPr>
          <p:nvPr/>
        </p:nvGrpSpPr>
        <p:grpSpPr bwMode="auto">
          <a:xfrm>
            <a:off x="381000" y="2025650"/>
            <a:ext cx="2170113" cy="2479675"/>
            <a:chOff x="192" y="700"/>
            <a:chExt cx="1367" cy="1562"/>
          </a:xfrm>
        </p:grpSpPr>
        <p:grpSp>
          <p:nvGrpSpPr>
            <p:cNvPr id="8" name="Group 23"/>
            <p:cNvGrpSpPr>
              <a:grpSpLocks/>
            </p:cNvGrpSpPr>
            <p:nvPr/>
          </p:nvGrpSpPr>
          <p:grpSpPr bwMode="auto">
            <a:xfrm>
              <a:off x="192" y="1013"/>
              <a:ext cx="1367" cy="1249"/>
              <a:chOff x="192" y="1013"/>
              <a:chExt cx="1367" cy="1249"/>
            </a:xfrm>
          </p:grpSpPr>
          <p:sp>
            <p:nvSpPr>
              <p:cNvPr id="12303" name="Text Box 24"/>
              <p:cNvSpPr txBox="1">
                <a:spLocks noChangeArrowheads="1"/>
              </p:cNvSpPr>
              <p:nvPr/>
            </p:nvSpPr>
            <p:spPr bwMode="auto">
              <a:xfrm>
                <a:off x="192" y="1013"/>
                <a:ext cx="1367" cy="865"/>
              </a:xfrm>
              <a:prstGeom prst="rect">
                <a:avLst/>
              </a:prstGeom>
              <a:noFill/>
              <a:ln w="9525">
                <a:noFill/>
                <a:miter lim="800000"/>
                <a:headEnd/>
                <a:tailEnd/>
              </a:ln>
            </p:spPr>
            <p:txBody>
              <a:bodyPr>
                <a:spAutoFit/>
              </a:bodyPr>
              <a:lstStyle/>
              <a:p>
                <a:pPr algn="ctr"/>
                <a:r>
                  <a:rPr lang="en-US" sz="2800" dirty="0">
                    <a:solidFill>
                      <a:schemeClr val="accent2"/>
                    </a:solidFill>
                    <a:latin typeface="Calibri" pitchFamily="34" charset="0"/>
                  </a:rPr>
                  <a:t>Production of survival structures </a:t>
                </a:r>
              </a:p>
            </p:txBody>
          </p:sp>
          <p:sp>
            <p:nvSpPr>
              <p:cNvPr id="12304" name="Line 25"/>
              <p:cNvSpPr>
                <a:spLocks noChangeShapeType="1"/>
              </p:cNvSpPr>
              <p:nvPr/>
            </p:nvSpPr>
            <p:spPr bwMode="auto">
              <a:xfrm flipH="1" flipV="1">
                <a:off x="864" y="1950"/>
                <a:ext cx="192" cy="312"/>
              </a:xfrm>
              <a:prstGeom prst="line">
                <a:avLst/>
              </a:prstGeom>
              <a:noFill/>
              <a:ln w="57150">
                <a:solidFill>
                  <a:srgbClr val="003366"/>
                </a:solidFill>
                <a:round/>
                <a:headEnd/>
                <a:tailEnd type="triangle" w="med" len="med"/>
              </a:ln>
            </p:spPr>
            <p:txBody>
              <a:bodyPr wrap="none" anchor="ctr"/>
              <a:lstStyle/>
              <a:p>
                <a:endParaRPr lang="en-US" dirty="0"/>
              </a:p>
            </p:txBody>
          </p:sp>
        </p:grpSp>
        <p:sp>
          <p:nvSpPr>
            <p:cNvPr id="12302" name="Line 26"/>
            <p:cNvSpPr>
              <a:spLocks noChangeShapeType="1"/>
            </p:cNvSpPr>
            <p:nvPr/>
          </p:nvSpPr>
          <p:spPr bwMode="auto">
            <a:xfrm flipV="1">
              <a:off x="864" y="700"/>
              <a:ext cx="672" cy="365"/>
            </a:xfrm>
            <a:prstGeom prst="line">
              <a:avLst/>
            </a:prstGeom>
            <a:noFill/>
            <a:ln w="57150">
              <a:solidFill>
                <a:srgbClr val="003366"/>
              </a:solidFill>
              <a:round/>
              <a:headEnd/>
              <a:tailEnd type="triangle" w="med" len="med"/>
            </a:ln>
          </p:spPr>
          <p:txBody>
            <a:bodyPr wrap="none" anchor="ctr"/>
            <a:lstStyle/>
            <a:p>
              <a:endParaRPr lang="en-US" dirty="0"/>
            </a:p>
          </p:txBody>
        </p:sp>
      </p:grpSp>
      <p:sp>
        <p:nvSpPr>
          <p:cNvPr id="12299" name="Text Box 34"/>
          <p:cNvSpPr txBox="1">
            <a:spLocks noChangeArrowheads="1"/>
          </p:cNvSpPr>
          <p:nvPr/>
        </p:nvSpPr>
        <p:spPr bwMode="auto">
          <a:xfrm>
            <a:off x="6856413" y="6400800"/>
            <a:ext cx="2058987" cy="276225"/>
          </a:xfrm>
          <a:prstGeom prst="rect">
            <a:avLst/>
          </a:prstGeom>
          <a:noFill/>
          <a:ln w="9525">
            <a:noFill/>
            <a:miter lim="800000"/>
            <a:headEnd/>
            <a:tailEnd/>
          </a:ln>
        </p:spPr>
        <p:txBody>
          <a:bodyPr wrap="none">
            <a:spAutoFit/>
          </a:bodyPr>
          <a:lstStyle/>
          <a:p>
            <a:r>
              <a:rPr lang="en-US" sz="1200" dirty="0">
                <a:latin typeface="Calibri" pitchFamily="34" charset="0"/>
              </a:rPr>
              <a:t>Adapted from P. Vincelli, 2005</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5" name="Group 29"/>
          <p:cNvGraphicFramePr>
            <a:graphicFrameLocks noGrp="1"/>
          </p:cNvGraphicFramePr>
          <p:nvPr/>
        </p:nvGraphicFramePr>
        <p:xfrm>
          <a:off x="152400" y="1552575"/>
          <a:ext cx="8839200" cy="4772342"/>
        </p:xfrm>
        <a:graphic>
          <a:graphicData uri="http://schemas.openxmlformats.org/drawingml/2006/table">
            <a:tbl>
              <a:tblPr/>
              <a:tblGrid>
                <a:gridCol w="1524000"/>
                <a:gridCol w="1676400"/>
                <a:gridCol w="1905000"/>
                <a:gridCol w="1905000"/>
                <a:gridCol w="18288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Calibri" pitchFamily="34" charset="0"/>
                      </a:endParaRP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bg1"/>
                          </a:solidFill>
                          <a:effectLst/>
                          <a:latin typeface="Calibri" pitchFamily="34" charset="0"/>
                        </a:rPr>
                        <a:t>Fungi</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bg1"/>
                          </a:solidFill>
                          <a:effectLst/>
                          <a:latin typeface="Calibri" pitchFamily="34" charset="0"/>
                        </a:rPr>
                        <a:t>Bacteria</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bg1"/>
                          </a:solidFill>
                          <a:effectLst/>
                          <a:latin typeface="Calibri" pitchFamily="34" charset="0"/>
                        </a:rPr>
                        <a:t>Viruses</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bg1"/>
                          </a:solidFill>
                          <a:effectLst/>
                          <a:latin typeface="Calibri" pitchFamily="34" charset="0"/>
                        </a:rPr>
                        <a:t>Nematodes</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Survival</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 vectors</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 vectors</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r>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Dispersal</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Rain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Rain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Tillage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Equipment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Water run-off</a:t>
                      </a:r>
                    </a:p>
                  </a:txBody>
                  <a:tcPr marT="91440" marB="91440" horzOverflow="overflow">
                    <a:lnL>
                      <a:noFill/>
                    </a:lnL>
                    <a:lnR>
                      <a:noFill/>
                    </a:lnR>
                    <a:lnT>
                      <a:noFill/>
                    </a:lnT>
                    <a:lnB>
                      <a:noFill/>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Infection</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Directly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Wounds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Wounds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Directly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r>
            </a:tbl>
          </a:graphicData>
        </a:graphic>
      </p:graphicFrame>
      <p:sp>
        <p:nvSpPr>
          <p:cNvPr id="27673" name="Text Box 35"/>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solidFill>
                  <a:srgbClr val="800000"/>
                </a:solidFill>
                <a:latin typeface="Calibri" pitchFamily="34" charset="0"/>
              </a:rPr>
              <a:t>Comparison of </a:t>
            </a:r>
            <a:r>
              <a:rPr lang="en-US" sz="4400" b="1" dirty="0" smtClean="0">
                <a:solidFill>
                  <a:srgbClr val="800000"/>
                </a:solidFill>
                <a:latin typeface="Calibri" pitchFamily="34" charset="0"/>
              </a:rPr>
              <a:t>disease cycles</a:t>
            </a:r>
            <a:endParaRPr lang="en-US" sz="4400" b="1" dirty="0">
              <a:solidFill>
                <a:srgbClr val="8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143000" y="25431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79" name="Text Box 8"/>
          <p:cNvSpPr txBox="1">
            <a:spLocks noChangeArrowheads="1"/>
          </p:cNvSpPr>
          <p:nvPr/>
        </p:nvSpPr>
        <p:spPr bwMode="auto">
          <a:xfrm>
            <a:off x="1143000" y="36099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Inoculum</a:t>
            </a:r>
            <a:endParaRPr lang="en-US" sz="4400" b="1" dirty="0">
              <a:solidFill>
                <a:srgbClr val="800000"/>
              </a:solidFill>
              <a:latin typeface="Calibri" pitchFamily="34" charset="0"/>
            </a:endParaRPr>
          </a:p>
        </p:txBody>
      </p:sp>
      <p:sp>
        <p:nvSpPr>
          <p:cNvPr id="50181" name="Text Box 5"/>
          <p:cNvSpPr txBox="1">
            <a:spLocks noChangeArrowheads="1"/>
          </p:cNvSpPr>
          <p:nvPr/>
        </p:nvSpPr>
        <p:spPr bwMode="auto">
          <a:xfrm>
            <a:off x="838200" y="1304925"/>
            <a:ext cx="7924800" cy="4401205"/>
          </a:xfrm>
          <a:prstGeom prst="rect">
            <a:avLst/>
          </a:prstGeom>
          <a:noFill/>
          <a:ln w="9525">
            <a:noFill/>
            <a:miter lim="800000"/>
            <a:headEnd/>
            <a:tailEnd/>
          </a:ln>
        </p:spPr>
        <p:txBody>
          <a:bodyPr wrap="square">
            <a:spAutoFit/>
          </a:bodyPr>
          <a:lstStyle/>
          <a:p>
            <a:r>
              <a:rPr lang="en-US" sz="2800" b="1" u="sng" dirty="0" smtClean="0">
                <a:latin typeface="Calibri" pitchFamily="34" charset="0"/>
              </a:rPr>
              <a:t>Source of inoculum varies for each disease</a:t>
            </a:r>
          </a:p>
          <a:p>
            <a:endParaRPr lang="en-US" sz="2800" b="1" u="sng" dirty="0" smtClean="0">
              <a:latin typeface="Calibri" pitchFamily="34" charset="0"/>
            </a:endParaRPr>
          </a:p>
          <a:p>
            <a:pPr marL="274320" indent="-274320">
              <a:buFont typeface="Arial" pitchFamily="34" charset="0"/>
              <a:buChar char="•"/>
            </a:pPr>
            <a:r>
              <a:rPr lang="en-US" sz="2800" dirty="0" smtClean="0">
                <a:latin typeface="Calibri" pitchFamily="34" charset="0"/>
              </a:rPr>
              <a:t>May be produced on residues left in the field</a:t>
            </a:r>
          </a:p>
          <a:p>
            <a:pPr marL="274320" indent="-274320">
              <a:buFont typeface="Arial" pitchFamily="34" charset="0"/>
              <a:buChar char="•"/>
            </a:pPr>
            <a:r>
              <a:rPr lang="en-US" sz="2800" dirty="0" smtClean="0">
                <a:latin typeface="Calibri" pitchFamily="34" charset="0"/>
              </a:rPr>
              <a:t>Present in the soil</a:t>
            </a:r>
          </a:p>
          <a:p>
            <a:pPr marL="274320" indent="-274320">
              <a:buFont typeface="Arial" pitchFamily="34" charset="0"/>
              <a:buChar char="•"/>
            </a:pPr>
            <a:r>
              <a:rPr lang="en-US" sz="2800" dirty="0" smtClean="0">
                <a:latin typeface="Calibri" pitchFamily="34" charset="0"/>
              </a:rPr>
              <a:t>Present in weeds or other crops in the area</a:t>
            </a:r>
          </a:p>
          <a:p>
            <a:pPr marL="274320" indent="-274320">
              <a:buFont typeface="Arial" pitchFamily="34" charset="0"/>
              <a:buChar char="•"/>
            </a:pPr>
            <a:r>
              <a:rPr lang="en-US" sz="2800" dirty="0" smtClean="0">
                <a:latin typeface="Calibri" pitchFamily="34" charset="0"/>
              </a:rPr>
              <a:t>Present in or on the seed</a:t>
            </a:r>
          </a:p>
          <a:p>
            <a:pPr marL="274320" indent="-274320">
              <a:buFont typeface="Arial" pitchFamily="34" charset="0"/>
              <a:buChar char="•"/>
            </a:pPr>
            <a:r>
              <a:rPr lang="en-US" sz="2800" dirty="0" smtClean="0">
                <a:latin typeface="Calibri" pitchFamily="34" charset="0"/>
              </a:rPr>
              <a:t>Present in soil sticking to equipment or tools</a:t>
            </a:r>
          </a:p>
          <a:p>
            <a:pPr marL="274320" indent="-274320">
              <a:buFont typeface="Arial" pitchFamily="34" charset="0"/>
              <a:buChar char="•"/>
            </a:pPr>
            <a:r>
              <a:rPr lang="en-US" sz="2800" dirty="0" smtClean="0">
                <a:latin typeface="Calibri" pitchFamily="34" charset="0"/>
              </a:rPr>
              <a:t>Carried by wind or water</a:t>
            </a:r>
          </a:p>
          <a:p>
            <a:pPr marL="274320" indent="-274320">
              <a:buFont typeface="Arial" pitchFamily="34" charset="0"/>
              <a:buChar char="•"/>
            </a:pPr>
            <a:r>
              <a:rPr lang="en-US" sz="2800" dirty="0" smtClean="0">
                <a:latin typeface="Calibri" pitchFamily="34" charset="0"/>
              </a:rPr>
              <a:t>Carried by insect vectors</a:t>
            </a:r>
          </a:p>
          <a:p>
            <a:pPr marL="274320" indent="-274320">
              <a:buFont typeface="Arial" pitchFamily="34" charset="0"/>
              <a:buChar char="•"/>
            </a:pPr>
            <a:r>
              <a:rPr lang="en-US" sz="2800" dirty="0" smtClean="0">
                <a:latin typeface="Calibri" pitchFamily="34" charset="0"/>
              </a:rPr>
              <a:t>Carried in by animals, birds, and people</a:t>
            </a:r>
            <a:endParaRPr lang="en-US" sz="28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143000" y="25431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79" name="Text Box 8"/>
          <p:cNvSpPr txBox="1">
            <a:spLocks noChangeArrowheads="1"/>
          </p:cNvSpPr>
          <p:nvPr/>
        </p:nvSpPr>
        <p:spPr bwMode="auto">
          <a:xfrm>
            <a:off x="1143000" y="36099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Spread of inoculum</a:t>
            </a:r>
            <a:endParaRPr lang="en-US" sz="4400" b="1" dirty="0">
              <a:solidFill>
                <a:srgbClr val="800000"/>
              </a:solidFill>
              <a:latin typeface="Calibri" pitchFamily="34" charset="0"/>
            </a:endParaRPr>
          </a:p>
        </p:txBody>
      </p:sp>
      <p:sp>
        <p:nvSpPr>
          <p:cNvPr id="50181" name="Text Box 5"/>
          <p:cNvSpPr txBox="1">
            <a:spLocks noChangeArrowheads="1"/>
          </p:cNvSpPr>
          <p:nvPr/>
        </p:nvSpPr>
        <p:spPr bwMode="auto">
          <a:xfrm>
            <a:off x="838200" y="1304925"/>
            <a:ext cx="7924800" cy="2246769"/>
          </a:xfrm>
          <a:prstGeom prst="rect">
            <a:avLst/>
          </a:prstGeom>
          <a:noFill/>
          <a:ln w="9525">
            <a:noFill/>
            <a:miter lim="800000"/>
            <a:headEnd/>
            <a:tailEnd/>
          </a:ln>
        </p:spPr>
        <p:txBody>
          <a:bodyPr wrap="square">
            <a:spAutoFit/>
          </a:bodyPr>
          <a:lstStyle/>
          <a:p>
            <a:r>
              <a:rPr lang="en-US" sz="2800" b="1" u="sng" dirty="0" smtClean="0">
                <a:latin typeface="Calibri" pitchFamily="34" charset="0"/>
              </a:rPr>
              <a:t>Two ways</a:t>
            </a:r>
          </a:p>
          <a:p>
            <a:endParaRPr lang="en-US" sz="2800" b="1" u="sng" dirty="0" smtClean="0">
              <a:latin typeface="Calibri" pitchFamily="34" charset="0"/>
            </a:endParaRPr>
          </a:p>
          <a:p>
            <a:pPr marL="514350" indent="-514350">
              <a:buFont typeface="+mj-lt"/>
              <a:buAutoNum type="arabicPeriod"/>
            </a:pPr>
            <a:r>
              <a:rPr lang="en-US" sz="2800" dirty="0" smtClean="0">
                <a:latin typeface="Calibri" pitchFamily="34" charset="0"/>
              </a:rPr>
              <a:t>Plant placed in soil that contains a pathogen</a:t>
            </a:r>
          </a:p>
          <a:p>
            <a:pPr marL="514350" indent="-514350">
              <a:buFont typeface="+mj-lt"/>
              <a:buAutoNum type="arabicPeriod"/>
            </a:pPr>
            <a:endParaRPr lang="en-US" sz="2800" dirty="0" smtClean="0">
              <a:latin typeface="Calibri" pitchFamily="34" charset="0"/>
            </a:endParaRPr>
          </a:p>
          <a:p>
            <a:pPr marL="514350" indent="-514350">
              <a:buFont typeface="+mj-lt"/>
              <a:buAutoNum type="arabicPeriod"/>
            </a:pPr>
            <a:r>
              <a:rPr lang="en-US" sz="2800" dirty="0" smtClean="0">
                <a:latin typeface="Calibri" pitchFamily="34" charset="0"/>
              </a:rPr>
              <a:t>Inoculum moves from its source to host plant</a:t>
            </a:r>
            <a:endParaRPr lang="en-US" sz="2400" dirty="0">
              <a:latin typeface="Calibri" pitchFamily="34" charset="0"/>
            </a:endParaRPr>
          </a:p>
        </p:txBody>
      </p:sp>
      <p:pic>
        <p:nvPicPr>
          <p:cNvPr id="6146" name="Picture 2" descr="E:\Work backup\Images\01 Field Crops\Soybean\Nematodes\SCN\SCN - Tylka\soil peds in harvested se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4484" y="3733800"/>
            <a:ext cx="3769916" cy="2743200"/>
          </a:xfrm>
          <a:prstGeom prst="rect">
            <a:avLst/>
          </a:prstGeom>
          <a:noFill/>
          <a:ln>
            <a:solidFill>
              <a:schemeClr val="tx1"/>
            </a:solidFill>
          </a:ln>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767137"/>
            <a:ext cx="4117025" cy="2709863"/>
          </a:xfrm>
          <a:prstGeom prst="rect">
            <a:avLst/>
          </a:prstGeom>
          <a:noFill/>
          <a:ln w="9525">
            <a:solidFill>
              <a:schemeClr val="tx1"/>
            </a:solidFill>
            <a:miter lim="800000"/>
            <a:headEnd/>
            <a:tailEnd/>
          </a:ln>
        </p:spPr>
      </p:pic>
      <p:sp>
        <p:nvSpPr>
          <p:cNvPr id="8" name="Rectangle 7"/>
          <p:cNvSpPr/>
          <p:nvPr/>
        </p:nvSpPr>
        <p:spPr>
          <a:xfrm>
            <a:off x="381000" y="6230779"/>
            <a:ext cx="3200400" cy="246221"/>
          </a:xfrm>
          <a:prstGeom prst="rect">
            <a:avLst/>
          </a:prstGeom>
        </p:spPr>
        <p:txBody>
          <a:bodyPr wrap="square">
            <a:spAutoFit/>
          </a:bodyPr>
          <a:lstStyle/>
          <a:p>
            <a:r>
              <a:rPr lang="en-US" sz="1000" b="1" dirty="0" smtClean="0">
                <a:solidFill>
                  <a:schemeClr val="bg1"/>
                </a:solidFill>
              </a:rPr>
              <a:t>Keith Weller, U.S. Department of Agriculture</a:t>
            </a:r>
            <a:endParaRPr lang="en-US" sz="10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3"/>
          <p:cNvSpPr txBox="1">
            <a:spLocks noChangeArrowheads="1"/>
          </p:cNvSpPr>
          <p:nvPr/>
        </p:nvSpPr>
        <p:spPr bwMode="auto">
          <a:xfrm>
            <a:off x="0" y="228600"/>
            <a:ext cx="9144000" cy="707886"/>
          </a:xfrm>
          <a:prstGeom prst="rect">
            <a:avLst/>
          </a:prstGeom>
          <a:noFill/>
          <a:ln w="9525">
            <a:noFill/>
            <a:miter lim="800000"/>
            <a:headEnd/>
            <a:tailEnd/>
          </a:ln>
        </p:spPr>
        <p:txBody>
          <a:bodyPr>
            <a:spAutoFit/>
          </a:bodyPr>
          <a:lstStyle/>
          <a:p>
            <a:pPr algn="ctr"/>
            <a:r>
              <a:rPr lang="en-US" sz="4000" b="1" dirty="0" smtClean="0">
                <a:solidFill>
                  <a:srgbClr val="800000"/>
                </a:solidFill>
                <a:latin typeface="Calibri" pitchFamily="34" charset="0"/>
              </a:rPr>
              <a:t>Penetration of inoculum and infection</a:t>
            </a:r>
            <a:endParaRPr lang="en-US" sz="4000" b="1" dirty="0">
              <a:solidFill>
                <a:srgbClr val="800000"/>
              </a:solidFill>
              <a:latin typeface="Calibri" pitchFamily="34" charset="0"/>
            </a:endParaRPr>
          </a:p>
        </p:txBody>
      </p:sp>
      <p:sp>
        <p:nvSpPr>
          <p:cNvPr id="50181" name="Text Box 5"/>
          <p:cNvSpPr txBox="1">
            <a:spLocks noChangeArrowheads="1"/>
          </p:cNvSpPr>
          <p:nvPr/>
        </p:nvSpPr>
        <p:spPr bwMode="auto">
          <a:xfrm>
            <a:off x="457200" y="1325195"/>
            <a:ext cx="8077200" cy="1646605"/>
          </a:xfrm>
          <a:prstGeom prst="rect">
            <a:avLst/>
          </a:prstGeom>
          <a:noFill/>
          <a:ln w="9525">
            <a:noFill/>
            <a:miter lim="800000"/>
            <a:headEnd/>
            <a:tailEnd/>
          </a:ln>
        </p:spPr>
        <p:txBody>
          <a:bodyPr wrap="square">
            <a:spAutoFit/>
          </a:bodyPr>
          <a:lstStyle/>
          <a:p>
            <a:pPr marL="274320" indent="-274320">
              <a:spcBef>
                <a:spcPts val="0"/>
              </a:spcBef>
              <a:spcAft>
                <a:spcPts val="600"/>
              </a:spcAft>
              <a:buFont typeface="Arial" pitchFamily="34" charset="0"/>
              <a:buChar char="•"/>
            </a:pPr>
            <a:r>
              <a:rPr lang="en-US" sz="2400" b="1" u="sng" dirty="0" smtClean="0">
                <a:latin typeface="Calibri" pitchFamily="34" charset="0"/>
              </a:rPr>
              <a:t>Infection</a:t>
            </a:r>
            <a:r>
              <a:rPr lang="en-US" sz="2400" dirty="0" smtClean="0">
                <a:latin typeface="Calibri" pitchFamily="34" charset="0"/>
              </a:rPr>
              <a:t> occurs when a pathogen successfully enters a plant and grows, reproduces, and spreads within the plant</a:t>
            </a:r>
          </a:p>
          <a:p>
            <a:pPr marL="274320" indent="-274320">
              <a:spcBef>
                <a:spcPts val="0"/>
              </a:spcBef>
              <a:spcAft>
                <a:spcPts val="600"/>
              </a:spcAft>
              <a:buFont typeface="Arial" pitchFamily="34" charset="0"/>
              <a:buChar char="•"/>
            </a:pPr>
            <a:r>
              <a:rPr lang="en-US" sz="2400" dirty="0" smtClean="0">
                <a:latin typeface="Calibri" pitchFamily="34" charset="0"/>
              </a:rPr>
              <a:t>Pathogens enter a host through natural openings, wounds on plant surfaces, or by penetrating directly into the plant</a:t>
            </a:r>
          </a:p>
        </p:txBody>
      </p:sp>
      <p:grpSp>
        <p:nvGrpSpPr>
          <p:cNvPr id="23" name="Group 34"/>
          <p:cNvGrpSpPr>
            <a:grpSpLocks/>
          </p:cNvGrpSpPr>
          <p:nvPr/>
        </p:nvGrpSpPr>
        <p:grpSpPr bwMode="auto">
          <a:xfrm>
            <a:off x="381000" y="3200400"/>
            <a:ext cx="8250238" cy="3338512"/>
            <a:chOff x="366" y="537"/>
            <a:chExt cx="5197" cy="2103"/>
          </a:xfrm>
        </p:grpSpPr>
        <p:grpSp>
          <p:nvGrpSpPr>
            <p:cNvPr id="24" name="Group 33"/>
            <p:cNvGrpSpPr>
              <a:grpSpLocks/>
            </p:cNvGrpSpPr>
            <p:nvPr/>
          </p:nvGrpSpPr>
          <p:grpSpPr bwMode="auto">
            <a:xfrm>
              <a:off x="432" y="537"/>
              <a:ext cx="5092" cy="485"/>
              <a:chOff x="432" y="537"/>
              <a:chExt cx="5092" cy="485"/>
            </a:xfrm>
          </p:grpSpPr>
          <p:sp>
            <p:nvSpPr>
              <p:cNvPr id="28" name="Rectangle 11"/>
              <p:cNvSpPr>
                <a:spLocks noChangeArrowheads="1"/>
              </p:cNvSpPr>
              <p:nvPr/>
            </p:nvSpPr>
            <p:spPr bwMode="auto">
              <a:xfrm>
                <a:off x="1492" y="643"/>
                <a:ext cx="908" cy="269"/>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sz="2200" b="1" dirty="0">
                    <a:solidFill>
                      <a:srgbClr val="000066"/>
                    </a:solidFill>
                    <a:latin typeface="Arial Narrow" pitchFamily="34" charset="0"/>
                  </a:rPr>
                  <a:t>Penetration</a:t>
                </a:r>
              </a:p>
            </p:txBody>
          </p:sp>
          <p:sp>
            <p:nvSpPr>
              <p:cNvPr id="29" name="Rectangle 12"/>
              <p:cNvSpPr>
                <a:spLocks noChangeArrowheads="1"/>
              </p:cNvSpPr>
              <p:nvPr/>
            </p:nvSpPr>
            <p:spPr bwMode="auto">
              <a:xfrm>
                <a:off x="2640" y="537"/>
                <a:ext cx="676" cy="480"/>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sz="2200" b="1" dirty="0" err="1">
                    <a:solidFill>
                      <a:srgbClr val="000066"/>
                    </a:solidFill>
                    <a:latin typeface="Arial Narrow" pitchFamily="34" charset="0"/>
                  </a:rPr>
                  <a:t>Mycelial</a:t>
                </a:r>
                <a:endParaRPr lang="en-GB" sz="2200" b="1" dirty="0">
                  <a:solidFill>
                    <a:srgbClr val="000066"/>
                  </a:solidFill>
                  <a:latin typeface="Arial Narrow" pitchFamily="34" charset="0"/>
                </a:endParaRPr>
              </a:p>
              <a:p>
                <a:pPr algn="ctr" defTabSz="762000" eaLnBrk="0" hangingPunct="0"/>
                <a:r>
                  <a:rPr lang="en-GB" sz="2200" b="1" dirty="0">
                    <a:solidFill>
                      <a:srgbClr val="000066"/>
                    </a:solidFill>
                    <a:latin typeface="Arial Narrow" pitchFamily="34" charset="0"/>
                  </a:rPr>
                  <a:t>growth</a:t>
                </a:r>
              </a:p>
            </p:txBody>
          </p:sp>
          <p:sp>
            <p:nvSpPr>
              <p:cNvPr id="30" name="Rectangle 13"/>
              <p:cNvSpPr>
                <a:spLocks noChangeArrowheads="1"/>
              </p:cNvSpPr>
              <p:nvPr/>
            </p:nvSpPr>
            <p:spPr bwMode="auto">
              <a:xfrm>
                <a:off x="4608" y="643"/>
                <a:ext cx="916" cy="269"/>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en-GB" sz="2200" b="1" dirty="0" err="1">
                    <a:solidFill>
                      <a:srgbClr val="000066"/>
                    </a:solidFill>
                    <a:latin typeface="Arial Narrow" pitchFamily="34" charset="0"/>
                  </a:rPr>
                  <a:t>Sporulation</a:t>
                </a:r>
                <a:endParaRPr lang="en-GB" sz="2200" b="1" dirty="0">
                  <a:solidFill>
                    <a:srgbClr val="000066"/>
                  </a:solidFill>
                  <a:latin typeface="Arial Narrow" pitchFamily="34" charset="0"/>
                </a:endParaRPr>
              </a:p>
            </p:txBody>
          </p:sp>
          <p:sp>
            <p:nvSpPr>
              <p:cNvPr id="31" name="Rectangle 18"/>
              <p:cNvSpPr>
                <a:spLocks noChangeArrowheads="1"/>
              </p:cNvSpPr>
              <p:nvPr/>
            </p:nvSpPr>
            <p:spPr bwMode="auto">
              <a:xfrm>
                <a:off x="3648" y="537"/>
                <a:ext cx="828" cy="485"/>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200" b="1" dirty="0">
                    <a:solidFill>
                      <a:srgbClr val="000066"/>
                    </a:solidFill>
                    <a:latin typeface="Arial Narrow" pitchFamily="34" charset="0"/>
                  </a:rPr>
                  <a:t>Pustule </a:t>
                </a:r>
              </a:p>
              <a:p>
                <a:pPr algn="ctr" defTabSz="762000" eaLnBrk="0" hangingPunct="0"/>
                <a:r>
                  <a:rPr lang="en-GB" sz="2200" b="1" dirty="0">
                    <a:solidFill>
                      <a:srgbClr val="000066"/>
                    </a:solidFill>
                    <a:latin typeface="Arial Narrow" pitchFamily="34" charset="0"/>
                  </a:rPr>
                  <a:t>formation </a:t>
                </a:r>
              </a:p>
            </p:txBody>
          </p:sp>
          <p:sp>
            <p:nvSpPr>
              <p:cNvPr id="32" name="Rectangle 19"/>
              <p:cNvSpPr>
                <a:spLocks noChangeArrowheads="1"/>
              </p:cNvSpPr>
              <p:nvPr/>
            </p:nvSpPr>
            <p:spPr bwMode="auto">
              <a:xfrm>
                <a:off x="432" y="538"/>
                <a:ext cx="940" cy="480"/>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2200" b="1" dirty="0">
                    <a:solidFill>
                      <a:srgbClr val="000066"/>
                    </a:solidFill>
                    <a:latin typeface="Arial Narrow" pitchFamily="34" charset="0"/>
                  </a:rPr>
                  <a:t>     Spore</a:t>
                </a:r>
              </a:p>
              <a:p>
                <a:pPr defTabSz="762000" eaLnBrk="0" hangingPunct="0"/>
                <a:r>
                  <a:rPr lang="en-GB" sz="2200" b="1" dirty="0">
                    <a:solidFill>
                      <a:srgbClr val="000066"/>
                    </a:solidFill>
                    <a:latin typeface="Arial Narrow" pitchFamily="34" charset="0"/>
                  </a:rPr>
                  <a:t>germination</a:t>
                </a:r>
              </a:p>
            </p:txBody>
          </p:sp>
        </p:grpSp>
        <p:grpSp>
          <p:nvGrpSpPr>
            <p:cNvPr id="25" name="Group 32"/>
            <p:cNvGrpSpPr>
              <a:grpSpLocks/>
            </p:cNvGrpSpPr>
            <p:nvPr/>
          </p:nvGrpSpPr>
          <p:grpSpPr bwMode="auto">
            <a:xfrm>
              <a:off x="366" y="1008"/>
              <a:ext cx="5197" cy="1632"/>
              <a:chOff x="366" y="1008"/>
              <a:chExt cx="5197" cy="1632"/>
            </a:xfrm>
          </p:grpSpPr>
          <p:graphicFrame>
            <p:nvGraphicFramePr>
              <p:cNvPr id="26" name="Object 25"/>
              <p:cNvGraphicFramePr>
                <a:graphicFrameLocks noChangeAspect="1"/>
              </p:cNvGraphicFramePr>
              <p:nvPr/>
            </p:nvGraphicFramePr>
            <p:xfrm>
              <a:off x="384" y="1008"/>
              <a:ext cx="5179" cy="1632"/>
            </p:xfrm>
            <a:graphic>
              <a:graphicData uri="http://schemas.openxmlformats.org/presentationml/2006/ole">
                <mc:AlternateContent xmlns:mc="http://schemas.openxmlformats.org/markup-compatibility/2006">
                  <mc:Choice xmlns:v="urn:schemas-microsoft-com:vml" Requires="v">
                    <p:oleObj spid="_x0000_s7193" name="Bitmap Image" r:id="rId4" imgW="8221223" imgH="3115110" progId="PBrush">
                      <p:embed/>
                    </p:oleObj>
                  </mc:Choice>
                  <mc:Fallback>
                    <p:oleObj name="Bitmap Image" r:id="rId4" imgW="8221223" imgH="311511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008"/>
                            <a:ext cx="5179"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31"/>
              <p:cNvGraphicFramePr>
                <a:graphicFrameLocks noChangeAspect="1"/>
              </p:cNvGraphicFramePr>
              <p:nvPr/>
            </p:nvGraphicFramePr>
            <p:xfrm>
              <a:off x="366" y="1023"/>
              <a:ext cx="1062" cy="1617"/>
            </p:xfrm>
            <a:graphic>
              <a:graphicData uri="http://schemas.openxmlformats.org/presentationml/2006/ole">
                <mc:AlternateContent xmlns:mc="http://schemas.openxmlformats.org/markup-compatibility/2006">
                  <mc:Choice xmlns:v="urn:schemas-microsoft-com:vml" Requires="v">
                    <p:oleObj spid="_x0000_s7194" name="Bitmap Image" r:id="rId6" imgW="1685714" imgH="2591162" progId="PBrush">
                      <p:embed/>
                    </p:oleObj>
                  </mc:Choice>
                  <mc:Fallback>
                    <p:oleObj name="Bitmap Image" r:id="rId6" imgW="1685714" imgH="2591162" progId="PBrus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 y="1023"/>
                            <a:ext cx="1062" cy="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33" name="TextBox 32"/>
          <p:cNvSpPr txBox="1"/>
          <p:nvPr/>
        </p:nvSpPr>
        <p:spPr>
          <a:xfrm>
            <a:off x="451361" y="6248400"/>
            <a:ext cx="767839" cy="276999"/>
          </a:xfrm>
          <a:prstGeom prst="rect">
            <a:avLst/>
          </a:prstGeom>
          <a:noFill/>
        </p:spPr>
        <p:txBody>
          <a:bodyPr wrap="none" rtlCol="0">
            <a:spAutoFit/>
          </a:bodyPr>
          <a:lstStyle/>
          <a:p>
            <a:r>
              <a:rPr lang="en-US" sz="1200" b="1" dirty="0" err="1" smtClean="0">
                <a:solidFill>
                  <a:schemeClr val="bg1"/>
                </a:solidFill>
                <a:latin typeface="Calibri" pitchFamily="34" charset="0"/>
                <a:cs typeface="Calibri" pitchFamily="34" charset="0"/>
              </a:rPr>
              <a:t>Syngenta</a:t>
            </a:r>
            <a:endParaRPr lang="en-US" sz="1200" b="1" dirty="0">
              <a:solidFill>
                <a:schemeClr val="bg1"/>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143000" y="25431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79" name="Text Box 8"/>
          <p:cNvSpPr txBox="1">
            <a:spLocks noChangeArrowheads="1"/>
          </p:cNvSpPr>
          <p:nvPr/>
        </p:nvSpPr>
        <p:spPr bwMode="auto">
          <a:xfrm>
            <a:off x="1143000" y="36099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Secondary cycles</a:t>
            </a:r>
            <a:endParaRPr lang="en-US" sz="4400" b="1" dirty="0">
              <a:solidFill>
                <a:srgbClr val="800000"/>
              </a:solidFill>
              <a:latin typeface="Calibri" pitchFamily="34" charset="0"/>
            </a:endParaRPr>
          </a:p>
        </p:txBody>
      </p:sp>
      <p:sp>
        <p:nvSpPr>
          <p:cNvPr id="50181" name="Text Box 5"/>
          <p:cNvSpPr txBox="1">
            <a:spLocks noChangeArrowheads="1"/>
          </p:cNvSpPr>
          <p:nvPr/>
        </p:nvSpPr>
        <p:spPr bwMode="auto">
          <a:xfrm>
            <a:off x="533400" y="1304925"/>
            <a:ext cx="8229600" cy="4801314"/>
          </a:xfrm>
          <a:prstGeom prst="rect">
            <a:avLst/>
          </a:prstGeom>
          <a:noFill/>
          <a:ln w="9525">
            <a:noFill/>
            <a:miter lim="800000"/>
            <a:headEnd/>
            <a:tailEnd/>
          </a:ln>
        </p:spPr>
        <p:txBody>
          <a:bodyPr wrap="square">
            <a:spAutoFit/>
          </a:bodyPr>
          <a:lstStyle/>
          <a:p>
            <a:pPr marL="274320" indent="-274320">
              <a:spcAft>
                <a:spcPts val="600"/>
              </a:spcAft>
              <a:buFont typeface="Arial" pitchFamily="34" charset="0"/>
              <a:buChar char="•"/>
            </a:pPr>
            <a:r>
              <a:rPr lang="en-US" sz="2600" dirty="0" smtClean="0">
                <a:latin typeface="Calibri" pitchFamily="34" charset="0"/>
              </a:rPr>
              <a:t>Some diseases have only one cycle during the growing season (often root rots)</a:t>
            </a:r>
          </a:p>
          <a:p>
            <a:pPr marL="274320" indent="-274320">
              <a:spcAft>
                <a:spcPts val="600"/>
              </a:spcAft>
              <a:buFont typeface="Arial" pitchFamily="34" charset="0"/>
              <a:buChar char="•"/>
            </a:pPr>
            <a:r>
              <a:rPr lang="en-US" sz="2600" dirty="0" smtClean="0">
                <a:latin typeface="Calibri" pitchFamily="34" charset="0"/>
              </a:rPr>
              <a:t>Some diseases develop secondary or repeating cycles during the growing season (often foliar diseases)</a:t>
            </a:r>
          </a:p>
          <a:p>
            <a:pPr marL="274320" indent="-274320">
              <a:spcAft>
                <a:spcPts val="600"/>
              </a:spcAft>
              <a:buFont typeface="Arial" pitchFamily="34" charset="0"/>
              <a:buChar char="•"/>
            </a:pPr>
            <a:r>
              <a:rPr lang="en-US" sz="2600" dirty="0" smtClean="0">
                <a:latin typeface="Calibri" pitchFamily="34" charset="0"/>
              </a:rPr>
              <a:t>Number of cycles </a:t>
            </a:r>
            <a:br>
              <a:rPr lang="en-US" sz="2600" dirty="0" smtClean="0">
                <a:latin typeface="Calibri" pitchFamily="34" charset="0"/>
              </a:rPr>
            </a:br>
            <a:r>
              <a:rPr lang="en-US" sz="2600" dirty="0" smtClean="0">
                <a:latin typeface="Calibri" pitchFamily="34" charset="0"/>
              </a:rPr>
              <a:t>depends  on the </a:t>
            </a:r>
            <a:br>
              <a:rPr lang="en-US" sz="2600" dirty="0" smtClean="0">
                <a:latin typeface="Calibri" pitchFamily="34" charset="0"/>
              </a:rPr>
            </a:br>
            <a:r>
              <a:rPr lang="en-US" sz="2600" dirty="0" smtClean="0">
                <a:latin typeface="Calibri" pitchFamily="34" charset="0"/>
              </a:rPr>
              <a:t>pathogen, susceptibility </a:t>
            </a:r>
            <a:br>
              <a:rPr lang="en-US" sz="2600" dirty="0" smtClean="0">
                <a:latin typeface="Calibri" pitchFamily="34" charset="0"/>
              </a:rPr>
            </a:br>
            <a:r>
              <a:rPr lang="en-US" sz="2600" dirty="0" smtClean="0">
                <a:latin typeface="Calibri" pitchFamily="34" charset="0"/>
              </a:rPr>
              <a:t>of the host, and </a:t>
            </a:r>
            <a:br>
              <a:rPr lang="en-US" sz="2600" dirty="0" smtClean="0">
                <a:latin typeface="Calibri" pitchFamily="34" charset="0"/>
              </a:rPr>
            </a:br>
            <a:r>
              <a:rPr lang="en-US" sz="2600" dirty="0" smtClean="0">
                <a:latin typeface="Calibri" pitchFamily="34" charset="0"/>
              </a:rPr>
              <a:t>environmental conditions</a:t>
            </a:r>
          </a:p>
          <a:p>
            <a:pPr marL="274320" indent="-274320">
              <a:spcAft>
                <a:spcPts val="600"/>
              </a:spcAft>
            </a:pPr>
            <a:endParaRPr lang="en-US" sz="2400" dirty="0" smtClean="0">
              <a:latin typeface="Calibri" pitchFamily="34" charset="0"/>
            </a:endParaRPr>
          </a:p>
          <a:p>
            <a:pPr marL="274320" indent="-274320">
              <a:spcAft>
                <a:spcPts val="600"/>
              </a:spcAft>
              <a:buFont typeface="Arial" pitchFamily="34" charset="0"/>
              <a:buChar char="•"/>
            </a:pPr>
            <a:endParaRPr lang="en-US" sz="2800" dirty="0" smtClean="0">
              <a:latin typeface="Calibri" pitchFamily="34" charset="0"/>
            </a:endParaRPr>
          </a:p>
        </p:txBody>
      </p:sp>
      <p:pic>
        <p:nvPicPr>
          <p:cNvPr id="8194" name="Picture 2" descr="E:\Work backup\Images\01 Field Crops\Soybean\Downy mildew\DM and rust - T. Mueller (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3257550"/>
            <a:ext cx="4495800" cy="3371850"/>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143000" y="25431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79" name="Text Box 8"/>
          <p:cNvSpPr txBox="1">
            <a:spLocks noChangeArrowheads="1"/>
          </p:cNvSpPr>
          <p:nvPr/>
        </p:nvSpPr>
        <p:spPr bwMode="auto">
          <a:xfrm>
            <a:off x="1143000" y="36099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Pathogen survival</a:t>
            </a:r>
            <a:endParaRPr lang="en-US" sz="4400" b="1" dirty="0">
              <a:solidFill>
                <a:srgbClr val="800000"/>
              </a:solidFill>
              <a:latin typeface="Calibri" pitchFamily="34" charset="0"/>
            </a:endParaRPr>
          </a:p>
        </p:txBody>
      </p:sp>
      <p:sp>
        <p:nvSpPr>
          <p:cNvPr id="50181" name="Text Box 5"/>
          <p:cNvSpPr txBox="1">
            <a:spLocks noChangeArrowheads="1"/>
          </p:cNvSpPr>
          <p:nvPr/>
        </p:nvSpPr>
        <p:spPr bwMode="auto">
          <a:xfrm>
            <a:off x="533400" y="1304925"/>
            <a:ext cx="8229600" cy="3170099"/>
          </a:xfrm>
          <a:prstGeom prst="rect">
            <a:avLst/>
          </a:prstGeom>
          <a:noFill/>
          <a:ln w="9525">
            <a:noFill/>
            <a:miter lim="800000"/>
            <a:headEnd/>
            <a:tailEnd/>
          </a:ln>
        </p:spPr>
        <p:txBody>
          <a:bodyPr wrap="square">
            <a:spAutoFit/>
          </a:bodyPr>
          <a:lstStyle/>
          <a:p>
            <a:r>
              <a:rPr lang="en-US" sz="2800" b="1" u="sng" dirty="0" smtClean="0">
                <a:latin typeface="Calibri" pitchFamily="34" charset="0"/>
              </a:rPr>
              <a:t>Pathogens survive season to season in:</a:t>
            </a:r>
          </a:p>
          <a:p>
            <a:pPr marL="274320" indent="-274320"/>
            <a:endParaRPr lang="en-US" sz="2800" b="1" u="sng" dirty="0" smtClean="0">
              <a:latin typeface="Calibri" pitchFamily="34" charset="0"/>
            </a:endParaRPr>
          </a:p>
          <a:p>
            <a:pPr marL="274320" indent="-274320">
              <a:buFont typeface="Arial" pitchFamily="34" charset="0"/>
              <a:buChar char="•"/>
            </a:pPr>
            <a:r>
              <a:rPr lang="en-US" sz="2400" dirty="0" smtClean="0">
                <a:latin typeface="Calibri" pitchFamily="34" charset="0"/>
              </a:rPr>
              <a:t>Soil</a:t>
            </a:r>
          </a:p>
          <a:p>
            <a:pPr marL="274320" indent="-274320">
              <a:buFont typeface="Arial" pitchFamily="34" charset="0"/>
              <a:buChar char="•"/>
            </a:pPr>
            <a:r>
              <a:rPr lang="en-US" sz="2400" dirty="0" smtClean="0">
                <a:latin typeface="Calibri" pitchFamily="34" charset="0"/>
              </a:rPr>
              <a:t>Crop residue</a:t>
            </a:r>
          </a:p>
          <a:p>
            <a:pPr marL="274320" indent="-274320">
              <a:buFont typeface="Arial" pitchFamily="34" charset="0"/>
              <a:buChar char="•"/>
            </a:pPr>
            <a:r>
              <a:rPr lang="en-US" sz="2400" dirty="0" smtClean="0">
                <a:latin typeface="Calibri" pitchFamily="34" charset="0"/>
              </a:rPr>
              <a:t>Weed or noncrop hosts</a:t>
            </a:r>
          </a:p>
          <a:p>
            <a:pPr marL="274320" indent="-274320">
              <a:buFont typeface="Arial" pitchFamily="34" charset="0"/>
              <a:buChar char="•"/>
            </a:pPr>
            <a:r>
              <a:rPr lang="en-US" sz="2400" dirty="0" smtClean="0">
                <a:latin typeface="Calibri" pitchFamily="34" charset="0"/>
              </a:rPr>
              <a:t>Seed or vegetative plant parts</a:t>
            </a:r>
          </a:p>
          <a:p>
            <a:pPr marL="274320" indent="-274320">
              <a:buFont typeface="Arial" pitchFamily="34" charset="0"/>
              <a:buChar char="•"/>
            </a:pPr>
            <a:r>
              <a:rPr lang="en-US" sz="2400" dirty="0" smtClean="0">
                <a:latin typeface="Calibri" pitchFamily="34" charset="0"/>
              </a:rPr>
              <a:t>Insects </a:t>
            </a:r>
          </a:p>
          <a:p>
            <a:pPr marL="274320" indent="-274320">
              <a:buFont typeface="Arial" pitchFamily="34" charset="0"/>
              <a:buChar char="•"/>
            </a:pPr>
            <a:r>
              <a:rPr lang="en-US" sz="2400" dirty="0" smtClean="0">
                <a:latin typeface="Calibri" pitchFamily="34" charset="0"/>
              </a:rPr>
              <a:t>Mild climates</a:t>
            </a:r>
          </a:p>
        </p:txBody>
      </p:sp>
      <p:pic>
        <p:nvPicPr>
          <p:cNvPr id="9218" name="Picture 2" descr="E:\Work backup\My Work\Soybean rust\2006 Iowa find\Images\IMG_25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2500" y="1981200"/>
            <a:ext cx="4229100" cy="2819400"/>
          </a:xfrm>
          <a:prstGeom prst="rect">
            <a:avLst/>
          </a:prstGeom>
          <a:noFill/>
          <a:ln>
            <a:solidFill>
              <a:schemeClr val="tx1"/>
            </a:solidFill>
          </a:ln>
        </p:spPr>
      </p:pic>
      <p:pic>
        <p:nvPicPr>
          <p:cNvPr id="9219" name="Picture 3" descr="E:\Work backup\Images\01 Field Crops\Soybean\Nematodes\SCN\SCN - Tylka\cysts with egg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3886200"/>
            <a:ext cx="3810000" cy="2857500"/>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What is a plant disease?</a:t>
            </a:r>
            <a:endParaRPr lang="en-US" sz="4400" b="1" dirty="0">
              <a:solidFill>
                <a:srgbClr val="800000"/>
              </a:solidFill>
              <a:latin typeface="Calibri" pitchFamily="34" charset="0"/>
            </a:endParaRPr>
          </a:p>
        </p:txBody>
      </p:sp>
      <p:sp>
        <p:nvSpPr>
          <p:cNvPr id="17410" name="Text Box 7"/>
          <p:cNvSpPr txBox="1">
            <a:spLocks noChangeArrowheads="1"/>
          </p:cNvSpPr>
          <p:nvPr/>
        </p:nvSpPr>
        <p:spPr bwMode="auto">
          <a:xfrm>
            <a:off x="457200" y="1600200"/>
            <a:ext cx="8229600" cy="3539430"/>
          </a:xfrm>
          <a:prstGeom prst="rect">
            <a:avLst/>
          </a:prstGeom>
          <a:noFill/>
          <a:ln w="9525">
            <a:noFill/>
            <a:miter lim="800000"/>
            <a:headEnd/>
            <a:tailEnd/>
          </a:ln>
        </p:spPr>
        <p:txBody>
          <a:bodyPr wrap="square">
            <a:spAutoFit/>
          </a:bodyPr>
          <a:lstStyle/>
          <a:p>
            <a:pPr marL="274320" indent="-274320">
              <a:buFont typeface="Arial" pitchFamily="34" charset="0"/>
              <a:buChar char="•"/>
            </a:pPr>
            <a:r>
              <a:rPr lang="en-US" sz="2800" dirty="0" smtClean="0">
                <a:latin typeface="Calibri" pitchFamily="34" charset="0"/>
                <a:cs typeface="Calibri" pitchFamily="34" charset="0"/>
              </a:rPr>
              <a:t>A plant </a:t>
            </a:r>
            <a:r>
              <a:rPr lang="en-US" sz="2800" b="1" u="sng" dirty="0" smtClean="0">
                <a:latin typeface="Calibri" pitchFamily="34" charset="0"/>
                <a:cs typeface="Calibri" pitchFamily="34" charset="0"/>
              </a:rPr>
              <a:t>disease</a:t>
            </a:r>
            <a:r>
              <a:rPr lang="en-US" sz="2800" dirty="0" smtClean="0">
                <a:latin typeface="Calibri" pitchFamily="34" charset="0"/>
                <a:cs typeface="Calibri" pitchFamily="34" charset="0"/>
              </a:rPr>
              <a:t> is any abnormal condition that alters the appearance or function of a plant. It is a physiological process that affects some or all plant functions. Disease may also reduce yield and quality of harvested product.</a:t>
            </a:r>
          </a:p>
          <a:p>
            <a:pPr marL="274320" indent="-274320">
              <a:buFont typeface="Arial" pitchFamily="34" charset="0"/>
              <a:buChar char="•"/>
            </a:pPr>
            <a:endParaRPr lang="en-US" sz="2800" dirty="0" smtClean="0">
              <a:latin typeface="Calibri" pitchFamily="34" charset="0"/>
              <a:cs typeface="Calibri" pitchFamily="34" charset="0"/>
            </a:endParaRPr>
          </a:p>
          <a:p>
            <a:pPr marL="274320" indent="-274320">
              <a:buFont typeface="Arial" pitchFamily="34" charset="0"/>
              <a:buChar char="•"/>
            </a:pPr>
            <a:r>
              <a:rPr lang="en-US" sz="2800" dirty="0" smtClean="0">
                <a:latin typeface="Calibri" pitchFamily="34" charset="0"/>
                <a:cs typeface="Calibri" pitchFamily="34" charset="0"/>
              </a:rPr>
              <a:t>Disease is a process or a change that occurs over time. It does not occur instantly like injury.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16007"/>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178" name="Text Box 5"/>
          <p:cNvSpPr txBox="1">
            <a:spLocks noChangeArrowheads="1"/>
          </p:cNvSpPr>
          <p:nvPr/>
        </p:nvSpPr>
        <p:spPr bwMode="auto">
          <a:xfrm>
            <a:off x="1143000" y="25431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79" name="Text Box 8"/>
          <p:cNvSpPr txBox="1">
            <a:spLocks noChangeArrowheads="1"/>
          </p:cNvSpPr>
          <p:nvPr/>
        </p:nvSpPr>
        <p:spPr bwMode="auto">
          <a:xfrm>
            <a:off x="1143000" y="3609975"/>
            <a:ext cx="7924800" cy="338554"/>
          </a:xfrm>
          <a:prstGeom prst="rect">
            <a:avLst/>
          </a:prstGeom>
          <a:noFill/>
          <a:ln w="9525">
            <a:noFill/>
            <a:miter lim="800000"/>
            <a:headEnd/>
            <a:tailEnd/>
          </a:ln>
        </p:spPr>
        <p:txBody>
          <a:bodyPr>
            <a:spAutoFit/>
          </a:bodyPr>
          <a:lstStyle/>
          <a:p>
            <a:r>
              <a:rPr lang="en-US" sz="800" dirty="0">
                <a:solidFill>
                  <a:srgbClr val="006600"/>
                </a:solidFill>
                <a:latin typeface="Calibri" pitchFamily="34" charset="0"/>
              </a:rPr>
              <a:t>	</a:t>
            </a:r>
          </a:p>
          <a:p>
            <a:pPr>
              <a:buFontTx/>
              <a:buBlip>
                <a:blip r:embed="rId3"/>
              </a:buBlip>
            </a:pPr>
            <a:endParaRPr lang="en-US" sz="800" b="1" dirty="0">
              <a:solidFill>
                <a:srgbClr val="006600"/>
              </a:solidFill>
              <a:latin typeface="Calibri" pitchFamily="34" charset="0"/>
            </a:endParaRP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Summary</a:t>
            </a:r>
            <a:endParaRPr lang="en-US" sz="4400" b="1" dirty="0">
              <a:solidFill>
                <a:srgbClr val="800000"/>
              </a:solidFill>
              <a:latin typeface="Calibri" pitchFamily="34" charset="0"/>
            </a:endParaRPr>
          </a:p>
        </p:txBody>
      </p:sp>
      <p:sp>
        <p:nvSpPr>
          <p:cNvPr id="6" name="Text Box 7"/>
          <p:cNvSpPr txBox="1">
            <a:spLocks noChangeArrowheads="1"/>
          </p:cNvSpPr>
          <p:nvPr/>
        </p:nvSpPr>
        <p:spPr bwMode="auto">
          <a:xfrm>
            <a:off x="457200" y="1447800"/>
            <a:ext cx="8229600" cy="3877985"/>
          </a:xfrm>
          <a:prstGeom prst="rect">
            <a:avLst/>
          </a:prstGeom>
          <a:noFill/>
          <a:ln w="9525">
            <a:noFill/>
            <a:miter lim="800000"/>
            <a:headEnd/>
            <a:tailEnd/>
          </a:ln>
        </p:spPr>
        <p:txBody>
          <a:bodyPr>
            <a:spAutoFit/>
          </a:bodyPr>
          <a:lstStyle/>
          <a:p>
            <a:pPr marL="274320" indent="-274320">
              <a:spcAft>
                <a:spcPts val="1200"/>
              </a:spcAft>
              <a:buFont typeface="Arial" charset="0"/>
              <a:buChar char="•"/>
            </a:pPr>
            <a:r>
              <a:rPr lang="en-US" sz="2400" dirty="0">
                <a:latin typeface="Calibri" pitchFamily="34" charset="0"/>
              </a:rPr>
              <a:t>Understanding the difference between a sign and a symptom is key in identifying a plant disease</a:t>
            </a:r>
          </a:p>
          <a:p>
            <a:pPr marL="274320" indent="-274320">
              <a:spcAft>
                <a:spcPts val="1200"/>
              </a:spcAft>
              <a:buFont typeface="Arial" charset="0"/>
              <a:buChar char="•"/>
            </a:pPr>
            <a:r>
              <a:rPr lang="en-US" sz="2400" dirty="0">
                <a:latin typeface="Calibri" pitchFamily="34" charset="0"/>
              </a:rPr>
              <a:t>A plant disease cannot develop if a susceptible host, </a:t>
            </a:r>
            <a:r>
              <a:rPr lang="en-US" sz="2400" dirty="0" smtClean="0">
                <a:latin typeface="Calibri" pitchFamily="34" charset="0"/>
              </a:rPr>
              <a:t>pathogen, </a:t>
            </a:r>
            <a:r>
              <a:rPr lang="en-US" sz="2400" dirty="0">
                <a:latin typeface="Calibri" pitchFamily="34" charset="0"/>
              </a:rPr>
              <a:t>and favorable environment do not occur simultaneously </a:t>
            </a:r>
          </a:p>
          <a:p>
            <a:pPr marL="274320" indent="-274320">
              <a:spcAft>
                <a:spcPts val="1200"/>
              </a:spcAft>
              <a:buFont typeface="Arial" charset="0"/>
              <a:buChar char="•"/>
            </a:pPr>
            <a:r>
              <a:rPr lang="en-US" sz="2400" dirty="0">
                <a:latin typeface="Calibri" pitchFamily="34" charset="0"/>
              </a:rPr>
              <a:t>The major plant pathogens responsible for disease development in plants are fungi, bacteria, </a:t>
            </a:r>
            <a:r>
              <a:rPr lang="en-US" sz="2400" dirty="0" smtClean="0">
                <a:latin typeface="Calibri" pitchFamily="34" charset="0"/>
              </a:rPr>
              <a:t>viruses, </a:t>
            </a:r>
            <a:r>
              <a:rPr lang="en-US" sz="2400" dirty="0">
                <a:latin typeface="Calibri" pitchFamily="34" charset="0"/>
              </a:rPr>
              <a:t>and nematodes</a:t>
            </a:r>
          </a:p>
          <a:p>
            <a:pPr marL="274320" indent="-274320">
              <a:spcAft>
                <a:spcPts val="1200"/>
              </a:spcAft>
              <a:buFont typeface="Arial" charset="0"/>
              <a:buChar char="•"/>
            </a:pPr>
            <a:r>
              <a:rPr lang="en-US" sz="2400" dirty="0">
                <a:latin typeface="Calibri" pitchFamily="34" charset="0"/>
              </a:rPr>
              <a:t>The disease cycle describes the interaction of the pathogen with the host</a:t>
            </a:r>
          </a:p>
        </p:txBody>
      </p:sp>
      <p:pic>
        <p:nvPicPr>
          <p:cNvPr id="11" name="Picture 2"/>
          <p:cNvPicPr>
            <a:picLocks noChangeAspect="1" noChangeArrowheads="1"/>
          </p:cNvPicPr>
          <p:nvPr/>
        </p:nvPicPr>
        <p:blipFill>
          <a:blip r:embed="rId4" cstate="print"/>
          <a:srcRect/>
          <a:stretch>
            <a:fillRect/>
          </a:stretch>
        </p:blipFill>
        <p:spPr bwMode="auto">
          <a:xfrm>
            <a:off x="4038600" y="5638800"/>
            <a:ext cx="1257300" cy="952500"/>
          </a:xfrm>
          <a:prstGeom prst="rect">
            <a:avLst/>
          </a:prstGeom>
          <a:noFill/>
          <a:ln w="25400">
            <a:noFill/>
            <a:miter lim="800000"/>
            <a:headEnd/>
            <a:tailEnd/>
          </a:ln>
        </p:spPr>
      </p:pic>
      <p:pic>
        <p:nvPicPr>
          <p:cNvPr id="12" name="Picture 3" descr="C:\Users\ajsisson\Desktop\ISUEO_WordmarkColor.bmp"/>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xtbanner.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What is a plant disease?</a:t>
            </a:r>
            <a:endParaRPr lang="en-US" sz="4400" b="1" dirty="0">
              <a:solidFill>
                <a:srgbClr val="800000"/>
              </a:solidFill>
              <a:latin typeface="Calibri" pitchFamily="34" charset="0"/>
            </a:endParaRPr>
          </a:p>
        </p:txBody>
      </p:sp>
      <p:sp>
        <p:nvSpPr>
          <p:cNvPr id="17410" name="Text Box 7"/>
          <p:cNvSpPr txBox="1">
            <a:spLocks noChangeArrowheads="1"/>
          </p:cNvSpPr>
          <p:nvPr/>
        </p:nvSpPr>
        <p:spPr bwMode="auto">
          <a:xfrm>
            <a:off x="457200" y="1618595"/>
            <a:ext cx="8229600" cy="3970318"/>
          </a:xfrm>
          <a:prstGeom prst="rect">
            <a:avLst/>
          </a:prstGeom>
          <a:noFill/>
          <a:ln w="9525">
            <a:noFill/>
            <a:miter lim="800000"/>
            <a:headEnd/>
            <a:tailEnd/>
          </a:ln>
        </p:spPr>
        <p:txBody>
          <a:bodyPr wrap="square">
            <a:spAutoFit/>
          </a:bodyPr>
          <a:lstStyle/>
          <a:p>
            <a:pPr marL="274320" indent="-274320">
              <a:buFont typeface="Arial" pitchFamily="34" charset="0"/>
              <a:buChar char="•"/>
            </a:pPr>
            <a:r>
              <a:rPr lang="en-US" sz="2800" dirty="0" smtClean="0">
                <a:latin typeface="Calibri" pitchFamily="34" charset="0"/>
                <a:cs typeface="Calibri" pitchFamily="34" charset="0"/>
              </a:rPr>
              <a:t>Visible effects of disease on plants are called </a:t>
            </a:r>
            <a:r>
              <a:rPr lang="en-US" sz="2800" b="1" u="sng" dirty="0" smtClean="0">
                <a:latin typeface="Calibri" pitchFamily="34" charset="0"/>
                <a:cs typeface="Calibri" pitchFamily="34" charset="0"/>
              </a:rPr>
              <a:t>symptoms</a:t>
            </a:r>
            <a:r>
              <a:rPr lang="en-US" sz="2800" dirty="0" smtClean="0">
                <a:latin typeface="Calibri" pitchFamily="34" charset="0"/>
                <a:cs typeface="Calibri" pitchFamily="34" charset="0"/>
              </a:rPr>
              <a:t>. Any detectable changes in color, shape, and/or functions of the plant in response to a pathogen or disease-causing agent is a symptom. </a:t>
            </a:r>
          </a:p>
          <a:p>
            <a:pPr marL="274320" indent="-274320"/>
            <a:endParaRPr lang="en-US" sz="2800" dirty="0" smtClean="0">
              <a:latin typeface="Calibri" pitchFamily="34" charset="0"/>
              <a:cs typeface="Calibri" pitchFamily="34" charset="0"/>
            </a:endParaRPr>
          </a:p>
          <a:p>
            <a:pPr marL="274320" indent="-274320">
              <a:buFont typeface="Arial" pitchFamily="34" charset="0"/>
              <a:buChar char="•"/>
            </a:pPr>
            <a:r>
              <a:rPr lang="en-US" sz="2800" b="1" u="sng" dirty="0" smtClean="0">
                <a:latin typeface="Calibri" pitchFamily="34" charset="0"/>
                <a:cs typeface="Calibri" pitchFamily="34" charset="0"/>
              </a:rPr>
              <a:t>Signs</a:t>
            </a:r>
            <a:r>
              <a:rPr lang="en-US" sz="2800" dirty="0" smtClean="0">
                <a:latin typeface="Calibri" pitchFamily="34" charset="0"/>
                <a:cs typeface="Calibri" pitchFamily="34" charset="0"/>
              </a:rPr>
              <a:t> of plant disease are physical evidence of the pathogen, for example, fungal fruiting bodies, bacterial ooze, or nematode cysts. Signs also can help with plant disease identification. </a:t>
            </a:r>
            <a:endParaRPr lang="en-US" sz="28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What causes plant disease?</a:t>
            </a:r>
            <a:endParaRPr lang="en-US" sz="4400" b="1" dirty="0">
              <a:solidFill>
                <a:srgbClr val="800000"/>
              </a:solidFill>
              <a:latin typeface="Calibri" pitchFamily="34" charset="0"/>
            </a:endParaRPr>
          </a:p>
        </p:txBody>
      </p:sp>
      <p:sp>
        <p:nvSpPr>
          <p:cNvPr id="17410" name="Text Box 7"/>
          <p:cNvSpPr txBox="1">
            <a:spLocks noChangeArrowheads="1"/>
          </p:cNvSpPr>
          <p:nvPr/>
        </p:nvSpPr>
        <p:spPr bwMode="auto">
          <a:xfrm>
            <a:off x="457200" y="1618595"/>
            <a:ext cx="8229600" cy="3970318"/>
          </a:xfrm>
          <a:prstGeom prst="rect">
            <a:avLst/>
          </a:prstGeom>
          <a:noFill/>
          <a:ln w="9525">
            <a:noFill/>
            <a:miter lim="800000"/>
            <a:headEnd/>
            <a:tailEnd/>
          </a:ln>
        </p:spPr>
        <p:txBody>
          <a:bodyPr wrap="square">
            <a:spAutoFit/>
          </a:bodyPr>
          <a:lstStyle/>
          <a:p>
            <a:pPr marL="274320" indent="-274320">
              <a:buFont typeface="Arial" pitchFamily="34" charset="0"/>
              <a:buChar char="•"/>
            </a:pPr>
            <a:r>
              <a:rPr lang="en-US" sz="2800" dirty="0" smtClean="0">
                <a:latin typeface="Calibri" pitchFamily="34" charset="0"/>
                <a:cs typeface="Calibri" pitchFamily="34" charset="0"/>
              </a:rPr>
              <a:t>Infectious plant diseases are caused by living organisms that attack and obtain their nutrition from the plant they infect. The parasitic organism that causes a disease is a </a:t>
            </a:r>
            <a:r>
              <a:rPr lang="en-US" sz="2800" b="1" u="sng" dirty="0" smtClean="0">
                <a:latin typeface="Calibri" pitchFamily="34" charset="0"/>
                <a:cs typeface="Calibri" pitchFamily="34" charset="0"/>
              </a:rPr>
              <a:t>pathogen</a:t>
            </a:r>
            <a:r>
              <a:rPr lang="en-US" sz="2800" dirty="0" smtClean="0">
                <a:latin typeface="Calibri" pitchFamily="34" charset="0"/>
                <a:cs typeface="Calibri" pitchFamily="34" charset="0"/>
              </a:rPr>
              <a:t>. Numerous fungi, bacteria, viruses, and nematodes are pathogens of corn and soybean in </a:t>
            </a:r>
            <a:r>
              <a:rPr lang="en-US" sz="2800" dirty="0" smtClean="0">
                <a:latin typeface="Calibri" pitchFamily="34" charset="0"/>
                <a:cs typeface="Calibri" pitchFamily="34" charset="0"/>
              </a:rPr>
              <a:t>Nebraska. </a:t>
            </a:r>
            <a:endParaRPr lang="en-US" sz="2800" dirty="0" smtClean="0">
              <a:latin typeface="Calibri" pitchFamily="34" charset="0"/>
              <a:cs typeface="Calibri" pitchFamily="34" charset="0"/>
            </a:endParaRPr>
          </a:p>
          <a:p>
            <a:pPr marL="274320" indent="-274320"/>
            <a:endParaRPr lang="en-US" sz="2800" dirty="0" smtClean="0">
              <a:latin typeface="Calibri" pitchFamily="34" charset="0"/>
              <a:cs typeface="Calibri" pitchFamily="34" charset="0"/>
            </a:endParaRPr>
          </a:p>
          <a:p>
            <a:pPr marL="274320" indent="-274320">
              <a:buFont typeface="Arial" pitchFamily="34" charset="0"/>
              <a:buChar char="•"/>
            </a:pPr>
            <a:r>
              <a:rPr lang="en-US" sz="2800" dirty="0" smtClean="0">
                <a:latin typeface="Calibri" pitchFamily="34" charset="0"/>
                <a:cs typeface="Calibri" pitchFamily="34" charset="0"/>
              </a:rPr>
              <a:t>The plant invaded by the pathogen and serving as its food source is referred to as a </a:t>
            </a:r>
            <a:r>
              <a:rPr lang="en-US" sz="2800" b="1" u="sng" dirty="0" smtClean="0">
                <a:latin typeface="Calibri" pitchFamily="34" charset="0"/>
                <a:cs typeface="Calibri" pitchFamily="34" charset="0"/>
              </a:rPr>
              <a:t>host</a:t>
            </a: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noChangeArrowheads="1"/>
          </p:cNvPicPr>
          <p:nvPr/>
        </p:nvPicPr>
        <p:blipFill>
          <a:blip r:embed="rId3" cstate="print"/>
          <a:srcRect/>
          <a:stretch>
            <a:fillRect/>
          </a:stretch>
        </p:blipFill>
        <p:spPr bwMode="auto">
          <a:xfrm>
            <a:off x="3517900" y="3805238"/>
            <a:ext cx="4154488" cy="2438400"/>
          </a:xfrm>
          <a:prstGeom prst="rect">
            <a:avLst/>
          </a:prstGeom>
          <a:noFill/>
          <a:ln w="25400">
            <a:solidFill>
              <a:schemeClr val="tx1"/>
            </a:solidFill>
            <a:miter lim="800000"/>
            <a:headEnd/>
            <a:tailEnd/>
          </a:ln>
        </p:spPr>
      </p:pic>
      <p:pic>
        <p:nvPicPr>
          <p:cNvPr id="25602" name="Picture 12"/>
          <p:cNvPicPr>
            <a:picLocks noChangeAspect="1" noChangeArrowheads="1"/>
          </p:cNvPicPr>
          <p:nvPr/>
        </p:nvPicPr>
        <p:blipFill>
          <a:blip r:embed="rId4" cstate="print"/>
          <a:srcRect/>
          <a:stretch>
            <a:fillRect/>
          </a:stretch>
        </p:blipFill>
        <p:spPr bwMode="auto">
          <a:xfrm>
            <a:off x="1347788" y="3787775"/>
            <a:ext cx="3048000" cy="2455863"/>
          </a:xfrm>
          <a:prstGeom prst="rect">
            <a:avLst/>
          </a:prstGeom>
          <a:noFill/>
          <a:ln w="25400">
            <a:solidFill>
              <a:schemeClr val="tx1"/>
            </a:solidFill>
            <a:miter lim="800000"/>
            <a:headEnd/>
            <a:tailEnd/>
          </a:ln>
        </p:spPr>
      </p:pic>
      <p:pic>
        <p:nvPicPr>
          <p:cNvPr id="25603" name="Picture 1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47788" y="1747838"/>
            <a:ext cx="4116387" cy="2366962"/>
          </a:xfrm>
          <a:prstGeom prst="rect">
            <a:avLst/>
          </a:prstGeom>
          <a:noFill/>
          <a:ln w="25400">
            <a:solidFill>
              <a:schemeClr val="tx1"/>
            </a:solidFill>
            <a:miter lim="800000"/>
            <a:headEnd/>
            <a:tailEnd/>
          </a:ln>
        </p:spPr>
      </p:pic>
      <p:sp>
        <p:nvSpPr>
          <p:cNvPr id="25604"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Types of pathogens</a:t>
            </a:r>
            <a:endParaRPr lang="en-US" sz="4400" b="1" dirty="0">
              <a:solidFill>
                <a:srgbClr val="800000"/>
              </a:solidFill>
              <a:latin typeface="Calibri" pitchFamily="34" charset="0"/>
            </a:endParaRPr>
          </a:p>
        </p:txBody>
      </p:sp>
      <p:sp>
        <p:nvSpPr>
          <p:cNvPr id="25605" name="Text Box 6"/>
          <p:cNvSpPr txBox="1">
            <a:spLocks noChangeArrowheads="1"/>
          </p:cNvSpPr>
          <p:nvPr/>
        </p:nvSpPr>
        <p:spPr bwMode="auto">
          <a:xfrm>
            <a:off x="6072188" y="6243638"/>
            <a:ext cx="1624012" cy="461962"/>
          </a:xfrm>
          <a:prstGeom prst="rect">
            <a:avLst/>
          </a:prstGeom>
          <a:noFill/>
          <a:ln w="9525">
            <a:noFill/>
            <a:miter lim="800000"/>
            <a:headEnd/>
            <a:tailEnd/>
          </a:ln>
        </p:spPr>
        <p:txBody>
          <a:bodyPr wrap="none">
            <a:spAutoFit/>
          </a:bodyPr>
          <a:lstStyle/>
          <a:p>
            <a:pPr algn="r"/>
            <a:r>
              <a:rPr lang="en-US" sz="2400" dirty="0">
                <a:latin typeface="Calibri" pitchFamily="34" charset="0"/>
              </a:rPr>
              <a:t>Nematodes</a:t>
            </a:r>
          </a:p>
        </p:txBody>
      </p:sp>
      <p:pic>
        <p:nvPicPr>
          <p:cNvPr id="25606"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1588" y="1747838"/>
            <a:ext cx="2590800" cy="2366962"/>
          </a:xfrm>
          <a:prstGeom prst="rect">
            <a:avLst/>
          </a:prstGeom>
          <a:noFill/>
          <a:ln w="25400">
            <a:solidFill>
              <a:schemeClr val="tx1"/>
            </a:solidFill>
            <a:miter lim="800000"/>
            <a:headEnd/>
            <a:tailEnd/>
          </a:ln>
        </p:spPr>
      </p:pic>
      <p:sp>
        <p:nvSpPr>
          <p:cNvPr id="25607" name="Text Box 10"/>
          <p:cNvSpPr txBox="1">
            <a:spLocks noChangeArrowheads="1"/>
          </p:cNvSpPr>
          <p:nvPr/>
        </p:nvSpPr>
        <p:spPr bwMode="auto">
          <a:xfrm>
            <a:off x="6453188" y="1290638"/>
            <a:ext cx="1206500" cy="461962"/>
          </a:xfrm>
          <a:prstGeom prst="rect">
            <a:avLst/>
          </a:prstGeom>
          <a:noFill/>
          <a:ln w="9525">
            <a:noFill/>
            <a:miter lim="800000"/>
            <a:headEnd/>
            <a:tailEnd/>
          </a:ln>
        </p:spPr>
        <p:txBody>
          <a:bodyPr wrap="none">
            <a:spAutoFit/>
          </a:bodyPr>
          <a:lstStyle/>
          <a:p>
            <a:r>
              <a:rPr lang="en-US" sz="2400" dirty="0">
                <a:latin typeface="Calibri" pitchFamily="34" charset="0"/>
              </a:rPr>
              <a:t>Bacteria</a:t>
            </a:r>
          </a:p>
        </p:txBody>
      </p:sp>
      <p:sp>
        <p:nvSpPr>
          <p:cNvPr id="25608" name="Text Box 13"/>
          <p:cNvSpPr txBox="1">
            <a:spLocks noChangeArrowheads="1"/>
          </p:cNvSpPr>
          <p:nvPr/>
        </p:nvSpPr>
        <p:spPr bwMode="auto">
          <a:xfrm>
            <a:off x="1347788" y="6243638"/>
            <a:ext cx="1093787" cy="461962"/>
          </a:xfrm>
          <a:prstGeom prst="rect">
            <a:avLst/>
          </a:prstGeom>
          <a:noFill/>
          <a:ln w="9525">
            <a:noFill/>
            <a:miter lim="800000"/>
            <a:headEnd/>
            <a:tailEnd/>
          </a:ln>
        </p:spPr>
        <p:txBody>
          <a:bodyPr wrap="none">
            <a:spAutoFit/>
          </a:bodyPr>
          <a:lstStyle/>
          <a:p>
            <a:r>
              <a:rPr lang="en-US" sz="2400" dirty="0">
                <a:latin typeface="Calibri" pitchFamily="34" charset="0"/>
              </a:rPr>
              <a:t>Viruses</a:t>
            </a:r>
          </a:p>
        </p:txBody>
      </p:sp>
      <p:sp>
        <p:nvSpPr>
          <p:cNvPr id="25609" name="Text Box 16"/>
          <p:cNvSpPr txBox="1">
            <a:spLocks noChangeArrowheads="1"/>
          </p:cNvSpPr>
          <p:nvPr/>
        </p:nvSpPr>
        <p:spPr bwMode="auto">
          <a:xfrm>
            <a:off x="1347788" y="1290638"/>
            <a:ext cx="863600" cy="461962"/>
          </a:xfrm>
          <a:prstGeom prst="rect">
            <a:avLst/>
          </a:prstGeom>
          <a:noFill/>
          <a:ln w="9525">
            <a:noFill/>
            <a:miter lim="800000"/>
            <a:headEnd/>
            <a:tailEnd/>
          </a:ln>
        </p:spPr>
        <p:txBody>
          <a:bodyPr wrap="none">
            <a:spAutoFit/>
          </a:bodyPr>
          <a:lstStyle/>
          <a:p>
            <a:r>
              <a:rPr lang="en-US" sz="2400" dirty="0">
                <a:latin typeface="Calibri" pitchFamily="34" charset="0"/>
              </a:rPr>
              <a:t>Fungi</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smtClean="0">
                <a:solidFill>
                  <a:srgbClr val="800000"/>
                </a:solidFill>
                <a:latin typeface="Calibri" pitchFamily="34" charset="0"/>
              </a:rPr>
              <a:t>Role of the environment</a:t>
            </a:r>
            <a:endParaRPr lang="en-US" sz="4400" b="1" dirty="0">
              <a:solidFill>
                <a:srgbClr val="800000"/>
              </a:solidFill>
              <a:latin typeface="Calibri" pitchFamily="34" charset="0"/>
            </a:endParaRPr>
          </a:p>
        </p:txBody>
      </p:sp>
      <p:sp>
        <p:nvSpPr>
          <p:cNvPr id="17410" name="Text Box 7"/>
          <p:cNvSpPr txBox="1">
            <a:spLocks noChangeArrowheads="1"/>
          </p:cNvSpPr>
          <p:nvPr/>
        </p:nvSpPr>
        <p:spPr bwMode="auto">
          <a:xfrm>
            <a:off x="457200" y="1618595"/>
            <a:ext cx="8229600" cy="2246769"/>
          </a:xfrm>
          <a:prstGeom prst="rect">
            <a:avLst/>
          </a:prstGeom>
          <a:noFill/>
          <a:ln w="9525">
            <a:noFill/>
            <a:miter lim="800000"/>
            <a:headEnd/>
            <a:tailEnd/>
          </a:ln>
        </p:spPr>
        <p:txBody>
          <a:bodyPr wrap="square">
            <a:spAutoFit/>
          </a:bodyPr>
          <a:lstStyle/>
          <a:p>
            <a:pPr marL="274320" indent="-274320">
              <a:buFont typeface="Arial" pitchFamily="34" charset="0"/>
              <a:buChar char="•"/>
            </a:pPr>
            <a:r>
              <a:rPr lang="en-US" sz="2800" dirty="0" smtClean="0">
                <a:latin typeface="Calibri" pitchFamily="34" charset="0"/>
                <a:cs typeface="Calibri" pitchFamily="34" charset="0"/>
              </a:rPr>
              <a:t>A </a:t>
            </a:r>
            <a:r>
              <a:rPr lang="en-US" sz="2800" b="1" u="sng" dirty="0" smtClean="0">
                <a:latin typeface="Calibri" pitchFamily="34" charset="0"/>
                <a:cs typeface="Calibri" pitchFamily="34" charset="0"/>
              </a:rPr>
              <a:t>favorable</a:t>
            </a:r>
            <a:r>
              <a:rPr lang="en-US" sz="2800" u="sng" dirty="0" smtClean="0">
                <a:latin typeface="Calibri" pitchFamily="34" charset="0"/>
                <a:cs typeface="Calibri" pitchFamily="34" charset="0"/>
              </a:rPr>
              <a:t> </a:t>
            </a:r>
            <a:r>
              <a:rPr lang="en-US" sz="2800" b="1" u="sng" dirty="0" smtClean="0">
                <a:latin typeface="Calibri" pitchFamily="34" charset="0"/>
                <a:cs typeface="Calibri" pitchFamily="34" charset="0"/>
              </a:rPr>
              <a:t>environment</a:t>
            </a:r>
            <a:r>
              <a:rPr lang="en-US" sz="2800" u="sng" dirty="0" smtClean="0">
                <a:latin typeface="Calibri" pitchFamily="34" charset="0"/>
                <a:cs typeface="Calibri" pitchFamily="34" charset="0"/>
              </a:rPr>
              <a:t> </a:t>
            </a:r>
            <a:r>
              <a:rPr lang="en-US" sz="2800" dirty="0" smtClean="0">
                <a:latin typeface="Calibri" pitchFamily="34" charset="0"/>
                <a:cs typeface="Calibri" pitchFamily="34" charset="0"/>
              </a:rPr>
              <a:t>is critically important for disease development – even the most susceptible plants exposed to huge amounts of a pathogen will not develop disease unless environmental conditions are favorable.  </a:t>
            </a:r>
          </a:p>
        </p:txBody>
      </p:sp>
      <p:pic>
        <p:nvPicPr>
          <p:cNvPr id="1026" name="Picture 2" descr="E:\Work backup\Images\01 Field Crops\Soybean\Environmental damage\Leaf wetness\Leaf wetness (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962400"/>
            <a:ext cx="2819400" cy="2639438"/>
          </a:xfrm>
          <a:prstGeom prst="rect">
            <a:avLst/>
          </a:prstGeom>
          <a:noFill/>
          <a:ln>
            <a:solidFill>
              <a:schemeClr val="tx1"/>
            </a:solidFill>
          </a:ln>
        </p:spPr>
      </p:pic>
      <p:pic>
        <p:nvPicPr>
          <p:cNvPr id="1027" name="Picture 3" descr="E:\Work backup\Images\15 Healthy\Corn\Corn Dawn Refsell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962400"/>
            <a:ext cx="3505200" cy="2628900"/>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p:cNvSpPr txBox="1">
            <a:spLocks noChangeArrowheads="1"/>
          </p:cNvSpPr>
          <p:nvPr/>
        </p:nvSpPr>
        <p:spPr bwMode="auto">
          <a:xfrm>
            <a:off x="0" y="228600"/>
            <a:ext cx="9144000" cy="769938"/>
          </a:xfrm>
          <a:prstGeom prst="rect">
            <a:avLst/>
          </a:prstGeom>
          <a:noFill/>
          <a:ln w="9525" algn="ctr">
            <a:noFill/>
            <a:miter lim="800000"/>
            <a:headEnd/>
            <a:tailEnd/>
          </a:ln>
        </p:spPr>
        <p:txBody>
          <a:bodyPr>
            <a:spAutoFit/>
          </a:bodyPr>
          <a:lstStyle/>
          <a:p>
            <a:pPr algn="ctr"/>
            <a:r>
              <a:rPr lang="en-US" sz="4400" b="1" dirty="0" smtClean="0">
                <a:solidFill>
                  <a:srgbClr val="800000"/>
                </a:solidFill>
                <a:latin typeface="Calibri" pitchFamily="34" charset="0"/>
              </a:rPr>
              <a:t>The Disease Triangle</a:t>
            </a:r>
            <a:endParaRPr lang="en-US" sz="4400" b="1" dirty="0">
              <a:solidFill>
                <a:srgbClr val="800000"/>
              </a:solidFill>
              <a:latin typeface="Calibri" pitchFamily="34" charset="0"/>
            </a:endParaRPr>
          </a:p>
        </p:txBody>
      </p:sp>
      <p:grpSp>
        <p:nvGrpSpPr>
          <p:cNvPr id="2" name="Group 32"/>
          <p:cNvGrpSpPr>
            <a:grpSpLocks/>
          </p:cNvGrpSpPr>
          <p:nvPr/>
        </p:nvGrpSpPr>
        <p:grpSpPr bwMode="auto">
          <a:xfrm>
            <a:off x="1600200" y="1319213"/>
            <a:ext cx="6324600" cy="6224587"/>
            <a:chOff x="1600200" y="1319382"/>
            <a:chExt cx="6324600" cy="6224418"/>
          </a:xfrm>
        </p:grpSpPr>
        <p:pic>
          <p:nvPicPr>
            <p:cNvPr id="10258" name="Picture 18" descr="H:\Work backup\Images\01 Field Crops\Soybean\Environmental damage\Leaf wetness\Leaf wetness (2).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229668">
              <a:off x="863907" y="3520440"/>
              <a:ext cx="6217920" cy="1828800"/>
            </a:xfrm>
            <a:prstGeom prst="triangle">
              <a:avLst/>
            </a:prstGeom>
            <a:noFill/>
            <a:ln w="25400">
              <a:solidFill>
                <a:schemeClr val="tx1"/>
              </a:solidFill>
            </a:ln>
          </p:spPr>
        </p:pic>
        <p:pic>
          <p:nvPicPr>
            <p:cNvPr id="10257" name="Picture 17" descr="H:\Work backup\Images\09 Fungi\Pictures for manuscript\Puccinia hemerocallidis urediniospores dark 05.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358977">
              <a:off x="2464320" y="3513942"/>
              <a:ext cx="6217920" cy="1828800"/>
            </a:xfrm>
            <a:prstGeom prst="triangle">
              <a:avLst/>
            </a:prstGeom>
            <a:noFill/>
            <a:ln w="25400">
              <a:solidFill>
                <a:schemeClr val="tx1"/>
              </a:solidFill>
            </a:ln>
          </p:spPr>
        </p:pic>
        <p:sp>
          <p:nvSpPr>
            <p:cNvPr id="5126" name="Text Box 20"/>
            <p:cNvSpPr txBox="1">
              <a:spLocks noChangeArrowheads="1"/>
            </p:cNvSpPr>
            <p:nvPr/>
          </p:nvSpPr>
          <p:spPr bwMode="auto">
            <a:xfrm rot="-3585836">
              <a:off x="2229727" y="3665039"/>
              <a:ext cx="2374175" cy="584775"/>
            </a:xfrm>
            <a:prstGeom prst="rect">
              <a:avLst/>
            </a:prstGeom>
            <a:noFill/>
            <a:ln w="9525" algn="ctr">
              <a:noFill/>
              <a:miter lim="800000"/>
              <a:headEnd/>
              <a:tailEnd/>
            </a:ln>
          </p:spPr>
          <p:txBody>
            <a:bodyPr wrap="none">
              <a:spAutoFit/>
            </a:bodyPr>
            <a:lstStyle/>
            <a:p>
              <a:pPr algn="ctr"/>
              <a:r>
                <a:rPr lang="en-US" sz="3200" b="1" dirty="0">
                  <a:solidFill>
                    <a:schemeClr val="bg1"/>
                  </a:solidFill>
                  <a:latin typeface="Calibri" pitchFamily="34" charset="0"/>
                </a:rPr>
                <a:t>Environment</a:t>
              </a:r>
            </a:p>
          </p:txBody>
        </p:sp>
        <p:sp>
          <p:nvSpPr>
            <p:cNvPr id="5127" name="Text Box 21"/>
            <p:cNvSpPr txBox="1">
              <a:spLocks noChangeArrowheads="1"/>
            </p:cNvSpPr>
            <p:nvPr/>
          </p:nvSpPr>
          <p:spPr bwMode="auto">
            <a:xfrm rot="3535872">
              <a:off x="5303171" y="3742976"/>
              <a:ext cx="1792286" cy="584775"/>
            </a:xfrm>
            <a:prstGeom prst="rect">
              <a:avLst/>
            </a:prstGeom>
            <a:noFill/>
            <a:ln w="9525" algn="ctr">
              <a:noFill/>
              <a:miter lim="800000"/>
              <a:headEnd/>
              <a:tailEnd/>
            </a:ln>
          </p:spPr>
          <p:txBody>
            <a:bodyPr wrap="none">
              <a:spAutoFit/>
            </a:bodyPr>
            <a:lstStyle/>
            <a:p>
              <a:pPr algn="ctr"/>
              <a:r>
                <a:rPr lang="en-US" sz="3200" b="1" dirty="0">
                  <a:solidFill>
                    <a:schemeClr val="bg1"/>
                  </a:solidFill>
                  <a:latin typeface="Calibri" pitchFamily="34" charset="0"/>
                </a:rPr>
                <a:t>Pathogen</a:t>
              </a:r>
            </a:p>
          </p:txBody>
        </p:sp>
        <p:pic>
          <p:nvPicPr>
            <p:cNvPr id="10254" name="Picture 14" descr="H:\Work backup\Images\15 Healthy\Soybean\IMG_1151.JPG"/>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4825457"/>
              <a:ext cx="6324600" cy="1828800"/>
            </a:xfrm>
            <a:prstGeom prst="triangle">
              <a:avLst/>
            </a:prstGeom>
            <a:noFill/>
            <a:ln w="25400">
              <a:solidFill>
                <a:schemeClr val="tx1"/>
              </a:solidFill>
            </a:ln>
          </p:spPr>
        </p:pic>
        <p:sp>
          <p:nvSpPr>
            <p:cNvPr id="5129" name="Text Box 19"/>
            <p:cNvSpPr txBox="1">
              <a:spLocks noChangeArrowheads="1"/>
            </p:cNvSpPr>
            <p:nvPr/>
          </p:nvSpPr>
          <p:spPr bwMode="auto">
            <a:xfrm>
              <a:off x="4267200" y="6145682"/>
              <a:ext cx="967124" cy="584775"/>
            </a:xfrm>
            <a:prstGeom prst="rect">
              <a:avLst/>
            </a:prstGeom>
            <a:noFill/>
            <a:ln w="9525" algn="ctr">
              <a:noFill/>
              <a:miter lim="800000"/>
              <a:headEnd/>
              <a:tailEnd/>
            </a:ln>
          </p:spPr>
          <p:txBody>
            <a:bodyPr wrap="none">
              <a:spAutoFit/>
            </a:bodyPr>
            <a:lstStyle/>
            <a:p>
              <a:pPr algn="ctr"/>
              <a:r>
                <a:rPr lang="en-US" sz="3200" b="1" dirty="0">
                  <a:solidFill>
                    <a:schemeClr val="bg1"/>
                  </a:solidFill>
                  <a:latin typeface="Calibri" pitchFamily="34" charset="0"/>
                </a:rPr>
                <a:t>Host</a:t>
              </a:r>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Work backup\Images\01 Field Crops\Soybean\Rust\2006 Florida trip\Soybean rust leaves (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447800" y="1447800"/>
            <a:ext cx="6400800" cy="5105400"/>
          </a:xfrm>
          <a:prstGeom prst="triangle">
            <a:avLst/>
          </a:prstGeom>
          <a:noFill/>
          <a:ln w="25400">
            <a:solidFill>
              <a:schemeClr val="tx1"/>
            </a:solidFill>
          </a:ln>
        </p:spPr>
      </p:pic>
      <p:sp>
        <p:nvSpPr>
          <p:cNvPr id="6147" name="Text Box 17"/>
          <p:cNvSpPr txBox="1">
            <a:spLocks noChangeArrowheads="1"/>
          </p:cNvSpPr>
          <p:nvPr/>
        </p:nvSpPr>
        <p:spPr bwMode="auto">
          <a:xfrm>
            <a:off x="0" y="228600"/>
            <a:ext cx="9144000" cy="769938"/>
          </a:xfrm>
          <a:prstGeom prst="rect">
            <a:avLst/>
          </a:prstGeom>
          <a:noFill/>
          <a:ln w="9525" algn="ctr">
            <a:noFill/>
            <a:miter lim="800000"/>
            <a:headEnd/>
            <a:tailEnd/>
          </a:ln>
        </p:spPr>
        <p:txBody>
          <a:bodyPr>
            <a:spAutoFit/>
          </a:bodyPr>
          <a:lstStyle/>
          <a:p>
            <a:pPr algn="ctr"/>
            <a:r>
              <a:rPr lang="en-US" sz="4400" b="1">
                <a:solidFill>
                  <a:srgbClr val="800000"/>
                </a:solidFill>
                <a:latin typeface="Calibri" pitchFamily="34" charset="0"/>
              </a:rPr>
              <a:t>The Disease Triangle</a:t>
            </a:r>
          </a:p>
        </p:txBody>
      </p:sp>
      <p:sp>
        <p:nvSpPr>
          <p:cNvPr id="7" name="Text Box 19"/>
          <p:cNvSpPr txBox="1">
            <a:spLocks noChangeArrowheads="1"/>
          </p:cNvSpPr>
          <p:nvPr/>
        </p:nvSpPr>
        <p:spPr bwMode="auto">
          <a:xfrm>
            <a:off x="3213100" y="5943600"/>
            <a:ext cx="2679700" cy="646113"/>
          </a:xfrm>
          <a:prstGeom prst="rect">
            <a:avLst/>
          </a:prstGeom>
          <a:noFill/>
          <a:ln w="9525" algn="ctr">
            <a:noFill/>
            <a:miter lim="800000"/>
            <a:headEnd/>
            <a:tailEnd/>
          </a:ln>
          <a:effectLst/>
        </p:spPr>
        <p:txBody>
          <a:bodyPr wrap="none">
            <a:spAutoFit/>
          </a:bodyPr>
          <a:lstStyle/>
          <a:p>
            <a:pPr algn="ctr">
              <a:defRPr/>
            </a:pPr>
            <a:r>
              <a:rPr lang="en-US" sz="3600" b="1" dirty="0">
                <a:solidFill>
                  <a:schemeClr val="bg1"/>
                </a:solidFill>
                <a:effectLst>
                  <a:outerShdw blurRad="38100" dist="38100" dir="2700000" algn="tl">
                    <a:srgbClr val="000000">
                      <a:alpha val="43137"/>
                    </a:srgbClr>
                  </a:outerShdw>
                </a:effectLst>
                <a:latin typeface="Calibri" pitchFamily="34" charset="0"/>
                <a:cs typeface="+mn-cs"/>
              </a:rPr>
              <a:t>Soybean rust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p:cNvSpPr txBox="1">
            <a:spLocks noChangeArrowheads="1"/>
          </p:cNvSpPr>
          <p:nvPr/>
        </p:nvSpPr>
        <p:spPr bwMode="auto">
          <a:xfrm>
            <a:off x="0" y="228600"/>
            <a:ext cx="9144000" cy="707886"/>
          </a:xfrm>
          <a:prstGeom prst="rect">
            <a:avLst/>
          </a:prstGeom>
          <a:noFill/>
          <a:ln w="9525" algn="ctr">
            <a:noFill/>
            <a:miter lim="800000"/>
            <a:headEnd/>
            <a:tailEnd/>
          </a:ln>
        </p:spPr>
        <p:txBody>
          <a:bodyPr>
            <a:spAutoFit/>
          </a:bodyPr>
          <a:lstStyle/>
          <a:p>
            <a:pPr algn="ctr"/>
            <a:r>
              <a:rPr lang="en-US" sz="4000" b="1" dirty="0" smtClean="0">
                <a:solidFill>
                  <a:srgbClr val="800000"/>
                </a:solidFill>
                <a:latin typeface="Calibri" pitchFamily="34" charset="0"/>
              </a:rPr>
              <a:t>Groups of plant pathogens - fungi</a:t>
            </a:r>
            <a:endParaRPr lang="en-US" sz="4000" b="1" dirty="0">
              <a:solidFill>
                <a:srgbClr val="800000"/>
              </a:solidFill>
              <a:latin typeface="Calibri" pitchFamily="34" charset="0"/>
            </a:endParaRPr>
          </a:p>
        </p:txBody>
      </p:sp>
      <p:sp>
        <p:nvSpPr>
          <p:cNvPr id="10" name="Text Box 7"/>
          <p:cNvSpPr txBox="1">
            <a:spLocks noChangeArrowheads="1"/>
          </p:cNvSpPr>
          <p:nvPr/>
        </p:nvSpPr>
        <p:spPr bwMode="auto">
          <a:xfrm>
            <a:off x="457200" y="1414820"/>
            <a:ext cx="5029200" cy="5170646"/>
          </a:xfrm>
          <a:prstGeom prst="rect">
            <a:avLst/>
          </a:prstGeom>
          <a:noFill/>
          <a:ln w="9525">
            <a:noFill/>
            <a:miter lim="800000"/>
            <a:headEnd/>
            <a:tailEnd/>
          </a:ln>
        </p:spPr>
        <p:txBody>
          <a:bodyPr wrap="square">
            <a:spAutoFit/>
          </a:bodyPr>
          <a:lstStyle/>
          <a:p>
            <a:pPr marL="182880" indent="-182880">
              <a:spcAft>
                <a:spcPts val="1200"/>
              </a:spcAft>
              <a:buFont typeface="Arial" charset="0"/>
              <a:buChar char="•"/>
            </a:pPr>
            <a:r>
              <a:rPr lang="en-US" sz="2800" dirty="0" smtClean="0">
                <a:latin typeface="Calibri" pitchFamily="34" charset="0"/>
              </a:rPr>
              <a:t>Vast majority are beneficial</a:t>
            </a:r>
          </a:p>
          <a:p>
            <a:pPr marL="182880" indent="-182880">
              <a:spcAft>
                <a:spcPts val="1200"/>
              </a:spcAft>
              <a:buFont typeface="Arial" charset="0"/>
              <a:buChar char="•"/>
            </a:pPr>
            <a:r>
              <a:rPr lang="en-US" sz="2800" dirty="0" smtClean="0">
                <a:latin typeface="Calibri" pitchFamily="34" charset="0"/>
              </a:rPr>
              <a:t>Can cause plant, human, and livestock diseases</a:t>
            </a:r>
          </a:p>
          <a:p>
            <a:pPr marL="182880" indent="-182880">
              <a:spcAft>
                <a:spcPts val="1200"/>
              </a:spcAft>
              <a:buFont typeface="Arial" charset="0"/>
              <a:buChar char="•"/>
            </a:pPr>
            <a:r>
              <a:rPr lang="en-US" sz="2800" dirty="0" smtClean="0">
                <a:latin typeface="Calibri" pitchFamily="34" charset="0"/>
              </a:rPr>
              <a:t>Most cannot be seen without a microscope</a:t>
            </a:r>
          </a:p>
          <a:p>
            <a:pPr marL="182880" indent="-182880">
              <a:spcAft>
                <a:spcPts val="1200"/>
              </a:spcAft>
              <a:buFont typeface="Arial" charset="0"/>
              <a:buChar char="•"/>
            </a:pPr>
            <a:r>
              <a:rPr lang="en-US" sz="2800" dirty="0" smtClean="0">
                <a:latin typeface="Calibri" pitchFamily="34" charset="0"/>
              </a:rPr>
              <a:t>Lack chlorophyll</a:t>
            </a:r>
          </a:p>
          <a:p>
            <a:pPr marL="182880" indent="-182880">
              <a:spcAft>
                <a:spcPts val="1200"/>
              </a:spcAft>
              <a:buFont typeface="Arial" charset="0"/>
              <a:buChar char="•"/>
            </a:pPr>
            <a:r>
              <a:rPr lang="en-US" sz="2800" dirty="0" smtClean="0">
                <a:latin typeface="Calibri" pitchFamily="34" charset="0"/>
              </a:rPr>
              <a:t>Composed of growing structure of delicate, threadlike filaments called </a:t>
            </a:r>
            <a:r>
              <a:rPr lang="en-US" sz="2800" dirty="0" err="1" smtClean="0">
                <a:latin typeface="Calibri" pitchFamily="34" charset="0"/>
              </a:rPr>
              <a:t>hyphae</a:t>
            </a:r>
            <a:endParaRPr lang="en-US" sz="2800" dirty="0" smtClean="0">
              <a:latin typeface="Calibri" pitchFamily="34" charset="0"/>
            </a:endParaRPr>
          </a:p>
          <a:p>
            <a:pPr marL="182880" indent="-182880">
              <a:spcAft>
                <a:spcPts val="1200"/>
              </a:spcAft>
              <a:buFont typeface="Arial" charset="0"/>
              <a:buChar char="•"/>
            </a:pPr>
            <a:r>
              <a:rPr lang="en-US" sz="2800" dirty="0" smtClean="0">
                <a:latin typeface="Calibri" pitchFamily="34" charset="0"/>
              </a:rPr>
              <a:t>Reproduce by forming spores</a:t>
            </a:r>
            <a:endParaRPr lang="en-US" sz="2800" dirty="0">
              <a:latin typeface="Calibri" pitchFamily="34" charset="0"/>
            </a:endParaRPr>
          </a:p>
        </p:txBody>
      </p:sp>
      <p:pic>
        <p:nvPicPr>
          <p:cNvPr id="2050" name="Picture 2" descr="E:\Work backup\Images\09 Fungi\Mycelia\rhiz2-BLS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371600"/>
            <a:ext cx="3124200" cy="2343150"/>
          </a:xfrm>
          <a:prstGeom prst="rect">
            <a:avLst/>
          </a:prstGeom>
          <a:noFill/>
          <a:ln>
            <a:solidFill>
              <a:schemeClr val="tx1"/>
            </a:solidFill>
          </a:ln>
        </p:spPr>
      </p:pic>
      <p:pic>
        <p:nvPicPr>
          <p:cNvPr id="2051" name="Picture 3" descr="E:\Work backup\Images\09 Fungi\Corn rust\Puccinia sorghi urediniospores 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844594"/>
            <a:ext cx="3124200" cy="2784806"/>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369&quot;/&gt;&lt;/object&gt;&lt;object type=&quot;3&quot; unique_id=&quot;10009&quot;&gt;&lt;property id=&quot;20148&quot; value=&quot;5&quot;/&gt;&lt;property id=&quot;20300&quot; value=&quot;Slide 5&quot;/&gt;&lt;property id=&quot;20307&quot; value=&quot;359&quot;/&gt;&lt;/object&gt;&lt;object type=&quot;3&quot; unique_id=&quot;10010&quot;&gt;&lt;property id=&quot;20148&quot; value=&quot;5&quot;/&gt;&lt;property id=&quot;20300&quot; value=&quot;Slide 6&quot;/&gt;&lt;property id=&quot;20307&quot; value=&quot;361&quot;/&gt;&lt;/object&gt;&lt;object type=&quot;3&quot; unique_id=&quot;10407&quot;&gt;&lt;property id=&quot;20148&quot; value=&quot;5&quot;/&gt;&lt;property id=&quot;20300&quot; value=&quot;Slide 3&quot;/&gt;&lt;property id=&quot;20307&quot; value=&quot;408&quot;/&gt;&lt;/object&gt;&lt;object type=&quot;3&quot; unique_id=&quot;10408&quot;&gt;&lt;property id=&quot;20148&quot; value=&quot;5&quot;/&gt;&lt;property id=&quot;20300&quot; value=&quot;Slide 4&quot;/&gt;&lt;property id=&quot;20307&quot; value=&quot;409&quot;/&gt;&lt;/object&gt;&lt;object type=&quot;3&quot; unique_id=&quot;10409&quot;&gt;&lt;property id=&quot;20148&quot; value=&quot;5&quot;/&gt;&lt;property id=&quot;20300&quot; value=&quot;Slide 7&quot;/&gt;&lt;property id=&quot;20307&quot; value=&quot;412&quot;/&gt;&lt;/object&gt;&lt;object type=&quot;3&quot; unique_id=&quot;10410&quot;&gt;&lt;property id=&quot;20148&quot; value=&quot;5&quot;/&gt;&lt;property id=&quot;20300&quot; value=&quot;Slide 8&quot;/&gt;&lt;property id=&quot;20307&quot; value=&quot;413&quot;/&gt;&lt;/object&gt;&lt;object type=&quot;3&quot; unique_id=&quot;10411&quot;&gt;&lt;property id=&quot;20148&quot; value=&quot;5&quot;/&gt;&lt;property id=&quot;20300&quot; value=&quot;Slide 9&quot;/&gt;&lt;property id=&quot;20307&quot; value=&quot;414&quot;/&gt;&lt;/object&gt;&lt;object type=&quot;3&quot; unique_id=&quot;10412&quot;&gt;&lt;property id=&quot;20148&quot; value=&quot;5&quot;/&gt;&lt;property id=&quot;20300&quot; value=&quot;Slide 10&quot;/&gt;&lt;property id=&quot;20307&quot; value=&quot;415&quot;/&gt;&lt;/object&gt;&lt;object type=&quot;3&quot; unique_id=&quot;10413&quot;&gt;&lt;property id=&quot;20148&quot; value=&quot;5&quot;/&gt;&lt;property id=&quot;20300&quot; value=&quot;Slide 11&quot;/&gt;&lt;property id=&quot;20307&quot; value=&quot;416&quot;/&gt;&lt;/object&gt;&lt;object type=&quot;3&quot; unique_id=&quot;10414&quot;&gt;&lt;property id=&quot;20148&quot; value=&quot;5&quot;/&gt;&lt;property id=&quot;20300&quot; value=&quot;Slide 12&quot;/&gt;&lt;property id=&quot;20307&quot; value=&quot;417&quot;/&gt;&lt;/object&gt;&lt;object type=&quot;3&quot; unique_id=&quot;10415&quot;&gt;&lt;property id=&quot;20148&quot; value=&quot;5&quot;/&gt;&lt;property id=&quot;20300&quot; value=&quot;Slide 13&quot;/&gt;&lt;property id=&quot;20307&quot; value=&quot;418&quot;/&gt;&lt;/object&gt;&lt;object type=&quot;3&quot; unique_id=&quot;10417&quot;&gt;&lt;property id=&quot;20148&quot; value=&quot;5&quot;/&gt;&lt;property id=&quot;20300&quot; value=&quot;Slide 14&quot;/&gt;&lt;property id=&quot;20307&quot; value=&quot;420&quot;/&gt;&lt;/object&gt;&lt;object type=&quot;3&quot; unique_id=&quot;10418&quot;&gt;&lt;property id=&quot;20148&quot; value=&quot;5&quot;/&gt;&lt;property id=&quot;20300&quot; value=&quot;Slide 15&quot;/&gt;&lt;property id=&quot;20307&quot; value=&quot;421&quot;/&gt;&lt;/object&gt;&lt;object type=&quot;3&quot; unique_id=&quot;10568&quot;&gt;&lt;property id=&quot;20148&quot; value=&quot;5&quot;/&gt;&lt;property id=&quot;20300&quot; value=&quot;Slide 16&quot;/&gt;&lt;property id=&quot;20307&quot; value=&quot;422&quot;/&gt;&lt;/object&gt;&lt;object type=&quot;3&quot; unique_id=&quot;10569&quot;&gt;&lt;property id=&quot;20148&quot; value=&quot;5&quot;/&gt;&lt;property id=&quot;20300&quot; value=&quot;Slide 17&quot;/&gt;&lt;property id=&quot;20307&quot; value=&quot;423&quot;/&gt;&lt;/object&gt;&lt;object type=&quot;3&quot; unique_id=&quot;10570&quot;&gt;&lt;property id=&quot;20148&quot; value=&quot;5&quot;/&gt;&lt;property id=&quot;20300&quot; value=&quot;Slide 18&quot;/&gt;&lt;property id=&quot;20307&quot; value=&quot;424&quot;/&gt;&lt;/object&gt;&lt;object type=&quot;3&quot; unique_id=&quot;10571&quot;&gt;&lt;property id=&quot;20148&quot; value=&quot;5&quot;/&gt;&lt;property id=&quot;20300&quot; value=&quot;Slide 19&quot;/&gt;&lt;property id=&quot;20307&quot; value=&quot;425&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15020</TotalTime>
  <Words>2845</Words>
  <Application>Microsoft Macintosh PowerPoint</Application>
  <PresentationFormat>On-screen Show (4:3)</PresentationFormat>
  <Paragraphs>279</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Plant Pathology</dc:creator>
  <cp:lastModifiedBy>Brandy VanDeWalle</cp:lastModifiedBy>
  <cp:revision>489</cp:revision>
  <dcterms:created xsi:type="dcterms:W3CDTF">2005-09-01T15:10:15Z</dcterms:created>
  <dcterms:modified xsi:type="dcterms:W3CDTF">2014-05-21T03:01:16Z</dcterms:modified>
</cp:coreProperties>
</file>