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Lst>
  <p:notesMasterIdLst>
    <p:notesMasterId r:id="rId21"/>
  </p:notesMasterIdLst>
  <p:handoutMasterIdLst>
    <p:handoutMasterId r:id="rId22"/>
  </p:handoutMasterIdLst>
  <p:sldIdLst>
    <p:sldId id="386" r:id="rId3"/>
    <p:sldId id="588" r:id="rId4"/>
    <p:sldId id="589" r:id="rId5"/>
    <p:sldId id="590" r:id="rId6"/>
    <p:sldId id="604" r:id="rId7"/>
    <p:sldId id="591" r:id="rId8"/>
    <p:sldId id="605" r:id="rId9"/>
    <p:sldId id="592" r:id="rId10"/>
    <p:sldId id="593" r:id="rId11"/>
    <p:sldId id="594" r:id="rId12"/>
    <p:sldId id="595" r:id="rId13"/>
    <p:sldId id="596" r:id="rId14"/>
    <p:sldId id="597" r:id="rId15"/>
    <p:sldId id="598" r:id="rId16"/>
    <p:sldId id="600" r:id="rId17"/>
    <p:sldId id="601" r:id="rId18"/>
    <p:sldId id="602" r:id="rId19"/>
    <p:sldId id="582" r:id="rId20"/>
  </p:sldIdLst>
  <p:sldSz cx="9144000" cy="6858000" type="screen4x3"/>
  <p:notesSz cx="7315200" cy="9601200"/>
  <p:custDataLst>
    <p:tags r:id="rId24"/>
  </p:custDataLst>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9B"/>
    <a:srgbClr val="CCCCFF"/>
    <a:srgbClr val="FF3300"/>
    <a:srgbClr val="FF66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54545" autoAdjust="0"/>
  </p:normalViewPr>
  <p:slideViewPr>
    <p:cSldViewPr>
      <p:cViewPr varScale="1">
        <p:scale>
          <a:sx n="57" d="100"/>
          <a:sy n="57" d="100"/>
        </p:scale>
        <p:origin x="-2168" y="-112"/>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6" d="100"/>
          <a:sy n="86" d="100"/>
        </p:scale>
        <p:origin x="-19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cs typeface="+mn-cs"/>
              </a:defRPr>
            </a:lvl1pPr>
          </a:lstStyle>
          <a:p>
            <a:pPr>
              <a:defRPr/>
            </a:pPr>
            <a:endParaRPr lang="en-US"/>
          </a:p>
        </p:txBody>
      </p:sp>
      <p:sp>
        <p:nvSpPr>
          <p:cNvPr id="12390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cs typeface="+mn-cs"/>
              </a:defRPr>
            </a:lvl1pPr>
          </a:lstStyle>
          <a:p>
            <a:pPr>
              <a:defRPr/>
            </a:pPr>
            <a:endParaRPr lang="en-US"/>
          </a:p>
        </p:txBody>
      </p:sp>
      <p:sp>
        <p:nvSpPr>
          <p:cNvPr id="123908"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cs typeface="+mn-cs"/>
              </a:defRPr>
            </a:lvl1pPr>
          </a:lstStyle>
          <a:p>
            <a:pPr>
              <a:defRPr/>
            </a:pPr>
            <a:endParaRPr lang="en-US"/>
          </a:p>
        </p:txBody>
      </p:sp>
      <p:sp>
        <p:nvSpPr>
          <p:cNvPr id="12390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cs typeface="+mn-cs"/>
              </a:defRPr>
            </a:lvl1pPr>
          </a:lstStyle>
          <a:p>
            <a:pPr>
              <a:defRPr/>
            </a:pPr>
            <a:fld id="{38F57C66-826B-459C-9728-945015A19583}" type="slidenum">
              <a:rPr lang="en-US"/>
              <a:pPr>
                <a:defRPr/>
              </a:pPr>
              <a:t>‹#›</a:t>
            </a:fld>
            <a:endParaRPr lang="en-US"/>
          </a:p>
        </p:txBody>
      </p:sp>
    </p:spTree>
    <p:extLst>
      <p:ext uri="{BB962C8B-B14F-4D97-AF65-F5344CB8AC3E}">
        <p14:creationId xmlns:p14="http://schemas.microsoft.com/office/powerpoint/2010/main" val="369411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100" b="0">
                <a:latin typeface="+mn-lt"/>
                <a:cs typeface="+mn-cs"/>
              </a:defRPr>
            </a:lvl1pPr>
          </a:lstStyle>
          <a:p>
            <a:pPr>
              <a:defRPr/>
            </a:pPr>
            <a:r>
              <a:rPr lang="en-US"/>
              <a:t>Plant Disease Management Module</a:t>
            </a:r>
          </a:p>
        </p:txBody>
      </p:sp>
      <p:sp>
        <p:nvSpPr>
          <p:cNvPr id="8806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100" b="0">
                <a:latin typeface="+mn-lt"/>
                <a:cs typeface="+mn-cs"/>
              </a:defRPr>
            </a:lvl1pPr>
          </a:lstStyle>
          <a:p>
            <a:pPr>
              <a:defRPr/>
            </a:pPr>
            <a:r>
              <a:rPr lang="en-US"/>
              <a:t>Funded by: REAP</a:t>
            </a:r>
          </a:p>
        </p:txBody>
      </p:sp>
      <p:sp>
        <p:nvSpPr>
          <p:cNvPr id="21508" name="Rectangle 4"/>
          <p:cNvSpPr>
            <a:spLocks noGrp="1" noRot="1" noChangeAspect="1" noChangeArrowheads="1" noTextEdit="1"/>
          </p:cNvSpPr>
          <p:nvPr>
            <p:ph type="sldImg" idx="2"/>
          </p:nvPr>
        </p:nvSpPr>
        <p:spPr bwMode="auto">
          <a:xfrm>
            <a:off x="1419225" y="720725"/>
            <a:ext cx="4638675" cy="3479800"/>
          </a:xfrm>
          <a:prstGeom prst="rect">
            <a:avLst/>
          </a:prstGeom>
          <a:noFill/>
          <a:ln w="9525">
            <a:solidFill>
              <a:srgbClr val="000000"/>
            </a:solidFill>
            <a:miter lim="800000"/>
            <a:headEnd/>
            <a:tailEnd/>
          </a:ln>
        </p:spPr>
      </p:sp>
      <p:sp>
        <p:nvSpPr>
          <p:cNvPr id="8807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100" b="0">
                <a:latin typeface="+mn-lt"/>
                <a:cs typeface="+mn-cs"/>
              </a:defRPr>
            </a:lvl1pPr>
          </a:lstStyle>
          <a:p>
            <a:pPr>
              <a:defRPr/>
            </a:pPr>
            <a:fld id="{908C9B8B-E4A0-4D39-9248-14989F378544}" type="slidenum">
              <a:rPr lang="en-US"/>
              <a:pPr>
                <a:defRPr/>
              </a:pPr>
              <a:t>‹#›</a:t>
            </a:fld>
            <a:endParaRPr lang="en-US" dirty="0"/>
          </a:p>
        </p:txBody>
      </p:sp>
      <p:sp>
        <p:nvSpPr>
          <p:cNvPr id="7" name="Notes Placeholder 6"/>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417366898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mn-lt"/>
        <a:ea typeface="+mn-ea"/>
        <a:cs typeface="+mn-cs"/>
      </a:defRPr>
    </a:lvl1pPr>
    <a:lvl2pPr marL="457200" algn="l" rtl="0" eaLnBrk="0" fontAlgn="base" hangingPunct="0">
      <a:spcBef>
        <a:spcPct val="0"/>
      </a:spcBef>
      <a:spcAft>
        <a:spcPct val="0"/>
      </a:spcAft>
      <a:defRPr sz="1100" kern="1200">
        <a:solidFill>
          <a:schemeClr val="tx1"/>
        </a:solidFill>
        <a:latin typeface="+mn-lt"/>
        <a:ea typeface="+mn-ea"/>
        <a:cs typeface="+mn-cs"/>
      </a:defRPr>
    </a:lvl2pPr>
    <a:lvl3pPr marL="914400" algn="l" rtl="0" eaLnBrk="0" fontAlgn="base" hangingPunct="0">
      <a:spcBef>
        <a:spcPct val="0"/>
      </a:spcBef>
      <a:spcAft>
        <a:spcPct val="0"/>
      </a:spcAft>
      <a:defRPr sz="1100" kern="1200">
        <a:solidFill>
          <a:schemeClr val="tx1"/>
        </a:solidFill>
        <a:latin typeface="+mn-lt"/>
        <a:ea typeface="+mn-ea"/>
        <a:cs typeface="+mn-cs"/>
      </a:defRPr>
    </a:lvl3pPr>
    <a:lvl4pPr marL="1371600" algn="l" rtl="0" eaLnBrk="0" fontAlgn="base" hangingPunct="0">
      <a:spcBef>
        <a:spcPct val="0"/>
      </a:spcBef>
      <a:spcAft>
        <a:spcPct val="0"/>
      </a:spcAft>
      <a:defRPr sz="1100" kern="1200">
        <a:solidFill>
          <a:schemeClr val="tx1"/>
        </a:solidFill>
        <a:latin typeface="+mn-lt"/>
        <a:ea typeface="+mn-ea"/>
        <a:cs typeface="+mn-cs"/>
      </a:defRPr>
    </a:lvl4pPr>
    <a:lvl5pPr marL="1828800" algn="l" rtl="0" eaLnBrk="0" fontAlgn="base" hangingPunct="0">
      <a:spcBef>
        <a:spcPct val="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1858059E-0A74-4D95-B26E-CECE88CFAAF6}" type="slidenum">
              <a:rPr lang="en-US" sz="1200" b="1" smtClean="0">
                <a:solidFill>
                  <a:srgbClr val="000000"/>
                </a:solidFill>
              </a:rPr>
              <a:pPr>
                <a:defRPr/>
              </a:pPr>
              <a:t>1</a:t>
            </a:fld>
            <a:endParaRPr lang="en-US" sz="1200" b="1" dirty="0" smtClean="0">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presentation provides an introduction to insect</a:t>
            </a:r>
            <a:r>
              <a:rPr lang="en-US" baseline="0" dirty="0" smtClean="0"/>
              <a:t> biology and identification</a:t>
            </a:r>
            <a:r>
              <a:rPr lang="en-US" dirty="0" smtClean="0"/>
              <a:t>. Gaining</a:t>
            </a:r>
            <a:r>
              <a:rPr lang="en-US" baseline="0" dirty="0" smtClean="0"/>
              <a:t> an understanding of</a:t>
            </a:r>
            <a:r>
              <a:rPr lang="en-US" dirty="0" smtClean="0"/>
              <a:t> the biology and life cycle of insects is useful for proper management.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Many theories exist</a:t>
            </a:r>
            <a:r>
              <a:rPr lang="en-US" baseline="0" dirty="0" smtClean="0"/>
              <a:t> a</a:t>
            </a:r>
            <a:r>
              <a:rPr lang="en-US" dirty="0" smtClean="0"/>
              <a:t>s</a:t>
            </a:r>
            <a:r>
              <a:rPr lang="en-US" baseline="0" dirty="0" smtClean="0"/>
              <a:t> to why insects are successful. One is that</a:t>
            </a:r>
            <a:r>
              <a:rPr lang="en-US" dirty="0" smtClean="0"/>
              <a:t> insects are small in size and this</a:t>
            </a:r>
            <a:r>
              <a:rPr lang="en-US" baseline="0" dirty="0" smtClean="0"/>
              <a:t> allows them to</a:t>
            </a:r>
            <a:r>
              <a:rPr lang="en-US" dirty="0" smtClean="0"/>
              <a:t> take advantage of many niches (</a:t>
            </a:r>
            <a:r>
              <a:rPr lang="en-US" baseline="0" dirty="0" smtClean="0"/>
              <a:t>suitable living spaces)</a:t>
            </a:r>
            <a:r>
              <a:rPr lang="en-US" dirty="0" smtClean="0"/>
              <a:t> in the environment.</a:t>
            </a:r>
            <a:r>
              <a:rPr lang="en-US" baseline="0" dirty="0" smtClean="0"/>
              <a:t> Another is that i</a:t>
            </a:r>
            <a:r>
              <a:rPr lang="en-US" dirty="0" smtClean="0"/>
              <a:t>nsects have many generations in short time periods, allowing improved</a:t>
            </a:r>
            <a:r>
              <a:rPr lang="en-US" baseline="0" dirty="0" smtClean="0"/>
              <a:t> </a:t>
            </a:r>
            <a:r>
              <a:rPr lang="en-US" dirty="0" smtClean="0"/>
              <a:t>chances for mutations that create new species. Insects also undergo a unique metamorphosis that allows adult and immature insects to take advantage of different food sources and niches in the environment – the adults aren’t competing with the kids for food! </a:t>
            </a:r>
          </a:p>
          <a:p>
            <a:endParaRPr lang="en-US" dirty="0" smtClean="0"/>
          </a:p>
          <a:p>
            <a:r>
              <a:rPr lang="en-US" dirty="0" smtClean="0"/>
              <a:t>All of these things allow insects to eat a wide variety of foods and live in many different habitats throughout the world.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4274981-46F9-499F-8374-02938B880B3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we just mentioned, insects undergo a change from the immature to the adult stage, a phenomena called metamorphosis. Metamorphosis can be either complete or incomplete. </a:t>
            </a:r>
          </a:p>
          <a:p>
            <a:endParaRPr lang="en-US" dirty="0" smtClean="0"/>
          </a:p>
          <a:p>
            <a:pPr defTabSz="966612">
              <a:defRPr/>
            </a:pPr>
            <a:r>
              <a:rPr lang="en-US" dirty="0" smtClean="0"/>
              <a:t>For </a:t>
            </a:r>
            <a:r>
              <a:rPr lang="en-US" b="1" u="none" dirty="0" smtClean="0"/>
              <a:t>complete metamorphosis</a:t>
            </a:r>
            <a:r>
              <a:rPr lang="en-US" dirty="0" smtClean="0"/>
              <a:t>, immature insects (larvae) and adults look very different from each other. They often take advantage of totally different food resources.</a:t>
            </a:r>
            <a:r>
              <a:rPr lang="en-US" baseline="0" dirty="0" smtClean="0"/>
              <a:t> For example</a:t>
            </a:r>
            <a:r>
              <a:rPr lang="en-US" dirty="0" smtClean="0"/>
              <a:t>, certain insect larvae are predators while adults of the same insect species are herbivores. Insects</a:t>
            </a:r>
            <a:r>
              <a:rPr lang="en-US" baseline="0" dirty="0" smtClean="0"/>
              <a:t> start as eggs, then hatch and develop as larvae (worms or caterpillars) through various stages. Larvae eventually turn in to pupa and transform into adults. A good example of pupation is when a butterfly forms a cocoon. Inside the cocoon the larva pupates and emerges as an adult insect.</a:t>
            </a:r>
            <a:endParaRPr lang="en-US" dirty="0" smtClean="0"/>
          </a:p>
          <a:p>
            <a:endParaRPr lang="en-US" dirty="0" smtClean="0"/>
          </a:p>
          <a:p>
            <a:r>
              <a:rPr lang="en-US" dirty="0" smtClean="0"/>
              <a:t>For </a:t>
            </a:r>
            <a:r>
              <a:rPr lang="en-US" b="1" dirty="0" smtClean="0"/>
              <a:t>in</a:t>
            </a:r>
            <a:r>
              <a:rPr lang="en-US" b="1" u="none" dirty="0" smtClean="0"/>
              <a:t>complete metamorphosis</a:t>
            </a:r>
            <a:r>
              <a:rPr lang="en-US" dirty="0" smtClean="0"/>
              <a:t>, immature</a:t>
            </a:r>
            <a:r>
              <a:rPr lang="en-US" baseline="0" dirty="0" smtClean="0"/>
              <a:t> insects (</a:t>
            </a:r>
            <a:r>
              <a:rPr lang="en-US" dirty="0" smtClean="0"/>
              <a:t>nymphs) and adults look very similar. They eat and live in the same area. For</a:t>
            </a:r>
            <a:r>
              <a:rPr lang="en-US" baseline="0" dirty="0" smtClean="0"/>
              <a:t> example,</a:t>
            </a:r>
            <a:r>
              <a:rPr lang="en-US" dirty="0" smtClean="0"/>
              <a:t> both are predatory or both are herbivores. These</a:t>
            </a:r>
            <a:r>
              <a:rPr lang="en-US" baseline="0" dirty="0" smtClean="0"/>
              <a:t> type of insects start as eggs and, after hatching, develop through various nymph stages until they reach adulthood. As nymphs move from one stage to the next, they shed their old exoskeleton and grow a new one. </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A1A10784-0828-48FB-8AC8-857135F48F1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Insects have</a:t>
            </a:r>
            <a:r>
              <a:rPr lang="en-US" baseline="0" dirty="0" smtClean="0"/>
              <a:t> a wide variety of things they can eat. They can eat decaying matter, other insects, and even you (think mosquitoes)!</a:t>
            </a:r>
          </a:p>
          <a:p>
            <a:endParaRPr lang="en-US" baseline="0" dirty="0" smtClean="0"/>
          </a:p>
          <a:p>
            <a:r>
              <a:rPr lang="en-US" baseline="0" dirty="0" smtClean="0"/>
              <a:t>The different types of feeding include:</a:t>
            </a:r>
          </a:p>
          <a:p>
            <a:pPr lvl="1" eaLnBrk="1" hangingPunct="1">
              <a:lnSpc>
                <a:spcPct val="150000"/>
              </a:lnSpc>
              <a:buFont typeface="Arial" pitchFamily="34" charset="0"/>
              <a:buChar char="•"/>
            </a:pPr>
            <a:r>
              <a:rPr lang="en-US" dirty="0" smtClean="0">
                <a:ea typeface="ＭＳ Ｐゴシック" pitchFamily="1" charset="-128"/>
              </a:rPr>
              <a:t>Carnivores, which feed</a:t>
            </a:r>
            <a:r>
              <a:rPr lang="en-US" baseline="0" dirty="0" smtClean="0">
                <a:ea typeface="ＭＳ Ｐゴシック" pitchFamily="1" charset="-128"/>
              </a:rPr>
              <a:t> on </a:t>
            </a:r>
            <a:r>
              <a:rPr lang="en-US" dirty="0" smtClean="0">
                <a:ea typeface="ＭＳ Ｐゴシック" pitchFamily="1" charset="-128"/>
              </a:rPr>
              <a:t>animal matter, such as mosquitoes.</a:t>
            </a:r>
          </a:p>
          <a:p>
            <a:pPr lvl="1" eaLnBrk="1" hangingPunct="1">
              <a:lnSpc>
                <a:spcPct val="150000"/>
              </a:lnSpc>
              <a:buFont typeface="Arial" pitchFamily="34" charset="0"/>
              <a:buChar char="•"/>
            </a:pPr>
            <a:r>
              <a:rPr lang="en-US" dirty="0" smtClean="0">
                <a:ea typeface="ＭＳ Ｐゴシック" pitchFamily="1" charset="-128"/>
              </a:rPr>
              <a:t>Herbivores,</a:t>
            </a:r>
            <a:r>
              <a:rPr lang="en-US" baseline="0" dirty="0" smtClean="0">
                <a:ea typeface="ＭＳ Ｐゴシック" pitchFamily="1" charset="-128"/>
              </a:rPr>
              <a:t> which dine on plant substances, such as aphids.</a:t>
            </a:r>
            <a:endParaRPr lang="en-US" dirty="0" smtClean="0">
              <a:ea typeface="ＭＳ Ｐゴシック" pitchFamily="1" charset="-128"/>
            </a:endParaRPr>
          </a:p>
          <a:p>
            <a:pPr lvl="1" eaLnBrk="1" hangingPunct="1">
              <a:lnSpc>
                <a:spcPct val="150000"/>
              </a:lnSpc>
              <a:buFont typeface="Arial" pitchFamily="34" charset="0"/>
              <a:buChar char="•"/>
            </a:pPr>
            <a:r>
              <a:rPr lang="en-US" dirty="0" smtClean="0">
                <a:ea typeface="ＭＳ Ｐゴシック" pitchFamily="1" charset="-128"/>
              </a:rPr>
              <a:t>Omnivores</a:t>
            </a:r>
            <a:r>
              <a:rPr lang="en-US" baseline="0" dirty="0" smtClean="0">
                <a:ea typeface="ＭＳ Ｐゴシック" pitchFamily="1" charset="-128"/>
              </a:rPr>
              <a:t> feed on</a:t>
            </a:r>
            <a:r>
              <a:rPr lang="en-US" dirty="0" smtClean="0">
                <a:ea typeface="ＭＳ Ｐゴシック" pitchFamily="1" charset="-128"/>
              </a:rPr>
              <a:t> both plant and animal matter.</a:t>
            </a:r>
          </a:p>
          <a:p>
            <a:pPr lvl="1" eaLnBrk="1" hangingPunct="1">
              <a:lnSpc>
                <a:spcPct val="150000"/>
              </a:lnSpc>
              <a:buFont typeface="Arial" pitchFamily="34" charset="0"/>
              <a:buChar char="•"/>
            </a:pPr>
            <a:r>
              <a:rPr lang="en-US" dirty="0" err="1" smtClean="0">
                <a:ea typeface="ＭＳ Ｐゴシック" pitchFamily="1" charset="-128"/>
              </a:rPr>
              <a:t>Detrivores</a:t>
            </a:r>
            <a:r>
              <a:rPr lang="en-US" baseline="0" dirty="0" smtClean="0">
                <a:ea typeface="ＭＳ Ｐゴシック" pitchFamily="1" charset="-128"/>
              </a:rPr>
              <a:t>, which feed on</a:t>
            </a:r>
            <a:r>
              <a:rPr lang="en-US" dirty="0" smtClean="0">
                <a:ea typeface="ＭＳ Ｐゴシック" pitchFamily="1" charset="-128"/>
              </a:rPr>
              <a:t> organic matter.</a:t>
            </a:r>
          </a:p>
          <a:p>
            <a:pPr lvl="1" eaLnBrk="1" hangingPunct="1">
              <a:lnSpc>
                <a:spcPct val="150000"/>
              </a:lnSpc>
              <a:buFont typeface="Arial" pitchFamily="34" charset="0"/>
              <a:buChar char="•"/>
            </a:pPr>
            <a:r>
              <a:rPr lang="en-US" dirty="0" err="1" smtClean="0">
                <a:ea typeface="ＭＳ Ｐゴシック" pitchFamily="1" charset="-128"/>
              </a:rPr>
              <a:t>Saprophores</a:t>
            </a:r>
            <a:r>
              <a:rPr lang="en-US" baseline="0" dirty="0" smtClean="0">
                <a:ea typeface="ＭＳ Ｐゴシック" pitchFamily="1" charset="-128"/>
              </a:rPr>
              <a:t> feed on</a:t>
            </a:r>
            <a:r>
              <a:rPr lang="en-US" dirty="0" smtClean="0">
                <a:ea typeface="ＭＳ Ｐゴシック" pitchFamily="1" charset="-128"/>
              </a:rPr>
              <a:t> decaying matter.</a:t>
            </a:r>
          </a:p>
          <a:p>
            <a:endParaRPr lang="en-US" baseline="0" dirty="0" smtClean="0"/>
          </a:p>
        </p:txBody>
      </p:sp>
      <p:sp>
        <p:nvSpPr>
          <p:cNvPr id="4" name="Slide Number Placeholder 3"/>
          <p:cNvSpPr>
            <a:spLocks noGrp="1"/>
          </p:cNvSpPr>
          <p:nvPr>
            <p:ph type="sldNum" sz="quarter" idx="5"/>
          </p:nvPr>
        </p:nvSpPr>
        <p:spPr/>
        <p:txBody>
          <a:bodyPr/>
          <a:lstStyle/>
          <a:p>
            <a:pPr>
              <a:defRPr/>
            </a:pPr>
            <a:fld id="{43FB2803-33BC-4DF5-9A7F-EB8C958274D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a:t>
            </a:r>
            <a:r>
              <a:rPr lang="en-US" baseline="0" dirty="0" smtClean="0"/>
              <a:t> is a quiz to see if you can tell the difference between insects and arachnids. One of these is a bit tricky!</a:t>
            </a:r>
            <a:endParaRPr lang="en-US" dirty="0" smtClean="0"/>
          </a:p>
          <a:p>
            <a:endParaRPr lang="en-US" dirty="0" smtClean="0"/>
          </a:p>
          <a:p>
            <a:r>
              <a:rPr lang="en-US" dirty="0" smtClean="0"/>
              <a:t>Top left – yes, beetle</a:t>
            </a:r>
          </a:p>
          <a:p>
            <a:r>
              <a:rPr lang="en-US" dirty="0" smtClean="0"/>
              <a:t>Top middle – no, scorpion</a:t>
            </a:r>
          </a:p>
          <a:p>
            <a:r>
              <a:rPr lang="en-US" dirty="0" smtClean="0"/>
              <a:t>Top right – yes, caterpillar</a:t>
            </a:r>
          </a:p>
          <a:p>
            <a:r>
              <a:rPr lang="en-US" dirty="0" smtClean="0"/>
              <a:t>Bottom left – no, spider</a:t>
            </a:r>
          </a:p>
          <a:p>
            <a:r>
              <a:rPr lang="en-US" dirty="0" smtClean="0"/>
              <a:t>Bottom middle – yes, magnolia scale</a:t>
            </a:r>
          </a:p>
          <a:p>
            <a:r>
              <a:rPr lang="en-US" dirty="0" smtClean="0"/>
              <a:t>Bottom right – yes, billbug</a:t>
            </a:r>
          </a:p>
        </p:txBody>
      </p:sp>
      <p:sp>
        <p:nvSpPr>
          <p:cNvPr id="4" name="Slide Number Placeholder 3"/>
          <p:cNvSpPr>
            <a:spLocks noGrp="1"/>
          </p:cNvSpPr>
          <p:nvPr>
            <p:ph type="sldNum" sz="quarter" idx="5"/>
          </p:nvPr>
        </p:nvSpPr>
        <p:spPr/>
        <p:txBody>
          <a:bodyPr/>
          <a:lstStyle/>
          <a:p>
            <a:pPr>
              <a:defRPr/>
            </a:pPr>
            <a:fld id="{B85D29E9-6ED3-4E4C-A064-2C1386EFF97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wings are one of the main features that allow us to categorize different types of insects. This is important because often we can tell a lot about the insect and if it is damaging to plants just by knowing what major group it falls in.</a:t>
            </a:r>
          </a:p>
          <a:p>
            <a:endParaRPr lang="en-US" dirty="0" smtClean="0"/>
          </a:p>
          <a:p>
            <a:r>
              <a:rPr lang="en-US" dirty="0" smtClean="0"/>
              <a:t>Beetles have four wings, but the first pair of wings is hardened in order to protect the second pair of wings folded beneath. It is the second pair of wings that are used for flight.  </a:t>
            </a:r>
          </a:p>
          <a:p>
            <a:endParaRPr lang="en-US" dirty="0" smtClean="0"/>
          </a:p>
          <a:p>
            <a:r>
              <a:rPr lang="en-US" dirty="0" smtClean="0"/>
              <a:t>True bugs have wings that are folded across each other to make an X-shape.  </a:t>
            </a:r>
          </a:p>
          <a:p>
            <a:endParaRPr lang="en-US" dirty="0" smtClean="0"/>
          </a:p>
          <a:p>
            <a:r>
              <a:rPr lang="en-US" dirty="0" smtClean="0"/>
              <a:t>Grasshoppers have leathery front wings and more membranous </a:t>
            </a:r>
            <a:r>
              <a:rPr lang="en-US" dirty="0" err="1" smtClean="0"/>
              <a:t>hindwings</a:t>
            </a:r>
            <a:r>
              <a:rPr lang="en-US" dirty="0" smtClean="0"/>
              <a:t>.</a:t>
            </a:r>
          </a:p>
          <a:p>
            <a:endParaRPr lang="en-US" dirty="0" smtClean="0"/>
          </a:p>
          <a:p>
            <a:r>
              <a:rPr lang="en-US" dirty="0" smtClean="0"/>
              <a:t>Earwigs have wings folded up underneath the small leathery forewings, but do not fly much.</a:t>
            </a:r>
          </a:p>
          <a:p>
            <a:endParaRPr lang="en-US" dirty="0" smtClean="0"/>
          </a:p>
          <a:p>
            <a:r>
              <a:rPr lang="en-US" dirty="0" smtClean="0"/>
              <a:t>Wasps and bees have 2 pairs of wings that sometimes are hooked together so it appears they have only 1 pair. There wings are often clear with darker veins.</a:t>
            </a:r>
          </a:p>
          <a:p>
            <a:endParaRPr lang="en-US" dirty="0" smtClean="0"/>
          </a:p>
          <a:p>
            <a:r>
              <a:rPr lang="en-US" dirty="0" smtClean="0"/>
              <a:t>Butterflies and moths are well known for their 2 pairs of bright and colorful wings.</a:t>
            </a:r>
          </a:p>
          <a:p>
            <a:endParaRPr lang="en-US" dirty="0" smtClean="0"/>
          </a:p>
          <a:p>
            <a:r>
              <a:rPr lang="en-US" dirty="0" smtClean="0"/>
              <a:t>Flies actually have only 1 pair of wings, the hind pair of wings has been reduced.</a:t>
            </a:r>
          </a:p>
          <a:p>
            <a:endParaRPr lang="en-US" dirty="0" smtClean="0"/>
          </a:p>
          <a:p>
            <a:r>
              <a:rPr lang="en-US" dirty="0" smtClean="0"/>
              <a:t> </a:t>
            </a:r>
          </a:p>
        </p:txBody>
      </p:sp>
      <p:sp>
        <p:nvSpPr>
          <p:cNvPr id="4" name="Slide Number Placeholder 3"/>
          <p:cNvSpPr>
            <a:spLocks noGrp="1"/>
          </p:cNvSpPr>
          <p:nvPr>
            <p:ph type="sldNum" sz="quarter" idx="5"/>
          </p:nvPr>
        </p:nvSpPr>
        <p:spPr/>
        <p:txBody>
          <a:bodyPr/>
          <a:lstStyle/>
          <a:p>
            <a:pPr>
              <a:defRPr/>
            </a:pPr>
            <a:fld id="{8D781D61-6190-4F73-A6D2-75BBB055BAD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mouthparts of insects are important for two main reasons – first they can help us identify the insects, and second they tell us how they feed on a plant and what sort of damage they cause.</a:t>
            </a:r>
          </a:p>
          <a:p>
            <a:endParaRPr lang="en-US" dirty="0" smtClean="0"/>
          </a:p>
          <a:p>
            <a:r>
              <a:rPr lang="en-US" dirty="0" smtClean="0"/>
              <a:t>The function of the mouthparts is to taste the environment, locate food, and to get food into the digestive system of the insects – just like our mouth does.</a:t>
            </a:r>
          </a:p>
          <a:p>
            <a:endParaRPr lang="en-US" dirty="0" smtClean="0"/>
          </a:p>
          <a:p>
            <a:r>
              <a:rPr lang="en-US" dirty="0" smtClean="0"/>
              <a:t>For instance, insects with sucking mouthparts tend to use them sort of like a straw or hypodermic needle. All flies have sucking mouthparts and mosquitoes are a great example of insects that use sucking mouthparts like a straw to suck up our blood. Other insects are predatory and use these</a:t>
            </a:r>
            <a:r>
              <a:rPr lang="en-US" baseline="0" dirty="0" smtClean="0"/>
              <a:t> mouthparts</a:t>
            </a:r>
            <a:r>
              <a:rPr lang="en-US" dirty="0" smtClean="0"/>
              <a:t> when feeding</a:t>
            </a:r>
            <a:r>
              <a:rPr lang="en-US" baseline="0" dirty="0" smtClean="0"/>
              <a:t> on prey. </a:t>
            </a:r>
            <a:r>
              <a:rPr lang="en-US" dirty="0" smtClean="0"/>
              <a:t>Houseflies also have sucking mouthparts, but theirs are modified a bit so they sort of sponge up food – usually after regurgitating on it to start the digestion process a bit early!</a:t>
            </a:r>
          </a:p>
          <a:p>
            <a:endParaRPr lang="en-US" dirty="0" smtClean="0"/>
          </a:p>
          <a:p>
            <a:r>
              <a:rPr lang="en-US" dirty="0" smtClean="0"/>
              <a:t>On plants, insects with sucking mouthparts suck up the plant sap and tend to leave discoloration on the leaves. Many of the more serious plant pests have sucking mouthparts.</a:t>
            </a:r>
          </a:p>
          <a:p>
            <a:endParaRPr lang="en-US" dirty="0" smtClean="0"/>
          </a:p>
          <a:p>
            <a:r>
              <a:rPr lang="en-US" dirty="0" smtClean="0"/>
              <a:t>Moths and butterflies are interesting because they change mouthpart types during metamorphosis – they start out with chewing mouthparts as caterpillars, leaving holes in leaves or cutting</a:t>
            </a:r>
            <a:r>
              <a:rPr lang="en-US" baseline="0" dirty="0" smtClean="0"/>
              <a:t> stems</a:t>
            </a:r>
            <a:r>
              <a:rPr lang="en-US" dirty="0" smtClean="0"/>
              <a:t>. Then as adults they have sucking (or siphoning) mouthparts and suck up nectar from flowers.</a:t>
            </a:r>
          </a:p>
          <a:p>
            <a:endParaRPr lang="en-US" dirty="0" smtClean="0"/>
          </a:p>
          <a:p>
            <a:r>
              <a:rPr lang="en-US" dirty="0" smtClean="0"/>
              <a:t>Other groups of insects have chewing mouthparts, such as the wasps and bees, beetles, praying</a:t>
            </a:r>
            <a:r>
              <a:rPr lang="en-US" baseline="0" dirty="0" smtClean="0"/>
              <a:t> mantises, </a:t>
            </a:r>
            <a:r>
              <a:rPr lang="en-US" dirty="0" smtClean="0"/>
              <a:t>and the grasshopper group. These insects chew on their food in a similar manner as you and I do. Honey bees have a lapping, tongue-like mouthpart they use to collect nectar.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99FE7E0-E24C-4164-A47B-76FBA92FDCC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antennae of an insect are very important organs. Most insects rely on antennae to sense their environment. You can think of the antennae as functioning similarly to the human sense of smell, although insect antennae are much better at smelling than we are. Insects also use their antennae to physically feel their environment by touching objects they are exploring.  </a:t>
            </a:r>
          </a:p>
          <a:p>
            <a:endParaRPr lang="en-US" dirty="0" smtClean="0"/>
          </a:p>
          <a:p>
            <a:r>
              <a:rPr lang="en-US" dirty="0" smtClean="0"/>
              <a:t>Antennae come in a wide variety of shapes and sizes and are an important feature for identification of insects.</a:t>
            </a:r>
          </a:p>
          <a:p>
            <a:endParaRPr lang="en-US" dirty="0" smtClean="0"/>
          </a:p>
        </p:txBody>
      </p:sp>
      <p:sp>
        <p:nvSpPr>
          <p:cNvPr id="4" name="Slide Number Placeholder 3"/>
          <p:cNvSpPr>
            <a:spLocks noGrp="1"/>
          </p:cNvSpPr>
          <p:nvPr>
            <p:ph type="sldNum" sz="quarter" idx="5"/>
          </p:nvPr>
        </p:nvSpPr>
        <p:spPr/>
        <p:txBody>
          <a:bodyPr/>
          <a:lstStyle/>
          <a:p>
            <a:pPr>
              <a:defRPr/>
            </a:pPr>
            <a:fld id="{37CE9C72-ECF2-4986-82F6-F81EDE7B887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legs of many insects have changed (or modified) to be especially useful in the habitat where the insect lives or for helping it obtain food. Walking legs are the least modified of insect legs and are used for walking or running.</a:t>
            </a:r>
          </a:p>
          <a:p>
            <a:endParaRPr lang="en-US" dirty="0" smtClean="0"/>
          </a:p>
          <a:p>
            <a:r>
              <a:rPr lang="en-US" dirty="0" smtClean="0"/>
              <a:t>The praying mantis gets its name from its front legs, which</a:t>
            </a:r>
            <a:r>
              <a:rPr lang="en-US" baseline="0" dirty="0" smtClean="0"/>
              <a:t> make it appear as though the insect is praying. The insects front legs are actually mo</a:t>
            </a:r>
            <a:r>
              <a:rPr lang="en-US" dirty="0" smtClean="0"/>
              <a:t>dified to grab and hold onto the prey that it eats.</a:t>
            </a:r>
          </a:p>
          <a:p>
            <a:endParaRPr lang="en-US" dirty="0" smtClean="0"/>
          </a:p>
          <a:p>
            <a:r>
              <a:rPr lang="en-US" dirty="0" smtClean="0"/>
              <a:t>Many bees have a special part on their legs that they use to carry pollen collected</a:t>
            </a:r>
            <a:r>
              <a:rPr lang="en-US" baseline="0" dirty="0" smtClean="0"/>
              <a:t> from flowers</a:t>
            </a:r>
            <a:r>
              <a:rPr lang="en-US" dirty="0" smtClean="0"/>
              <a:t>.</a:t>
            </a:r>
          </a:p>
          <a:p>
            <a:endParaRPr lang="en-US" dirty="0" smtClean="0"/>
          </a:p>
          <a:p>
            <a:r>
              <a:rPr lang="en-US" dirty="0" smtClean="0"/>
              <a:t>Insects that live underground often have legs modified for digging, like this mole cricket does.</a:t>
            </a:r>
          </a:p>
          <a:p>
            <a:endParaRPr lang="en-US" dirty="0" smtClean="0"/>
          </a:p>
          <a:p>
            <a:r>
              <a:rPr lang="en-US" dirty="0" smtClean="0"/>
              <a:t>Most of us are familiar with legs modified for jumping. Jumping is an effective way for insects, like the grasshopper, to escape predators and move quickly through their environment.</a:t>
            </a:r>
          </a:p>
          <a:p>
            <a:endParaRPr lang="en-US" dirty="0" smtClean="0"/>
          </a:p>
          <a:p>
            <a:r>
              <a:rPr lang="en-US" dirty="0" smtClean="0"/>
              <a:t>Many insects also live underwater, and these insects have legs modified for swimming. This bug has legs modified for swimming and for grasping prey.  </a:t>
            </a:r>
          </a:p>
        </p:txBody>
      </p:sp>
      <p:sp>
        <p:nvSpPr>
          <p:cNvPr id="4" name="Slide Number Placeholder 3"/>
          <p:cNvSpPr>
            <a:spLocks noGrp="1"/>
          </p:cNvSpPr>
          <p:nvPr>
            <p:ph type="sldNum" sz="quarter" idx="5"/>
          </p:nvPr>
        </p:nvSpPr>
        <p:spPr/>
        <p:txBody>
          <a:bodyPr/>
          <a:lstStyle/>
          <a:p>
            <a:pPr>
              <a:defRPr/>
            </a:pPr>
            <a:fld id="{85713A75-07E3-4EE1-895B-8E0B945B87D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241653"/>
            <a:r>
              <a:rPr lang="en-US" dirty="0" smtClean="0"/>
              <a:t>In this</a:t>
            </a:r>
            <a:r>
              <a:rPr lang="en-US" baseline="0" dirty="0" smtClean="0"/>
              <a:t> presentation we learned that </a:t>
            </a:r>
            <a:r>
              <a:rPr lang="en-US" dirty="0" smtClean="0"/>
              <a:t>there are many keys</a:t>
            </a:r>
            <a:r>
              <a:rPr lang="en-US" baseline="0" dirty="0" smtClean="0"/>
              <a:t> that can help us to accurately identify insects including wings, antennae, legs, and </a:t>
            </a:r>
          </a:p>
          <a:p>
            <a:pPr marL="0" indent="-241653"/>
            <a:r>
              <a:rPr lang="en-US" baseline="0" dirty="0" smtClean="0"/>
              <a:t>mouthparts. </a:t>
            </a:r>
            <a:r>
              <a:rPr lang="en-US" dirty="0" smtClean="0"/>
              <a:t>Accurate insect identification is important as </a:t>
            </a:r>
            <a:r>
              <a:rPr lang="en-US" baseline="0" dirty="0" smtClean="0"/>
              <a:t>it is one of the first components of integrated pest management. </a:t>
            </a:r>
          </a:p>
          <a:p>
            <a:pPr marL="241653" indent="-241653"/>
            <a:endParaRPr lang="en-US" baseline="0" dirty="0" smtClean="0"/>
          </a:p>
          <a:p>
            <a:r>
              <a:rPr lang="en-US" baseline="0" dirty="0" smtClean="0"/>
              <a:t>Who knows…some insects may cause significant problems in the field and some of the critters you find in a field may be helping you out by eating problem insects!</a:t>
            </a:r>
            <a:endParaRPr lang="en-US" dirty="0" smtClean="0"/>
          </a:p>
          <a:p>
            <a:pPr marL="241653" indent="-241653"/>
            <a:endParaRPr lang="en-US" dirty="0" smtClean="0"/>
          </a:p>
          <a:p>
            <a:pPr indent="-241653"/>
            <a:r>
              <a:rPr lang="en-US" i="0" baseline="0" dirty="0" smtClean="0"/>
              <a:t>[</a:t>
            </a:r>
            <a:r>
              <a:rPr lang="en-US" i="1" baseline="0" dirty="0" smtClean="0"/>
              <a:t>From left: Spider eating a northern corn rootworm beetle </a:t>
            </a:r>
            <a:r>
              <a:rPr lang="en-US" i="0" baseline="0" dirty="0" smtClean="0"/>
              <a:t>(page 53, Corn Field Guide) </a:t>
            </a:r>
            <a:r>
              <a:rPr lang="en-US" i="1" baseline="0" dirty="0" smtClean="0"/>
              <a:t>and a soybean aphid with wings that is being devoured by a lady beetle</a:t>
            </a:r>
            <a:r>
              <a:rPr lang="en-US" i="0" baseline="0" dirty="0" smtClean="0"/>
              <a:t> (pages 38-40 and 49, Soybean Field Guide 2</a:t>
            </a:r>
            <a:r>
              <a:rPr lang="en-US" i="0" baseline="30000" dirty="0" smtClean="0"/>
              <a:t>nd</a:t>
            </a:r>
            <a:r>
              <a:rPr lang="en-US" i="0" baseline="0" dirty="0" smtClean="0"/>
              <a:t> Edition)]</a:t>
            </a:r>
          </a:p>
          <a:p>
            <a:pPr defTabSz="966612">
              <a:spcBef>
                <a:spcPct val="30000"/>
              </a:spcBef>
              <a:defRPr/>
            </a:pPr>
            <a:endParaRPr lang="en-US" sz="1200" dirty="0" smtClean="0"/>
          </a:p>
          <a:p>
            <a:pPr defTabSz="966612">
              <a:spcBef>
                <a:spcPct val="30000"/>
              </a:spcBef>
              <a:defRPr/>
            </a:pPr>
            <a:r>
              <a:rPr lang="en-US" sz="1200" i="1" dirty="0" smtClean="0"/>
              <a:t>All images © ISU, except where noted.</a:t>
            </a:r>
            <a:endParaRPr lang="en-US" sz="1200" dirty="0" smtClean="0"/>
          </a:p>
          <a:p>
            <a:pPr defTabSz="966612">
              <a:spcBef>
                <a:spcPct val="30000"/>
              </a:spcBef>
              <a:defRPr/>
            </a:pPr>
            <a:endParaRPr lang="en-US" sz="1200" dirty="0" smtClean="0"/>
          </a:p>
          <a:p>
            <a:pPr defTabSz="966612">
              <a:spcBef>
                <a:spcPct val="30000"/>
              </a:spcBef>
              <a:defRPr/>
            </a:pPr>
            <a:r>
              <a:rPr lang="en-US" sz="1200" dirty="0" smtClean="0"/>
              <a:t>Thanks to ISU Extension and Outreach and North Central IPM Center for financial support.</a:t>
            </a:r>
          </a:p>
          <a:p>
            <a:pPr marL="241653" indent="-241653"/>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order to appreciate insects, as well as manage pest insects, it is important to learn about them and their relatives. We will discover why insects are so successful, and discuss the great variety in insect anatomy and biology.</a:t>
            </a:r>
          </a:p>
          <a:p>
            <a:endParaRPr lang="en-US" dirty="0" smtClean="0"/>
          </a:p>
          <a:p>
            <a:r>
              <a:rPr lang="en-US" dirty="0" smtClean="0"/>
              <a:t>[</a:t>
            </a:r>
            <a:r>
              <a:rPr lang="en-US" i="1" dirty="0" smtClean="0"/>
              <a:t>From</a:t>
            </a:r>
            <a:r>
              <a:rPr lang="en-US" i="1" baseline="0" dirty="0" smtClean="0"/>
              <a:t> </a:t>
            </a:r>
            <a:r>
              <a:rPr lang="en-US" i="1" dirty="0" smtClean="0"/>
              <a:t>left: different</a:t>
            </a:r>
            <a:r>
              <a:rPr lang="en-US" i="1" baseline="0" dirty="0" smtClean="0"/>
              <a:t> colors of the bean leaf beetle </a:t>
            </a:r>
            <a:r>
              <a:rPr lang="en-US" i="0" baseline="0" dirty="0" smtClean="0"/>
              <a:t>(page 46, Soybean Field Guide 2</a:t>
            </a:r>
            <a:r>
              <a:rPr lang="en-US" i="0" baseline="30000" dirty="0" smtClean="0"/>
              <a:t>nd</a:t>
            </a:r>
            <a:r>
              <a:rPr lang="en-US" i="0" baseline="0" dirty="0" smtClean="0"/>
              <a:t> Edition) </a:t>
            </a:r>
            <a:r>
              <a:rPr lang="en-US" i="1" baseline="0" dirty="0" smtClean="0"/>
              <a:t>and soybean aphids with an ant </a:t>
            </a:r>
            <a:r>
              <a:rPr lang="en-US" i="0" baseline="0" dirty="0" smtClean="0"/>
              <a:t>(pages 38-40, Soybean Field Guide 2</a:t>
            </a:r>
            <a:r>
              <a:rPr lang="en-US" i="0" baseline="30000" dirty="0" smtClean="0"/>
              <a:t>nd</a:t>
            </a:r>
            <a:r>
              <a:rPr lang="en-US" i="0" baseline="0" dirty="0" smtClean="0"/>
              <a:t> Edition)]</a:t>
            </a:r>
            <a:endParaRPr lang="en-US" dirty="0" smtClean="0"/>
          </a:p>
        </p:txBody>
      </p:sp>
      <p:sp>
        <p:nvSpPr>
          <p:cNvPr id="4" name="Slide Number Placeholder 3"/>
          <p:cNvSpPr>
            <a:spLocks noGrp="1"/>
          </p:cNvSpPr>
          <p:nvPr>
            <p:ph type="sldNum" sz="quarter" idx="5"/>
          </p:nvPr>
        </p:nvSpPr>
        <p:spPr/>
        <p:txBody>
          <a:bodyPr/>
          <a:lstStyle/>
          <a:p>
            <a:pPr>
              <a:defRPr/>
            </a:pPr>
            <a:fld id="{0F3B0377-6188-4C08-8B49-16577F6AAF14}"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Insects are part of a larger group of animals called the arthropods. All insects, arachnids, crustaceans, and centipedes and millipedes belong to the arthropod group. Animals</a:t>
            </a:r>
            <a:r>
              <a:rPr lang="en-US" baseline="0" dirty="0" smtClean="0"/>
              <a:t> in the group are</a:t>
            </a:r>
            <a:r>
              <a:rPr lang="en-US" dirty="0" smtClean="0"/>
              <a:t> characterized by a hard exoskeleton and jointed appendages. The hard</a:t>
            </a:r>
            <a:r>
              <a:rPr lang="en-US" baseline="0" dirty="0" smtClean="0"/>
              <a:t> exoskeleton is made of a substance called chitin and muscles connect to the interior of the shell, rather than to bones as they do in mammals.</a:t>
            </a:r>
          </a:p>
          <a:p>
            <a:endParaRPr lang="en-US" baseline="0" dirty="0" smtClean="0"/>
          </a:p>
          <a:p>
            <a:r>
              <a:rPr lang="en-US" baseline="0" dirty="0" smtClean="0"/>
              <a:t>Along with jointed appendages, arthropods also have segmented bodies.</a:t>
            </a:r>
          </a:p>
          <a:p>
            <a:endParaRPr lang="en-US" dirty="0" smtClean="0"/>
          </a:p>
          <a:p>
            <a:r>
              <a:rPr lang="en-US" dirty="0" smtClean="0"/>
              <a:t>Sometimes people think that slugs, snails, and earthworms are arthropods, but they are not as they lack the exoskeleton.</a:t>
            </a:r>
          </a:p>
        </p:txBody>
      </p:sp>
      <p:sp>
        <p:nvSpPr>
          <p:cNvPr id="4" name="Slide Number Placeholder 3"/>
          <p:cNvSpPr>
            <a:spLocks noGrp="1"/>
          </p:cNvSpPr>
          <p:nvPr>
            <p:ph type="sldNum" sz="quarter" idx="5"/>
          </p:nvPr>
        </p:nvSpPr>
        <p:spPr/>
        <p:txBody>
          <a:bodyPr/>
          <a:lstStyle/>
          <a:p>
            <a:pPr>
              <a:defRPr/>
            </a:pPr>
            <a:fld id="{6591AECB-15C0-4C73-A1D9-4474082EC75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insect body can be divided into three main regions – the head that contains the antennae, eyes, and mouthparts, the thorax that has the legs and wings, and finally the abdomen that contains a large portion of the digestive system and the reproductive parts.</a:t>
            </a:r>
          </a:p>
        </p:txBody>
      </p:sp>
      <p:sp>
        <p:nvSpPr>
          <p:cNvPr id="4" name="Slide Number Placeholder 3"/>
          <p:cNvSpPr>
            <a:spLocks noGrp="1"/>
          </p:cNvSpPr>
          <p:nvPr>
            <p:ph type="sldNum" sz="quarter" idx="5"/>
          </p:nvPr>
        </p:nvSpPr>
        <p:spPr/>
        <p:txBody>
          <a:bodyPr/>
          <a:lstStyle/>
          <a:p>
            <a:pPr>
              <a:defRPr/>
            </a:pPr>
            <a:fld id="{E4B6C373-B107-49BA-859A-6E28878F7C1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ant </a:t>
            </a:r>
            <a:r>
              <a:rPr lang="en-US" baseline="0" dirty="0" smtClean="0"/>
              <a:t>is shown here with it’s three main body segments labeled: head, thorax, and abdomen. The legs are attached to the thorax. </a:t>
            </a:r>
          </a:p>
          <a:p>
            <a:pPr marL="0" marR="0" indent="0" algn="l" defTabSz="914400" rtl="0" eaLnBrk="0" fontAlgn="base" latinLnBrk="0" hangingPunct="0">
              <a:lnSpc>
                <a:spcPct val="100000"/>
              </a:lnSpc>
              <a:spcBef>
                <a:spcPct val="0"/>
              </a:spcBef>
              <a:spcAft>
                <a:spcPct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08C9B8B-E4A0-4D39-9248-14989F37854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Spiders have only two main body parts because the head and thorax regions are a single unit, the </a:t>
            </a:r>
            <a:r>
              <a:rPr lang="en-US" dirty="0" err="1" smtClean="0"/>
              <a:t>cephalothorax</a:t>
            </a:r>
            <a:r>
              <a:rPr lang="en-US" dirty="0" smtClean="0"/>
              <a:t>, that contains all the parts of the head (eyes, mouth, </a:t>
            </a:r>
            <a:r>
              <a:rPr lang="en-US" dirty="0" err="1" smtClean="0"/>
              <a:t>palps</a:t>
            </a:r>
            <a:r>
              <a:rPr lang="en-US" dirty="0" smtClean="0"/>
              <a:t>) and the legs. The abdomen contains reproductive parts and the spinnerets that make the silk for webs.</a:t>
            </a:r>
          </a:p>
        </p:txBody>
      </p:sp>
      <p:sp>
        <p:nvSpPr>
          <p:cNvPr id="4" name="Slide Number Placeholder 3"/>
          <p:cNvSpPr>
            <a:spLocks noGrp="1"/>
          </p:cNvSpPr>
          <p:nvPr>
            <p:ph type="sldNum" sz="quarter" idx="5"/>
          </p:nvPr>
        </p:nvSpPr>
        <p:spPr/>
        <p:txBody>
          <a:bodyPr/>
          <a:lstStyle/>
          <a:p>
            <a:pPr>
              <a:defRPr/>
            </a:pPr>
            <a:fld id="{8FF740B3-376F-4E71-B9D1-BF9196422B9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wolf spider, shown</a:t>
            </a:r>
            <a:r>
              <a:rPr lang="en-US" baseline="0" dirty="0" smtClean="0"/>
              <a:t> here with young spiders riding on it’s back,</a:t>
            </a:r>
            <a:r>
              <a:rPr lang="en-US" dirty="0" smtClean="0"/>
              <a:t> is an arachnid found in </a:t>
            </a:r>
            <a:r>
              <a:rPr lang="en-US" dirty="0" smtClean="0"/>
              <a:t>Nebraska.</a:t>
            </a:r>
            <a:r>
              <a:rPr lang="en-US" baseline="0" dirty="0" smtClean="0"/>
              <a:t> </a:t>
            </a:r>
            <a:r>
              <a:rPr lang="en-US" baseline="0" dirty="0" smtClean="0"/>
              <a:t>It eats insects that it catches by pouncing on them. Body parts include the </a:t>
            </a:r>
            <a:r>
              <a:rPr lang="en-US" baseline="0" dirty="0" err="1" smtClean="0"/>
              <a:t>cephalothorax</a:t>
            </a:r>
            <a:r>
              <a:rPr lang="en-US" baseline="0" dirty="0" smtClean="0"/>
              <a:t> (both head and thorax) and the abdomen.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08C9B8B-E4A0-4D39-9248-14989F37854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easiest way to tell if an arthropod is a spider or an insect is to count the number of legs. We should all be relieved that spiders never have wings!</a:t>
            </a:r>
          </a:p>
        </p:txBody>
      </p:sp>
      <p:sp>
        <p:nvSpPr>
          <p:cNvPr id="4" name="Slide Number Placeholder 3"/>
          <p:cNvSpPr>
            <a:spLocks noGrp="1"/>
          </p:cNvSpPr>
          <p:nvPr>
            <p:ph type="sldNum" sz="quarter" idx="5"/>
          </p:nvPr>
        </p:nvSpPr>
        <p:spPr/>
        <p:txBody>
          <a:bodyPr/>
          <a:lstStyle/>
          <a:p>
            <a:pPr>
              <a:defRPr/>
            </a:pPr>
            <a:fld id="{D52165A8-FEC5-4F76-BF03-4B5FBCDE381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Insects make up the vast majority of the described species of plants and animals on the planet. There are many theories why insects are so very successful, which we will</a:t>
            </a:r>
            <a:r>
              <a:rPr lang="en-US" baseline="0" dirty="0" smtClean="0"/>
              <a:t> talk about on the next slide</a:t>
            </a:r>
            <a:r>
              <a:rPr lang="en-US" dirty="0" smtClean="0"/>
              <a:t>. </a:t>
            </a:r>
          </a:p>
          <a:p>
            <a:endParaRPr lang="en-US" dirty="0" smtClean="0"/>
          </a:p>
          <a:p>
            <a:r>
              <a:rPr lang="en-US" dirty="0" smtClean="0"/>
              <a:t>There</a:t>
            </a:r>
            <a:r>
              <a:rPr lang="en-US" baseline="0" dirty="0" smtClean="0"/>
              <a:t> are more than 1 million different insect species in the world. Another interesting fact is that 1 out of every 5 animals is a beetle!</a:t>
            </a:r>
            <a:endParaRPr lang="en-US" dirty="0" smtClean="0"/>
          </a:p>
          <a:p>
            <a:endParaRPr lang="en-US" dirty="0" smtClean="0"/>
          </a:p>
          <a:p>
            <a:r>
              <a:rPr lang="en-US" dirty="0" smtClean="0"/>
              <a:t>It is important to remember that although a great deal of attention is paid to insects that negatively impact humans, like insects that carry human diseases, live in our homes, or eat our food (either in the kitchen or in the field), they are just a small handful of the insects that are in our environment. It is estimated that fewer than 2% of insects are actually pests to humans.  </a:t>
            </a:r>
          </a:p>
          <a:p>
            <a:endParaRPr lang="en-US" dirty="0" smtClean="0"/>
          </a:p>
          <a:p>
            <a:r>
              <a:rPr lang="en-US" dirty="0" smtClean="0"/>
              <a:t>There are also insects that benefit humans. In truth, insects are such a vital part of the Earth’s environments that life would be very different if we did not have them here performing so many useful services. They pollinate flowers, they consume and recycle dead plants and animals, they feed on pest insects, they serve as food for other animals, they aerate the soil – the list goes on and on.  </a:t>
            </a:r>
          </a:p>
        </p:txBody>
      </p:sp>
      <p:sp>
        <p:nvSpPr>
          <p:cNvPr id="4" name="Slide Number Placeholder 3"/>
          <p:cNvSpPr>
            <a:spLocks noGrp="1"/>
          </p:cNvSpPr>
          <p:nvPr>
            <p:ph type="sldNum" sz="quarter" idx="5"/>
          </p:nvPr>
        </p:nvSpPr>
        <p:spPr/>
        <p:txBody>
          <a:bodyPr/>
          <a:lstStyle/>
          <a:p>
            <a:pPr>
              <a:defRPr/>
            </a:pPr>
            <a:fld id="{E5066521-D17A-4652-9E6F-5D1C64C665F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752600"/>
            <a:ext cx="7772400" cy="41148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DFF7288-B044-474A-9B1F-7A5203CE7007}" type="slidenum">
              <a:rPr lang="en-US"/>
              <a:pPr>
                <a:defRPr/>
              </a:pPr>
              <a:t>‹#›</a:t>
            </a:fld>
            <a:endParaRPr lang="en-US"/>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6E5E98E8-1425-4254-BC92-DE2B98E184E1}" type="slidenum">
              <a:rPr lang="en-US"/>
              <a:pPr>
                <a:defRPr/>
              </a:pPr>
              <a:t>‹#›</a:t>
            </a:fld>
            <a:endParaRPr lang="en-US"/>
          </a:p>
        </p:txBody>
      </p:sp>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457200" y="9906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3D69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jpeg"/><Relationship Id="rId8"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152399" y="692965"/>
            <a:ext cx="8780463" cy="769441"/>
          </a:xfrm>
          <a:prstGeom prst="rect">
            <a:avLst/>
          </a:prstGeom>
          <a:noFill/>
          <a:ln w="9525">
            <a:noFill/>
            <a:miter lim="800000"/>
            <a:headEnd/>
            <a:tailEnd/>
          </a:ln>
        </p:spPr>
        <p:txBody>
          <a:bodyPr>
            <a:spAutoFit/>
          </a:bodyPr>
          <a:lstStyle/>
          <a:p>
            <a:pPr algn="ctr">
              <a:defRPr/>
            </a:pPr>
            <a:r>
              <a:rPr lang="en-US" sz="4400" kern="0" dirty="0">
                <a:solidFill>
                  <a:schemeClr val="bg1"/>
                </a:solidFill>
                <a:latin typeface="Calibri" pitchFamily="34" charset="0"/>
                <a:ea typeface="ＭＳ Ｐゴシック" pitchFamily="1" charset="-128"/>
                <a:cs typeface="+mj-cs"/>
              </a:rPr>
              <a:t>Introduction to </a:t>
            </a:r>
            <a:r>
              <a:rPr lang="en-US" sz="4400" kern="0" dirty="0" smtClean="0">
                <a:solidFill>
                  <a:schemeClr val="bg1"/>
                </a:solidFill>
                <a:latin typeface="Calibri" pitchFamily="34" charset="0"/>
                <a:ea typeface="ＭＳ Ｐゴシック" pitchFamily="1" charset="-128"/>
                <a:cs typeface="+mj-cs"/>
              </a:rPr>
              <a:t>Insects</a:t>
            </a:r>
            <a:endParaRPr lang="en-US" sz="4400"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5"/>
          <p:cNvSpPr>
            <a:spLocks noGrp="1"/>
          </p:cNvSpPr>
          <p:nvPr>
            <p:ph type="body" idx="2"/>
          </p:nvPr>
        </p:nvSpPr>
        <p:spPr bwMode="auto">
          <a:xfrm>
            <a:off x="4800600" y="1265238"/>
            <a:ext cx="3886200" cy="4678362"/>
          </a:xfrm>
          <a:noFill/>
          <a:ln>
            <a:miter lim="800000"/>
            <a:headEnd/>
            <a:tailEnd/>
          </a:ln>
        </p:spPr>
        <p:txBody>
          <a:bodyPr vert="horz" wrap="square" lIns="91440" tIns="45720" rIns="91440" bIns="45720" numCol="1" anchor="t" anchorCtr="0" compatLnSpc="1">
            <a:prstTxWarp prst="textNoShape">
              <a:avLst/>
            </a:prstTxWarp>
          </a:bodyPr>
          <a:lstStyle/>
          <a:p>
            <a:pPr marL="273050" indent="-273050">
              <a:spcBef>
                <a:spcPct val="0"/>
              </a:spcBef>
              <a:spcAft>
                <a:spcPts val="600"/>
              </a:spcAft>
              <a:buFontTx/>
              <a:buChar char="•"/>
            </a:pPr>
            <a:r>
              <a:rPr lang="en-US" sz="2800" dirty="0" smtClean="0">
                <a:solidFill>
                  <a:schemeClr val="tx2"/>
                </a:solidFill>
                <a:latin typeface="Calibri" pitchFamily="34" charset="0"/>
                <a:ea typeface="ＭＳ Ｐゴシック" pitchFamily="1" charset="-128"/>
                <a:cs typeface="Calibri" pitchFamily="34" charset="0"/>
              </a:rPr>
              <a:t>Small size</a:t>
            </a:r>
          </a:p>
          <a:p>
            <a:pPr marL="273050" indent="-273050">
              <a:spcBef>
                <a:spcPct val="0"/>
              </a:spcBef>
              <a:spcAft>
                <a:spcPts val="600"/>
              </a:spcAft>
              <a:buFontTx/>
              <a:buChar char="•"/>
            </a:pPr>
            <a:r>
              <a:rPr lang="en-US" sz="2800" dirty="0" smtClean="0">
                <a:solidFill>
                  <a:schemeClr val="tx2"/>
                </a:solidFill>
                <a:latin typeface="Calibri" pitchFamily="34" charset="0"/>
                <a:ea typeface="ＭＳ Ｐゴシック" pitchFamily="1" charset="-128"/>
                <a:cs typeface="Calibri" pitchFamily="34" charset="0"/>
              </a:rPr>
              <a:t>Multigenerational</a:t>
            </a:r>
          </a:p>
          <a:p>
            <a:pPr marL="273050" indent="-273050">
              <a:spcBef>
                <a:spcPct val="0"/>
              </a:spcBef>
              <a:spcAft>
                <a:spcPts val="600"/>
              </a:spcAft>
              <a:buFontTx/>
              <a:buChar char="•"/>
            </a:pPr>
            <a:r>
              <a:rPr lang="en-US" sz="2800" dirty="0" smtClean="0">
                <a:solidFill>
                  <a:schemeClr val="tx2"/>
                </a:solidFill>
                <a:latin typeface="Calibri" pitchFamily="34" charset="0"/>
                <a:ea typeface="ＭＳ Ｐゴシック" pitchFamily="1" charset="-128"/>
                <a:cs typeface="Calibri" pitchFamily="34" charset="0"/>
              </a:rPr>
              <a:t>Flight</a:t>
            </a:r>
          </a:p>
          <a:p>
            <a:pPr marL="273050" indent="-273050">
              <a:spcBef>
                <a:spcPct val="0"/>
              </a:spcBef>
              <a:spcAft>
                <a:spcPts val="600"/>
              </a:spcAft>
              <a:buFontTx/>
              <a:buChar char="•"/>
            </a:pPr>
            <a:r>
              <a:rPr lang="en-US" sz="2800" dirty="0" smtClean="0">
                <a:solidFill>
                  <a:schemeClr val="tx2"/>
                </a:solidFill>
                <a:latin typeface="Calibri" pitchFamily="34" charset="0"/>
                <a:ea typeface="ＭＳ Ｐゴシック" pitchFamily="1" charset="-128"/>
                <a:cs typeface="Calibri" pitchFamily="34" charset="0"/>
              </a:rPr>
              <a:t>Metamorphosis</a:t>
            </a:r>
          </a:p>
          <a:p>
            <a:pPr marL="273050" indent="-273050">
              <a:spcBef>
                <a:spcPct val="0"/>
              </a:spcBef>
              <a:spcAft>
                <a:spcPts val="600"/>
              </a:spcAft>
              <a:buFontTx/>
              <a:buChar char="•"/>
            </a:pPr>
            <a:r>
              <a:rPr lang="en-US" sz="2800" dirty="0" smtClean="0">
                <a:solidFill>
                  <a:schemeClr val="tx2"/>
                </a:solidFill>
                <a:latin typeface="Calibri" pitchFamily="34" charset="0"/>
                <a:ea typeface="ＭＳ Ｐゴシック" pitchFamily="1" charset="-128"/>
                <a:cs typeface="Calibri" pitchFamily="34" charset="0"/>
              </a:rPr>
              <a:t>Wide variety in food choices</a:t>
            </a:r>
          </a:p>
          <a:p>
            <a:pPr marL="273050" indent="-273050">
              <a:spcBef>
                <a:spcPct val="0"/>
              </a:spcBef>
              <a:spcAft>
                <a:spcPts val="600"/>
              </a:spcAft>
              <a:buFontTx/>
              <a:buChar char="•"/>
            </a:pPr>
            <a:r>
              <a:rPr lang="en-US" sz="2800" dirty="0" smtClean="0">
                <a:solidFill>
                  <a:schemeClr val="tx2"/>
                </a:solidFill>
                <a:latin typeface="Calibri" pitchFamily="34" charset="0"/>
                <a:ea typeface="ＭＳ Ｐゴシック" pitchFamily="1" charset="-128"/>
                <a:cs typeface="Calibri" pitchFamily="34" charset="0"/>
              </a:rPr>
              <a:t>Wide variety in habitat resources</a:t>
            </a:r>
          </a:p>
          <a:p>
            <a:pPr marL="273050" indent="-273050">
              <a:spcBef>
                <a:spcPct val="0"/>
              </a:spcBef>
              <a:spcAft>
                <a:spcPts val="600"/>
              </a:spcAft>
              <a:buFontTx/>
              <a:buChar char="•"/>
            </a:pPr>
            <a:endParaRPr lang="en-US" sz="2800" dirty="0" smtClean="0">
              <a:solidFill>
                <a:schemeClr val="tx2"/>
              </a:solidFill>
              <a:latin typeface="Calibri" pitchFamily="34" charset="0"/>
              <a:ea typeface="ＭＳ Ｐゴシック" pitchFamily="1" charset="-128"/>
              <a:cs typeface="Calibri" pitchFamily="34" charset="0"/>
            </a:endParaRPr>
          </a:p>
          <a:p>
            <a:pPr marL="273050" indent="-273050">
              <a:spcBef>
                <a:spcPct val="0"/>
              </a:spcBef>
              <a:spcAft>
                <a:spcPts val="600"/>
              </a:spcAft>
              <a:buFontTx/>
              <a:buChar char="•"/>
            </a:pPr>
            <a:endParaRPr lang="en-US" sz="2800" dirty="0" smtClean="0">
              <a:latin typeface="Calibri" pitchFamily="34" charset="0"/>
              <a:ea typeface="ＭＳ Ｐゴシック" pitchFamily="1" charset="-128"/>
              <a:cs typeface="Calibri" pitchFamily="34" charset="0"/>
            </a:endParaRPr>
          </a:p>
        </p:txBody>
      </p:sp>
      <p:sp>
        <p:nvSpPr>
          <p:cNvPr id="11268" name="Rectangle 5"/>
          <p:cNvSpPr>
            <a:spLocks noChangeArrowheads="1"/>
          </p:cNvSpPr>
          <p:nvPr/>
        </p:nvSpPr>
        <p:spPr bwMode="auto">
          <a:xfrm>
            <a:off x="0" y="152400"/>
            <a:ext cx="9144000" cy="769938"/>
          </a:xfrm>
          <a:prstGeom prst="rect">
            <a:avLst/>
          </a:prstGeom>
          <a:noFill/>
          <a:ln w="9525">
            <a:noFill/>
            <a:miter lim="800000"/>
            <a:headEnd/>
            <a:tailEnd/>
          </a:ln>
        </p:spPr>
        <p:txBody>
          <a:bodyPr>
            <a:spAutoFit/>
          </a:bodyPr>
          <a:lstStyle/>
          <a:p>
            <a:pPr algn="ctr"/>
            <a:r>
              <a:rPr lang="en-US" sz="4400" dirty="0">
                <a:latin typeface="Calibri" pitchFamily="34" charset="0"/>
                <a:ea typeface="ＭＳ Ｐゴシック" pitchFamily="1" charset="-128"/>
                <a:cs typeface="Calibri" pitchFamily="34" charset="0"/>
              </a:rPr>
              <a:t>Why are insects so successful?</a:t>
            </a:r>
          </a:p>
        </p:txBody>
      </p:sp>
      <p:pic>
        <p:nvPicPr>
          <p:cNvPr id="1027" name="Picture 3" descr="C:\Users\ajsisson\Desktop\Captur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6200000">
            <a:off x="296406" y="2141992"/>
            <a:ext cx="4534549" cy="3146159"/>
          </a:xfrm>
          <a:prstGeom prst="rect">
            <a:avLst/>
          </a:prstGeom>
          <a:noFill/>
          <a:ln>
            <a:solidFill>
              <a:schemeClr val="tx1"/>
            </a:solidFill>
          </a:ln>
        </p:spPr>
      </p:pic>
      <p:sp>
        <p:nvSpPr>
          <p:cNvPr id="5" name="Text Box 3"/>
          <p:cNvSpPr txBox="1">
            <a:spLocks noChangeArrowheads="1"/>
          </p:cNvSpPr>
          <p:nvPr/>
        </p:nvSpPr>
        <p:spPr bwMode="auto">
          <a:xfrm>
            <a:off x="983067" y="5715000"/>
            <a:ext cx="1226618" cy="276999"/>
          </a:xfrm>
          <a:prstGeom prst="rect">
            <a:avLst/>
          </a:prstGeom>
          <a:noFill/>
          <a:ln w="9525">
            <a:noFill/>
            <a:miter lim="800000"/>
            <a:headEnd/>
            <a:tailEnd/>
          </a:ln>
        </p:spPr>
        <p:txBody>
          <a:bodyPr wrap="none">
            <a:spAutoFit/>
          </a:bodyPr>
          <a:lstStyle/>
          <a:p>
            <a:r>
              <a:rPr lang="en-US" sz="1200" dirty="0" smtClean="0">
                <a:solidFill>
                  <a:srgbClr val="000000"/>
                </a:solidFill>
                <a:latin typeface="Calibri" pitchFamily="34" charset="0"/>
              </a:rPr>
              <a:t>© Marlin E. Rice</a:t>
            </a:r>
            <a:endParaRPr lang="en-US" sz="1200" dirty="0">
              <a:solidFill>
                <a:srgbClr val="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228600"/>
            <a:ext cx="9144000" cy="7397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Insect metamorphosis</a:t>
            </a:r>
          </a:p>
        </p:txBody>
      </p:sp>
      <p:grpSp>
        <p:nvGrpSpPr>
          <p:cNvPr id="2" name="Group 11"/>
          <p:cNvGrpSpPr>
            <a:grpSpLocks/>
          </p:cNvGrpSpPr>
          <p:nvPr/>
        </p:nvGrpSpPr>
        <p:grpSpPr bwMode="auto">
          <a:xfrm>
            <a:off x="490538" y="1447800"/>
            <a:ext cx="4267200" cy="4953000"/>
            <a:chOff x="490538" y="1233488"/>
            <a:chExt cx="4267200" cy="4953000"/>
          </a:xfrm>
        </p:grpSpPr>
        <p:pic>
          <p:nvPicPr>
            <p:cNvPr id="12295" name="Picture 10" descr="comple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538" y="1233488"/>
              <a:ext cx="3378200" cy="3475038"/>
            </a:xfrm>
            <a:prstGeom prst="rect">
              <a:avLst/>
            </a:prstGeom>
            <a:noFill/>
            <a:ln w="38100">
              <a:solidFill>
                <a:schemeClr val="tx1"/>
              </a:solidFill>
              <a:miter lim="800000"/>
              <a:headEnd/>
              <a:tailEnd/>
            </a:ln>
          </p:spPr>
        </p:pic>
        <p:sp>
          <p:nvSpPr>
            <p:cNvPr id="12296" name="Text Box 13"/>
            <p:cNvSpPr txBox="1">
              <a:spLocks noChangeArrowheads="1"/>
            </p:cNvSpPr>
            <p:nvPr/>
          </p:nvSpPr>
          <p:spPr bwMode="auto">
            <a:xfrm>
              <a:off x="490538" y="4802188"/>
              <a:ext cx="4267200" cy="1384300"/>
            </a:xfrm>
            <a:prstGeom prst="rect">
              <a:avLst/>
            </a:prstGeom>
            <a:noFill/>
            <a:ln w="9525">
              <a:noFill/>
              <a:miter lim="800000"/>
              <a:headEnd/>
              <a:tailEnd/>
            </a:ln>
          </p:spPr>
          <p:txBody>
            <a:bodyPr>
              <a:spAutoFit/>
            </a:bodyPr>
            <a:lstStyle/>
            <a:p>
              <a:pPr>
                <a:spcBef>
                  <a:spcPct val="50000"/>
                </a:spcBef>
              </a:pPr>
              <a:r>
                <a:rPr lang="en-US">
                  <a:latin typeface="Calibri" pitchFamily="34" charset="0"/>
                </a:rPr>
                <a:t>Complete metamorphosis:   egg, larva, pupa, adult</a:t>
              </a:r>
            </a:p>
            <a:p>
              <a:pPr>
                <a:spcBef>
                  <a:spcPct val="50000"/>
                </a:spcBef>
              </a:pPr>
              <a:r>
                <a:rPr lang="en-US">
                  <a:latin typeface="Calibri" pitchFamily="34" charset="0"/>
                </a:rPr>
                <a:t>e.g., beetles, butterflies, flies</a:t>
              </a:r>
            </a:p>
          </p:txBody>
        </p:sp>
      </p:grpSp>
      <p:grpSp>
        <p:nvGrpSpPr>
          <p:cNvPr id="3" name="Group 7"/>
          <p:cNvGrpSpPr>
            <a:grpSpLocks/>
          </p:cNvGrpSpPr>
          <p:nvPr/>
        </p:nvGrpSpPr>
        <p:grpSpPr bwMode="auto">
          <a:xfrm>
            <a:off x="4484688" y="1414463"/>
            <a:ext cx="4202112" cy="4986337"/>
            <a:chOff x="4789487" y="1184275"/>
            <a:chExt cx="4202113" cy="4986338"/>
          </a:xfrm>
        </p:grpSpPr>
        <p:pic>
          <p:nvPicPr>
            <p:cNvPr id="12293" name="Picture 11" descr="incomplete"/>
            <p:cNvPicPr>
              <a:picLocks noChangeAspect="1" noChangeArrowheads="1"/>
            </p:cNvPicPr>
            <p:nvPr/>
          </p:nvPicPr>
          <p:blipFill>
            <a:blip r:embed="rId4" cstate="print"/>
            <a:srcRect/>
            <a:stretch>
              <a:fillRect/>
            </a:stretch>
          </p:blipFill>
          <p:spPr bwMode="auto">
            <a:xfrm>
              <a:off x="4789487" y="1184275"/>
              <a:ext cx="4202113" cy="3475038"/>
            </a:xfrm>
            <a:prstGeom prst="rect">
              <a:avLst/>
            </a:prstGeom>
            <a:noFill/>
            <a:ln w="38100">
              <a:solidFill>
                <a:schemeClr val="tx1"/>
              </a:solidFill>
              <a:miter lim="800000"/>
              <a:headEnd/>
              <a:tailEnd/>
            </a:ln>
          </p:spPr>
        </p:pic>
        <p:sp>
          <p:nvSpPr>
            <p:cNvPr id="12294" name="Text Box 14"/>
            <p:cNvSpPr txBox="1">
              <a:spLocks noChangeArrowheads="1"/>
            </p:cNvSpPr>
            <p:nvPr/>
          </p:nvSpPr>
          <p:spPr bwMode="auto">
            <a:xfrm>
              <a:off x="4800600" y="4786313"/>
              <a:ext cx="4191000" cy="1384300"/>
            </a:xfrm>
            <a:prstGeom prst="rect">
              <a:avLst/>
            </a:prstGeom>
            <a:noFill/>
            <a:ln w="9525">
              <a:noFill/>
              <a:miter lim="800000"/>
              <a:headEnd/>
              <a:tailEnd/>
            </a:ln>
          </p:spPr>
          <p:txBody>
            <a:bodyPr>
              <a:spAutoFit/>
            </a:bodyPr>
            <a:lstStyle/>
            <a:p>
              <a:pPr>
                <a:spcBef>
                  <a:spcPct val="50000"/>
                </a:spcBef>
              </a:pPr>
              <a:r>
                <a:rPr lang="en-US">
                  <a:latin typeface="Calibri" pitchFamily="34" charset="0"/>
                </a:rPr>
                <a:t>Incomplete metamorphosis: egg, nymph, adult</a:t>
              </a:r>
            </a:p>
            <a:p>
              <a:pPr>
                <a:spcBef>
                  <a:spcPct val="50000"/>
                </a:spcBef>
              </a:pPr>
              <a:r>
                <a:rPr lang="en-US">
                  <a:latin typeface="Calibri" pitchFamily="34" charset="0"/>
                </a:rPr>
                <a:t>e.g., grasshoppers, true bugs</a:t>
              </a:r>
            </a:p>
          </p:txBody>
        </p:sp>
      </p:grpSp>
      <p:sp>
        <p:nvSpPr>
          <p:cNvPr id="9" name="TextBox 8"/>
          <p:cNvSpPr txBox="1"/>
          <p:nvPr/>
        </p:nvSpPr>
        <p:spPr>
          <a:xfrm>
            <a:off x="1752600" y="6629400"/>
            <a:ext cx="7543800" cy="253916"/>
          </a:xfrm>
          <a:prstGeom prst="rect">
            <a:avLst/>
          </a:prstGeom>
          <a:noFill/>
        </p:spPr>
        <p:txBody>
          <a:bodyPr wrap="square" rtlCol="0">
            <a:spAutoFit/>
          </a:bodyPr>
          <a:lstStyle/>
          <a:p>
            <a:r>
              <a:rPr lang="en-US" sz="1050" dirty="0" smtClean="0"/>
              <a:t>Images from Cornell University, Http://nides.bc.ca/Assignments/Insects/Metamorphosis3.htm</a:t>
            </a:r>
            <a:endParaRPr lang="en-US" sz="105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152400"/>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Insects eat everything</a:t>
            </a:r>
          </a:p>
        </p:txBody>
      </p:sp>
      <p:sp>
        <p:nvSpPr>
          <p:cNvPr id="13315" name="Rectangle 4"/>
          <p:cNvSpPr>
            <a:spLocks noGrp="1" noChangeArrowheads="1"/>
          </p:cNvSpPr>
          <p:nvPr>
            <p:ph type="body" idx="1"/>
          </p:nvPr>
        </p:nvSpPr>
        <p:spPr bwMode="auto">
          <a:xfrm>
            <a:off x="457200" y="1517650"/>
            <a:ext cx="8534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n-US" dirty="0" smtClean="0">
                <a:ea typeface="ＭＳ Ｐゴシック" pitchFamily="1" charset="-128"/>
              </a:rPr>
              <a:t>Carnivore, animal matter</a:t>
            </a:r>
          </a:p>
          <a:p>
            <a:pPr eaLnBrk="1" hangingPunct="1">
              <a:lnSpc>
                <a:spcPct val="150000"/>
              </a:lnSpc>
            </a:pPr>
            <a:r>
              <a:rPr lang="en-US" dirty="0" smtClean="0">
                <a:ea typeface="ＭＳ Ｐゴシック" pitchFamily="1" charset="-128"/>
              </a:rPr>
              <a:t>Herbivore, plant matter</a:t>
            </a:r>
          </a:p>
          <a:p>
            <a:pPr eaLnBrk="1" hangingPunct="1">
              <a:lnSpc>
                <a:spcPct val="150000"/>
              </a:lnSpc>
            </a:pPr>
            <a:r>
              <a:rPr lang="en-US" dirty="0" smtClean="0">
                <a:ea typeface="ＭＳ Ｐゴシック" pitchFamily="1" charset="-128"/>
              </a:rPr>
              <a:t>Omnivore, plant and animal matter</a:t>
            </a:r>
          </a:p>
          <a:p>
            <a:pPr eaLnBrk="1" hangingPunct="1">
              <a:lnSpc>
                <a:spcPct val="150000"/>
              </a:lnSpc>
            </a:pPr>
            <a:r>
              <a:rPr lang="en-US" dirty="0" err="1" smtClean="0">
                <a:ea typeface="ＭＳ Ｐゴシック" pitchFamily="1" charset="-128"/>
              </a:rPr>
              <a:t>Detrivore</a:t>
            </a:r>
            <a:r>
              <a:rPr lang="en-US" dirty="0" smtClean="0">
                <a:ea typeface="ＭＳ Ｐゴシック" pitchFamily="1" charset="-128"/>
              </a:rPr>
              <a:t>, organic matter</a:t>
            </a:r>
          </a:p>
          <a:p>
            <a:pPr eaLnBrk="1" hangingPunct="1">
              <a:lnSpc>
                <a:spcPct val="150000"/>
              </a:lnSpc>
            </a:pPr>
            <a:r>
              <a:rPr lang="en-US" dirty="0" err="1" smtClean="0">
                <a:ea typeface="ＭＳ Ｐゴシック" pitchFamily="1" charset="-128"/>
              </a:rPr>
              <a:t>Saprophore</a:t>
            </a:r>
            <a:r>
              <a:rPr lang="en-US" dirty="0" smtClean="0">
                <a:ea typeface="ＭＳ Ｐゴシック" pitchFamily="1" charset="-128"/>
              </a:rPr>
              <a:t>, decaying matter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0" y="152400"/>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Are these insects?</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447800"/>
            <a:ext cx="2955704" cy="2444931"/>
          </a:xfrm>
          <a:prstGeom prst="rect">
            <a:avLst/>
          </a:prstGeom>
          <a:noFill/>
          <a:ln w="38100">
            <a:solidFill>
              <a:schemeClr val="tx1"/>
            </a:solidFill>
            <a:miter lim="800000"/>
            <a:headEnd/>
            <a:tailEnd/>
          </a:ln>
          <a:effec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114800"/>
            <a:ext cx="2706048" cy="2175662"/>
          </a:xfrm>
          <a:prstGeom prst="rect">
            <a:avLst/>
          </a:prstGeom>
          <a:noFill/>
          <a:ln w="38100">
            <a:solidFill>
              <a:schemeClr val="tx1"/>
            </a:solidFill>
            <a:miter lim="800000"/>
            <a:headEnd/>
            <a:tailEnd/>
          </a:ln>
          <a:effectLst/>
        </p:spPr>
      </p:pic>
      <p:pic>
        <p:nvPicPr>
          <p:cNvPr id="205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0" y="3962400"/>
            <a:ext cx="2768305" cy="2550795"/>
          </a:xfrm>
          <a:prstGeom prst="rect">
            <a:avLst/>
          </a:prstGeom>
          <a:noFill/>
          <a:ln w="38100">
            <a:solidFill>
              <a:schemeClr val="tx1"/>
            </a:solidFill>
            <a:miter lim="800000"/>
            <a:headEnd/>
            <a:tailEnd/>
          </a:ln>
          <a:effectLst/>
        </p:spPr>
      </p:pic>
      <p:pic>
        <p:nvPicPr>
          <p:cNvPr id="2059" name="Picture 1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43600" y="4148938"/>
            <a:ext cx="3016280" cy="2175662"/>
          </a:xfrm>
          <a:prstGeom prst="rect">
            <a:avLst/>
          </a:prstGeom>
          <a:noFill/>
          <a:ln w="38100">
            <a:solidFill>
              <a:schemeClr val="tx1"/>
            </a:solidFill>
            <a:miter lim="800000"/>
            <a:headEnd/>
            <a:tailEnd/>
          </a:ln>
          <a:effectLst/>
        </p:spPr>
      </p:pic>
      <p:pic>
        <p:nvPicPr>
          <p:cNvPr id="409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71800" y="1524000"/>
            <a:ext cx="2946399" cy="2209800"/>
          </a:xfrm>
          <a:prstGeom prst="rect">
            <a:avLst/>
          </a:prstGeom>
          <a:noFill/>
          <a:ln w="38100">
            <a:solidFill>
              <a:schemeClr val="tx1"/>
            </a:solidFill>
            <a:miter lim="800000"/>
            <a:headEnd/>
            <a:tailEnd/>
          </a:ln>
          <a:effectLst/>
        </p:spPr>
      </p:pic>
      <p:sp>
        <p:nvSpPr>
          <p:cNvPr id="9" name="Text Box 3"/>
          <p:cNvSpPr txBox="1">
            <a:spLocks noChangeArrowheads="1"/>
          </p:cNvSpPr>
          <p:nvPr/>
        </p:nvSpPr>
        <p:spPr bwMode="auto">
          <a:xfrm>
            <a:off x="5867400" y="6096000"/>
            <a:ext cx="1048685" cy="246221"/>
          </a:xfrm>
          <a:prstGeom prst="rect">
            <a:avLst/>
          </a:prstGeom>
          <a:noFill/>
          <a:ln w="9525">
            <a:noFill/>
            <a:miter lim="800000"/>
            <a:headEnd/>
            <a:tailEnd/>
          </a:ln>
        </p:spPr>
        <p:txBody>
          <a:bodyPr wrap="none">
            <a:spAutoFit/>
          </a:bodyPr>
          <a:lstStyle/>
          <a:p>
            <a:r>
              <a:rPr lang="en-US" sz="1000" dirty="0" smtClean="0">
                <a:solidFill>
                  <a:srgbClr val="000000"/>
                </a:solidFill>
                <a:latin typeface="Calibri" pitchFamily="34" charset="0"/>
              </a:rPr>
              <a:t>© Marlin E. Rice</a:t>
            </a:r>
            <a:endParaRPr lang="en-US" sz="1000" dirty="0">
              <a:solidFill>
                <a:srgbClr val="000000"/>
              </a:solidFill>
              <a:latin typeface="Calibri" pitchFamily="34" charset="0"/>
            </a:endParaRPr>
          </a:p>
        </p:txBody>
      </p:sp>
      <p:pic>
        <p:nvPicPr>
          <p:cNvPr id="2050" name="Picture 2" descr="C:\Users\ajsisson\Desktop\Insects ready for Bugwood\Lady Beetles\Multicolored Asian Lady Beetle\Multicolored Asian Lady beetle-Daren Mueller (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4740" y="1600200"/>
            <a:ext cx="2518159" cy="2057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0" y="1746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How to ID insects: wings</a:t>
            </a:r>
          </a:p>
        </p:txBody>
      </p:sp>
      <p:sp>
        <p:nvSpPr>
          <p:cNvPr id="277519" name="Text Box 15"/>
          <p:cNvSpPr txBox="1">
            <a:spLocks noChangeArrowheads="1"/>
          </p:cNvSpPr>
          <p:nvPr/>
        </p:nvSpPr>
        <p:spPr bwMode="auto">
          <a:xfrm>
            <a:off x="233363" y="1371600"/>
            <a:ext cx="1981200" cy="430213"/>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beetle</a:t>
            </a:r>
          </a:p>
        </p:txBody>
      </p:sp>
      <p:sp>
        <p:nvSpPr>
          <p:cNvPr id="277520" name="Text Box 16"/>
          <p:cNvSpPr txBox="1">
            <a:spLocks noChangeArrowheads="1"/>
          </p:cNvSpPr>
          <p:nvPr/>
        </p:nvSpPr>
        <p:spPr bwMode="auto">
          <a:xfrm>
            <a:off x="647700" y="4046538"/>
            <a:ext cx="1981200" cy="431800"/>
          </a:xfrm>
          <a:prstGeom prst="rect">
            <a:avLst/>
          </a:prstGeom>
          <a:noFill/>
          <a:ln w="9525">
            <a:noFill/>
            <a:miter lim="800000"/>
            <a:headEnd/>
            <a:tailEnd/>
          </a:ln>
        </p:spPr>
        <p:txBody>
          <a:bodyPr>
            <a:spAutoFit/>
          </a:bodyPr>
          <a:lstStyle/>
          <a:p>
            <a:pPr algn="ctr">
              <a:spcBef>
                <a:spcPct val="50000"/>
              </a:spcBef>
            </a:pPr>
            <a:r>
              <a:rPr lang="en-US" sz="2200" dirty="0" smtClean="0">
                <a:latin typeface="Calibri" pitchFamily="34" charset="0"/>
              </a:rPr>
              <a:t>wasp</a:t>
            </a:r>
            <a:endParaRPr lang="en-US" sz="2200" dirty="0">
              <a:latin typeface="Calibri" pitchFamily="34" charset="0"/>
            </a:endParaRPr>
          </a:p>
        </p:txBody>
      </p:sp>
      <p:sp>
        <p:nvSpPr>
          <p:cNvPr id="277521" name="Text Box 17"/>
          <p:cNvSpPr txBox="1">
            <a:spLocks noChangeArrowheads="1"/>
          </p:cNvSpPr>
          <p:nvPr/>
        </p:nvSpPr>
        <p:spPr bwMode="auto">
          <a:xfrm>
            <a:off x="3810000" y="4046538"/>
            <a:ext cx="1981200" cy="431800"/>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butterfly</a:t>
            </a:r>
          </a:p>
        </p:txBody>
      </p:sp>
      <p:sp>
        <p:nvSpPr>
          <p:cNvPr id="277522" name="Text Box 18"/>
          <p:cNvSpPr txBox="1">
            <a:spLocks noChangeArrowheads="1"/>
          </p:cNvSpPr>
          <p:nvPr/>
        </p:nvSpPr>
        <p:spPr bwMode="auto">
          <a:xfrm>
            <a:off x="6889750" y="4046538"/>
            <a:ext cx="1981200" cy="431800"/>
          </a:xfrm>
          <a:prstGeom prst="rect">
            <a:avLst/>
          </a:prstGeom>
          <a:noFill/>
          <a:ln w="9525">
            <a:noFill/>
            <a:miter lim="800000"/>
            <a:headEnd/>
            <a:tailEnd/>
          </a:ln>
        </p:spPr>
        <p:txBody>
          <a:bodyPr>
            <a:spAutoFit/>
          </a:bodyPr>
          <a:lstStyle/>
          <a:p>
            <a:pPr algn="ctr">
              <a:spcBef>
                <a:spcPct val="50000"/>
              </a:spcBef>
            </a:pPr>
            <a:r>
              <a:rPr lang="en-US" sz="2200">
                <a:latin typeface="Calibri" pitchFamily="34" charset="0"/>
              </a:rPr>
              <a:t>fly</a:t>
            </a:r>
          </a:p>
        </p:txBody>
      </p:sp>
      <p:sp>
        <p:nvSpPr>
          <p:cNvPr id="277523" name="Text Box 19"/>
          <p:cNvSpPr txBox="1">
            <a:spLocks noChangeArrowheads="1"/>
          </p:cNvSpPr>
          <p:nvPr/>
        </p:nvSpPr>
        <p:spPr bwMode="auto">
          <a:xfrm>
            <a:off x="7015163" y="1371600"/>
            <a:ext cx="1981200" cy="430213"/>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earwig</a:t>
            </a:r>
          </a:p>
        </p:txBody>
      </p:sp>
      <p:sp>
        <p:nvSpPr>
          <p:cNvPr id="277524" name="Text Box 20"/>
          <p:cNvSpPr txBox="1">
            <a:spLocks noChangeArrowheads="1"/>
          </p:cNvSpPr>
          <p:nvPr/>
        </p:nvSpPr>
        <p:spPr bwMode="auto">
          <a:xfrm>
            <a:off x="4876800" y="1371600"/>
            <a:ext cx="1981200" cy="430213"/>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grasshopper</a:t>
            </a:r>
          </a:p>
        </p:txBody>
      </p:sp>
      <p:sp>
        <p:nvSpPr>
          <p:cNvPr id="277525" name="Text Box 21"/>
          <p:cNvSpPr txBox="1">
            <a:spLocks noChangeArrowheads="1"/>
          </p:cNvSpPr>
          <p:nvPr/>
        </p:nvSpPr>
        <p:spPr bwMode="auto">
          <a:xfrm>
            <a:off x="2595563" y="1371600"/>
            <a:ext cx="1981200" cy="430213"/>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true bug</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86901" y="2099099"/>
            <a:ext cx="2216998" cy="1676400"/>
          </a:xfrm>
          <a:prstGeom prst="rect">
            <a:avLst/>
          </a:prstGeom>
          <a:noFill/>
          <a:ln w="38100">
            <a:solidFill>
              <a:schemeClr val="tx1"/>
            </a:solidFill>
            <a:miter lim="800000"/>
            <a:headEnd/>
            <a:tailEnd/>
          </a:ln>
          <a:effec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1828801"/>
            <a:ext cx="1771945" cy="2209800"/>
          </a:xfrm>
          <a:prstGeom prst="rect">
            <a:avLst/>
          </a:prstGeom>
          <a:noFill/>
          <a:ln w="38100">
            <a:solidFill>
              <a:schemeClr val="tx1"/>
            </a:solidFill>
            <a:miter lim="800000"/>
            <a:headEnd/>
            <a:tailEnd/>
          </a:ln>
          <a:effectLst/>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910829" y="2278575"/>
            <a:ext cx="2225745" cy="1326196"/>
          </a:xfrm>
          <a:prstGeom prst="rect">
            <a:avLst/>
          </a:prstGeom>
          <a:noFill/>
          <a:ln w="38100">
            <a:solidFill>
              <a:schemeClr val="tx1"/>
            </a:solidFill>
            <a:miter lim="800000"/>
            <a:headEnd/>
            <a:tailEnd/>
          </a:ln>
          <a:effectLst/>
        </p:spPr>
      </p:pic>
      <p:pic>
        <p:nvPicPr>
          <p:cNvPr id="3081"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800000">
            <a:off x="7074923" y="4457699"/>
            <a:ext cx="1611877" cy="2095500"/>
          </a:xfrm>
          <a:prstGeom prst="rect">
            <a:avLst/>
          </a:prstGeom>
          <a:noFill/>
          <a:ln w="38100">
            <a:solidFill>
              <a:schemeClr val="tx1"/>
            </a:solidFill>
            <a:miter lim="800000"/>
            <a:headEnd/>
            <a:tailEnd/>
          </a:ln>
          <a:effectLst/>
        </p:spPr>
      </p:pic>
      <p:pic>
        <p:nvPicPr>
          <p:cNvPr id="3082"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4476045"/>
            <a:ext cx="2133600" cy="2153355"/>
          </a:xfrm>
          <a:prstGeom prst="rect">
            <a:avLst/>
          </a:prstGeom>
          <a:noFill/>
          <a:ln w="38100">
            <a:solidFill>
              <a:schemeClr val="tx1"/>
            </a:solidFill>
            <a:miter lim="800000"/>
            <a:headEnd/>
            <a:tailEnd/>
          </a:ln>
          <a:effectLst/>
        </p:spPr>
      </p:pic>
      <p:pic>
        <p:nvPicPr>
          <p:cNvPr id="3083"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00000">
            <a:off x="500277" y="4528923"/>
            <a:ext cx="2123646" cy="2057400"/>
          </a:xfrm>
          <a:prstGeom prst="rect">
            <a:avLst/>
          </a:prstGeom>
          <a:noFill/>
          <a:ln w="38100">
            <a:solidFill>
              <a:schemeClr val="tx1"/>
            </a:solidFill>
            <a:miter lim="800000"/>
            <a:headEnd/>
            <a:tailEnd/>
          </a:ln>
          <a:effectLst/>
        </p:spPr>
      </p:pic>
      <p:sp>
        <p:nvSpPr>
          <p:cNvPr id="32" name="TextBox 31"/>
          <p:cNvSpPr txBox="1"/>
          <p:nvPr/>
        </p:nvSpPr>
        <p:spPr>
          <a:xfrm>
            <a:off x="7315200" y="3810000"/>
            <a:ext cx="685800" cy="253916"/>
          </a:xfrm>
          <a:prstGeom prst="rect">
            <a:avLst/>
          </a:prstGeom>
          <a:noFill/>
        </p:spPr>
        <p:txBody>
          <a:bodyPr wrap="square" rtlCol="0">
            <a:spAutoFit/>
          </a:bodyPr>
          <a:lstStyle/>
          <a:p>
            <a:r>
              <a:rPr lang="en-US" sz="1050" dirty="0" smtClean="0"/>
              <a:t>L. Jesse</a:t>
            </a:r>
            <a:endParaRPr lang="en-US" sz="1050" dirty="0"/>
          </a:p>
        </p:txBody>
      </p:sp>
      <p:sp>
        <p:nvSpPr>
          <p:cNvPr id="33" name="TextBox 32"/>
          <p:cNvSpPr txBox="1"/>
          <p:nvPr/>
        </p:nvSpPr>
        <p:spPr>
          <a:xfrm>
            <a:off x="7086600" y="6324600"/>
            <a:ext cx="685800" cy="253916"/>
          </a:xfrm>
          <a:prstGeom prst="rect">
            <a:avLst/>
          </a:prstGeom>
          <a:noFill/>
        </p:spPr>
        <p:txBody>
          <a:bodyPr wrap="square" rtlCol="0">
            <a:spAutoFit/>
          </a:bodyPr>
          <a:lstStyle/>
          <a:p>
            <a:r>
              <a:rPr lang="en-US" sz="1050" dirty="0" smtClean="0"/>
              <a:t>L. Jesse</a:t>
            </a:r>
            <a:endParaRPr lang="en-US" sz="1050" dirty="0"/>
          </a:p>
        </p:txBody>
      </p:sp>
      <p:sp>
        <p:nvSpPr>
          <p:cNvPr id="34" name="TextBox 33"/>
          <p:cNvSpPr txBox="1"/>
          <p:nvPr/>
        </p:nvSpPr>
        <p:spPr>
          <a:xfrm>
            <a:off x="533400" y="6400800"/>
            <a:ext cx="685800" cy="253916"/>
          </a:xfrm>
          <a:prstGeom prst="rect">
            <a:avLst/>
          </a:prstGeom>
          <a:noFill/>
        </p:spPr>
        <p:txBody>
          <a:bodyPr wrap="square" rtlCol="0">
            <a:spAutoFit/>
          </a:bodyPr>
          <a:lstStyle/>
          <a:p>
            <a:r>
              <a:rPr lang="en-US" sz="1050" dirty="0" smtClean="0"/>
              <a:t>L. Jesse</a:t>
            </a:r>
            <a:endParaRPr lang="en-US" sz="1050" dirty="0"/>
          </a:p>
        </p:txBody>
      </p:sp>
      <p:sp>
        <p:nvSpPr>
          <p:cNvPr id="24" name="Text Box 3"/>
          <p:cNvSpPr txBox="1">
            <a:spLocks noChangeArrowheads="1"/>
          </p:cNvSpPr>
          <p:nvPr/>
        </p:nvSpPr>
        <p:spPr bwMode="auto">
          <a:xfrm>
            <a:off x="381000" y="3810000"/>
            <a:ext cx="1048685" cy="246221"/>
          </a:xfrm>
          <a:prstGeom prst="rect">
            <a:avLst/>
          </a:prstGeom>
          <a:noFill/>
          <a:ln w="9525">
            <a:noFill/>
            <a:miter lim="800000"/>
            <a:headEnd/>
            <a:tailEnd/>
          </a:ln>
        </p:spPr>
        <p:txBody>
          <a:bodyPr wrap="none">
            <a:spAutoFit/>
          </a:bodyPr>
          <a:lstStyle/>
          <a:p>
            <a:r>
              <a:rPr lang="en-US" sz="1000" dirty="0" smtClean="0">
                <a:solidFill>
                  <a:srgbClr val="000000"/>
                </a:solidFill>
                <a:latin typeface="Calibri" pitchFamily="34" charset="0"/>
              </a:rPr>
              <a:t>© Marlin E. Rice</a:t>
            </a:r>
            <a:endParaRPr lang="en-US" sz="1000" dirty="0">
              <a:solidFill>
                <a:srgbClr val="000000"/>
              </a:solidFill>
              <a:latin typeface="Calibri" pitchFamily="34" charset="0"/>
            </a:endParaRPr>
          </a:p>
        </p:txBody>
      </p:sp>
      <p:sp>
        <p:nvSpPr>
          <p:cNvPr id="25" name="Text Box 3"/>
          <p:cNvSpPr txBox="1">
            <a:spLocks noChangeArrowheads="1"/>
          </p:cNvSpPr>
          <p:nvPr/>
        </p:nvSpPr>
        <p:spPr bwMode="auto">
          <a:xfrm>
            <a:off x="3447115" y="3810000"/>
            <a:ext cx="1048685" cy="246221"/>
          </a:xfrm>
          <a:prstGeom prst="rect">
            <a:avLst/>
          </a:prstGeom>
          <a:noFill/>
          <a:ln w="9525">
            <a:noFill/>
            <a:miter lim="800000"/>
            <a:headEnd/>
            <a:tailEnd/>
          </a:ln>
        </p:spPr>
        <p:txBody>
          <a:bodyPr wrap="none">
            <a:spAutoFit/>
          </a:bodyPr>
          <a:lstStyle/>
          <a:p>
            <a:r>
              <a:rPr lang="en-US" sz="1000" dirty="0" smtClean="0">
                <a:solidFill>
                  <a:srgbClr val="000000"/>
                </a:solidFill>
                <a:latin typeface="Calibri" pitchFamily="34" charset="0"/>
              </a:rPr>
              <a:t>© Marlin E. Rice</a:t>
            </a:r>
            <a:endParaRPr lang="en-US" sz="1000" dirty="0">
              <a:solidFill>
                <a:srgbClr val="000000"/>
              </a:solidFill>
              <a:latin typeface="Calibri" pitchFamily="34" charset="0"/>
            </a:endParaRPr>
          </a:p>
        </p:txBody>
      </p:sp>
      <p:sp>
        <p:nvSpPr>
          <p:cNvPr id="27" name="Text Box 3"/>
          <p:cNvSpPr txBox="1">
            <a:spLocks noChangeArrowheads="1"/>
          </p:cNvSpPr>
          <p:nvPr/>
        </p:nvSpPr>
        <p:spPr bwMode="auto">
          <a:xfrm>
            <a:off x="3657600" y="6400800"/>
            <a:ext cx="1048685" cy="246221"/>
          </a:xfrm>
          <a:prstGeom prst="rect">
            <a:avLst/>
          </a:prstGeom>
          <a:noFill/>
          <a:ln w="9525">
            <a:noFill/>
            <a:miter lim="800000"/>
            <a:headEnd/>
            <a:tailEnd/>
          </a:ln>
        </p:spPr>
        <p:txBody>
          <a:bodyPr wrap="none">
            <a:spAutoFit/>
          </a:bodyPr>
          <a:lstStyle/>
          <a:p>
            <a:r>
              <a:rPr lang="en-US" sz="1000" dirty="0" smtClean="0">
                <a:solidFill>
                  <a:srgbClr val="000000"/>
                </a:solidFill>
                <a:latin typeface="Calibri" pitchFamily="34" charset="0"/>
              </a:rPr>
              <a:t>© Marlin E. Rice</a:t>
            </a:r>
            <a:endParaRPr lang="en-US" sz="1000" dirty="0">
              <a:solidFill>
                <a:srgbClr val="000000"/>
              </a:solidFill>
              <a:latin typeface="Calibri" pitchFamily="34" charset="0"/>
            </a:endParaRPr>
          </a:p>
        </p:txBody>
      </p:sp>
      <p:pic>
        <p:nvPicPr>
          <p:cNvPr id="3"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05400" y="1828800"/>
            <a:ext cx="1479578" cy="22321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4267200"/>
            <a:ext cx="2819400" cy="2178627"/>
          </a:xfrm>
          <a:prstGeom prst="rect">
            <a:avLst/>
          </a:prstGeom>
          <a:noFill/>
          <a:ln w="38100">
            <a:solidFill>
              <a:schemeClr val="tx1"/>
            </a:solidFill>
            <a:miter lim="800000"/>
            <a:headEnd/>
            <a:tailEnd/>
          </a:ln>
          <a:effec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905000"/>
            <a:ext cx="2853578" cy="2205038"/>
          </a:xfrm>
          <a:prstGeom prst="rect">
            <a:avLst/>
          </a:prstGeom>
          <a:noFill/>
          <a:ln w="38100">
            <a:solidFill>
              <a:schemeClr val="tx1"/>
            </a:solidFill>
            <a:miter lim="800000"/>
            <a:headEnd/>
            <a:tailEnd/>
          </a:ln>
          <a:effectLst/>
        </p:spPr>
      </p:pic>
      <p:sp>
        <p:nvSpPr>
          <p:cNvPr id="17415" name="Text Box 10"/>
          <p:cNvSpPr txBox="1">
            <a:spLocks noChangeArrowheads="1"/>
          </p:cNvSpPr>
          <p:nvPr/>
        </p:nvSpPr>
        <p:spPr bwMode="auto">
          <a:xfrm>
            <a:off x="5181600" y="4876800"/>
            <a:ext cx="1905000" cy="1446550"/>
          </a:xfrm>
          <a:prstGeom prst="rect">
            <a:avLst/>
          </a:prstGeom>
          <a:noFill/>
          <a:ln w="9525">
            <a:noFill/>
            <a:miter lim="800000"/>
            <a:headEnd/>
            <a:tailEnd/>
          </a:ln>
        </p:spPr>
        <p:txBody>
          <a:bodyPr wrap="square">
            <a:spAutoFit/>
          </a:bodyPr>
          <a:lstStyle/>
          <a:p>
            <a:pPr>
              <a:spcBef>
                <a:spcPct val="50000"/>
              </a:spcBef>
            </a:pPr>
            <a:r>
              <a:rPr lang="en-US" sz="2200" dirty="0">
                <a:latin typeface="Calibri" pitchFamily="34" charset="0"/>
              </a:rPr>
              <a:t>Chewing: grasshoppers, </a:t>
            </a:r>
            <a:r>
              <a:rPr lang="en-US" sz="2200" dirty="0" smtClean="0">
                <a:latin typeface="Calibri" pitchFamily="34" charset="0"/>
              </a:rPr>
              <a:t>beetles, praying mantis</a:t>
            </a:r>
            <a:endParaRPr lang="en-US" sz="2200" dirty="0">
              <a:latin typeface="Calibri" pitchFamily="34" charset="0"/>
            </a:endParaRPr>
          </a:p>
        </p:txBody>
      </p:sp>
      <p:sp>
        <p:nvSpPr>
          <p:cNvPr id="17416" name="Text Box 11"/>
          <p:cNvSpPr txBox="1">
            <a:spLocks noChangeArrowheads="1"/>
          </p:cNvSpPr>
          <p:nvPr/>
        </p:nvSpPr>
        <p:spPr bwMode="auto">
          <a:xfrm>
            <a:off x="346075" y="1143000"/>
            <a:ext cx="2854325" cy="769441"/>
          </a:xfrm>
          <a:prstGeom prst="rect">
            <a:avLst/>
          </a:prstGeom>
          <a:noFill/>
          <a:ln w="9525">
            <a:noFill/>
            <a:miter lim="800000"/>
            <a:headEnd/>
            <a:tailEnd/>
          </a:ln>
        </p:spPr>
        <p:txBody>
          <a:bodyPr wrap="square">
            <a:spAutoFit/>
          </a:bodyPr>
          <a:lstStyle/>
          <a:p>
            <a:pPr algn="ctr">
              <a:spcBef>
                <a:spcPct val="50000"/>
              </a:spcBef>
            </a:pPr>
            <a:r>
              <a:rPr lang="en-US" sz="2200" dirty="0">
                <a:latin typeface="Calibri" pitchFamily="34" charset="0"/>
              </a:rPr>
              <a:t>Piercing-sucking: </a:t>
            </a:r>
            <a:r>
              <a:rPr lang="en-US" sz="2200" dirty="0" smtClean="0">
                <a:latin typeface="Calibri" pitchFamily="34" charset="0"/>
              </a:rPr>
              <a:t>mosquitoes, true bugs</a:t>
            </a:r>
            <a:endParaRPr lang="en-US" sz="2200" dirty="0">
              <a:latin typeface="Calibri" pitchFamily="34" charset="0"/>
            </a:endParaRPr>
          </a:p>
        </p:txBody>
      </p:sp>
      <p:sp>
        <p:nvSpPr>
          <p:cNvPr id="17418" name="Text Box 13"/>
          <p:cNvSpPr txBox="1">
            <a:spLocks noChangeArrowheads="1"/>
          </p:cNvSpPr>
          <p:nvPr/>
        </p:nvSpPr>
        <p:spPr bwMode="auto">
          <a:xfrm>
            <a:off x="6019800" y="1135062"/>
            <a:ext cx="2438400" cy="769938"/>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Siphoning: butterflies, moths</a:t>
            </a:r>
          </a:p>
        </p:txBody>
      </p:sp>
      <p:sp>
        <p:nvSpPr>
          <p:cNvPr id="17419" name="Text Box 14"/>
          <p:cNvSpPr txBox="1">
            <a:spLocks noChangeArrowheads="1"/>
          </p:cNvSpPr>
          <p:nvPr/>
        </p:nvSpPr>
        <p:spPr bwMode="auto">
          <a:xfrm>
            <a:off x="3581400" y="1143000"/>
            <a:ext cx="1600200" cy="769938"/>
          </a:xfrm>
          <a:prstGeom prst="rect">
            <a:avLst/>
          </a:prstGeom>
          <a:noFill/>
          <a:ln w="9525">
            <a:noFill/>
            <a:miter lim="800000"/>
            <a:headEnd/>
            <a:tailEnd/>
          </a:ln>
        </p:spPr>
        <p:txBody>
          <a:bodyPr>
            <a:spAutoFit/>
          </a:bodyPr>
          <a:lstStyle/>
          <a:p>
            <a:pPr algn="ctr">
              <a:spcBef>
                <a:spcPct val="50000"/>
              </a:spcBef>
            </a:pPr>
            <a:r>
              <a:rPr lang="en-US" sz="2200" dirty="0">
                <a:latin typeface="Calibri" pitchFamily="34" charset="0"/>
              </a:rPr>
              <a:t>Sponging: house fly</a:t>
            </a:r>
          </a:p>
        </p:txBody>
      </p:sp>
      <p:sp>
        <p:nvSpPr>
          <p:cNvPr id="13" name="Rectangle 3"/>
          <p:cNvSpPr txBox="1">
            <a:spLocks noChangeArrowheads="1"/>
          </p:cNvSpPr>
          <p:nvPr/>
        </p:nvSpPr>
        <p:spPr>
          <a:xfrm>
            <a:off x="0" y="152400"/>
            <a:ext cx="9144000" cy="838200"/>
          </a:xfrm>
          <a:prstGeom prst="rect">
            <a:avLst/>
          </a:prstGeom>
        </p:spPr>
        <p:txBody>
          <a:bodyPr/>
          <a:lstStyle/>
          <a:p>
            <a:pPr algn="ctr">
              <a:defRPr/>
            </a:pPr>
            <a:r>
              <a:rPr lang="en-US" sz="4400" kern="0" dirty="0">
                <a:latin typeface="Calibri" pitchFamily="34" charset="0"/>
                <a:ea typeface="ＭＳ Ｐゴシック" pitchFamily="1" charset="-128"/>
                <a:cs typeface="Calibri" pitchFamily="34" charset="0"/>
              </a:rPr>
              <a:t>How to ID insects: mouthparts</a:t>
            </a: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1905000"/>
            <a:ext cx="2847415" cy="2200275"/>
          </a:xfrm>
          <a:prstGeom prst="rect">
            <a:avLst/>
          </a:prstGeom>
          <a:noFill/>
          <a:ln w="38100">
            <a:solidFill>
              <a:schemeClr val="tx1"/>
            </a:solidFill>
            <a:miter lim="800000"/>
            <a:headEnd/>
            <a:tailEnd/>
          </a:ln>
          <a:effec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60059" y="1905000"/>
            <a:ext cx="2859741" cy="2209800"/>
          </a:xfrm>
          <a:prstGeom prst="rect">
            <a:avLst/>
          </a:prstGeom>
          <a:noFill/>
          <a:ln w="38100">
            <a:solidFill>
              <a:schemeClr val="tx1"/>
            </a:solidFill>
            <a:miter lim="800000"/>
            <a:headEnd/>
            <a:tailEnd/>
          </a:ln>
          <a:effectLst/>
        </p:spPr>
      </p:pic>
      <p:sp>
        <p:nvSpPr>
          <p:cNvPr id="21" name="TextBox 20"/>
          <p:cNvSpPr txBox="1"/>
          <p:nvPr/>
        </p:nvSpPr>
        <p:spPr>
          <a:xfrm>
            <a:off x="228600" y="6604084"/>
            <a:ext cx="5486400" cy="261610"/>
          </a:xfrm>
          <a:prstGeom prst="rect">
            <a:avLst/>
          </a:prstGeom>
          <a:noFill/>
        </p:spPr>
        <p:txBody>
          <a:bodyPr wrap="square" rtlCol="0">
            <a:spAutoFit/>
          </a:bodyPr>
          <a:lstStyle/>
          <a:p>
            <a:r>
              <a:rPr lang="en-US" sz="1100" dirty="0" smtClean="0"/>
              <a:t>Images on this page from R. </a:t>
            </a:r>
            <a:r>
              <a:rPr lang="en-US" sz="1100" dirty="0" err="1" smtClean="0"/>
              <a:t>Bessin</a:t>
            </a:r>
            <a:r>
              <a:rPr lang="en-US" sz="1100" dirty="0" smtClean="0"/>
              <a:t>, University of Kentucky</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3"/>
          <p:cNvSpPr>
            <a:spLocks noGrp="1" noChangeArrowheads="1"/>
          </p:cNvSpPr>
          <p:nvPr>
            <p:ph type="title"/>
          </p:nvPr>
        </p:nvSpPr>
        <p:spPr bwMode="auto">
          <a:xfrm>
            <a:off x="685800" y="174625"/>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How to ID insects: antennae</a:t>
            </a:r>
          </a:p>
        </p:txBody>
      </p:sp>
      <p:pic>
        <p:nvPicPr>
          <p:cNvPr id="308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1562100"/>
            <a:ext cx="2590800" cy="1943100"/>
          </a:xfrm>
          <a:prstGeom prst="rect">
            <a:avLst/>
          </a:prstGeom>
          <a:noFill/>
          <a:ln w="38100">
            <a:solidFill>
              <a:schemeClr val="tx1"/>
            </a:solidFill>
            <a:miter lim="800000"/>
            <a:headEnd/>
            <a:tailEnd/>
          </a:ln>
          <a:effectLst/>
        </p:spPr>
      </p:pic>
      <p:pic>
        <p:nvPicPr>
          <p:cNvPr id="3083"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810000"/>
            <a:ext cx="3454400" cy="2590800"/>
          </a:xfrm>
          <a:prstGeom prst="rect">
            <a:avLst/>
          </a:prstGeom>
          <a:noFill/>
          <a:ln w="38100">
            <a:solidFill>
              <a:schemeClr val="tx1"/>
            </a:solidFill>
            <a:miter lim="800000"/>
            <a:headEnd/>
            <a:tailEnd/>
          </a:ln>
          <a:effectLst/>
        </p:spPr>
      </p:pic>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999" y="1524000"/>
            <a:ext cx="2667001" cy="2000252"/>
          </a:xfrm>
          <a:prstGeom prst="rect">
            <a:avLst/>
          </a:prstGeom>
          <a:noFill/>
          <a:ln w="38100">
            <a:solidFill>
              <a:schemeClr val="tx1"/>
            </a:solidFill>
            <a:miter lim="800000"/>
            <a:headEnd/>
            <a:tailEnd/>
          </a:ln>
          <a:effectLst/>
        </p:spPr>
      </p:pic>
      <p:pic>
        <p:nvPicPr>
          <p:cNvPr id="33"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1524000"/>
            <a:ext cx="2667000" cy="2000250"/>
          </a:xfrm>
          <a:prstGeom prst="rect">
            <a:avLst/>
          </a:prstGeom>
          <a:noFill/>
          <a:ln w="38100">
            <a:solidFill>
              <a:schemeClr val="tx1"/>
            </a:solidFill>
            <a:miter lim="800000"/>
            <a:headEnd/>
            <a:tailEnd/>
          </a:ln>
          <a:effectLst/>
        </p:spPr>
      </p:pic>
      <p:pic>
        <p:nvPicPr>
          <p:cNvPr id="3087"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94200" y="3810000"/>
            <a:ext cx="3454400" cy="2590800"/>
          </a:xfrm>
          <a:prstGeom prst="rect">
            <a:avLst/>
          </a:prstGeom>
          <a:noFill/>
          <a:ln w="38100">
            <a:solidFill>
              <a:schemeClr val="tx1"/>
            </a:solidFill>
            <a:miter lim="800000"/>
            <a:headEnd/>
            <a:tailEnd/>
          </a:ln>
          <a:effectLst/>
        </p:spPr>
      </p:pic>
      <p:sp>
        <p:nvSpPr>
          <p:cNvPr id="35" name="TextBox 34"/>
          <p:cNvSpPr txBox="1"/>
          <p:nvPr/>
        </p:nvSpPr>
        <p:spPr>
          <a:xfrm>
            <a:off x="4343400" y="6172200"/>
            <a:ext cx="2438400" cy="253916"/>
          </a:xfrm>
          <a:prstGeom prst="rect">
            <a:avLst/>
          </a:prstGeom>
          <a:noFill/>
        </p:spPr>
        <p:txBody>
          <a:bodyPr wrap="square" rtlCol="0">
            <a:spAutoFit/>
          </a:bodyPr>
          <a:lstStyle/>
          <a:p>
            <a:r>
              <a:rPr lang="en-US" sz="1050" dirty="0" smtClean="0">
                <a:solidFill>
                  <a:schemeClr val="bg1"/>
                </a:solidFill>
              </a:rPr>
              <a:t>freenaturepictures.com</a:t>
            </a:r>
            <a:endParaRPr lang="en-US" sz="105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799" y="1447800"/>
            <a:ext cx="2743199" cy="2057400"/>
          </a:xfrm>
          <a:prstGeom prst="rect">
            <a:avLst/>
          </a:prstGeom>
          <a:noFill/>
          <a:ln w="38100">
            <a:solidFill>
              <a:schemeClr val="tx1"/>
            </a:solidFill>
            <a:miter lim="800000"/>
            <a:headEnd/>
            <a:tailEnd/>
          </a:ln>
          <a:effec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246018" y="4269581"/>
            <a:ext cx="2976563" cy="1905000"/>
          </a:xfrm>
          <a:prstGeom prst="rect">
            <a:avLst/>
          </a:prstGeom>
          <a:noFill/>
          <a:ln w="38100">
            <a:solidFill>
              <a:schemeClr val="tx1"/>
            </a:solidFill>
            <a:miter lim="800000"/>
            <a:headEnd/>
            <a:tailEnd/>
          </a:ln>
          <a:effectLst/>
        </p:spPr>
      </p:pic>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4800" y="4267200"/>
            <a:ext cx="2574048" cy="1777916"/>
          </a:xfrm>
          <a:prstGeom prst="rect">
            <a:avLst/>
          </a:prstGeom>
          <a:noFill/>
          <a:ln w="38100">
            <a:solidFill>
              <a:schemeClr val="tx1"/>
            </a:solidFill>
            <a:miter lim="800000"/>
            <a:headEnd/>
            <a:tailEnd/>
          </a:ln>
          <a:effec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2400" y="4267200"/>
            <a:ext cx="3867151" cy="2057400"/>
          </a:xfrm>
          <a:prstGeom prst="rect">
            <a:avLst/>
          </a:prstGeom>
          <a:noFill/>
          <a:ln w="38100">
            <a:solidFill>
              <a:schemeClr val="tx1"/>
            </a:solidFill>
            <a:miter lim="800000"/>
            <a:headEnd/>
            <a:tailEnd/>
          </a:ln>
          <a:effectLst/>
        </p:spPr>
      </p:pic>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38400" y="1447800"/>
            <a:ext cx="3427911" cy="2209800"/>
          </a:xfrm>
          <a:prstGeom prst="rect">
            <a:avLst/>
          </a:prstGeom>
          <a:noFill/>
          <a:ln w="38100">
            <a:solidFill>
              <a:schemeClr val="tx1"/>
            </a:solidFill>
            <a:miter lim="800000"/>
            <a:headEnd/>
            <a:tailEnd/>
          </a:ln>
          <a:effectLst/>
        </p:spPr>
      </p:pic>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 y="1447800"/>
            <a:ext cx="1981200" cy="2293639"/>
          </a:xfrm>
          <a:prstGeom prst="rect">
            <a:avLst/>
          </a:prstGeom>
          <a:noFill/>
          <a:ln w="38100">
            <a:solidFill>
              <a:schemeClr val="tx1"/>
            </a:solidFill>
            <a:miter lim="800000"/>
            <a:headEnd/>
            <a:tailEnd/>
          </a:ln>
          <a:effectLst/>
        </p:spPr>
      </p:pic>
      <p:sp>
        <p:nvSpPr>
          <p:cNvPr id="19458" name="Rectangle 3"/>
          <p:cNvSpPr>
            <a:spLocks noGrp="1" noChangeArrowheads="1"/>
          </p:cNvSpPr>
          <p:nvPr>
            <p:ph type="title"/>
          </p:nvPr>
        </p:nvSpPr>
        <p:spPr bwMode="auto">
          <a:xfrm>
            <a:off x="685800" y="174625"/>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How to ID insects: legs</a:t>
            </a:r>
          </a:p>
        </p:txBody>
      </p:sp>
      <p:sp>
        <p:nvSpPr>
          <p:cNvPr id="280597" name="Text Box 21"/>
          <p:cNvSpPr txBox="1">
            <a:spLocks noChangeArrowheads="1"/>
          </p:cNvSpPr>
          <p:nvPr/>
        </p:nvSpPr>
        <p:spPr bwMode="auto">
          <a:xfrm>
            <a:off x="228600" y="1550988"/>
            <a:ext cx="1152525" cy="430212"/>
          </a:xfrm>
          <a:prstGeom prst="rect">
            <a:avLst/>
          </a:prstGeom>
          <a:noFill/>
          <a:ln w="9525">
            <a:noFill/>
            <a:miter lim="800000"/>
            <a:headEnd/>
            <a:tailEnd/>
          </a:ln>
        </p:spPr>
        <p:txBody>
          <a:bodyPr>
            <a:spAutoFit/>
          </a:bodyPr>
          <a:lstStyle/>
          <a:p>
            <a:pPr>
              <a:spcBef>
                <a:spcPct val="50000"/>
              </a:spcBef>
            </a:pPr>
            <a:r>
              <a:rPr lang="en-US" sz="2200" dirty="0">
                <a:latin typeface="Calibri" pitchFamily="34" charset="0"/>
              </a:rPr>
              <a:t>walking</a:t>
            </a:r>
          </a:p>
        </p:txBody>
      </p:sp>
      <p:sp>
        <p:nvSpPr>
          <p:cNvPr id="280598" name="Text Box 22"/>
          <p:cNvSpPr txBox="1">
            <a:spLocks noChangeArrowheads="1"/>
          </p:cNvSpPr>
          <p:nvPr/>
        </p:nvSpPr>
        <p:spPr bwMode="auto">
          <a:xfrm>
            <a:off x="4724400" y="1371600"/>
            <a:ext cx="1330325" cy="430212"/>
          </a:xfrm>
          <a:prstGeom prst="rect">
            <a:avLst/>
          </a:prstGeom>
          <a:noFill/>
          <a:ln w="9525">
            <a:noFill/>
            <a:miter lim="800000"/>
            <a:headEnd/>
            <a:tailEnd/>
          </a:ln>
        </p:spPr>
        <p:txBody>
          <a:bodyPr>
            <a:spAutoFit/>
          </a:bodyPr>
          <a:lstStyle/>
          <a:p>
            <a:pPr>
              <a:spcBef>
                <a:spcPct val="50000"/>
              </a:spcBef>
            </a:pPr>
            <a:r>
              <a:rPr lang="en-US" sz="2200" dirty="0">
                <a:solidFill>
                  <a:schemeClr val="bg1"/>
                </a:solidFill>
                <a:latin typeface="Calibri" pitchFamily="34" charset="0"/>
              </a:rPr>
              <a:t>grasping</a:t>
            </a:r>
          </a:p>
        </p:txBody>
      </p:sp>
      <p:sp>
        <p:nvSpPr>
          <p:cNvPr id="280599" name="Text Box 23"/>
          <p:cNvSpPr txBox="1">
            <a:spLocks noChangeArrowheads="1"/>
          </p:cNvSpPr>
          <p:nvPr/>
        </p:nvSpPr>
        <p:spPr bwMode="auto">
          <a:xfrm>
            <a:off x="5972175" y="1371600"/>
            <a:ext cx="2570163" cy="430212"/>
          </a:xfrm>
          <a:prstGeom prst="rect">
            <a:avLst/>
          </a:prstGeom>
          <a:noFill/>
          <a:ln w="9525">
            <a:noFill/>
            <a:miter lim="800000"/>
            <a:headEnd/>
            <a:tailEnd/>
          </a:ln>
        </p:spPr>
        <p:txBody>
          <a:bodyPr>
            <a:spAutoFit/>
          </a:bodyPr>
          <a:lstStyle/>
          <a:p>
            <a:pPr>
              <a:spcBef>
                <a:spcPct val="50000"/>
              </a:spcBef>
            </a:pPr>
            <a:r>
              <a:rPr lang="en-US" sz="2200" dirty="0">
                <a:solidFill>
                  <a:schemeClr val="bg1"/>
                </a:solidFill>
                <a:latin typeface="Calibri" pitchFamily="34" charset="0"/>
              </a:rPr>
              <a:t>pollen-carrying</a:t>
            </a:r>
          </a:p>
        </p:txBody>
      </p:sp>
      <p:sp>
        <p:nvSpPr>
          <p:cNvPr id="280600" name="Text Box 24"/>
          <p:cNvSpPr txBox="1">
            <a:spLocks noChangeArrowheads="1"/>
          </p:cNvSpPr>
          <p:nvPr/>
        </p:nvSpPr>
        <p:spPr bwMode="auto">
          <a:xfrm>
            <a:off x="2619375" y="4191000"/>
            <a:ext cx="1419225" cy="430213"/>
          </a:xfrm>
          <a:prstGeom prst="rect">
            <a:avLst/>
          </a:prstGeom>
          <a:noFill/>
          <a:ln w="9525">
            <a:noFill/>
            <a:miter lim="800000"/>
            <a:headEnd/>
            <a:tailEnd/>
          </a:ln>
        </p:spPr>
        <p:txBody>
          <a:bodyPr>
            <a:spAutoFit/>
          </a:bodyPr>
          <a:lstStyle/>
          <a:p>
            <a:pPr>
              <a:spcBef>
                <a:spcPct val="50000"/>
              </a:spcBef>
            </a:pPr>
            <a:r>
              <a:rPr lang="en-US" sz="2200" dirty="0">
                <a:latin typeface="Calibri" pitchFamily="34" charset="0"/>
              </a:rPr>
              <a:t>digging</a:t>
            </a:r>
          </a:p>
        </p:txBody>
      </p:sp>
      <p:sp>
        <p:nvSpPr>
          <p:cNvPr id="280601" name="Text Box 25"/>
          <p:cNvSpPr txBox="1">
            <a:spLocks noChangeArrowheads="1"/>
          </p:cNvSpPr>
          <p:nvPr/>
        </p:nvSpPr>
        <p:spPr bwMode="auto">
          <a:xfrm>
            <a:off x="4114800" y="4267200"/>
            <a:ext cx="1506538" cy="431800"/>
          </a:xfrm>
          <a:prstGeom prst="rect">
            <a:avLst/>
          </a:prstGeom>
          <a:noFill/>
          <a:ln w="9525">
            <a:noFill/>
            <a:miter lim="800000"/>
            <a:headEnd/>
            <a:tailEnd/>
          </a:ln>
        </p:spPr>
        <p:txBody>
          <a:bodyPr>
            <a:spAutoFit/>
          </a:bodyPr>
          <a:lstStyle/>
          <a:p>
            <a:pPr>
              <a:spcBef>
                <a:spcPct val="50000"/>
              </a:spcBef>
            </a:pPr>
            <a:r>
              <a:rPr lang="en-US" sz="2200" dirty="0">
                <a:solidFill>
                  <a:schemeClr val="bg1"/>
                </a:solidFill>
                <a:latin typeface="Calibri" pitchFamily="34" charset="0"/>
              </a:rPr>
              <a:t>jumping</a:t>
            </a:r>
          </a:p>
        </p:txBody>
      </p:sp>
      <p:sp>
        <p:nvSpPr>
          <p:cNvPr id="280602" name="Text Box 26"/>
          <p:cNvSpPr txBox="1">
            <a:spLocks noChangeArrowheads="1"/>
          </p:cNvSpPr>
          <p:nvPr/>
        </p:nvSpPr>
        <p:spPr bwMode="auto">
          <a:xfrm>
            <a:off x="6754813" y="3649663"/>
            <a:ext cx="1931987" cy="769937"/>
          </a:xfrm>
          <a:prstGeom prst="rect">
            <a:avLst/>
          </a:prstGeom>
          <a:noFill/>
          <a:ln w="9525">
            <a:noFill/>
            <a:miter lim="800000"/>
            <a:headEnd/>
            <a:tailEnd/>
          </a:ln>
        </p:spPr>
        <p:txBody>
          <a:bodyPr>
            <a:spAutoFit/>
          </a:bodyPr>
          <a:lstStyle/>
          <a:p>
            <a:pPr>
              <a:spcBef>
                <a:spcPct val="50000"/>
              </a:spcBef>
            </a:pPr>
            <a:r>
              <a:rPr lang="en-US" sz="2200" dirty="0">
                <a:latin typeface="Calibri" pitchFamily="34" charset="0"/>
              </a:rPr>
              <a:t>swimming and grasping</a:t>
            </a:r>
          </a:p>
        </p:txBody>
      </p:sp>
      <p:sp>
        <p:nvSpPr>
          <p:cNvPr id="16" name="TextBox 15"/>
          <p:cNvSpPr txBox="1"/>
          <p:nvPr/>
        </p:nvSpPr>
        <p:spPr>
          <a:xfrm>
            <a:off x="1676400" y="3556084"/>
            <a:ext cx="685800" cy="253916"/>
          </a:xfrm>
          <a:prstGeom prst="rect">
            <a:avLst/>
          </a:prstGeom>
          <a:noFill/>
        </p:spPr>
        <p:txBody>
          <a:bodyPr wrap="square" rtlCol="0">
            <a:spAutoFit/>
          </a:bodyPr>
          <a:lstStyle/>
          <a:p>
            <a:r>
              <a:rPr lang="en-US" sz="1050" dirty="0" smtClean="0">
                <a:solidFill>
                  <a:schemeClr val="bg1"/>
                </a:solidFill>
              </a:rPr>
              <a:t>L. Jesse</a:t>
            </a:r>
            <a:endParaRPr lang="en-US" sz="1050" dirty="0">
              <a:solidFill>
                <a:schemeClr val="bg1"/>
              </a:solidFill>
            </a:endParaRPr>
          </a:p>
        </p:txBody>
      </p:sp>
      <p:sp>
        <p:nvSpPr>
          <p:cNvPr id="18" name="TextBox 17"/>
          <p:cNvSpPr txBox="1"/>
          <p:nvPr/>
        </p:nvSpPr>
        <p:spPr>
          <a:xfrm>
            <a:off x="2362200" y="3479884"/>
            <a:ext cx="685800" cy="253916"/>
          </a:xfrm>
          <a:prstGeom prst="rect">
            <a:avLst/>
          </a:prstGeom>
          <a:noFill/>
        </p:spPr>
        <p:txBody>
          <a:bodyPr wrap="square" rtlCol="0">
            <a:spAutoFit/>
          </a:bodyPr>
          <a:lstStyle/>
          <a:p>
            <a:r>
              <a:rPr lang="en-US" sz="1050" dirty="0" smtClean="0">
                <a:solidFill>
                  <a:schemeClr val="bg1"/>
                </a:solidFill>
              </a:rPr>
              <a:t>L. Jesse</a:t>
            </a:r>
            <a:endParaRPr lang="en-US" sz="1050" dirty="0">
              <a:solidFill>
                <a:schemeClr val="bg1"/>
              </a:solidFill>
            </a:endParaRPr>
          </a:p>
        </p:txBody>
      </p:sp>
      <p:sp>
        <p:nvSpPr>
          <p:cNvPr id="19" name="TextBox 18"/>
          <p:cNvSpPr txBox="1"/>
          <p:nvPr/>
        </p:nvSpPr>
        <p:spPr>
          <a:xfrm>
            <a:off x="4038600" y="5842084"/>
            <a:ext cx="1524000" cy="253916"/>
          </a:xfrm>
          <a:prstGeom prst="rect">
            <a:avLst/>
          </a:prstGeom>
          <a:noFill/>
        </p:spPr>
        <p:txBody>
          <a:bodyPr wrap="square" rtlCol="0">
            <a:spAutoFit/>
          </a:bodyPr>
          <a:lstStyle/>
          <a:p>
            <a:r>
              <a:rPr lang="en-US" sz="1000" dirty="0" smtClean="0">
                <a:solidFill>
                  <a:schemeClr val="bg1"/>
                </a:solidFill>
              </a:rPr>
              <a:t>© Marlin E. Rice</a:t>
            </a:r>
            <a:endParaRPr lang="en-US" sz="1000" dirty="0">
              <a:solidFill>
                <a:schemeClr val="bg1"/>
              </a:solidFill>
            </a:endParaRPr>
          </a:p>
        </p:txBody>
      </p:sp>
      <p:sp>
        <p:nvSpPr>
          <p:cNvPr id="21" name="TextBox 20"/>
          <p:cNvSpPr txBox="1"/>
          <p:nvPr/>
        </p:nvSpPr>
        <p:spPr>
          <a:xfrm rot="5400000">
            <a:off x="7365958" y="5507995"/>
            <a:ext cx="2438400" cy="261610"/>
          </a:xfrm>
          <a:prstGeom prst="rect">
            <a:avLst/>
          </a:prstGeom>
          <a:noFill/>
        </p:spPr>
        <p:txBody>
          <a:bodyPr wrap="square" rtlCol="0">
            <a:spAutoFit/>
          </a:bodyPr>
          <a:lstStyle/>
          <a:p>
            <a:r>
              <a:rPr lang="en-US" sz="1050" dirty="0" smtClean="0"/>
              <a:t>Paul M. Choate, University of Florida</a:t>
            </a:r>
            <a:endParaRPr lang="en-US" sz="105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49" y="5562600"/>
            <a:ext cx="9144000" cy="12954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482" name="Rectangle 5"/>
          <p:cNvSpPr>
            <a:spLocks noChangeArrowheads="1"/>
          </p:cNvSpPr>
          <p:nvPr/>
        </p:nvSpPr>
        <p:spPr bwMode="auto">
          <a:xfrm>
            <a:off x="0" y="152400"/>
            <a:ext cx="9144000" cy="762000"/>
          </a:xfrm>
          <a:prstGeom prst="rect">
            <a:avLst/>
          </a:prstGeom>
          <a:noFill/>
          <a:ln w="9525">
            <a:noFill/>
            <a:miter lim="800000"/>
            <a:headEnd/>
            <a:tailEnd/>
          </a:ln>
        </p:spPr>
        <p:txBody>
          <a:bodyPr>
            <a:spAutoFit/>
          </a:bodyPr>
          <a:lstStyle/>
          <a:p>
            <a:pPr algn="ctr"/>
            <a:r>
              <a:rPr lang="en-US" sz="4400">
                <a:solidFill>
                  <a:srgbClr val="000000"/>
                </a:solidFill>
                <a:latin typeface="Calibri" pitchFamily="34" charset="0"/>
              </a:rPr>
              <a:t>Summary</a:t>
            </a:r>
          </a:p>
        </p:txBody>
      </p:sp>
      <p:pic>
        <p:nvPicPr>
          <p:cNvPr id="20483" name="Picture 3" descr="E:\Work backup\Images\08 Insects\Cool insects\Spider eating beetle\spider eating a beet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4247" y="2770108"/>
            <a:ext cx="4091553" cy="2640092"/>
          </a:xfrm>
          <a:prstGeom prst="rect">
            <a:avLst/>
          </a:prstGeom>
          <a:noFill/>
          <a:ln w="9525">
            <a:solidFill>
              <a:schemeClr val="tx1"/>
            </a:solidFill>
            <a:miter lim="800000"/>
            <a:headEnd/>
            <a:tailEnd/>
          </a:ln>
        </p:spPr>
      </p:pic>
      <p:sp>
        <p:nvSpPr>
          <p:cNvPr id="4" name="Rectangle 4"/>
          <p:cNvSpPr txBox="1">
            <a:spLocks noChangeArrowheads="1"/>
          </p:cNvSpPr>
          <p:nvPr/>
        </p:nvSpPr>
        <p:spPr bwMode="auto">
          <a:xfrm>
            <a:off x="457200" y="1219200"/>
            <a:ext cx="8534400" cy="198754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800" b="0" kern="0" dirty="0" smtClean="0">
                <a:latin typeface="+mn-lt"/>
                <a:ea typeface="ＭＳ Ｐゴシック" pitchFamily="1" charset="-128"/>
                <a:cs typeface="+mn-cs"/>
              </a:rPr>
              <a:t>There are many keys to help in the accurate identification of insects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ＭＳ Ｐゴシック" pitchFamily="1" charset="-128"/>
                <a:cs typeface="+mn-cs"/>
              </a:rPr>
              <a:t>Wings, antennae, legs, mouthparts</a:t>
            </a: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8200" y="2770108"/>
            <a:ext cx="4116941" cy="2640092"/>
          </a:xfrm>
          <a:prstGeom prst="rect">
            <a:avLst/>
          </a:prstGeom>
          <a:noFill/>
          <a:ln w="9525">
            <a:solidFill>
              <a:schemeClr val="tx1"/>
            </a:solidFill>
            <a:miter lim="800000"/>
            <a:headEnd/>
            <a:tailEnd/>
          </a:ln>
          <a:effectLst/>
        </p:spPr>
      </p:pic>
      <p:pic>
        <p:nvPicPr>
          <p:cNvPr id="7" name="Picture 6"/>
          <p:cNvPicPr>
            <a:picLocks noChangeAspect="1" noChangeArrowheads="1"/>
          </p:cNvPicPr>
          <p:nvPr/>
        </p:nvPicPr>
        <p:blipFill>
          <a:blip r:embed="rId5" cstate="print"/>
          <a:srcRect/>
          <a:stretch>
            <a:fillRect/>
          </a:stretch>
        </p:blipFill>
        <p:spPr bwMode="auto">
          <a:xfrm>
            <a:off x="6934200" y="5676900"/>
            <a:ext cx="1257300" cy="952500"/>
          </a:xfrm>
          <a:prstGeom prst="rect">
            <a:avLst/>
          </a:prstGeom>
          <a:noFill/>
          <a:ln w="9525">
            <a:noFill/>
            <a:miter lim="800000"/>
            <a:headEnd/>
            <a:tailEnd/>
          </a:ln>
        </p:spPr>
      </p:pic>
      <p:pic>
        <p:nvPicPr>
          <p:cNvPr id="8" name="Picture 7" descr="C:\Users\ajsisson\Desktop\ISUEO_WordmarkColor.bmp"/>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42071"/>
          <a:stretch/>
        </p:blipFill>
        <p:spPr bwMode="auto">
          <a:xfrm>
            <a:off x="762000" y="5791200"/>
            <a:ext cx="5334000" cy="7926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48200" y="5181600"/>
            <a:ext cx="1524000" cy="253916"/>
          </a:xfrm>
          <a:prstGeom prst="rect">
            <a:avLst/>
          </a:prstGeom>
          <a:noFill/>
        </p:spPr>
        <p:txBody>
          <a:bodyPr wrap="square" rtlCol="0">
            <a:spAutoFit/>
          </a:bodyPr>
          <a:lstStyle/>
          <a:p>
            <a:r>
              <a:rPr lang="en-US" sz="1000" dirty="0" smtClean="0"/>
              <a:t>© Marlin E. Rice</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166688"/>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Outline</a:t>
            </a:r>
          </a:p>
        </p:txBody>
      </p:sp>
      <p:sp>
        <p:nvSpPr>
          <p:cNvPr id="5123" name="Rectangle 3"/>
          <p:cNvSpPr>
            <a:spLocks noGrp="1" noChangeArrowheads="1"/>
          </p:cNvSpPr>
          <p:nvPr>
            <p:ph type="body" idx="1"/>
          </p:nvPr>
        </p:nvSpPr>
        <p:spPr bwMode="auto">
          <a:xfrm>
            <a:off x="457200" y="1371600"/>
            <a:ext cx="8229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pPr>
            <a:r>
              <a:rPr lang="en-US" dirty="0" smtClean="0">
                <a:ea typeface="ＭＳ Ｐゴシック" pitchFamily="1" charset="-128"/>
              </a:rPr>
              <a:t>Insects and their relatives</a:t>
            </a:r>
          </a:p>
          <a:p>
            <a:pPr eaLnBrk="1" hangingPunct="1">
              <a:lnSpc>
                <a:spcPct val="130000"/>
              </a:lnSpc>
            </a:pPr>
            <a:r>
              <a:rPr lang="en-US" dirty="0" smtClean="0">
                <a:ea typeface="ＭＳ Ｐゴシック" pitchFamily="1" charset="-128"/>
              </a:rPr>
              <a:t>How insects rule the world</a:t>
            </a:r>
          </a:p>
          <a:p>
            <a:pPr eaLnBrk="1" hangingPunct="1">
              <a:lnSpc>
                <a:spcPct val="130000"/>
              </a:lnSpc>
            </a:pPr>
            <a:r>
              <a:rPr lang="en-US" dirty="0" smtClean="0">
                <a:ea typeface="ＭＳ Ｐゴシック" pitchFamily="1" charset="-128"/>
              </a:rPr>
              <a:t>Insect anatomy and biology</a:t>
            </a:r>
          </a:p>
        </p:txBody>
      </p:sp>
      <p:pic>
        <p:nvPicPr>
          <p:cNvPr id="4" name="Picture 3"/>
          <p:cNvPicPr>
            <a:picLocks noChangeAspect="1" noChangeArrowheads="1"/>
          </p:cNvPicPr>
          <p:nvPr/>
        </p:nvPicPr>
        <p:blipFill>
          <a:blip r:embed="rId3" cstate="print"/>
          <a:srcRect/>
          <a:stretch>
            <a:fillRect/>
          </a:stretch>
        </p:blipFill>
        <p:spPr bwMode="auto">
          <a:xfrm>
            <a:off x="457199" y="4038600"/>
            <a:ext cx="4386853" cy="2457450"/>
          </a:xfrm>
          <a:prstGeom prst="rect">
            <a:avLst/>
          </a:prstGeom>
          <a:noFill/>
          <a:ln w="9525">
            <a:solidFill>
              <a:schemeClr val="tx1"/>
            </a:solidFill>
            <a:miter lim="800000"/>
            <a:headEnd/>
            <a:tailEnd/>
          </a:ln>
          <a:effec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4038600"/>
            <a:ext cx="3657600" cy="2438400"/>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0" y="176213"/>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Insects and their relatives</a:t>
            </a:r>
          </a:p>
        </p:txBody>
      </p:sp>
      <p:sp>
        <p:nvSpPr>
          <p:cNvPr id="6147" name="Rectangle 4"/>
          <p:cNvSpPr>
            <a:spLocks noGrp="1" noChangeArrowheads="1"/>
          </p:cNvSpPr>
          <p:nvPr>
            <p:ph type="body" idx="1"/>
          </p:nvPr>
        </p:nvSpPr>
        <p:spPr bwMode="auto">
          <a:xfrm>
            <a:off x="457200" y="1517650"/>
            <a:ext cx="8534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pPr>
            <a:r>
              <a:rPr lang="en-US" sz="2800" smtClean="0">
                <a:ea typeface="ＭＳ Ｐゴシック" pitchFamily="1" charset="-128"/>
              </a:rPr>
              <a:t>Arthropods are numerous and diverse</a:t>
            </a:r>
          </a:p>
          <a:p>
            <a:pPr lvl="1" eaLnBrk="1" hangingPunct="1">
              <a:lnSpc>
                <a:spcPct val="115000"/>
              </a:lnSpc>
            </a:pPr>
            <a:r>
              <a:rPr lang="en-US" sz="2400" smtClean="0">
                <a:ea typeface="ＭＳ Ｐゴシック" pitchFamily="1" charset="-128"/>
              </a:rPr>
              <a:t>Insects (beetles, flies, moths, earwigs, aphids)</a:t>
            </a:r>
          </a:p>
          <a:p>
            <a:pPr lvl="1" eaLnBrk="1" hangingPunct="1">
              <a:lnSpc>
                <a:spcPct val="115000"/>
              </a:lnSpc>
            </a:pPr>
            <a:r>
              <a:rPr lang="en-US" sz="2400" smtClean="0">
                <a:ea typeface="ＭＳ Ｐゴシック" pitchFamily="1" charset="-128"/>
              </a:rPr>
              <a:t>Arachnids (spiders, ticks, mites, scorpions)</a:t>
            </a:r>
          </a:p>
          <a:p>
            <a:pPr lvl="1" eaLnBrk="1" hangingPunct="1">
              <a:lnSpc>
                <a:spcPct val="115000"/>
              </a:lnSpc>
            </a:pPr>
            <a:r>
              <a:rPr lang="en-US" sz="2400" smtClean="0">
                <a:ea typeface="ＭＳ Ｐゴシック" pitchFamily="1" charset="-128"/>
              </a:rPr>
              <a:t>Crustaceans (crayfish, crabs, lobsters, sowbugs)</a:t>
            </a:r>
          </a:p>
          <a:p>
            <a:pPr lvl="1" eaLnBrk="1" hangingPunct="1">
              <a:lnSpc>
                <a:spcPct val="115000"/>
              </a:lnSpc>
            </a:pPr>
            <a:r>
              <a:rPr lang="en-US" sz="2400" smtClean="0">
                <a:ea typeface="ＭＳ Ｐゴシック" pitchFamily="1" charset="-128"/>
              </a:rPr>
              <a:t>Centipedes, millipedes</a:t>
            </a:r>
          </a:p>
          <a:p>
            <a:pPr eaLnBrk="1" hangingPunct="1">
              <a:lnSpc>
                <a:spcPct val="115000"/>
              </a:lnSpc>
            </a:pPr>
            <a:r>
              <a:rPr lang="en-US" sz="2800" smtClean="0">
                <a:ea typeface="ＭＳ Ｐゴシック" pitchFamily="1" charset="-128"/>
              </a:rPr>
              <a:t>Exoskeleton is a hard outer shell</a:t>
            </a:r>
          </a:p>
          <a:p>
            <a:pPr eaLnBrk="1" hangingPunct="1">
              <a:lnSpc>
                <a:spcPct val="115000"/>
              </a:lnSpc>
            </a:pPr>
            <a:r>
              <a:rPr lang="en-US" sz="2800" smtClean="0">
                <a:ea typeface="ＭＳ Ｐゴシック" pitchFamily="1" charset="-128"/>
              </a:rPr>
              <a:t>Jointed appendages, segmented body</a:t>
            </a:r>
          </a:p>
          <a:p>
            <a:pPr eaLnBrk="1" hangingPunct="1">
              <a:lnSpc>
                <a:spcPct val="115000"/>
              </a:lnSpc>
            </a:pPr>
            <a:r>
              <a:rPr lang="en-US" sz="2800" i="1" smtClean="0">
                <a:ea typeface="ＭＳ Ｐゴシック" pitchFamily="1" charset="-128"/>
              </a:rPr>
              <a:t>Not arthropods</a:t>
            </a:r>
            <a:r>
              <a:rPr lang="en-US" sz="2800" smtClean="0">
                <a:ea typeface="ＭＳ Ｐゴシック" pitchFamily="1" charset="-128"/>
              </a:rPr>
              <a:t>: slugs, snails, earthworms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228600" y="1573213"/>
            <a:ext cx="8458200" cy="4191000"/>
            <a:chOff x="144" y="799"/>
            <a:chExt cx="5328" cy="2640"/>
          </a:xfrm>
        </p:grpSpPr>
        <p:grpSp>
          <p:nvGrpSpPr>
            <p:cNvPr id="7206" name="Group 32"/>
            <p:cNvGrpSpPr>
              <a:grpSpLocks/>
            </p:cNvGrpSpPr>
            <p:nvPr/>
          </p:nvGrpSpPr>
          <p:grpSpPr bwMode="auto">
            <a:xfrm>
              <a:off x="2976" y="799"/>
              <a:ext cx="1200" cy="816"/>
              <a:chOff x="1536" y="1056"/>
              <a:chExt cx="1200" cy="816"/>
            </a:xfrm>
          </p:grpSpPr>
          <p:sp>
            <p:nvSpPr>
              <p:cNvPr id="7227" name="Oval 29"/>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8" name="Oval 30"/>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9" name="Oval 31"/>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7207" name="Group 33"/>
            <p:cNvGrpSpPr>
              <a:grpSpLocks/>
            </p:cNvGrpSpPr>
            <p:nvPr/>
          </p:nvGrpSpPr>
          <p:grpSpPr bwMode="auto">
            <a:xfrm flipH="1">
              <a:off x="1392" y="799"/>
              <a:ext cx="1200" cy="816"/>
              <a:chOff x="1536" y="1056"/>
              <a:chExt cx="1200" cy="816"/>
            </a:xfrm>
          </p:grpSpPr>
          <p:sp>
            <p:nvSpPr>
              <p:cNvPr id="7224" name="Oval 34"/>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5" name="Oval 35"/>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6" name="Oval 36"/>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7208" name="Group 40"/>
            <p:cNvGrpSpPr>
              <a:grpSpLocks/>
            </p:cNvGrpSpPr>
            <p:nvPr/>
          </p:nvGrpSpPr>
          <p:grpSpPr bwMode="auto">
            <a:xfrm>
              <a:off x="3168" y="1215"/>
              <a:ext cx="1616" cy="784"/>
              <a:chOff x="1728" y="1472"/>
              <a:chExt cx="1616" cy="784"/>
            </a:xfrm>
          </p:grpSpPr>
          <p:sp>
            <p:nvSpPr>
              <p:cNvPr id="7221" name="Oval 37"/>
              <p:cNvSpPr>
                <a:spLocks noChangeArrowheads="1"/>
              </p:cNvSpPr>
              <p:nvPr/>
            </p:nvSpPr>
            <p:spPr bwMode="auto">
              <a:xfrm>
                <a:off x="1728" y="2112"/>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2" name="Oval 38"/>
              <p:cNvSpPr>
                <a:spLocks noChangeArrowheads="1"/>
              </p:cNvSpPr>
              <p:nvPr/>
            </p:nvSpPr>
            <p:spPr bwMode="auto">
              <a:xfrm>
                <a:off x="2760" y="156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3" name="Oval 39"/>
              <p:cNvSpPr>
                <a:spLocks noChangeArrowheads="1"/>
              </p:cNvSpPr>
              <p:nvPr/>
            </p:nvSpPr>
            <p:spPr bwMode="auto">
              <a:xfrm rot="-567740">
                <a:off x="2816" y="147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7209" name="Group 41"/>
            <p:cNvGrpSpPr>
              <a:grpSpLocks/>
            </p:cNvGrpSpPr>
            <p:nvPr/>
          </p:nvGrpSpPr>
          <p:grpSpPr bwMode="auto">
            <a:xfrm flipH="1">
              <a:off x="816" y="1255"/>
              <a:ext cx="1616" cy="784"/>
              <a:chOff x="1728" y="1472"/>
              <a:chExt cx="1616" cy="784"/>
            </a:xfrm>
          </p:grpSpPr>
          <p:sp>
            <p:nvSpPr>
              <p:cNvPr id="7218" name="Oval 42"/>
              <p:cNvSpPr>
                <a:spLocks noChangeArrowheads="1"/>
              </p:cNvSpPr>
              <p:nvPr/>
            </p:nvSpPr>
            <p:spPr bwMode="auto">
              <a:xfrm flipH="1">
                <a:off x="1728" y="2112"/>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7219" name="Oval 43"/>
              <p:cNvSpPr>
                <a:spLocks noChangeArrowheads="1"/>
              </p:cNvSpPr>
              <p:nvPr/>
            </p:nvSpPr>
            <p:spPr bwMode="auto">
              <a:xfrm>
                <a:off x="2760" y="156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7220" name="Oval 44"/>
              <p:cNvSpPr>
                <a:spLocks noChangeArrowheads="1"/>
              </p:cNvSpPr>
              <p:nvPr/>
            </p:nvSpPr>
            <p:spPr bwMode="auto">
              <a:xfrm rot="-567740">
                <a:off x="2816" y="147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7210" name="Group 48"/>
            <p:cNvGrpSpPr>
              <a:grpSpLocks/>
            </p:cNvGrpSpPr>
            <p:nvPr/>
          </p:nvGrpSpPr>
          <p:grpSpPr bwMode="auto">
            <a:xfrm>
              <a:off x="3168" y="2239"/>
              <a:ext cx="2304" cy="1200"/>
              <a:chOff x="1728" y="2496"/>
              <a:chExt cx="2304" cy="1200"/>
            </a:xfrm>
          </p:grpSpPr>
          <p:sp>
            <p:nvSpPr>
              <p:cNvPr id="7215" name="Oval 45"/>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7216" name="Oval 46"/>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7217" name="Oval 47"/>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7211" name="Group 49"/>
            <p:cNvGrpSpPr>
              <a:grpSpLocks/>
            </p:cNvGrpSpPr>
            <p:nvPr/>
          </p:nvGrpSpPr>
          <p:grpSpPr bwMode="auto">
            <a:xfrm flipH="1">
              <a:off x="144" y="2239"/>
              <a:ext cx="2304" cy="1200"/>
              <a:chOff x="1728" y="2496"/>
              <a:chExt cx="2304" cy="1200"/>
            </a:xfrm>
          </p:grpSpPr>
          <p:sp>
            <p:nvSpPr>
              <p:cNvPr id="7212" name="Oval 50"/>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7213" name="Oval 51"/>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7214" name="Oval 52"/>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grpSp>
        <p:nvGrpSpPr>
          <p:cNvPr id="9" name="Group 66"/>
          <p:cNvGrpSpPr>
            <a:grpSpLocks/>
          </p:cNvGrpSpPr>
          <p:nvPr/>
        </p:nvGrpSpPr>
        <p:grpSpPr bwMode="auto">
          <a:xfrm>
            <a:off x="3505200" y="1725613"/>
            <a:ext cx="1905000" cy="5029200"/>
            <a:chOff x="2208" y="895"/>
            <a:chExt cx="1200" cy="3168"/>
          </a:xfrm>
        </p:grpSpPr>
        <p:grpSp>
          <p:nvGrpSpPr>
            <p:cNvPr id="7199" name="Group 62"/>
            <p:cNvGrpSpPr>
              <a:grpSpLocks/>
            </p:cNvGrpSpPr>
            <p:nvPr/>
          </p:nvGrpSpPr>
          <p:grpSpPr bwMode="auto">
            <a:xfrm>
              <a:off x="2688" y="895"/>
              <a:ext cx="288" cy="96"/>
              <a:chOff x="2688" y="895"/>
              <a:chExt cx="288" cy="96"/>
            </a:xfrm>
          </p:grpSpPr>
          <p:sp>
            <p:nvSpPr>
              <p:cNvPr id="7204" name="Oval 27"/>
              <p:cNvSpPr>
                <a:spLocks noChangeArrowheads="1"/>
              </p:cNvSpPr>
              <p:nvPr/>
            </p:nvSpPr>
            <p:spPr bwMode="auto">
              <a:xfrm>
                <a:off x="2688" y="895"/>
                <a:ext cx="144" cy="96"/>
              </a:xfrm>
              <a:prstGeom prst="ellipse">
                <a:avLst/>
              </a:prstGeom>
              <a:solidFill>
                <a:srgbClr val="996633"/>
              </a:solidFill>
              <a:ln w="9525">
                <a:solidFill>
                  <a:srgbClr val="996633"/>
                </a:solidFill>
                <a:round/>
                <a:headEnd/>
                <a:tailEnd/>
              </a:ln>
            </p:spPr>
            <p:txBody>
              <a:bodyPr wrap="none" anchor="ctr"/>
              <a:lstStyle/>
              <a:p>
                <a:endParaRPr lang="en-US"/>
              </a:p>
            </p:txBody>
          </p:sp>
          <p:sp>
            <p:nvSpPr>
              <p:cNvPr id="7205" name="Oval 28"/>
              <p:cNvSpPr>
                <a:spLocks noChangeArrowheads="1"/>
              </p:cNvSpPr>
              <p:nvPr/>
            </p:nvSpPr>
            <p:spPr bwMode="auto">
              <a:xfrm>
                <a:off x="2832" y="895"/>
                <a:ext cx="144" cy="96"/>
              </a:xfrm>
              <a:prstGeom prst="ellipse">
                <a:avLst/>
              </a:prstGeom>
              <a:solidFill>
                <a:srgbClr val="996633"/>
              </a:solidFill>
              <a:ln w="9525">
                <a:solidFill>
                  <a:srgbClr val="996633"/>
                </a:solidFill>
                <a:round/>
                <a:headEnd/>
                <a:tailEnd/>
              </a:ln>
            </p:spPr>
            <p:txBody>
              <a:bodyPr wrap="none" anchor="ctr"/>
              <a:lstStyle/>
              <a:p>
                <a:endParaRPr lang="en-US"/>
              </a:p>
            </p:txBody>
          </p:sp>
        </p:grpSp>
        <p:grpSp>
          <p:nvGrpSpPr>
            <p:cNvPr id="7200" name="Group 54"/>
            <p:cNvGrpSpPr>
              <a:grpSpLocks/>
            </p:cNvGrpSpPr>
            <p:nvPr/>
          </p:nvGrpSpPr>
          <p:grpSpPr bwMode="auto">
            <a:xfrm>
              <a:off x="2208" y="943"/>
              <a:ext cx="1200" cy="3120"/>
              <a:chOff x="2208" y="943"/>
              <a:chExt cx="1200" cy="3120"/>
            </a:xfrm>
          </p:grpSpPr>
          <p:sp>
            <p:nvSpPr>
              <p:cNvPr id="7201" name="Oval 5"/>
              <p:cNvSpPr>
                <a:spLocks noChangeArrowheads="1"/>
              </p:cNvSpPr>
              <p:nvPr/>
            </p:nvSpPr>
            <p:spPr bwMode="auto">
              <a:xfrm>
                <a:off x="2448" y="943"/>
                <a:ext cx="720" cy="768"/>
              </a:xfrm>
              <a:prstGeom prst="ellipse">
                <a:avLst/>
              </a:prstGeom>
              <a:solidFill>
                <a:srgbClr val="E1E4BA"/>
              </a:solidFill>
              <a:ln w="9525">
                <a:solidFill>
                  <a:schemeClr val="tx1"/>
                </a:solidFill>
                <a:round/>
                <a:headEnd/>
                <a:tailEnd/>
              </a:ln>
            </p:spPr>
            <p:txBody>
              <a:bodyPr wrap="none" anchor="ctr"/>
              <a:lstStyle/>
              <a:p>
                <a:endParaRPr lang="en-US"/>
              </a:p>
            </p:txBody>
          </p:sp>
          <p:sp>
            <p:nvSpPr>
              <p:cNvPr id="7202" name="Oval 6"/>
              <p:cNvSpPr>
                <a:spLocks noChangeArrowheads="1"/>
              </p:cNvSpPr>
              <p:nvPr/>
            </p:nvSpPr>
            <p:spPr bwMode="auto">
              <a:xfrm>
                <a:off x="2400" y="1567"/>
                <a:ext cx="816" cy="1056"/>
              </a:xfrm>
              <a:prstGeom prst="ellipse">
                <a:avLst/>
              </a:prstGeom>
              <a:solidFill>
                <a:srgbClr val="E1E4BA"/>
              </a:solidFill>
              <a:ln w="9525">
                <a:solidFill>
                  <a:schemeClr val="tx1"/>
                </a:solidFill>
                <a:round/>
                <a:headEnd/>
                <a:tailEnd/>
              </a:ln>
            </p:spPr>
            <p:txBody>
              <a:bodyPr wrap="none" anchor="ctr"/>
              <a:lstStyle/>
              <a:p>
                <a:endParaRPr lang="en-US"/>
              </a:p>
            </p:txBody>
          </p:sp>
          <p:sp>
            <p:nvSpPr>
              <p:cNvPr id="7203" name="Oval 7"/>
              <p:cNvSpPr>
                <a:spLocks noChangeArrowheads="1"/>
              </p:cNvSpPr>
              <p:nvPr/>
            </p:nvSpPr>
            <p:spPr bwMode="auto">
              <a:xfrm>
                <a:off x="2208" y="2383"/>
                <a:ext cx="1200" cy="1680"/>
              </a:xfrm>
              <a:prstGeom prst="ellipse">
                <a:avLst/>
              </a:prstGeom>
              <a:solidFill>
                <a:srgbClr val="E1E4BA"/>
              </a:solidFill>
              <a:ln w="9525">
                <a:solidFill>
                  <a:schemeClr val="tx1"/>
                </a:solidFill>
                <a:round/>
                <a:headEnd/>
                <a:tailEnd/>
              </a:ln>
            </p:spPr>
            <p:txBody>
              <a:bodyPr wrap="none" anchor="ctr"/>
              <a:lstStyle/>
              <a:p>
                <a:endParaRPr lang="en-US"/>
              </a:p>
            </p:txBody>
          </p:sp>
        </p:grpSp>
      </p:grpSp>
      <p:grpSp>
        <p:nvGrpSpPr>
          <p:cNvPr id="12" name="Group 63"/>
          <p:cNvGrpSpPr>
            <a:grpSpLocks/>
          </p:cNvGrpSpPr>
          <p:nvPr/>
        </p:nvGrpSpPr>
        <p:grpSpPr bwMode="auto">
          <a:xfrm>
            <a:off x="3581400" y="685800"/>
            <a:ext cx="1841500" cy="1292225"/>
            <a:chOff x="2256" y="240"/>
            <a:chExt cx="1160" cy="814"/>
          </a:xfrm>
        </p:grpSpPr>
        <p:grpSp>
          <p:nvGrpSpPr>
            <p:cNvPr id="7183" name="Group 18"/>
            <p:cNvGrpSpPr>
              <a:grpSpLocks/>
            </p:cNvGrpSpPr>
            <p:nvPr/>
          </p:nvGrpSpPr>
          <p:grpSpPr bwMode="auto">
            <a:xfrm>
              <a:off x="2981" y="255"/>
              <a:ext cx="435" cy="799"/>
              <a:chOff x="1541" y="512"/>
              <a:chExt cx="435" cy="799"/>
            </a:xfrm>
          </p:grpSpPr>
          <p:sp>
            <p:nvSpPr>
              <p:cNvPr id="7192" name="Oval 11"/>
              <p:cNvSpPr>
                <a:spLocks noChangeArrowheads="1"/>
              </p:cNvSpPr>
              <p:nvPr/>
            </p:nvSpPr>
            <p:spPr bwMode="auto">
              <a:xfrm rot="-4137125">
                <a:off x="1752" y="1060"/>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3" name="Oval 12"/>
              <p:cNvSpPr>
                <a:spLocks noChangeArrowheads="1"/>
              </p:cNvSpPr>
              <p:nvPr/>
            </p:nvSpPr>
            <p:spPr bwMode="auto">
              <a:xfrm rot="-1308084">
                <a:off x="1620" y="1160"/>
                <a:ext cx="192"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4" name="Oval 13"/>
              <p:cNvSpPr>
                <a:spLocks noChangeArrowheads="1"/>
              </p:cNvSpPr>
              <p:nvPr/>
            </p:nvSpPr>
            <p:spPr bwMode="auto">
              <a:xfrm rot="-2352432">
                <a:off x="1541" y="1215"/>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5" name="Oval 14"/>
              <p:cNvSpPr>
                <a:spLocks noChangeArrowheads="1"/>
              </p:cNvSpPr>
              <p:nvPr/>
            </p:nvSpPr>
            <p:spPr bwMode="auto">
              <a:xfrm rot="-4790980">
                <a:off x="1796" y="9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6" name="Oval 15"/>
              <p:cNvSpPr>
                <a:spLocks noChangeArrowheads="1"/>
              </p:cNvSpPr>
              <p:nvPr/>
            </p:nvSpPr>
            <p:spPr bwMode="auto">
              <a:xfrm rot="-4282103">
                <a:off x="1819" y="802"/>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7" name="Oval 16"/>
              <p:cNvSpPr>
                <a:spLocks noChangeArrowheads="1"/>
              </p:cNvSpPr>
              <p:nvPr/>
            </p:nvSpPr>
            <p:spPr bwMode="auto">
              <a:xfrm rot="-5400000">
                <a:off x="1856" y="5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8" name="Oval 17"/>
              <p:cNvSpPr>
                <a:spLocks noChangeArrowheads="1"/>
              </p:cNvSpPr>
              <p:nvPr/>
            </p:nvSpPr>
            <p:spPr bwMode="auto">
              <a:xfrm rot="-5185420">
                <a:off x="1848" y="672"/>
                <a:ext cx="144" cy="9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7184" name="Group 19"/>
            <p:cNvGrpSpPr>
              <a:grpSpLocks/>
            </p:cNvGrpSpPr>
            <p:nvPr/>
          </p:nvGrpSpPr>
          <p:grpSpPr bwMode="auto">
            <a:xfrm flipH="1">
              <a:off x="2256" y="240"/>
              <a:ext cx="435" cy="799"/>
              <a:chOff x="1541" y="512"/>
              <a:chExt cx="435" cy="799"/>
            </a:xfrm>
          </p:grpSpPr>
          <p:sp>
            <p:nvSpPr>
              <p:cNvPr id="7185" name="Oval 20"/>
              <p:cNvSpPr>
                <a:spLocks noChangeArrowheads="1"/>
              </p:cNvSpPr>
              <p:nvPr/>
            </p:nvSpPr>
            <p:spPr bwMode="auto">
              <a:xfrm rot="-4137125">
                <a:off x="1752" y="1060"/>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86" name="Oval 21"/>
              <p:cNvSpPr>
                <a:spLocks noChangeArrowheads="1"/>
              </p:cNvSpPr>
              <p:nvPr/>
            </p:nvSpPr>
            <p:spPr bwMode="auto">
              <a:xfrm rot="-1308084">
                <a:off x="1620" y="1160"/>
                <a:ext cx="192"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87" name="Oval 22"/>
              <p:cNvSpPr>
                <a:spLocks noChangeArrowheads="1"/>
              </p:cNvSpPr>
              <p:nvPr/>
            </p:nvSpPr>
            <p:spPr bwMode="auto">
              <a:xfrm rot="-2352432">
                <a:off x="1541" y="1215"/>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88" name="Oval 23"/>
              <p:cNvSpPr>
                <a:spLocks noChangeArrowheads="1"/>
              </p:cNvSpPr>
              <p:nvPr/>
            </p:nvSpPr>
            <p:spPr bwMode="auto">
              <a:xfrm rot="-4790980">
                <a:off x="1796" y="9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89" name="Oval 24"/>
              <p:cNvSpPr>
                <a:spLocks noChangeArrowheads="1"/>
              </p:cNvSpPr>
              <p:nvPr/>
            </p:nvSpPr>
            <p:spPr bwMode="auto">
              <a:xfrm rot="-4282103">
                <a:off x="1819" y="802"/>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0" name="Oval 25"/>
              <p:cNvSpPr>
                <a:spLocks noChangeArrowheads="1"/>
              </p:cNvSpPr>
              <p:nvPr/>
            </p:nvSpPr>
            <p:spPr bwMode="auto">
              <a:xfrm rot="-5400000">
                <a:off x="1856" y="5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7191" name="Oval 26"/>
              <p:cNvSpPr>
                <a:spLocks noChangeArrowheads="1"/>
              </p:cNvSpPr>
              <p:nvPr/>
            </p:nvSpPr>
            <p:spPr bwMode="auto">
              <a:xfrm rot="-5185420">
                <a:off x="1848" y="672"/>
                <a:ext cx="144" cy="96"/>
              </a:xfrm>
              <a:prstGeom prst="ellipse">
                <a:avLst/>
              </a:prstGeom>
              <a:solidFill>
                <a:schemeClr val="tx1"/>
              </a:solidFill>
              <a:ln w="9525">
                <a:solidFill>
                  <a:schemeClr val="tx1"/>
                </a:solidFill>
                <a:round/>
                <a:headEnd/>
                <a:tailEnd/>
              </a:ln>
            </p:spPr>
            <p:txBody>
              <a:bodyPr wrap="none" anchor="ctr"/>
              <a:lstStyle/>
              <a:p>
                <a:endParaRPr lang="en-US"/>
              </a:p>
            </p:txBody>
          </p:sp>
        </p:grpSp>
      </p:grpSp>
      <p:grpSp>
        <p:nvGrpSpPr>
          <p:cNvPr id="15" name="Group 60"/>
          <p:cNvGrpSpPr>
            <a:grpSpLocks/>
          </p:cNvGrpSpPr>
          <p:nvPr/>
        </p:nvGrpSpPr>
        <p:grpSpPr bwMode="auto">
          <a:xfrm>
            <a:off x="152400" y="2667000"/>
            <a:ext cx="8610600" cy="1371600"/>
            <a:chOff x="48" y="1488"/>
            <a:chExt cx="5424" cy="864"/>
          </a:xfrm>
        </p:grpSpPr>
        <p:sp>
          <p:nvSpPr>
            <p:cNvPr id="7179" name="Oval 58" descr="Outlined diamond"/>
            <p:cNvSpPr>
              <a:spLocks noChangeArrowheads="1"/>
            </p:cNvSpPr>
            <p:nvPr/>
          </p:nvSpPr>
          <p:spPr bwMode="auto">
            <a:xfrm>
              <a:off x="48" y="1872"/>
              <a:ext cx="2592" cy="480"/>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sp>
          <p:nvSpPr>
            <p:cNvPr id="7180" name="Oval 56" descr="Outlined diamond"/>
            <p:cNvSpPr>
              <a:spLocks noChangeArrowheads="1"/>
            </p:cNvSpPr>
            <p:nvPr/>
          </p:nvSpPr>
          <p:spPr bwMode="auto">
            <a:xfrm rot="561330">
              <a:off x="720" y="1488"/>
              <a:ext cx="1920" cy="528"/>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sp>
          <p:nvSpPr>
            <p:cNvPr id="7181" name="Oval 59" descr="Outlined diamond"/>
            <p:cNvSpPr>
              <a:spLocks noChangeArrowheads="1"/>
            </p:cNvSpPr>
            <p:nvPr/>
          </p:nvSpPr>
          <p:spPr bwMode="auto">
            <a:xfrm flipH="1">
              <a:off x="2880" y="1872"/>
              <a:ext cx="2592" cy="480"/>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sp>
          <p:nvSpPr>
            <p:cNvPr id="7182" name="Oval 57" descr="Outlined diamond"/>
            <p:cNvSpPr>
              <a:spLocks noChangeArrowheads="1"/>
            </p:cNvSpPr>
            <p:nvPr/>
          </p:nvSpPr>
          <p:spPr bwMode="auto">
            <a:xfrm rot="21038670" flipH="1">
              <a:off x="2880" y="1488"/>
              <a:ext cx="1920" cy="528"/>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grpSp>
      <p:sp>
        <p:nvSpPr>
          <p:cNvPr id="272448" name="Text Box 64"/>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spcBef>
                <a:spcPct val="50000"/>
              </a:spcBef>
            </a:pPr>
            <a:r>
              <a:rPr lang="en-US" sz="4400" dirty="0">
                <a:latin typeface="Calibri" pitchFamily="34" charset="0"/>
              </a:rPr>
              <a:t>Basic insect body plan</a:t>
            </a:r>
          </a:p>
        </p:txBody>
      </p:sp>
      <p:grpSp>
        <p:nvGrpSpPr>
          <p:cNvPr id="16" name="Group 70"/>
          <p:cNvGrpSpPr>
            <a:grpSpLocks/>
          </p:cNvGrpSpPr>
          <p:nvPr/>
        </p:nvGrpSpPr>
        <p:grpSpPr bwMode="auto">
          <a:xfrm>
            <a:off x="5105400" y="2133600"/>
            <a:ext cx="1981200" cy="3662363"/>
            <a:chOff x="3456" y="1152"/>
            <a:chExt cx="1248" cy="2307"/>
          </a:xfrm>
        </p:grpSpPr>
        <p:sp>
          <p:nvSpPr>
            <p:cNvPr id="7176" name="Text Box 67"/>
            <p:cNvSpPr txBox="1">
              <a:spLocks noChangeArrowheads="1"/>
            </p:cNvSpPr>
            <p:nvPr/>
          </p:nvSpPr>
          <p:spPr bwMode="auto">
            <a:xfrm>
              <a:off x="3456" y="1152"/>
              <a:ext cx="1104" cy="291"/>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H</a:t>
              </a:r>
              <a:r>
                <a:rPr lang="en-US" dirty="0" smtClean="0">
                  <a:latin typeface="Calibri" pitchFamily="34" charset="0"/>
                </a:rPr>
                <a:t>ead</a:t>
              </a:r>
              <a:endParaRPr lang="en-US" dirty="0">
                <a:latin typeface="Calibri" pitchFamily="34" charset="0"/>
              </a:endParaRPr>
            </a:p>
          </p:txBody>
        </p:sp>
        <p:sp>
          <p:nvSpPr>
            <p:cNvPr id="7177" name="Text Box 68"/>
            <p:cNvSpPr txBox="1">
              <a:spLocks noChangeArrowheads="1"/>
            </p:cNvSpPr>
            <p:nvPr/>
          </p:nvSpPr>
          <p:spPr bwMode="auto">
            <a:xfrm>
              <a:off x="3456" y="2020"/>
              <a:ext cx="960" cy="291"/>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T</a:t>
              </a:r>
              <a:r>
                <a:rPr lang="en-US" dirty="0" smtClean="0">
                  <a:latin typeface="Calibri" pitchFamily="34" charset="0"/>
                </a:rPr>
                <a:t>horax</a:t>
              </a:r>
              <a:endParaRPr lang="en-US" dirty="0">
                <a:latin typeface="Calibri" pitchFamily="34" charset="0"/>
              </a:endParaRPr>
            </a:p>
          </p:txBody>
        </p:sp>
        <p:sp>
          <p:nvSpPr>
            <p:cNvPr id="7178" name="Text Box 69"/>
            <p:cNvSpPr txBox="1">
              <a:spLocks noChangeArrowheads="1"/>
            </p:cNvSpPr>
            <p:nvPr/>
          </p:nvSpPr>
          <p:spPr bwMode="auto">
            <a:xfrm>
              <a:off x="3648" y="3168"/>
              <a:ext cx="1056" cy="291"/>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A</a:t>
              </a:r>
              <a:r>
                <a:rPr lang="en-US" dirty="0" smtClean="0">
                  <a:latin typeface="Calibri" pitchFamily="34" charset="0"/>
                </a:rPr>
                <a:t>bdomen</a:t>
              </a:r>
              <a:endParaRPr lang="en-US" dirty="0">
                <a:latin typeface="Calibri"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24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jsisson\Desktop\Pictur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0" y="2438400"/>
            <a:ext cx="607695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7772400" cy="1143000"/>
          </a:xfrm>
        </p:spPr>
        <p:txBody>
          <a:bodyPr/>
          <a:lstStyle/>
          <a:p>
            <a:r>
              <a:rPr lang="en-US" b="1" dirty="0" smtClean="0"/>
              <a:t>Basic insect body plan</a:t>
            </a:r>
            <a:endParaRPr lang="en-US" b="1" dirty="0"/>
          </a:p>
        </p:txBody>
      </p:sp>
      <p:sp>
        <p:nvSpPr>
          <p:cNvPr id="4" name="Footer Placeholder 3"/>
          <p:cNvSpPr>
            <a:spLocks noGrp="1"/>
          </p:cNvSpPr>
          <p:nvPr>
            <p:ph type="ftr" sz="quarter" idx="11"/>
          </p:nvPr>
        </p:nvSpPr>
        <p:spPr>
          <a:xfrm>
            <a:off x="6832169" y="1752600"/>
            <a:ext cx="1371600" cy="457200"/>
          </a:xfrm>
        </p:spPr>
        <p:txBody>
          <a:bodyPr/>
          <a:lstStyle/>
          <a:p>
            <a:pPr>
              <a:defRPr/>
            </a:pPr>
            <a:r>
              <a:rPr lang="en-US" dirty="0" smtClean="0">
                <a:latin typeface="Calibri" pitchFamily="34" charset="0"/>
                <a:cs typeface="Calibri" pitchFamily="34" charset="0"/>
              </a:rPr>
              <a:t>Head</a:t>
            </a:r>
            <a:endParaRPr lang="en-US" dirty="0">
              <a:latin typeface="Calibri" pitchFamily="34" charset="0"/>
              <a:cs typeface="Calibri" pitchFamily="34" charset="0"/>
            </a:endParaRPr>
          </a:p>
        </p:txBody>
      </p:sp>
      <p:sp>
        <p:nvSpPr>
          <p:cNvPr id="6" name="Footer Placeholder 3"/>
          <p:cNvSpPr txBox="1">
            <a:spLocks/>
          </p:cNvSpPr>
          <p:nvPr/>
        </p:nvSpPr>
        <p:spPr>
          <a:xfrm>
            <a:off x="3345050" y="1746143"/>
            <a:ext cx="1362681"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pitchFamily="34" charset="0"/>
                <a:cs typeface="Calibri" pitchFamily="34" charset="0"/>
              </a:rPr>
              <a:t>Thorax</a:t>
            </a:r>
            <a:endParaRPr kumimoji="0" lang="en-US" sz="2400" b="1"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7" name="Footer Placeholder 3"/>
          <p:cNvSpPr txBox="1">
            <a:spLocks/>
          </p:cNvSpPr>
          <p:nvPr/>
        </p:nvSpPr>
        <p:spPr>
          <a:xfrm>
            <a:off x="1447800" y="1746143"/>
            <a:ext cx="1574369"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pitchFamily="34" charset="0"/>
                <a:cs typeface="Calibri" pitchFamily="34" charset="0"/>
              </a:rPr>
              <a:t>Abdomen</a:t>
            </a:r>
            <a:endParaRPr kumimoji="0" lang="en-US" sz="2400" b="1"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cxnSp>
        <p:nvCxnSpPr>
          <p:cNvPr id="9" name="Straight Arrow Connector 8"/>
          <p:cNvCxnSpPr/>
          <p:nvPr/>
        </p:nvCxnSpPr>
        <p:spPr bwMode="auto">
          <a:xfrm flipH="1">
            <a:off x="6527369" y="2221424"/>
            <a:ext cx="685800" cy="97897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3784169" y="2221424"/>
            <a:ext cx="609600" cy="151237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7" name="Straight Arrow Connector 16"/>
          <p:cNvCxnSpPr>
            <a:stCxn id="7" idx="2"/>
          </p:cNvCxnSpPr>
          <p:nvPr/>
        </p:nvCxnSpPr>
        <p:spPr bwMode="auto">
          <a:xfrm>
            <a:off x="2234985" y="2203343"/>
            <a:ext cx="787184" cy="236865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73" name="Text Box 57"/>
          <p:cNvSpPr txBox="1">
            <a:spLocks noChangeArrowheads="1"/>
          </p:cNvSpPr>
          <p:nvPr/>
        </p:nvSpPr>
        <p:spPr bwMode="auto">
          <a:xfrm>
            <a:off x="0" y="71438"/>
            <a:ext cx="9144000" cy="769937"/>
          </a:xfrm>
          <a:prstGeom prst="rect">
            <a:avLst/>
          </a:prstGeom>
          <a:noFill/>
          <a:ln w="9525">
            <a:noFill/>
            <a:miter lim="800000"/>
            <a:headEnd/>
            <a:tailEnd/>
          </a:ln>
        </p:spPr>
        <p:txBody>
          <a:bodyPr>
            <a:spAutoFit/>
          </a:bodyPr>
          <a:lstStyle/>
          <a:p>
            <a:pPr algn="ctr">
              <a:spcBef>
                <a:spcPct val="50000"/>
              </a:spcBef>
            </a:pPr>
            <a:r>
              <a:rPr lang="en-US" sz="4400" dirty="0">
                <a:latin typeface="Calibri" pitchFamily="34" charset="0"/>
              </a:rPr>
              <a:t>Basic arachnid body plan</a:t>
            </a:r>
          </a:p>
        </p:txBody>
      </p:sp>
      <p:grpSp>
        <p:nvGrpSpPr>
          <p:cNvPr id="2" name="Group 85"/>
          <p:cNvGrpSpPr>
            <a:grpSpLocks/>
          </p:cNvGrpSpPr>
          <p:nvPr/>
        </p:nvGrpSpPr>
        <p:grpSpPr bwMode="auto">
          <a:xfrm>
            <a:off x="4191000" y="1589088"/>
            <a:ext cx="762000" cy="623887"/>
            <a:chOff x="2640" y="663"/>
            <a:chExt cx="480" cy="393"/>
          </a:xfrm>
        </p:grpSpPr>
        <p:grpSp>
          <p:nvGrpSpPr>
            <p:cNvPr id="8235" name="Group 68"/>
            <p:cNvGrpSpPr>
              <a:grpSpLocks/>
            </p:cNvGrpSpPr>
            <p:nvPr/>
          </p:nvGrpSpPr>
          <p:grpSpPr bwMode="auto">
            <a:xfrm>
              <a:off x="2784" y="768"/>
              <a:ext cx="192" cy="240"/>
              <a:chOff x="2784" y="768"/>
              <a:chExt cx="192" cy="240"/>
            </a:xfrm>
          </p:grpSpPr>
          <p:sp>
            <p:nvSpPr>
              <p:cNvPr id="8246" name="Oval 66"/>
              <p:cNvSpPr>
                <a:spLocks noChangeArrowheads="1"/>
              </p:cNvSpPr>
              <p:nvPr/>
            </p:nvSpPr>
            <p:spPr bwMode="auto">
              <a:xfrm>
                <a:off x="2784" y="768"/>
                <a:ext cx="48" cy="240"/>
              </a:xfrm>
              <a:prstGeom prst="ellipse">
                <a:avLst/>
              </a:prstGeom>
              <a:solidFill>
                <a:schemeClr val="tx1"/>
              </a:solidFill>
              <a:ln w="9525">
                <a:solidFill>
                  <a:schemeClr val="tx1"/>
                </a:solidFill>
                <a:round/>
                <a:headEnd/>
                <a:tailEnd/>
              </a:ln>
            </p:spPr>
            <p:txBody>
              <a:bodyPr wrap="none" anchor="ctr"/>
              <a:lstStyle/>
              <a:p>
                <a:endParaRPr lang="en-US"/>
              </a:p>
            </p:txBody>
          </p:sp>
          <p:sp>
            <p:nvSpPr>
              <p:cNvPr id="8247" name="Oval 67"/>
              <p:cNvSpPr>
                <a:spLocks noChangeArrowheads="1"/>
              </p:cNvSpPr>
              <p:nvPr/>
            </p:nvSpPr>
            <p:spPr bwMode="auto">
              <a:xfrm>
                <a:off x="2928" y="768"/>
                <a:ext cx="48" cy="240"/>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8236" name="Group 28"/>
            <p:cNvGrpSpPr>
              <a:grpSpLocks/>
            </p:cNvGrpSpPr>
            <p:nvPr/>
          </p:nvGrpSpPr>
          <p:grpSpPr bwMode="auto">
            <a:xfrm>
              <a:off x="2736" y="928"/>
              <a:ext cx="288" cy="96"/>
              <a:chOff x="2688" y="895"/>
              <a:chExt cx="288" cy="96"/>
            </a:xfrm>
          </p:grpSpPr>
          <p:sp>
            <p:nvSpPr>
              <p:cNvPr id="8244" name="Oval 29"/>
              <p:cNvSpPr>
                <a:spLocks noChangeArrowheads="1"/>
              </p:cNvSpPr>
              <p:nvPr/>
            </p:nvSpPr>
            <p:spPr bwMode="auto">
              <a:xfrm>
                <a:off x="2688" y="895"/>
                <a:ext cx="144" cy="96"/>
              </a:xfrm>
              <a:prstGeom prst="ellipse">
                <a:avLst/>
              </a:prstGeom>
              <a:solidFill>
                <a:srgbClr val="996633"/>
              </a:solidFill>
              <a:ln w="9525">
                <a:solidFill>
                  <a:srgbClr val="996633"/>
                </a:solidFill>
                <a:round/>
                <a:headEnd/>
                <a:tailEnd/>
              </a:ln>
            </p:spPr>
            <p:txBody>
              <a:bodyPr wrap="none" anchor="ctr"/>
              <a:lstStyle/>
              <a:p>
                <a:endParaRPr lang="en-US"/>
              </a:p>
            </p:txBody>
          </p:sp>
          <p:sp>
            <p:nvSpPr>
              <p:cNvPr id="8245" name="Oval 30"/>
              <p:cNvSpPr>
                <a:spLocks noChangeArrowheads="1"/>
              </p:cNvSpPr>
              <p:nvPr/>
            </p:nvSpPr>
            <p:spPr bwMode="auto">
              <a:xfrm>
                <a:off x="2832" y="895"/>
                <a:ext cx="144" cy="96"/>
              </a:xfrm>
              <a:prstGeom prst="ellipse">
                <a:avLst/>
              </a:prstGeom>
              <a:solidFill>
                <a:srgbClr val="996633"/>
              </a:solidFill>
              <a:ln w="9525">
                <a:solidFill>
                  <a:srgbClr val="996633"/>
                </a:solidFill>
                <a:round/>
                <a:headEnd/>
                <a:tailEnd/>
              </a:ln>
            </p:spPr>
            <p:txBody>
              <a:bodyPr wrap="none" anchor="ctr"/>
              <a:lstStyle/>
              <a:p>
                <a:endParaRPr lang="en-US"/>
              </a:p>
            </p:txBody>
          </p:sp>
        </p:grpSp>
        <p:grpSp>
          <p:nvGrpSpPr>
            <p:cNvPr id="8237" name="Group 84"/>
            <p:cNvGrpSpPr>
              <a:grpSpLocks/>
            </p:cNvGrpSpPr>
            <p:nvPr/>
          </p:nvGrpSpPr>
          <p:grpSpPr bwMode="auto">
            <a:xfrm>
              <a:off x="2640" y="663"/>
              <a:ext cx="480" cy="393"/>
              <a:chOff x="2640" y="663"/>
              <a:chExt cx="480" cy="393"/>
            </a:xfrm>
          </p:grpSpPr>
          <p:grpSp>
            <p:nvGrpSpPr>
              <p:cNvPr id="8238" name="Group 62"/>
              <p:cNvGrpSpPr>
                <a:grpSpLocks/>
              </p:cNvGrpSpPr>
              <p:nvPr/>
            </p:nvGrpSpPr>
            <p:grpSpPr bwMode="auto">
              <a:xfrm>
                <a:off x="2640" y="663"/>
                <a:ext cx="96" cy="393"/>
                <a:chOff x="2640" y="663"/>
                <a:chExt cx="96" cy="393"/>
              </a:xfrm>
            </p:grpSpPr>
            <p:sp>
              <p:nvSpPr>
                <p:cNvPr id="8242" name="Oval 60"/>
                <p:cNvSpPr>
                  <a:spLocks noChangeArrowheads="1"/>
                </p:cNvSpPr>
                <p:nvPr/>
              </p:nvSpPr>
              <p:spPr bwMode="auto">
                <a:xfrm rot="-1015650">
                  <a:off x="2640" y="768"/>
                  <a:ext cx="96" cy="288"/>
                </a:xfrm>
                <a:prstGeom prst="ellipse">
                  <a:avLst/>
                </a:prstGeom>
                <a:solidFill>
                  <a:srgbClr val="F7A9A7"/>
                </a:solidFill>
                <a:ln w="9525">
                  <a:solidFill>
                    <a:schemeClr val="tx1"/>
                  </a:solidFill>
                  <a:round/>
                  <a:headEnd/>
                  <a:tailEnd/>
                </a:ln>
              </p:spPr>
              <p:txBody>
                <a:bodyPr wrap="none" anchor="ctr"/>
                <a:lstStyle/>
                <a:p>
                  <a:endParaRPr lang="en-US"/>
                </a:p>
              </p:txBody>
            </p:sp>
            <p:sp>
              <p:nvSpPr>
                <p:cNvPr id="8243" name="Oval 61"/>
                <p:cNvSpPr>
                  <a:spLocks noChangeArrowheads="1"/>
                </p:cNvSpPr>
                <p:nvPr/>
              </p:nvSpPr>
              <p:spPr bwMode="auto">
                <a:xfrm rot="1817096" flipH="1">
                  <a:off x="2652" y="663"/>
                  <a:ext cx="56" cy="144"/>
                </a:xfrm>
                <a:prstGeom prst="ellipse">
                  <a:avLst/>
                </a:prstGeom>
                <a:solidFill>
                  <a:srgbClr val="F7A9A7"/>
                </a:solidFill>
                <a:ln w="9525">
                  <a:solidFill>
                    <a:schemeClr val="tx1"/>
                  </a:solidFill>
                  <a:round/>
                  <a:headEnd/>
                  <a:tailEnd/>
                </a:ln>
              </p:spPr>
              <p:txBody>
                <a:bodyPr wrap="none" anchor="ctr"/>
                <a:lstStyle/>
                <a:p>
                  <a:endParaRPr lang="en-US"/>
                </a:p>
              </p:txBody>
            </p:sp>
          </p:grpSp>
          <p:grpSp>
            <p:nvGrpSpPr>
              <p:cNvPr id="8239" name="Group 63"/>
              <p:cNvGrpSpPr>
                <a:grpSpLocks/>
              </p:cNvGrpSpPr>
              <p:nvPr/>
            </p:nvGrpSpPr>
            <p:grpSpPr bwMode="auto">
              <a:xfrm flipH="1">
                <a:off x="3024" y="663"/>
                <a:ext cx="96" cy="393"/>
                <a:chOff x="2640" y="663"/>
                <a:chExt cx="96" cy="393"/>
              </a:xfrm>
            </p:grpSpPr>
            <p:sp>
              <p:nvSpPr>
                <p:cNvPr id="8240" name="Oval 64"/>
                <p:cNvSpPr>
                  <a:spLocks noChangeArrowheads="1"/>
                </p:cNvSpPr>
                <p:nvPr/>
              </p:nvSpPr>
              <p:spPr bwMode="auto">
                <a:xfrm rot="-1015650">
                  <a:off x="2640" y="768"/>
                  <a:ext cx="96" cy="288"/>
                </a:xfrm>
                <a:prstGeom prst="ellipse">
                  <a:avLst/>
                </a:prstGeom>
                <a:solidFill>
                  <a:srgbClr val="F7A9A7"/>
                </a:solidFill>
                <a:ln w="9525">
                  <a:solidFill>
                    <a:schemeClr val="tx1"/>
                  </a:solidFill>
                  <a:round/>
                  <a:headEnd/>
                  <a:tailEnd/>
                </a:ln>
              </p:spPr>
              <p:txBody>
                <a:bodyPr wrap="none" anchor="ctr"/>
                <a:lstStyle/>
                <a:p>
                  <a:endParaRPr lang="en-US"/>
                </a:p>
              </p:txBody>
            </p:sp>
            <p:sp>
              <p:nvSpPr>
                <p:cNvPr id="8241" name="Oval 65"/>
                <p:cNvSpPr>
                  <a:spLocks noChangeArrowheads="1"/>
                </p:cNvSpPr>
                <p:nvPr/>
              </p:nvSpPr>
              <p:spPr bwMode="auto">
                <a:xfrm rot="1817096" flipH="1">
                  <a:off x="2652" y="663"/>
                  <a:ext cx="56" cy="144"/>
                </a:xfrm>
                <a:prstGeom prst="ellipse">
                  <a:avLst/>
                </a:prstGeom>
                <a:solidFill>
                  <a:srgbClr val="F7A9A7"/>
                </a:solidFill>
                <a:ln w="9525">
                  <a:solidFill>
                    <a:schemeClr val="tx1"/>
                  </a:solidFill>
                  <a:round/>
                  <a:headEnd/>
                  <a:tailEnd/>
                </a:ln>
              </p:spPr>
              <p:txBody>
                <a:bodyPr wrap="none" anchor="ctr"/>
                <a:lstStyle/>
                <a:p>
                  <a:endParaRPr lang="en-US"/>
                </a:p>
              </p:txBody>
            </p:sp>
          </p:grpSp>
        </p:grpSp>
      </p:grpSp>
      <p:grpSp>
        <p:nvGrpSpPr>
          <p:cNvPr id="8" name="Group 87"/>
          <p:cNvGrpSpPr>
            <a:grpSpLocks/>
          </p:cNvGrpSpPr>
          <p:nvPr/>
        </p:nvGrpSpPr>
        <p:grpSpPr bwMode="auto">
          <a:xfrm>
            <a:off x="26988" y="1146175"/>
            <a:ext cx="9117012" cy="4572000"/>
            <a:chOff x="17" y="607"/>
            <a:chExt cx="5743" cy="2880"/>
          </a:xfrm>
        </p:grpSpPr>
        <p:grpSp>
          <p:nvGrpSpPr>
            <p:cNvPr id="8203" name="Group 3"/>
            <p:cNvGrpSpPr>
              <a:grpSpLocks/>
            </p:cNvGrpSpPr>
            <p:nvPr/>
          </p:nvGrpSpPr>
          <p:grpSpPr bwMode="auto">
            <a:xfrm>
              <a:off x="2976" y="607"/>
              <a:ext cx="1200" cy="816"/>
              <a:chOff x="1536" y="1056"/>
              <a:chExt cx="1200" cy="816"/>
            </a:xfrm>
          </p:grpSpPr>
          <p:sp>
            <p:nvSpPr>
              <p:cNvPr id="8232" name="Oval 4"/>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8233" name="Oval 5"/>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34" name="Oval 6"/>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04" name="Group 7"/>
            <p:cNvGrpSpPr>
              <a:grpSpLocks/>
            </p:cNvGrpSpPr>
            <p:nvPr/>
          </p:nvGrpSpPr>
          <p:grpSpPr bwMode="auto">
            <a:xfrm flipH="1">
              <a:off x="1392" y="607"/>
              <a:ext cx="1200" cy="816"/>
              <a:chOff x="1536" y="1056"/>
              <a:chExt cx="1200" cy="816"/>
            </a:xfrm>
          </p:grpSpPr>
          <p:sp>
            <p:nvSpPr>
              <p:cNvPr id="8229" name="Oval 8"/>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8230" name="Oval 9"/>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31" name="Oval 10"/>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05" name="Group 86"/>
            <p:cNvGrpSpPr>
              <a:grpSpLocks/>
            </p:cNvGrpSpPr>
            <p:nvPr/>
          </p:nvGrpSpPr>
          <p:grpSpPr bwMode="auto">
            <a:xfrm>
              <a:off x="3168" y="1120"/>
              <a:ext cx="1968" cy="624"/>
              <a:chOff x="3168" y="1120"/>
              <a:chExt cx="1968" cy="624"/>
            </a:xfrm>
          </p:grpSpPr>
          <p:sp>
            <p:nvSpPr>
              <p:cNvPr id="8226" name="Oval 12"/>
              <p:cNvSpPr>
                <a:spLocks noChangeArrowheads="1"/>
              </p:cNvSpPr>
              <p:nvPr/>
            </p:nvSpPr>
            <p:spPr bwMode="auto">
              <a:xfrm>
                <a:off x="3168" y="1583"/>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8227" name="Oval 13"/>
              <p:cNvSpPr>
                <a:spLocks noChangeArrowheads="1"/>
              </p:cNvSpPr>
              <p:nvPr/>
            </p:nvSpPr>
            <p:spPr bwMode="auto">
              <a:xfrm rot="2661388">
                <a:off x="4392" y="112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8228" name="Oval 14"/>
              <p:cNvSpPr>
                <a:spLocks noChangeArrowheads="1"/>
              </p:cNvSpPr>
              <p:nvPr/>
            </p:nvSpPr>
            <p:spPr bwMode="auto">
              <a:xfrm rot="-567740">
                <a:off x="4608" y="115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06" name="Group 15"/>
            <p:cNvGrpSpPr>
              <a:grpSpLocks/>
            </p:cNvGrpSpPr>
            <p:nvPr/>
          </p:nvGrpSpPr>
          <p:grpSpPr bwMode="auto">
            <a:xfrm flipH="1">
              <a:off x="816" y="983"/>
              <a:ext cx="1616" cy="784"/>
              <a:chOff x="1728" y="1472"/>
              <a:chExt cx="1616" cy="784"/>
            </a:xfrm>
          </p:grpSpPr>
          <p:sp>
            <p:nvSpPr>
              <p:cNvPr id="8223" name="Oval 16"/>
              <p:cNvSpPr>
                <a:spLocks noChangeArrowheads="1"/>
              </p:cNvSpPr>
              <p:nvPr/>
            </p:nvSpPr>
            <p:spPr bwMode="auto">
              <a:xfrm flipH="1">
                <a:off x="1728" y="2112"/>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8224" name="Oval 17"/>
              <p:cNvSpPr>
                <a:spLocks noChangeArrowheads="1"/>
              </p:cNvSpPr>
              <p:nvPr/>
            </p:nvSpPr>
            <p:spPr bwMode="auto">
              <a:xfrm>
                <a:off x="2760" y="156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8225" name="Oval 18"/>
              <p:cNvSpPr>
                <a:spLocks noChangeArrowheads="1"/>
              </p:cNvSpPr>
              <p:nvPr/>
            </p:nvSpPr>
            <p:spPr bwMode="auto">
              <a:xfrm rot="-567740">
                <a:off x="2816" y="147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07" name="Group 19"/>
            <p:cNvGrpSpPr>
              <a:grpSpLocks/>
            </p:cNvGrpSpPr>
            <p:nvPr/>
          </p:nvGrpSpPr>
          <p:grpSpPr bwMode="auto">
            <a:xfrm>
              <a:off x="3168" y="2287"/>
              <a:ext cx="2304" cy="1200"/>
              <a:chOff x="1728" y="2496"/>
              <a:chExt cx="2304" cy="1200"/>
            </a:xfrm>
          </p:grpSpPr>
          <p:sp>
            <p:nvSpPr>
              <p:cNvPr id="8220" name="Oval 20"/>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21" name="Oval 21"/>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22" name="Oval 22"/>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08" name="Group 23"/>
            <p:cNvGrpSpPr>
              <a:grpSpLocks/>
            </p:cNvGrpSpPr>
            <p:nvPr/>
          </p:nvGrpSpPr>
          <p:grpSpPr bwMode="auto">
            <a:xfrm flipH="1">
              <a:off x="240" y="2287"/>
              <a:ext cx="2304" cy="1200"/>
              <a:chOff x="1728" y="2496"/>
              <a:chExt cx="2304" cy="1200"/>
            </a:xfrm>
          </p:grpSpPr>
          <p:sp>
            <p:nvSpPr>
              <p:cNvPr id="8217" name="Oval 24"/>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18" name="Oval 25"/>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19" name="Oval 26"/>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09" name="Group 78"/>
            <p:cNvGrpSpPr>
              <a:grpSpLocks/>
            </p:cNvGrpSpPr>
            <p:nvPr/>
          </p:nvGrpSpPr>
          <p:grpSpPr bwMode="auto">
            <a:xfrm>
              <a:off x="17" y="1873"/>
              <a:ext cx="2432" cy="1094"/>
              <a:chOff x="17" y="1650"/>
              <a:chExt cx="2432" cy="1094"/>
            </a:xfrm>
          </p:grpSpPr>
          <p:sp>
            <p:nvSpPr>
              <p:cNvPr id="8214" name="Oval 74"/>
              <p:cNvSpPr>
                <a:spLocks noChangeArrowheads="1"/>
              </p:cNvSpPr>
              <p:nvPr/>
            </p:nvSpPr>
            <p:spPr bwMode="auto">
              <a:xfrm rot="21055710" flipH="1">
                <a:off x="1009" y="1650"/>
                <a:ext cx="144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15" name="Oval 75"/>
              <p:cNvSpPr>
                <a:spLocks noChangeArrowheads="1"/>
              </p:cNvSpPr>
              <p:nvPr/>
            </p:nvSpPr>
            <p:spPr bwMode="auto">
              <a:xfrm rot="2097972" flipH="1">
                <a:off x="688" y="1784"/>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16" name="Oval 76"/>
              <p:cNvSpPr>
                <a:spLocks noChangeArrowheads="1"/>
              </p:cNvSpPr>
              <p:nvPr/>
            </p:nvSpPr>
            <p:spPr bwMode="auto">
              <a:xfrm rot="956723" flipH="1">
                <a:off x="17" y="2525"/>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8210" name="Group 79"/>
            <p:cNvGrpSpPr>
              <a:grpSpLocks/>
            </p:cNvGrpSpPr>
            <p:nvPr/>
          </p:nvGrpSpPr>
          <p:grpSpPr bwMode="auto">
            <a:xfrm flipH="1">
              <a:off x="3328" y="1903"/>
              <a:ext cx="2432" cy="1094"/>
              <a:chOff x="17" y="1650"/>
              <a:chExt cx="2432" cy="1094"/>
            </a:xfrm>
          </p:grpSpPr>
          <p:sp>
            <p:nvSpPr>
              <p:cNvPr id="8211" name="Oval 80"/>
              <p:cNvSpPr>
                <a:spLocks noChangeArrowheads="1"/>
              </p:cNvSpPr>
              <p:nvPr/>
            </p:nvSpPr>
            <p:spPr bwMode="auto">
              <a:xfrm rot="21055710" flipH="1">
                <a:off x="1009" y="1650"/>
                <a:ext cx="144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12" name="Oval 81"/>
              <p:cNvSpPr>
                <a:spLocks noChangeArrowheads="1"/>
              </p:cNvSpPr>
              <p:nvPr/>
            </p:nvSpPr>
            <p:spPr bwMode="auto">
              <a:xfrm rot="2097972" flipH="1">
                <a:off x="688" y="1784"/>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8213" name="Oval 82"/>
              <p:cNvSpPr>
                <a:spLocks noChangeArrowheads="1"/>
              </p:cNvSpPr>
              <p:nvPr/>
            </p:nvSpPr>
            <p:spPr bwMode="auto">
              <a:xfrm rot="956723" flipH="1">
                <a:off x="17" y="2525"/>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grpSp>
        <p:nvGrpSpPr>
          <p:cNvPr id="17" name="Group 77"/>
          <p:cNvGrpSpPr>
            <a:grpSpLocks/>
          </p:cNvGrpSpPr>
          <p:nvPr/>
        </p:nvGrpSpPr>
        <p:grpSpPr bwMode="auto">
          <a:xfrm>
            <a:off x="3048000" y="2178050"/>
            <a:ext cx="3048000" cy="4527550"/>
            <a:chOff x="1920" y="991"/>
            <a:chExt cx="1920" cy="2852"/>
          </a:xfrm>
        </p:grpSpPr>
        <p:sp>
          <p:nvSpPr>
            <p:cNvPr id="8201" name="Oval 33"/>
            <p:cNvSpPr>
              <a:spLocks noChangeArrowheads="1"/>
            </p:cNvSpPr>
            <p:nvPr/>
          </p:nvSpPr>
          <p:spPr bwMode="auto">
            <a:xfrm>
              <a:off x="1920" y="2002"/>
              <a:ext cx="1920" cy="1841"/>
            </a:xfrm>
            <a:prstGeom prst="ellipse">
              <a:avLst/>
            </a:prstGeom>
            <a:solidFill>
              <a:srgbClr val="E1E4BA"/>
            </a:solidFill>
            <a:ln w="9525">
              <a:solidFill>
                <a:schemeClr val="tx1"/>
              </a:solidFill>
              <a:round/>
              <a:headEnd/>
              <a:tailEnd/>
            </a:ln>
          </p:spPr>
          <p:txBody>
            <a:bodyPr wrap="none" anchor="ctr"/>
            <a:lstStyle/>
            <a:p>
              <a:endParaRPr lang="en-US"/>
            </a:p>
          </p:txBody>
        </p:sp>
        <p:sp>
          <p:nvSpPr>
            <p:cNvPr id="8202" name="Oval 32"/>
            <p:cNvSpPr>
              <a:spLocks noChangeArrowheads="1"/>
            </p:cNvSpPr>
            <p:nvPr/>
          </p:nvSpPr>
          <p:spPr bwMode="auto">
            <a:xfrm>
              <a:off x="2304" y="991"/>
              <a:ext cx="1152" cy="1217"/>
            </a:xfrm>
            <a:prstGeom prst="ellipse">
              <a:avLst/>
            </a:prstGeom>
            <a:solidFill>
              <a:srgbClr val="E1E4BA"/>
            </a:solidFill>
            <a:ln w="9525">
              <a:solidFill>
                <a:schemeClr val="tx1"/>
              </a:solidFill>
              <a:round/>
              <a:headEnd/>
              <a:tailEnd/>
            </a:ln>
          </p:spPr>
          <p:txBody>
            <a:bodyPr wrap="none" anchor="ctr"/>
            <a:lstStyle/>
            <a:p>
              <a:endParaRPr lang="en-US"/>
            </a:p>
          </p:txBody>
        </p:sp>
      </p:grpSp>
      <p:grpSp>
        <p:nvGrpSpPr>
          <p:cNvPr id="18" name="Group 90"/>
          <p:cNvGrpSpPr>
            <a:grpSpLocks/>
          </p:cNvGrpSpPr>
          <p:nvPr/>
        </p:nvGrpSpPr>
        <p:grpSpPr bwMode="auto">
          <a:xfrm>
            <a:off x="6049963" y="2782888"/>
            <a:ext cx="2743200" cy="3133725"/>
            <a:chOff x="4153" y="1638"/>
            <a:chExt cx="1220" cy="1974"/>
          </a:xfrm>
        </p:grpSpPr>
        <p:sp>
          <p:nvSpPr>
            <p:cNvPr id="8199" name="Text Box 88"/>
            <p:cNvSpPr txBox="1">
              <a:spLocks noChangeArrowheads="1"/>
            </p:cNvSpPr>
            <p:nvPr/>
          </p:nvSpPr>
          <p:spPr bwMode="auto">
            <a:xfrm>
              <a:off x="4221" y="1638"/>
              <a:ext cx="1152" cy="291"/>
            </a:xfrm>
            <a:prstGeom prst="rect">
              <a:avLst/>
            </a:prstGeom>
            <a:noFill/>
            <a:ln w="9525">
              <a:noFill/>
              <a:miter lim="800000"/>
              <a:headEnd/>
              <a:tailEnd/>
            </a:ln>
          </p:spPr>
          <p:txBody>
            <a:bodyPr>
              <a:spAutoFit/>
            </a:bodyPr>
            <a:lstStyle/>
            <a:p>
              <a:pPr>
                <a:spcBef>
                  <a:spcPct val="50000"/>
                </a:spcBef>
              </a:pPr>
              <a:r>
                <a:rPr lang="en-US" dirty="0" err="1">
                  <a:latin typeface="Calibri" pitchFamily="34" charset="0"/>
                </a:rPr>
                <a:t>C</a:t>
              </a:r>
              <a:r>
                <a:rPr lang="en-US" dirty="0" err="1" smtClean="0">
                  <a:latin typeface="Calibri" pitchFamily="34" charset="0"/>
                </a:rPr>
                <a:t>ephalothorax</a:t>
              </a:r>
              <a:endParaRPr lang="en-US" dirty="0">
                <a:latin typeface="Calibri" pitchFamily="34" charset="0"/>
              </a:endParaRPr>
            </a:p>
          </p:txBody>
        </p:sp>
        <p:sp>
          <p:nvSpPr>
            <p:cNvPr id="8200" name="Text Box 89"/>
            <p:cNvSpPr txBox="1">
              <a:spLocks noChangeArrowheads="1"/>
            </p:cNvSpPr>
            <p:nvPr/>
          </p:nvSpPr>
          <p:spPr bwMode="auto">
            <a:xfrm>
              <a:off x="4153" y="3321"/>
              <a:ext cx="1104" cy="291"/>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A</a:t>
              </a:r>
              <a:r>
                <a:rPr lang="en-US" dirty="0" smtClean="0">
                  <a:latin typeface="Calibri" pitchFamily="34" charset="0"/>
                </a:rPr>
                <a:t>bdomen</a:t>
              </a:r>
              <a:endParaRPr lang="en-US" dirty="0">
                <a:latin typeface="Calibri"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08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b="1" dirty="0" smtClean="0"/>
              <a:t>Basic arachnid body plan</a:t>
            </a:r>
            <a:endParaRPr lang="en-US" b="1" dirty="0"/>
          </a:p>
        </p:txBody>
      </p:sp>
      <p:pic>
        <p:nvPicPr>
          <p:cNvPr id="3075" name="Picture 3"/>
          <p:cNvPicPr>
            <a:picLocks noChangeAspect="1" noChangeArrowheads="1"/>
          </p:cNvPicPr>
          <p:nvPr/>
        </p:nvPicPr>
        <p:blipFill>
          <a:blip r:embed="rId3" cstate="print"/>
          <a:srcRect/>
          <a:stretch>
            <a:fillRect/>
          </a:stretch>
        </p:blipFill>
        <p:spPr bwMode="auto">
          <a:xfrm>
            <a:off x="2133600" y="1828800"/>
            <a:ext cx="4762500" cy="3571875"/>
          </a:xfrm>
          <a:prstGeom prst="rect">
            <a:avLst/>
          </a:prstGeom>
          <a:noFill/>
          <a:ln w="9525">
            <a:noFill/>
            <a:miter lim="800000"/>
            <a:headEnd/>
            <a:tailEnd/>
          </a:ln>
          <a:effectLst/>
        </p:spPr>
      </p:pic>
      <p:sp>
        <p:nvSpPr>
          <p:cNvPr id="6" name="Footer Placeholder 3"/>
          <p:cNvSpPr txBox="1">
            <a:spLocks/>
          </p:cNvSpPr>
          <p:nvPr/>
        </p:nvSpPr>
        <p:spPr>
          <a:xfrm>
            <a:off x="0" y="3352800"/>
            <a:ext cx="28956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err="1" smtClean="0">
                <a:latin typeface="Calibri" pitchFamily="34" charset="0"/>
                <a:cs typeface="Calibri" pitchFamily="34" charset="0"/>
              </a:rPr>
              <a:t>Cephalothorax</a:t>
            </a:r>
            <a:endParaRPr kumimoji="0" lang="en-US" sz="2400" b="1"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7" name="Footer Placeholder 3"/>
          <p:cNvSpPr txBox="1">
            <a:spLocks/>
          </p:cNvSpPr>
          <p:nvPr/>
        </p:nvSpPr>
        <p:spPr>
          <a:xfrm>
            <a:off x="609600" y="2057400"/>
            <a:ext cx="28956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pitchFamily="34" charset="0"/>
                <a:cs typeface="Calibri" pitchFamily="34" charset="0"/>
              </a:rPr>
              <a:t>Abdomen</a:t>
            </a:r>
            <a:endParaRPr kumimoji="0" lang="en-US" sz="2400" b="1"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cxnSp>
        <p:nvCxnSpPr>
          <p:cNvPr id="9" name="Straight Arrow Connector 8"/>
          <p:cNvCxnSpPr/>
          <p:nvPr/>
        </p:nvCxnSpPr>
        <p:spPr bwMode="auto">
          <a:xfrm>
            <a:off x="2057400" y="3581400"/>
            <a:ext cx="1676400" cy="381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2057400" y="2324100"/>
            <a:ext cx="2286000" cy="2667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60"/>
          <p:cNvGrpSpPr>
            <a:grpSpLocks/>
          </p:cNvGrpSpPr>
          <p:nvPr/>
        </p:nvGrpSpPr>
        <p:grpSpPr bwMode="auto">
          <a:xfrm>
            <a:off x="152400" y="152400"/>
            <a:ext cx="4648200" cy="3886200"/>
            <a:chOff x="96" y="240"/>
            <a:chExt cx="5424" cy="3823"/>
          </a:xfrm>
        </p:grpSpPr>
        <p:grpSp>
          <p:nvGrpSpPr>
            <p:cNvPr id="9272" name="Group 5"/>
            <p:cNvGrpSpPr>
              <a:grpSpLocks/>
            </p:cNvGrpSpPr>
            <p:nvPr/>
          </p:nvGrpSpPr>
          <p:grpSpPr bwMode="auto">
            <a:xfrm>
              <a:off x="144" y="799"/>
              <a:ext cx="5328" cy="2640"/>
              <a:chOff x="144" y="799"/>
              <a:chExt cx="5328" cy="2640"/>
            </a:xfrm>
          </p:grpSpPr>
          <p:grpSp>
            <p:nvGrpSpPr>
              <p:cNvPr id="9303" name="Group 6"/>
              <p:cNvGrpSpPr>
                <a:grpSpLocks/>
              </p:cNvGrpSpPr>
              <p:nvPr/>
            </p:nvGrpSpPr>
            <p:grpSpPr bwMode="auto">
              <a:xfrm>
                <a:off x="2976" y="799"/>
                <a:ext cx="1200" cy="816"/>
                <a:chOff x="1536" y="1056"/>
                <a:chExt cx="1200" cy="816"/>
              </a:xfrm>
            </p:grpSpPr>
            <p:sp>
              <p:nvSpPr>
                <p:cNvPr id="9324" name="Oval 7"/>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9325" name="Oval 8"/>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9326" name="Oval 9"/>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304" name="Group 10"/>
              <p:cNvGrpSpPr>
                <a:grpSpLocks/>
              </p:cNvGrpSpPr>
              <p:nvPr/>
            </p:nvGrpSpPr>
            <p:grpSpPr bwMode="auto">
              <a:xfrm flipH="1">
                <a:off x="1392" y="799"/>
                <a:ext cx="1200" cy="816"/>
                <a:chOff x="1536" y="1056"/>
                <a:chExt cx="1200" cy="816"/>
              </a:xfrm>
            </p:grpSpPr>
            <p:sp>
              <p:nvSpPr>
                <p:cNvPr id="9321" name="Oval 11"/>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9322" name="Oval 12"/>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9323" name="Oval 13"/>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305" name="Group 14"/>
              <p:cNvGrpSpPr>
                <a:grpSpLocks/>
              </p:cNvGrpSpPr>
              <p:nvPr/>
            </p:nvGrpSpPr>
            <p:grpSpPr bwMode="auto">
              <a:xfrm>
                <a:off x="3168" y="1215"/>
                <a:ext cx="1616" cy="784"/>
                <a:chOff x="1728" y="1472"/>
                <a:chExt cx="1616" cy="784"/>
              </a:xfrm>
            </p:grpSpPr>
            <p:sp>
              <p:nvSpPr>
                <p:cNvPr id="9318" name="Oval 15"/>
                <p:cNvSpPr>
                  <a:spLocks noChangeArrowheads="1"/>
                </p:cNvSpPr>
                <p:nvPr/>
              </p:nvSpPr>
              <p:spPr bwMode="auto">
                <a:xfrm>
                  <a:off x="1728" y="2112"/>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9" name="Oval 16"/>
                <p:cNvSpPr>
                  <a:spLocks noChangeArrowheads="1"/>
                </p:cNvSpPr>
                <p:nvPr/>
              </p:nvSpPr>
              <p:spPr bwMode="auto">
                <a:xfrm>
                  <a:off x="2760" y="156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9320" name="Oval 17"/>
                <p:cNvSpPr>
                  <a:spLocks noChangeArrowheads="1"/>
                </p:cNvSpPr>
                <p:nvPr/>
              </p:nvSpPr>
              <p:spPr bwMode="auto">
                <a:xfrm rot="-567740">
                  <a:off x="2816" y="147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306" name="Group 18"/>
              <p:cNvGrpSpPr>
                <a:grpSpLocks/>
              </p:cNvGrpSpPr>
              <p:nvPr/>
            </p:nvGrpSpPr>
            <p:grpSpPr bwMode="auto">
              <a:xfrm flipH="1">
                <a:off x="816" y="1255"/>
                <a:ext cx="1616" cy="784"/>
                <a:chOff x="1728" y="1472"/>
                <a:chExt cx="1616" cy="784"/>
              </a:xfrm>
            </p:grpSpPr>
            <p:sp>
              <p:nvSpPr>
                <p:cNvPr id="9315" name="Oval 19"/>
                <p:cNvSpPr>
                  <a:spLocks noChangeArrowheads="1"/>
                </p:cNvSpPr>
                <p:nvPr/>
              </p:nvSpPr>
              <p:spPr bwMode="auto">
                <a:xfrm flipH="1">
                  <a:off x="1728" y="2112"/>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6" name="Oval 20"/>
                <p:cNvSpPr>
                  <a:spLocks noChangeArrowheads="1"/>
                </p:cNvSpPr>
                <p:nvPr/>
              </p:nvSpPr>
              <p:spPr bwMode="auto">
                <a:xfrm>
                  <a:off x="2760" y="156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7" name="Oval 21"/>
                <p:cNvSpPr>
                  <a:spLocks noChangeArrowheads="1"/>
                </p:cNvSpPr>
                <p:nvPr/>
              </p:nvSpPr>
              <p:spPr bwMode="auto">
                <a:xfrm rot="-567740">
                  <a:off x="2816" y="147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307" name="Group 22"/>
              <p:cNvGrpSpPr>
                <a:grpSpLocks/>
              </p:cNvGrpSpPr>
              <p:nvPr/>
            </p:nvGrpSpPr>
            <p:grpSpPr bwMode="auto">
              <a:xfrm>
                <a:off x="3168" y="2239"/>
                <a:ext cx="2304" cy="1200"/>
                <a:chOff x="1728" y="2496"/>
                <a:chExt cx="2304" cy="1200"/>
              </a:xfrm>
            </p:grpSpPr>
            <p:sp>
              <p:nvSpPr>
                <p:cNvPr id="9312" name="Oval 23"/>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3" name="Oval 24"/>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4" name="Oval 25"/>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308" name="Group 26"/>
              <p:cNvGrpSpPr>
                <a:grpSpLocks/>
              </p:cNvGrpSpPr>
              <p:nvPr/>
            </p:nvGrpSpPr>
            <p:grpSpPr bwMode="auto">
              <a:xfrm flipH="1">
                <a:off x="144" y="2239"/>
                <a:ext cx="2304" cy="1200"/>
                <a:chOff x="1728" y="2496"/>
                <a:chExt cx="2304" cy="1200"/>
              </a:xfrm>
            </p:grpSpPr>
            <p:sp>
              <p:nvSpPr>
                <p:cNvPr id="9309" name="Oval 27"/>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0" name="Oval 28"/>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9311" name="Oval 29"/>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grpSp>
          <p:nvGrpSpPr>
            <p:cNvPr id="9273" name="Group 30"/>
            <p:cNvGrpSpPr>
              <a:grpSpLocks/>
            </p:cNvGrpSpPr>
            <p:nvPr/>
          </p:nvGrpSpPr>
          <p:grpSpPr bwMode="auto">
            <a:xfrm>
              <a:off x="2208" y="895"/>
              <a:ext cx="1200" cy="3168"/>
              <a:chOff x="2208" y="895"/>
              <a:chExt cx="1200" cy="3168"/>
            </a:xfrm>
          </p:grpSpPr>
          <p:grpSp>
            <p:nvGrpSpPr>
              <p:cNvPr id="9296" name="Group 31"/>
              <p:cNvGrpSpPr>
                <a:grpSpLocks/>
              </p:cNvGrpSpPr>
              <p:nvPr/>
            </p:nvGrpSpPr>
            <p:grpSpPr bwMode="auto">
              <a:xfrm>
                <a:off x="2688" y="895"/>
                <a:ext cx="288" cy="96"/>
                <a:chOff x="2688" y="895"/>
                <a:chExt cx="288" cy="96"/>
              </a:xfrm>
            </p:grpSpPr>
            <p:sp>
              <p:nvSpPr>
                <p:cNvPr id="9301" name="Oval 32"/>
                <p:cNvSpPr>
                  <a:spLocks noChangeArrowheads="1"/>
                </p:cNvSpPr>
                <p:nvPr/>
              </p:nvSpPr>
              <p:spPr bwMode="auto">
                <a:xfrm>
                  <a:off x="2688" y="895"/>
                  <a:ext cx="144" cy="96"/>
                </a:xfrm>
                <a:prstGeom prst="ellipse">
                  <a:avLst/>
                </a:prstGeom>
                <a:solidFill>
                  <a:srgbClr val="996633"/>
                </a:solidFill>
                <a:ln w="9525">
                  <a:solidFill>
                    <a:srgbClr val="996633"/>
                  </a:solidFill>
                  <a:round/>
                  <a:headEnd/>
                  <a:tailEnd/>
                </a:ln>
              </p:spPr>
              <p:txBody>
                <a:bodyPr wrap="none" anchor="ctr"/>
                <a:lstStyle/>
                <a:p>
                  <a:endParaRPr lang="en-US"/>
                </a:p>
              </p:txBody>
            </p:sp>
            <p:sp>
              <p:nvSpPr>
                <p:cNvPr id="9302" name="Oval 33"/>
                <p:cNvSpPr>
                  <a:spLocks noChangeArrowheads="1"/>
                </p:cNvSpPr>
                <p:nvPr/>
              </p:nvSpPr>
              <p:spPr bwMode="auto">
                <a:xfrm>
                  <a:off x="2832" y="895"/>
                  <a:ext cx="144" cy="96"/>
                </a:xfrm>
                <a:prstGeom prst="ellipse">
                  <a:avLst/>
                </a:prstGeom>
                <a:solidFill>
                  <a:srgbClr val="996633"/>
                </a:solidFill>
                <a:ln w="9525">
                  <a:solidFill>
                    <a:srgbClr val="996633"/>
                  </a:solidFill>
                  <a:round/>
                  <a:headEnd/>
                  <a:tailEnd/>
                </a:ln>
              </p:spPr>
              <p:txBody>
                <a:bodyPr wrap="none" anchor="ctr"/>
                <a:lstStyle/>
                <a:p>
                  <a:endParaRPr lang="en-US"/>
                </a:p>
              </p:txBody>
            </p:sp>
          </p:grpSp>
          <p:grpSp>
            <p:nvGrpSpPr>
              <p:cNvPr id="9297" name="Group 34"/>
              <p:cNvGrpSpPr>
                <a:grpSpLocks/>
              </p:cNvGrpSpPr>
              <p:nvPr/>
            </p:nvGrpSpPr>
            <p:grpSpPr bwMode="auto">
              <a:xfrm>
                <a:off x="2208" y="943"/>
                <a:ext cx="1200" cy="3120"/>
                <a:chOff x="2208" y="943"/>
                <a:chExt cx="1200" cy="3120"/>
              </a:xfrm>
            </p:grpSpPr>
            <p:sp>
              <p:nvSpPr>
                <p:cNvPr id="9298" name="Oval 35"/>
                <p:cNvSpPr>
                  <a:spLocks noChangeArrowheads="1"/>
                </p:cNvSpPr>
                <p:nvPr/>
              </p:nvSpPr>
              <p:spPr bwMode="auto">
                <a:xfrm>
                  <a:off x="2448" y="943"/>
                  <a:ext cx="720" cy="768"/>
                </a:xfrm>
                <a:prstGeom prst="ellipse">
                  <a:avLst/>
                </a:prstGeom>
                <a:solidFill>
                  <a:srgbClr val="E1E4BA"/>
                </a:solidFill>
                <a:ln w="9525">
                  <a:solidFill>
                    <a:schemeClr val="tx1"/>
                  </a:solidFill>
                  <a:round/>
                  <a:headEnd/>
                  <a:tailEnd/>
                </a:ln>
              </p:spPr>
              <p:txBody>
                <a:bodyPr wrap="none" anchor="ctr"/>
                <a:lstStyle/>
                <a:p>
                  <a:endParaRPr lang="en-US"/>
                </a:p>
              </p:txBody>
            </p:sp>
            <p:sp>
              <p:nvSpPr>
                <p:cNvPr id="9299" name="Oval 36"/>
                <p:cNvSpPr>
                  <a:spLocks noChangeArrowheads="1"/>
                </p:cNvSpPr>
                <p:nvPr/>
              </p:nvSpPr>
              <p:spPr bwMode="auto">
                <a:xfrm>
                  <a:off x="2400" y="1567"/>
                  <a:ext cx="816" cy="1056"/>
                </a:xfrm>
                <a:prstGeom prst="ellipse">
                  <a:avLst/>
                </a:prstGeom>
                <a:solidFill>
                  <a:srgbClr val="E1E4BA"/>
                </a:solidFill>
                <a:ln w="9525">
                  <a:solidFill>
                    <a:schemeClr val="tx1"/>
                  </a:solidFill>
                  <a:round/>
                  <a:headEnd/>
                  <a:tailEnd/>
                </a:ln>
              </p:spPr>
              <p:txBody>
                <a:bodyPr wrap="none" anchor="ctr"/>
                <a:lstStyle/>
                <a:p>
                  <a:endParaRPr lang="en-US"/>
                </a:p>
              </p:txBody>
            </p:sp>
            <p:sp>
              <p:nvSpPr>
                <p:cNvPr id="9300" name="Oval 37"/>
                <p:cNvSpPr>
                  <a:spLocks noChangeArrowheads="1"/>
                </p:cNvSpPr>
                <p:nvPr/>
              </p:nvSpPr>
              <p:spPr bwMode="auto">
                <a:xfrm>
                  <a:off x="2208" y="2383"/>
                  <a:ext cx="1200" cy="1680"/>
                </a:xfrm>
                <a:prstGeom prst="ellipse">
                  <a:avLst/>
                </a:prstGeom>
                <a:solidFill>
                  <a:srgbClr val="E1E4BA"/>
                </a:solidFill>
                <a:ln w="9525">
                  <a:solidFill>
                    <a:schemeClr val="tx1"/>
                  </a:solidFill>
                  <a:round/>
                  <a:headEnd/>
                  <a:tailEnd/>
                </a:ln>
              </p:spPr>
              <p:txBody>
                <a:bodyPr wrap="none" anchor="ctr"/>
                <a:lstStyle/>
                <a:p>
                  <a:endParaRPr lang="en-US"/>
                </a:p>
              </p:txBody>
            </p:sp>
          </p:grpSp>
        </p:grpSp>
        <p:grpSp>
          <p:nvGrpSpPr>
            <p:cNvPr id="9274" name="Group 38"/>
            <p:cNvGrpSpPr>
              <a:grpSpLocks/>
            </p:cNvGrpSpPr>
            <p:nvPr/>
          </p:nvGrpSpPr>
          <p:grpSpPr bwMode="auto">
            <a:xfrm>
              <a:off x="2256" y="240"/>
              <a:ext cx="1160" cy="814"/>
              <a:chOff x="2256" y="240"/>
              <a:chExt cx="1160" cy="814"/>
            </a:xfrm>
          </p:grpSpPr>
          <p:grpSp>
            <p:nvGrpSpPr>
              <p:cNvPr id="9280" name="Group 39"/>
              <p:cNvGrpSpPr>
                <a:grpSpLocks/>
              </p:cNvGrpSpPr>
              <p:nvPr/>
            </p:nvGrpSpPr>
            <p:grpSpPr bwMode="auto">
              <a:xfrm>
                <a:off x="2981" y="255"/>
                <a:ext cx="435" cy="799"/>
                <a:chOff x="1541" y="512"/>
                <a:chExt cx="435" cy="799"/>
              </a:xfrm>
            </p:grpSpPr>
            <p:sp>
              <p:nvSpPr>
                <p:cNvPr id="9289" name="Oval 40"/>
                <p:cNvSpPr>
                  <a:spLocks noChangeArrowheads="1"/>
                </p:cNvSpPr>
                <p:nvPr/>
              </p:nvSpPr>
              <p:spPr bwMode="auto">
                <a:xfrm rot="-4137125">
                  <a:off x="1752" y="1060"/>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90" name="Oval 41"/>
                <p:cNvSpPr>
                  <a:spLocks noChangeArrowheads="1"/>
                </p:cNvSpPr>
                <p:nvPr/>
              </p:nvSpPr>
              <p:spPr bwMode="auto">
                <a:xfrm rot="-1308084">
                  <a:off x="1620" y="1160"/>
                  <a:ext cx="192"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91" name="Oval 42"/>
                <p:cNvSpPr>
                  <a:spLocks noChangeArrowheads="1"/>
                </p:cNvSpPr>
                <p:nvPr/>
              </p:nvSpPr>
              <p:spPr bwMode="auto">
                <a:xfrm rot="-2352432">
                  <a:off x="1541" y="1215"/>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92" name="Oval 43"/>
                <p:cNvSpPr>
                  <a:spLocks noChangeArrowheads="1"/>
                </p:cNvSpPr>
                <p:nvPr/>
              </p:nvSpPr>
              <p:spPr bwMode="auto">
                <a:xfrm rot="-4790980">
                  <a:off x="1796" y="9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93" name="Oval 44"/>
                <p:cNvSpPr>
                  <a:spLocks noChangeArrowheads="1"/>
                </p:cNvSpPr>
                <p:nvPr/>
              </p:nvSpPr>
              <p:spPr bwMode="auto">
                <a:xfrm rot="-4282103">
                  <a:off x="1819" y="802"/>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94" name="Oval 45"/>
                <p:cNvSpPr>
                  <a:spLocks noChangeArrowheads="1"/>
                </p:cNvSpPr>
                <p:nvPr/>
              </p:nvSpPr>
              <p:spPr bwMode="auto">
                <a:xfrm rot="-5400000">
                  <a:off x="1856" y="5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95" name="Oval 46"/>
                <p:cNvSpPr>
                  <a:spLocks noChangeArrowheads="1"/>
                </p:cNvSpPr>
                <p:nvPr/>
              </p:nvSpPr>
              <p:spPr bwMode="auto">
                <a:xfrm rot="-5185420">
                  <a:off x="1848" y="672"/>
                  <a:ext cx="144" cy="9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9281" name="Group 47"/>
              <p:cNvGrpSpPr>
                <a:grpSpLocks/>
              </p:cNvGrpSpPr>
              <p:nvPr/>
            </p:nvGrpSpPr>
            <p:grpSpPr bwMode="auto">
              <a:xfrm flipH="1">
                <a:off x="2256" y="240"/>
                <a:ext cx="435" cy="799"/>
                <a:chOff x="1541" y="512"/>
                <a:chExt cx="435" cy="799"/>
              </a:xfrm>
            </p:grpSpPr>
            <p:sp>
              <p:nvSpPr>
                <p:cNvPr id="9282" name="Oval 48"/>
                <p:cNvSpPr>
                  <a:spLocks noChangeArrowheads="1"/>
                </p:cNvSpPr>
                <p:nvPr/>
              </p:nvSpPr>
              <p:spPr bwMode="auto">
                <a:xfrm rot="-4137125">
                  <a:off x="1752" y="1060"/>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83" name="Oval 49"/>
                <p:cNvSpPr>
                  <a:spLocks noChangeArrowheads="1"/>
                </p:cNvSpPr>
                <p:nvPr/>
              </p:nvSpPr>
              <p:spPr bwMode="auto">
                <a:xfrm rot="-1308084">
                  <a:off x="1620" y="1160"/>
                  <a:ext cx="192"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84" name="Oval 50"/>
                <p:cNvSpPr>
                  <a:spLocks noChangeArrowheads="1"/>
                </p:cNvSpPr>
                <p:nvPr/>
              </p:nvSpPr>
              <p:spPr bwMode="auto">
                <a:xfrm rot="-2352432">
                  <a:off x="1541" y="1215"/>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85" name="Oval 51"/>
                <p:cNvSpPr>
                  <a:spLocks noChangeArrowheads="1"/>
                </p:cNvSpPr>
                <p:nvPr/>
              </p:nvSpPr>
              <p:spPr bwMode="auto">
                <a:xfrm rot="-4790980">
                  <a:off x="1796" y="9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86" name="Oval 52"/>
                <p:cNvSpPr>
                  <a:spLocks noChangeArrowheads="1"/>
                </p:cNvSpPr>
                <p:nvPr/>
              </p:nvSpPr>
              <p:spPr bwMode="auto">
                <a:xfrm rot="-4282103">
                  <a:off x="1819" y="802"/>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87" name="Oval 53"/>
                <p:cNvSpPr>
                  <a:spLocks noChangeArrowheads="1"/>
                </p:cNvSpPr>
                <p:nvPr/>
              </p:nvSpPr>
              <p:spPr bwMode="auto">
                <a:xfrm rot="-5400000">
                  <a:off x="1856" y="536"/>
                  <a:ext cx="144"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9288" name="Oval 54"/>
                <p:cNvSpPr>
                  <a:spLocks noChangeArrowheads="1"/>
                </p:cNvSpPr>
                <p:nvPr/>
              </p:nvSpPr>
              <p:spPr bwMode="auto">
                <a:xfrm rot="-5185420">
                  <a:off x="1848" y="672"/>
                  <a:ext cx="144" cy="96"/>
                </a:xfrm>
                <a:prstGeom prst="ellipse">
                  <a:avLst/>
                </a:prstGeom>
                <a:solidFill>
                  <a:schemeClr val="tx1"/>
                </a:solidFill>
                <a:ln w="9525">
                  <a:solidFill>
                    <a:schemeClr val="tx1"/>
                  </a:solidFill>
                  <a:round/>
                  <a:headEnd/>
                  <a:tailEnd/>
                </a:ln>
              </p:spPr>
              <p:txBody>
                <a:bodyPr wrap="none" anchor="ctr"/>
                <a:lstStyle/>
                <a:p>
                  <a:endParaRPr lang="en-US"/>
                </a:p>
              </p:txBody>
            </p:sp>
          </p:grpSp>
        </p:grpSp>
        <p:grpSp>
          <p:nvGrpSpPr>
            <p:cNvPr id="9275" name="Group 55"/>
            <p:cNvGrpSpPr>
              <a:grpSpLocks/>
            </p:cNvGrpSpPr>
            <p:nvPr/>
          </p:nvGrpSpPr>
          <p:grpSpPr bwMode="auto">
            <a:xfrm>
              <a:off x="96" y="1488"/>
              <a:ext cx="5424" cy="864"/>
              <a:chOff x="48" y="1488"/>
              <a:chExt cx="5424" cy="864"/>
            </a:xfrm>
          </p:grpSpPr>
          <p:sp>
            <p:nvSpPr>
              <p:cNvPr id="9276" name="Oval 56" descr="Outlined diamond"/>
              <p:cNvSpPr>
                <a:spLocks noChangeArrowheads="1"/>
              </p:cNvSpPr>
              <p:nvPr/>
            </p:nvSpPr>
            <p:spPr bwMode="auto">
              <a:xfrm>
                <a:off x="48" y="1872"/>
                <a:ext cx="2592" cy="480"/>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sp>
            <p:nvSpPr>
              <p:cNvPr id="9277" name="Oval 57" descr="Outlined diamond"/>
              <p:cNvSpPr>
                <a:spLocks noChangeArrowheads="1"/>
              </p:cNvSpPr>
              <p:nvPr/>
            </p:nvSpPr>
            <p:spPr bwMode="auto">
              <a:xfrm rot="561330">
                <a:off x="720" y="1488"/>
                <a:ext cx="1920" cy="528"/>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sp>
            <p:nvSpPr>
              <p:cNvPr id="9278" name="Oval 58" descr="Outlined diamond"/>
              <p:cNvSpPr>
                <a:spLocks noChangeArrowheads="1"/>
              </p:cNvSpPr>
              <p:nvPr/>
            </p:nvSpPr>
            <p:spPr bwMode="auto">
              <a:xfrm flipH="1">
                <a:off x="2880" y="1872"/>
                <a:ext cx="2592" cy="480"/>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sp>
            <p:nvSpPr>
              <p:cNvPr id="9279" name="Oval 59" descr="Outlined diamond"/>
              <p:cNvSpPr>
                <a:spLocks noChangeArrowheads="1"/>
              </p:cNvSpPr>
              <p:nvPr/>
            </p:nvSpPr>
            <p:spPr bwMode="auto">
              <a:xfrm rot="21038670" flipH="1">
                <a:off x="2880" y="1488"/>
                <a:ext cx="1920" cy="528"/>
              </a:xfrm>
              <a:prstGeom prst="ellipse">
                <a:avLst/>
              </a:prstGeom>
              <a:pattFill prst="openDmnd">
                <a:fgClr>
                  <a:srgbClr val="F0F5A9"/>
                </a:fgClr>
                <a:bgClr>
                  <a:schemeClr val="bg1"/>
                </a:bgClr>
              </a:pattFill>
              <a:ln w="9525">
                <a:solidFill>
                  <a:schemeClr val="tx1"/>
                </a:solidFill>
                <a:round/>
                <a:headEnd/>
                <a:tailEnd/>
              </a:ln>
            </p:spPr>
            <p:txBody>
              <a:bodyPr wrap="none" anchor="ctr"/>
              <a:lstStyle/>
              <a:p>
                <a:endParaRPr lang="en-US"/>
              </a:p>
            </p:txBody>
          </p:sp>
        </p:grpSp>
      </p:grpSp>
      <p:grpSp>
        <p:nvGrpSpPr>
          <p:cNvPr id="9219" name="Group 111"/>
          <p:cNvGrpSpPr>
            <a:grpSpLocks/>
          </p:cNvGrpSpPr>
          <p:nvPr/>
        </p:nvGrpSpPr>
        <p:grpSpPr bwMode="auto">
          <a:xfrm>
            <a:off x="4572000" y="482600"/>
            <a:ext cx="4316413" cy="3227388"/>
            <a:chOff x="17" y="607"/>
            <a:chExt cx="5743" cy="3617"/>
          </a:xfrm>
        </p:grpSpPr>
        <p:grpSp>
          <p:nvGrpSpPr>
            <p:cNvPr id="9222" name="Group 61"/>
            <p:cNvGrpSpPr>
              <a:grpSpLocks/>
            </p:cNvGrpSpPr>
            <p:nvPr/>
          </p:nvGrpSpPr>
          <p:grpSpPr bwMode="auto">
            <a:xfrm>
              <a:off x="2640" y="886"/>
              <a:ext cx="480" cy="393"/>
              <a:chOff x="2640" y="663"/>
              <a:chExt cx="480" cy="393"/>
            </a:xfrm>
          </p:grpSpPr>
          <p:grpSp>
            <p:nvGrpSpPr>
              <p:cNvPr id="9259" name="Group 62"/>
              <p:cNvGrpSpPr>
                <a:grpSpLocks/>
              </p:cNvGrpSpPr>
              <p:nvPr/>
            </p:nvGrpSpPr>
            <p:grpSpPr bwMode="auto">
              <a:xfrm>
                <a:off x="2784" y="768"/>
                <a:ext cx="192" cy="240"/>
                <a:chOff x="2784" y="768"/>
                <a:chExt cx="192" cy="240"/>
              </a:xfrm>
            </p:grpSpPr>
            <p:sp>
              <p:nvSpPr>
                <p:cNvPr id="9270" name="Oval 63"/>
                <p:cNvSpPr>
                  <a:spLocks noChangeArrowheads="1"/>
                </p:cNvSpPr>
                <p:nvPr/>
              </p:nvSpPr>
              <p:spPr bwMode="auto">
                <a:xfrm>
                  <a:off x="2784" y="768"/>
                  <a:ext cx="48" cy="240"/>
                </a:xfrm>
                <a:prstGeom prst="ellipse">
                  <a:avLst/>
                </a:prstGeom>
                <a:solidFill>
                  <a:schemeClr val="tx1"/>
                </a:solidFill>
                <a:ln w="9525">
                  <a:solidFill>
                    <a:schemeClr val="tx1"/>
                  </a:solidFill>
                  <a:round/>
                  <a:headEnd/>
                  <a:tailEnd/>
                </a:ln>
              </p:spPr>
              <p:txBody>
                <a:bodyPr wrap="none" anchor="ctr"/>
                <a:lstStyle/>
                <a:p>
                  <a:endParaRPr lang="en-US"/>
                </a:p>
              </p:txBody>
            </p:sp>
            <p:sp>
              <p:nvSpPr>
                <p:cNvPr id="9271" name="Oval 64"/>
                <p:cNvSpPr>
                  <a:spLocks noChangeArrowheads="1"/>
                </p:cNvSpPr>
                <p:nvPr/>
              </p:nvSpPr>
              <p:spPr bwMode="auto">
                <a:xfrm>
                  <a:off x="2928" y="768"/>
                  <a:ext cx="48" cy="240"/>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9260" name="Group 65"/>
              <p:cNvGrpSpPr>
                <a:grpSpLocks/>
              </p:cNvGrpSpPr>
              <p:nvPr/>
            </p:nvGrpSpPr>
            <p:grpSpPr bwMode="auto">
              <a:xfrm>
                <a:off x="2736" y="928"/>
                <a:ext cx="288" cy="96"/>
                <a:chOff x="2688" y="895"/>
                <a:chExt cx="288" cy="96"/>
              </a:xfrm>
            </p:grpSpPr>
            <p:sp>
              <p:nvSpPr>
                <p:cNvPr id="9268" name="Oval 66"/>
                <p:cNvSpPr>
                  <a:spLocks noChangeArrowheads="1"/>
                </p:cNvSpPr>
                <p:nvPr/>
              </p:nvSpPr>
              <p:spPr bwMode="auto">
                <a:xfrm>
                  <a:off x="2688" y="895"/>
                  <a:ext cx="144" cy="96"/>
                </a:xfrm>
                <a:prstGeom prst="ellipse">
                  <a:avLst/>
                </a:prstGeom>
                <a:solidFill>
                  <a:srgbClr val="996633"/>
                </a:solidFill>
                <a:ln w="9525">
                  <a:solidFill>
                    <a:srgbClr val="996633"/>
                  </a:solidFill>
                  <a:round/>
                  <a:headEnd/>
                  <a:tailEnd/>
                </a:ln>
              </p:spPr>
              <p:txBody>
                <a:bodyPr wrap="none" anchor="ctr"/>
                <a:lstStyle/>
                <a:p>
                  <a:endParaRPr lang="en-US"/>
                </a:p>
              </p:txBody>
            </p:sp>
            <p:sp>
              <p:nvSpPr>
                <p:cNvPr id="9269" name="Oval 67"/>
                <p:cNvSpPr>
                  <a:spLocks noChangeArrowheads="1"/>
                </p:cNvSpPr>
                <p:nvPr/>
              </p:nvSpPr>
              <p:spPr bwMode="auto">
                <a:xfrm>
                  <a:off x="2832" y="895"/>
                  <a:ext cx="144" cy="96"/>
                </a:xfrm>
                <a:prstGeom prst="ellipse">
                  <a:avLst/>
                </a:prstGeom>
                <a:solidFill>
                  <a:srgbClr val="996633"/>
                </a:solidFill>
                <a:ln w="9525">
                  <a:solidFill>
                    <a:srgbClr val="996633"/>
                  </a:solidFill>
                  <a:round/>
                  <a:headEnd/>
                  <a:tailEnd/>
                </a:ln>
              </p:spPr>
              <p:txBody>
                <a:bodyPr wrap="none" anchor="ctr"/>
                <a:lstStyle/>
                <a:p>
                  <a:endParaRPr lang="en-US"/>
                </a:p>
              </p:txBody>
            </p:sp>
          </p:grpSp>
          <p:grpSp>
            <p:nvGrpSpPr>
              <p:cNvPr id="9261" name="Group 68"/>
              <p:cNvGrpSpPr>
                <a:grpSpLocks/>
              </p:cNvGrpSpPr>
              <p:nvPr/>
            </p:nvGrpSpPr>
            <p:grpSpPr bwMode="auto">
              <a:xfrm>
                <a:off x="2640" y="663"/>
                <a:ext cx="480" cy="393"/>
                <a:chOff x="2640" y="663"/>
                <a:chExt cx="480" cy="393"/>
              </a:xfrm>
            </p:grpSpPr>
            <p:grpSp>
              <p:nvGrpSpPr>
                <p:cNvPr id="9262" name="Group 69"/>
                <p:cNvGrpSpPr>
                  <a:grpSpLocks/>
                </p:cNvGrpSpPr>
                <p:nvPr/>
              </p:nvGrpSpPr>
              <p:grpSpPr bwMode="auto">
                <a:xfrm>
                  <a:off x="2640" y="663"/>
                  <a:ext cx="96" cy="393"/>
                  <a:chOff x="2640" y="663"/>
                  <a:chExt cx="96" cy="393"/>
                </a:xfrm>
              </p:grpSpPr>
              <p:sp>
                <p:nvSpPr>
                  <p:cNvPr id="9266" name="Oval 70"/>
                  <p:cNvSpPr>
                    <a:spLocks noChangeArrowheads="1"/>
                  </p:cNvSpPr>
                  <p:nvPr/>
                </p:nvSpPr>
                <p:spPr bwMode="auto">
                  <a:xfrm rot="-1015650">
                    <a:off x="2640" y="768"/>
                    <a:ext cx="96" cy="288"/>
                  </a:xfrm>
                  <a:prstGeom prst="ellipse">
                    <a:avLst/>
                  </a:prstGeom>
                  <a:solidFill>
                    <a:srgbClr val="F7A9A7"/>
                  </a:solidFill>
                  <a:ln w="9525">
                    <a:solidFill>
                      <a:schemeClr val="tx1"/>
                    </a:solidFill>
                    <a:round/>
                    <a:headEnd/>
                    <a:tailEnd/>
                  </a:ln>
                </p:spPr>
                <p:txBody>
                  <a:bodyPr wrap="none" anchor="ctr"/>
                  <a:lstStyle/>
                  <a:p>
                    <a:endParaRPr lang="en-US"/>
                  </a:p>
                </p:txBody>
              </p:sp>
              <p:sp>
                <p:nvSpPr>
                  <p:cNvPr id="9267" name="Oval 71"/>
                  <p:cNvSpPr>
                    <a:spLocks noChangeArrowheads="1"/>
                  </p:cNvSpPr>
                  <p:nvPr/>
                </p:nvSpPr>
                <p:spPr bwMode="auto">
                  <a:xfrm rot="1817096" flipH="1">
                    <a:off x="2652" y="663"/>
                    <a:ext cx="56" cy="144"/>
                  </a:xfrm>
                  <a:prstGeom prst="ellipse">
                    <a:avLst/>
                  </a:prstGeom>
                  <a:solidFill>
                    <a:srgbClr val="F7A9A7"/>
                  </a:solidFill>
                  <a:ln w="9525">
                    <a:solidFill>
                      <a:schemeClr val="tx1"/>
                    </a:solidFill>
                    <a:round/>
                    <a:headEnd/>
                    <a:tailEnd/>
                  </a:ln>
                </p:spPr>
                <p:txBody>
                  <a:bodyPr wrap="none" anchor="ctr"/>
                  <a:lstStyle/>
                  <a:p>
                    <a:endParaRPr lang="en-US"/>
                  </a:p>
                </p:txBody>
              </p:sp>
            </p:grpSp>
            <p:grpSp>
              <p:nvGrpSpPr>
                <p:cNvPr id="9263" name="Group 72"/>
                <p:cNvGrpSpPr>
                  <a:grpSpLocks/>
                </p:cNvGrpSpPr>
                <p:nvPr/>
              </p:nvGrpSpPr>
              <p:grpSpPr bwMode="auto">
                <a:xfrm flipH="1">
                  <a:off x="3024" y="663"/>
                  <a:ext cx="96" cy="393"/>
                  <a:chOff x="2640" y="663"/>
                  <a:chExt cx="96" cy="393"/>
                </a:xfrm>
              </p:grpSpPr>
              <p:sp>
                <p:nvSpPr>
                  <p:cNvPr id="9264" name="Oval 73"/>
                  <p:cNvSpPr>
                    <a:spLocks noChangeArrowheads="1"/>
                  </p:cNvSpPr>
                  <p:nvPr/>
                </p:nvSpPr>
                <p:spPr bwMode="auto">
                  <a:xfrm rot="-1015650">
                    <a:off x="2640" y="768"/>
                    <a:ext cx="96" cy="288"/>
                  </a:xfrm>
                  <a:prstGeom prst="ellipse">
                    <a:avLst/>
                  </a:prstGeom>
                  <a:solidFill>
                    <a:srgbClr val="F7A9A7"/>
                  </a:solidFill>
                  <a:ln w="9525">
                    <a:solidFill>
                      <a:schemeClr val="tx1"/>
                    </a:solidFill>
                    <a:round/>
                    <a:headEnd/>
                    <a:tailEnd/>
                  </a:ln>
                </p:spPr>
                <p:txBody>
                  <a:bodyPr wrap="none" anchor="ctr"/>
                  <a:lstStyle/>
                  <a:p>
                    <a:endParaRPr lang="en-US"/>
                  </a:p>
                </p:txBody>
              </p:sp>
              <p:sp>
                <p:nvSpPr>
                  <p:cNvPr id="9265" name="Oval 74"/>
                  <p:cNvSpPr>
                    <a:spLocks noChangeArrowheads="1"/>
                  </p:cNvSpPr>
                  <p:nvPr/>
                </p:nvSpPr>
                <p:spPr bwMode="auto">
                  <a:xfrm rot="1817096" flipH="1">
                    <a:off x="2652" y="663"/>
                    <a:ext cx="56" cy="144"/>
                  </a:xfrm>
                  <a:prstGeom prst="ellipse">
                    <a:avLst/>
                  </a:prstGeom>
                  <a:solidFill>
                    <a:srgbClr val="F7A9A7"/>
                  </a:solidFill>
                  <a:ln w="9525">
                    <a:solidFill>
                      <a:schemeClr val="tx1"/>
                    </a:solidFill>
                    <a:round/>
                    <a:headEnd/>
                    <a:tailEnd/>
                  </a:ln>
                </p:spPr>
                <p:txBody>
                  <a:bodyPr wrap="none" anchor="ctr"/>
                  <a:lstStyle/>
                  <a:p>
                    <a:endParaRPr lang="en-US"/>
                  </a:p>
                </p:txBody>
              </p:sp>
            </p:grpSp>
          </p:grpSp>
        </p:grpSp>
        <p:grpSp>
          <p:nvGrpSpPr>
            <p:cNvPr id="9223" name="Group 75"/>
            <p:cNvGrpSpPr>
              <a:grpSpLocks/>
            </p:cNvGrpSpPr>
            <p:nvPr/>
          </p:nvGrpSpPr>
          <p:grpSpPr bwMode="auto">
            <a:xfrm>
              <a:off x="17" y="607"/>
              <a:ext cx="5743" cy="2880"/>
              <a:chOff x="17" y="607"/>
              <a:chExt cx="5743" cy="2880"/>
            </a:xfrm>
          </p:grpSpPr>
          <p:grpSp>
            <p:nvGrpSpPr>
              <p:cNvPr id="9227" name="Group 76"/>
              <p:cNvGrpSpPr>
                <a:grpSpLocks/>
              </p:cNvGrpSpPr>
              <p:nvPr/>
            </p:nvGrpSpPr>
            <p:grpSpPr bwMode="auto">
              <a:xfrm>
                <a:off x="2976" y="607"/>
                <a:ext cx="1200" cy="816"/>
                <a:chOff x="1536" y="1056"/>
                <a:chExt cx="1200" cy="816"/>
              </a:xfrm>
            </p:grpSpPr>
            <p:sp>
              <p:nvSpPr>
                <p:cNvPr id="9256" name="Oval 77"/>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9257" name="Oval 78"/>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58" name="Oval 79"/>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28" name="Group 80"/>
              <p:cNvGrpSpPr>
                <a:grpSpLocks/>
              </p:cNvGrpSpPr>
              <p:nvPr/>
            </p:nvGrpSpPr>
            <p:grpSpPr bwMode="auto">
              <a:xfrm flipH="1">
                <a:off x="1392" y="607"/>
                <a:ext cx="1200" cy="816"/>
                <a:chOff x="1536" y="1056"/>
                <a:chExt cx="1200" cy="816"/>
              </a:xfrm>
            </p:grpSpPr>
            <p:sp>
              <p:nvSpPr>
                <p:cNvPr id="9253" name="Oval 81"/>
                <p:cNvSpPr>
                  <a:spLocks noChangeArrowheads="1"/>
                </p:cNvSpPr>
                <p:nvPr/>
              </p:nvSpPr>
              <p:spPr bwMode="auto">
                <a:xfrm rot="-1241727">
                  <a:off x="1536" y="1776"/>
                  <a:ext cx="864" cy="96"/>
                </a:xfrm>
                <a:prstGeom prst="ellipse">
                  <a:avLst/>
                </a:prstGeom>
                <a:solidFill>
                  <a:srgbClr val="C2EEB0"/>
                </a:solidFill>
                <a:ln w="9525">
                  <a:solidFill>
                    <a:schemeClr val="tx1"/>
                  </a:solidFill>
                  <a:round/>
                  <a:headEnd/>
                  <a:tailEnd/>
                </a:ln>
              </p:spPr>
              <p:txBody>
                <a:bodyPr wrap="none" anchor="ctr"/>
                <a:lstStyle/>
                <a:p>
                  <a:endParaRPr lang="en-US"/>
                </a:p>
              </p:txBody>
            </p:sp>
            <p:sp>
              <p:nvSpPr>
                <p:cNvPr id="9254" name="Oval 82"/>
                <p:cNvSpPr>
                  <a:spLocks noChangeArrowheads="1"/>
                </p:cNvSpPr>
                <p:nvPr/>
              </p:nvSpPr>
              <p:spPr bwMode="auto">
                <a:xfrm>
                  <a:off x="2304" y="1200"/>
                  <a:ext cx="96" cy="48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55" name="Oval 83"/>
                <p:cNvSpPr>
                  <a:spLocks noChangeArrowheads="1"/>
                </p:cNvSpPr>
                <p:nvPr/>
              </p:nvSpPr>
              <p:spPr bwMode="auto">
                <a:xfrm rot="-1942841">
                  <a:off x="2304" y="1056"/>
                  <a:ext cx="432"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29" name="Group 84"/>
              <p:cNvGrpSpPr>
                <a:grpSpLocks/>
              </p:cNvGrpSpPr>
              <p:nvPr/>
            </p:nvGrpSpPr>
            <p:grpSpPr bwMode="auto">
              <a:xfrm>
                <a:off x="3168" y="1120"/>
                <a:ext cx="1968" cy="624"/>
                <a:chOff x="3168" y="1120"/>
                <a:chExt cx="1968" cy="624"/>
              </a:xfrm>
            </p:grpSpPr>
            <p:sp>
              <p:nvSpPr>
                <p:cNvPr id="9250" name="Oval 85"/>
                <p:cNvSpPr>
                  <a:spLocks noChangeArrowheads="1"/>
                </p:cNvSpPr>
                <p:nvPr/>
              </p:nvSpPr>
              <p:spPr bwMode="auto">
                <a:xfrm>
                  <a:off x="3168" y="1583"/>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9251" name="Oval 86"/>
                <p:cNvSpPr>
                  <a:spLocks noChangeArrowheads="1"/>
                </p:cNvSpPr>
                <p:nvPr/>
              </p:nvSpPr>
              <p:spPr bwMode="auto">
                <a:xfrm rot="2661388">
                  <a:off x="4392" y="112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9252" name="Oval 87"/>
                <p:cNvSpPr>
                  <a:spLocks noChangeArrowheads="1"/>
                </p:cNvSpPr>
                <p:nvPr/>
              </p:nvSpPr>
              <p:spPr bwMode="auto">
                <a:xfrm rot="-567740">
                  <a:off x="4608" y="115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30" name="Group 88"/>
              <p:cNvGrpSpPr>
                <a:grpSpLocks/>
              </p:cNvGrpSpPr>
              <p:nvPr/>
            </p:nvGrpSpPr>
            <p:grpSpPr bwMode="auto">
              <a:xfrm flipH="1">
                <a:off x="816" y="983"/>
                <a:ext cx="1616" cy="784"/>
                <a:chOff x="1728" y="1472"/>
                <a:chExt cx="1616" cy="784"/>
              </a:xfrm>
            </p:grpSpPr>
            <p:sp>
              <p:nvSpPr>
                <p:cNvPr id="9247" name="Oval 89"/>
                <p:cNvSpPr>
                  <a:spLocks noChangeArrowheads="1"/>
                </p:cNvSpPr>
                <p:nvPr/>
              </p:nvSpPr>
              <p:spPr bwMode="auto">
                <a:xfrm flipH="1">
                  <a:off x="1728" y="2112"/>
                  <a:ext cx="1104" cy="144"/>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8" name="Oval 90"/>
                <p:cNvSpPr>
                  <a:spLocks noChangeArrowheads="1"/>
                </p:cNvSpPr>
                <p:nvPr/>
              </p:nvSpPr>
              <p:spPr bwMode="auto">
                <a:xfrm>
                  <a:off x="2760" y="1560"/>
                  <a:ext cx="144" cy="624"/>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9" name="Oval 91"/>
                <p:cNvSpPr>
                  <a:spLocks noChangeArrowheads="1"/>
                </p:cNvSpPr>
                <p:nvPr/>
              </p:nvSpPr>
              <p:spPr bwMode="auto">
                <a:xfrm rot="-567740">
                  <a:off x="2816" y="1472"/>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31" name="Group 92"/>
              <p:cNvGrpSpPr>
                <a:grpSpLocks/>
              </p:cNvGrpSpPr>
              <p:nvPr/>
            </p:nvGrpSpPr>
            <p:grpSpPr bwMode="auto">
              <a:xfrm>
                <a:off x="3168" y="2287"/>
                <a:ext cx="2304" cy="1200"/>
                <a:chOff x="1728" y="2496"/>
                <a:chExt cx="2304" cy="1200"/>
              </a:xfrm>
            </p:grpSpPr>
            <p:sp>
              <p:nvSpPr>
                <p:cNvPr id="9244" name="Oval 93"/>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5" name="Oval 94"/>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6" name="Oval 95"/>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32" name="Group 96"/>
              <p:cNvGrpSpPr>
                <a:grpSpLocks/>
              </p:cNvGrpSpPr>
              <p:nvPr/>
            </p:nvGrpSpPr>
            <p:grpSpPr bwMode="auto">
              <a:xfrm flipH="1">
                <a:off x="240" y="2287"/>
                <a:ext cx="2304" cy="1200"/>
                <a:chOff x="1728" y="2496"/>
                <a:chExt cx="2304" cy="1200"/>
              </a:xfrm>
            </p:grpSpPr>
            <p:sp>
              <p:nvSpPr>
                <p:cNvPr id="9241" name="Oval 97"/>
                <p:cNvSpPr>
                  <a:spLocks noChangeArrowheads="1"/>
                </p:cNvSpPr>
                <p:nvPr/>
              </p:nvSpPr>
              <p:spPr bwMode="auto">
                <a:xfrm rot="544290">
                  <a:off x="1728" y="2496"/>
                  <a:ext cx="168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2" name="Oval 98"/>
                <p:cNvSpPr>
                  <a:spLocks noChangeArrowheads="1"/>
                </p:cNvSpPr>
                <p:nvPr/>
              </p:nvSpPr>
              <p:spPr bwMode="auto">
                <a:xfrm>
                  <a:off x="3312" y="2736"/>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3" name="Oval 99"/>
                <p:cNvSpPr>
                  <a:spLocks noChangeArrowheads="1"/>
                </p:cNvSpPr>
                <p:nvPr/>
              </p:nvSpPr>
              <p:spPr bwMode="auto">
                <a:xfrm rot="-956723">
                  <a:off x="3360" y="3536"/>
                  <a:ext cx="672" cy="144"/>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33" name="Group 100"/>
              <p:cNvGrpSpPr>
                <a:grpSpLocks/>
              </p:cNvGrpSpPr>
              <p:nvPr/>
            </p:nvGrpSpPr>
            <p:grpSpPr bwMode="auto">
              <a:xfrm>
                <a:off x="17" y="1873"/>
                <a:ext cx="2432" cy="1094"/>
                <a:chOff x="17" y="1650"/>
                <a:chExt cx="2432" cy="1094"/>
              </a:xfrm>
            </p:grpSpPr>
            <p:sp>
              <p:nvSpPr>
                <p:cNvPr id="9238" name="Oval 101"/>
                <p:cNvSpPr>
                  <a:spLocks noChangeArrowheads="1"/>
                </p:cNvSpPr>
                <p:nvPr/>
              </p:nvSpPr>
              <p:spPr bwMode="auto">
                <a:xfrm rot="21055710" flipH="1">
                  <a:off x="1009" y="1650"/>
                  <a:ext cx="144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39" name="Oval 102"/>
                <p:cNvSpPr>
                  <a:spLocks noChangeArrowheads="1"/>
                </p:cNvSpPr>
                <p:nvPr/>
              </p:nvSpPr>
              <p:spPr bwMode="auto">
                <a:xfrm rot="2097972" flipH="1">
                  <a:off x="688" y="1784"/>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40" name="Oval 103"/>
                <p:cNvSpPr>
                  <a:spLocks noChangeArrowheads="1"/>
                </p:cNvSpPr>
                <p:nvPr/>
              </p:nvSpPr>
              <p:spPr bwMode="auto">
                <a:xfrm rot="956723" flipH="1">
                  <a:off x="17" y="2525"/>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nvGrpSpPr>
              <p:cNvPr id="9234" name="Group 104"/>
              <p:cNvGrpSpPr>
                <a:grpSpLocks/>
              </p:cNvGrpSpPr>
              <p:nvPr/>
            </p:nvGrpSpPr>
            <p:grpSpPr bwMode="auto">
              <a:xfrm flipH="1">
                <a:off x="3328" y="1903"/>
                <a:ext cx="2432" cy="1094"/>
                <a:chOff x="17" y="1650"/>
                <a:chExt cx="2432" cy="1094"/>
              </a:xfrm>
            </p:grpSpPr>
            <p:sp>
              <p:nvSpPr>
                <p:cNvPr id="9235" name="Oval 105"/>
                <p:cNvSpPr>
                  <a:spLocks noChangeArrowheads="1"/>
                </p:cNvSpPr>
                <p:nvPr/>
              </p:nvSpPr>
              <p:spPr bwMode="auto">
                <a:xfrm rot="21055710" flipH="1">
                  <a:off x="1009" y="1650"/>
                  <a:ext cx="1440" cy="24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36" name="Oval 106"/>
                <p:cNvSpPr>
                  <a:spLocks noChangeArrowheads="1"/>
                </p:cNvSpPr>
                <p:nvPr/>
              </p:nvSpPr>
              <p:spPr bwMode="auto">
                <a:xfrm rot="2097972" flipH="1">
                  <a:off x="688" y="1784"/>
                  <a:ext cx="144" cy="960"/>
                </a:xfrm>
                <a:prstGeom prst="ellipse">
                  <a:avLst/>
                </a:prstGeom>
                <a:solidFill>
                  <a:srgbClr val="C2EEB0"/>
                </a:solidFill>
                <a:ln w="9525">
                  <a:solidFill>
                    <a:schemeClr val="tx1"/>
                  </a:solidFill>
                  <a:round/>
                  <a:headEnd/>
                  <a:tailEnd/>
                </a:ln>
              </p:spPr>
              <p:txBody>
                <a:bodyPr wrap="none" anchor="ctr"/>
                <a:lstStyle/>
                <a:p>
                  <a:endParaRPr lang="en-US"/>
                </a:p>
              </p:txBody>
            </p:sp>
            <p:sp>
              <p:nvSpPr>
                <p:cNvPr id="9237" name="Oval 107"/>
                <p:cNvSpPr>
                  <a:spLocks noChangeArrowheads="1"/>
                </p:cNvSpPr>
                <p:nvPr/>
              </p:nvSpPr>
              <p:spPr bwMode="auto">
                <a:xfrm rot="956723" flipH="1">
                  <a:off x="17" y="2525"/>
                  <a:ext cx="528" cy="96"/>
                </a:xfrm>
                <a:prstGeom prst="ellipse">
                  <a:avLst/>
                </a:prstGeom>
                <a:solidFill>
                  <a:srgbClr val="C2EEB0"/>
                </a:solidFill>
                <a:ln w="9525">
                  <a:solidFill>
                    <a:schemeClr val="tx1"/>
                  </a:solidFill>
                  <a:round/>
                  <a:headEnd/>
                  <a:tailEnd/>
                </a:ln>
              </p:spPr>
              <p:txBody>
                <a:bodyPr wrap="none" anchor="ctr"/>
                <a:lstStyle/>
                <a:p>
                  <a:endParaRPr lang="en-US"/>
                </a:p>
              </p:txBody>
            </p:sp>
          </p:grpSp>
        </p:grpSp>
        <p:grpSp>
          <p:nvGrpSpPr>
            <p:cNvPr id="9224" name="Group 108"/>
            <p:cNvGrpSpPr>
              <a:grpSpLocks/>
            </p:cNvGrpSpPr>
            <p:nvPr/>
          </p:nvGrpSpPr>
          <p:grpSpPr bwMode="auto">
            <a:xfrm>
              <a:off x="1920" y="1214"/>
              <a:ext cx="1920" cy="3010"/>
              <a:chOff x="1920" y="991"/>
              <a:chExt cx="1920" cy="3010"/>
            </a:xfrm>
          </p:grpSpPr>
          <p:sp>
            <p:nvSpPr>
              <p:cNvPr id="9225" name="Oval 109"/>
              <p:cNvSpPr>
                <a:spLocks noChangeArrowheads="1"/>
              </p:cNvSpPr>
              <p:nvPr/>
            </p:nvSpPr>
            <p:spPr bwMode="auto">
              <a:xfrm>
                <a:off x="1920" y="2160"/>
                <a:ext cx="1920" cy="1841"/>
              </a:xfrm>
              <a:prstGeom prst="ellipse">
                <a:avLst/>
              </a:prstGeom>
              <a:solidFill>
                <a:srgbClr val="E1E4BA"/>
              </a:solidFill>
              <a:ln w="9525">
                <a:solidFill>
                  <a:schemeClr val="tx1"/>
                </a:solidFill>
                <a:round/>
                <a:headEnd/>
                <a:tailEnd/>
              </a:ln>
            </p:spPr>
            <p:txBody>
              <a:bodyPr wrap="none" anchor="ctr"/>
              <a:lstStyle/>
              <a:p>
                <a:endParaRPr lang="en-US"/>
              </a:p>
            </p:txBody>
          </p:sp>
          <p:sp>
            <p:nvSpPr>
              <p:cNvPr id="9226" name="Oval 110"/>
              <p:cNvSpPr>
                <a:spLocks noChangeArrowheads="1"/>
              </p:cNvSpPr>
              <p:nvPr/>
            </p:nvSpPr>
            <p:spPr bwMode="auto">
              <a:xfrm>
                <a:off x="2304" y="991"/>
                <a:ext cx="1152" cy="1217"/>
              </a:xfrm>
              <a:prstGeom prst="ellipse">
                <a:avLst/>
              </a:prstGeom>
              <a:solidFill>
                <a:srgbClr val="E1E4BA"/>
              </a:solidFill>
              <a:ln w="9525">
                <a:solidFill>
                  <a:schemeClr val="tx1"/>
                </a:solidFill>
                <a:round/>
                <a:headEnd/>
                <a:tailEnd/>
              </a:ln>
            </p:spPr>
            <p:txBody>
              <a:bodyPr wrap="none" anchor="ctr"/>
              <a:lstStyle/>
              <a:p>
                <a:endParaRPr lang="en-US"/>
              </a:p>
            </p:txBody>
          </p:sp>
        </p:grpSp>
      </p:grpSp>
      <p:sp>
        <p:nvSpPr>
          <p:cNvPr id="9220" name="Text Box 112"/>
          <p:cNvSpPr txBox="1">
            <a:spLocks noChangeArrowheads="1"/>
          </p:cNvSpPr>
          <p:nvPr/>
        </p:nvSpPr>
        <p:spPr bwMode="auto">
          <a:xfrm>
            <a:off x="990600" y="3429000"/>
            <a:ext cx="2990850" cy="2678113"/>
          </a:xfrm>
          <a:prstGeom prst="rect">
            <a:avLst/>
          </a:prstGeom>
          <a:noFill/>
          <a:ln w="9525">
            <a:noFill/>
            <a:miter lim="800000"/>
            <a:headEnd/>
            <a:tailEnd/>
          </a:ln>
        </p:spPr>
        <p:txBody>
          <a:bodyPr>
            <a:spAutoFit/>
          </a:bodyPr>
          <a:lstStyle/>
          <a:p>
            <a:pPr marL="342900" indent="-342900">
              <a:spcBef>
                <a:spcPct val="50000"/>
              </a:spcBef>
            </a:pPr>
            <a:r>
              <a:rPr lang="en-US">
                <a:latin typeface="Calibri" pitchFamily="34" charset="0"/>
              </a:rPr>
              <a:t>Insects</a:t>
            </a:r>
          </a:p>
          <a:p>
            <a:pPr marL="342900" indent="-342900">
              <a:spcBef>
                <a:spcPct val="50000"/>
              </a:spcBef>
              <a:buFontTx/>
              <a:buChar char="•"/>
            </a:pPr>
            <a:r>
              <a:rPr lang="en-US">
                <a:latin typeface="Calibri" pitchFamily="34" charset="0"/>
              </a:rPr>
              <a:t>3 body regions</a:t>
            </a:r>
          </a:p>
          <a:p>
            <a:pPr marL="342900" indent="-342900">
              <a:spcBef>
                <a:spcPct val="50000"/>
              </a:spcBef>
              <a:buFontTx/>
              <a:buChar char="•"/>
            </a:pPr>
            <a:r>
              <a:rPr lang="en-US">
                <a:latin typeface="Calibri" pitchFamily="34" charset="0"/>
              </a:rPr>
              <a:t>1 pair of antennae</a:t>
            </a:r>
          </a:p>
          <a:p>
            <a:pPr marL="342900" indent="-342900">
              <a:spcBef>
                <a:spcPct val="50000"/>
              </a:spcBef>
              <a:buFontTx/>
              <a:buChar char="•"/>
            </a:pPr>
            <a:r>
              <a:rPr lang="en-US">
                <a:latin typeface="Calibri" pitchFamily="34" charset="0"/>
              </a:rPr>
              <a:t>3 pair of legs</a:t>
            </a:r>
          </a:p>
          <a:p>
            <a:pPr marL="342900" indent="-342900">
              <a:spcBef>
                <a:spcPct val="50000"/>
              </a:spcBef>
              <a:buFontTx/>
              <a:buChar char="•"/>
            </a:pPr>
            <a:r>
              <a:rPr lang="en-US">
                <a:latin typeface="Calibri" pitchFamily="34" charset="0"/>
              </a:rPr>
              <a:t>2 pair of wings</a:t>
            </a:r>
          </a:p>
        </p:txBody>
      </p:sp>
      <p:sp>
        <p:nvSpPr>
          <p:cNvPr id="9221" name="Text Box 113"/>
          <p:cNvSpPr txBox="1">
            <a:spLocks noChangeArrowheads="1"/>
          </p:cNvSpPr>
          <p:nvPr/>
        </p:nvSpPr>
        <p:spPr bwMode="auto">
          <a:xfrm>
            <a:off x="4953000" y="3429000"/>
            <a:ext cx="2590800" cy="2678113"/>
          </a:xfrm>
          <a:prstGeom prst="rect">
            <a:avLst/>
          </a:prstGeom>
          <a:noFill/>
          <a:ln w="9525">
            <a:noFill/>
            <a:miter lim="800000"/>
            <a:headEnd/>
            <a:tailEnd/>
          </a:ln>
        </p:spPr>
        <p:txBody>
          <a:bodyPr>
            <a:spAutoFit/>
          </a:bodyPr>
          <a:lstStyle/>
          <a:p>
            <a:pPr marL="342900" indent="-342900">
              <a:spcBef>
                <a:spcPct val="50000"/>
              </a:spcBef>
            </a:pPr>
            <a:r>
              <a:rPr lang="en-US">
                <a:latin typeface="Calibri" pitchFamily="34" charset="0"/>
              </a:rPr>
              <a:t>Arachnids</a:t>
            </a:r>
          </a:p>
          <a:p>
            <a:pPr marL="342900" indent="-342900">
              <a:spcBef>
                <a:spcPct val="50000"/>
              </a:spcBef>
              <a:buFontTx/>
              <a:buChar char="•"/>
            </a:pPr>
            <a:r>
              <a:rPr lang="en-US">
                <a:latin typeface="Calibri" pitchFamily="34" charset="0"/>
              </a:rPr>
              <a:t>2 body regions</a:t>
            </a:r>
          </a:p>
          <a:p>
            <a:pPr marL="342900" indent="-342900">
              <a:spcBef>
                <a:spcPct val="50000"/>
              </a:spcBef>
              <a:buFontTx/>
              <a:buChar char="•"/>
            </a:pPr>
            <a:r>
              <a:rPr lang="en-US">
                <a:latin typeface="Calibri" pitchFamily="34" charset="0"/>
              </a:rPr>
              <a:t>No antennae</a:t>
            </a:r>
          </a:p>
          <a:p>
            <a:pPr marL="342900" indent="-342900">
              <a:spcBef>
                <a:spcPct val="50000"/>
              </a:spcBef>
              <a:buFontTx/>
              <a:buChar char="•"/>
            </a:pPr>
            <a:r>
              <a:rPr lang="en-US">
                <a:latin typeface="Calibri" pitchFamily="34" charset="0"/>
              </a:rPr>
              <a:t>4 pair of legs</a:t>
            </a:r>
          </a:p>
          <a:p>
            <a:pPr marL="342900" indent="-342900">
              <a:spcBef>
                <a:spcPct val="50000"/>
              </a:spcBef>
              <a:buFontTx/>
              <a:buChar char="•"/>
            </a:pPr>
            <a:r>
              <a:rPr lang="en-US">
                <a:latin typeface="Calibri" pitchFamily="34" charset="0"/>
              </a:rPr>
              <a:t>No wings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0" y="176213"/>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ea typeface="ＭＳ Ｐゴシック" pitchFamily="1" charset="-128"/>
              </a:rPr>
              <a:t>Insects rule the world!</a:t>
            </a:r>
          </a:p>
        </p:txBody>
      </p:sp>
      <p:sp>
        <p:nvSpPr>
          <p:cNvPr id="10243" name="Rectangle 4"/>
          <p:cNvSpPr>
            <a:spLocks noGrp="1" noChangeArrowheads="1"/>
          </p:cNvSpPr>
          <p:nvPr>
            <p:ph type="body" idx="1"/>
          </p:nvPr>
        </p:nvSpPr>
        <p:spPr bwMode="auto">
          <a:xfrm>
            <a:off x="457200" y="1593850"/>
            <a:ext cx="4267200" cy="437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90000"/>
              </a:spcBef>
            </a:pPr>
            <a:r>
              <a:rPr lang="en-US" sz="2800" dirty="0" smtClean="0">
                <a:ea typeface="ＭＳ Ｐゴシック" pitchFamily="1" charset="-128"/>
              </a:rPr>
              <a:t>There are more insects than all other plants and animals combined</a:t>
            </a:r>
          </a:p>
          <a:p>
            <a:pPr eaLnBrk="1" hangingPunct="1">
              <a:lnSpc>
                <a:spcPct val="115000"/>
              </a:lnSpc>
              <a:spcBef>
                <a:spcPct val="90000"/>
              </a:spcBef>
            </a:pPr>
            <a:r>
              <a:rPr lang="en-US" sz="2800" dirty="0" smtClean="0">
                <a:ea typeface="ＭＳ Ｐゴシック" pitchFamily="1" charset="-128"/>
              </a:rPr>
              <a:t>There are more than 1 million different species</a:t>
            </a:r>
          </a:p>
          <a:p>
            <a:pPr eaLnBrk="1" hangingPunct="1">
              <a:lnSpc>
                <a:spcPct val="115000"/>
              </a:lnSpc>
              <a:spcBef>
                <a:spcPct val="90000"/>
              </a:spcBef>
            </a:pPr>
            <a:r>
              <a:rPr lang="en-US" sz="2800" dirty="0" smtClean="0">
                <a:ea typeface="ＭＳ Ｐゴシック" pitchFamily="1" charset="-128"/>
              </a:rPr>
              <a:t>1 out of every 5 animals is a beetle!</a:t>
            </a:r>
          </a:p>
        </p:txBody>
      </p:sp>
      <p:pic>
        <p:nvPicPr>
          <p:cNvPr id="10244" name="Picture 5" descr="pie chart diversity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676400"/>
            <a:ext cx="3962400" cy="3962400"/>
          </a:xfrm>
          <a:prstGeom prst="rect">
            <a:avLst/>
          </a:prstGeom>
          <a:noFill/>
          <a:ln w="31750">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ADDINALWAYSLOADED" val="False"/>
  <p:tag name="TPVERSION" val="2006"/>
  <p:tag name="DEFAULTPORT" val="1001"/>
  <p:tag name="COUNTDOWNSTYLE" val="-1"/>
  <p:tag name="USEENTERPRISEMANAGER" val="False"/>
  <p:tag name="CHARTVALUEFORMAT" val="0%"/>
  <p:tag name="STDCHART" val="1"/>
  <p:tag name="BUBBLEVALUEFORMAT" val="0.0"/>
  <p:tag name="CUSTOMCELLBACKCOLOR1" val="-657956"/>
  <p:tag name="DISPLAYNAME" val="True"/>
  <p:tag name="GRIDSIZE" val="{Width=800, Height=600}"/>
  <p:tag name="RESETCHARTS" val="True"/>
  <p:tag name="ALLOWUSERFEEDBACK" val="True"/>
  <p:tag name="ZEROBASED" val="False"/>
  <p:tag name="EXPANDSHOWBAR" val="True"/>
  <p:tag name="ANSWERNOWTEXT" val="Answer Now"/>
  <p:tag name="NUMRESPONSES" val="1"/>
  <p:tag name="ROTATIONINTERVAL" val="2"/>
  <p:tag name="BUBBLENAMEVISIBLE" val="True"/>
  <p:tag name="CUSTOMCELLBACKCOLOR2" val="-13395457"/>
  <p:tag name="GRIDOPACITY" val="90"/>
  <p:tag name="CHARTLABELS" val="0"/>
  <p:tag name="INCORRECTPOINTVALUE" val="0"/>
  <p:tag name="CHARTSCALE" val="True"/>
  <p:tag name="ANSWERNOWSTYLE" val="-1"/>
  <p:tag name="ALLOWDUPLICATES" val="False"/>
  <p:tag name="TEAMSINLEADERBOARD" val="5"/>
  <p:tag name="CUSTOMCELLFORECOLOR" val="-16777216"/>
  <p:tag name="GRIDROTATIONINTERVAL" val="2"/>
  <p:tag name="PARTLISTDEFAULT" val="0"/>
  <p:tag name="AUTOADJUSTPARTRANGE" val="True"/>
  <p:tag name="RESPCOUNTERFORMAT" val="0"/>
  <p:tag name="AUTOADVANCE" val="False"/>
  <p:tag name="DEFAULTNUMTEAMS" val="5"/>
  <p:tag name="GRIDPOSITION" val="1"/>
  <p:tag name="REALTIMEBACKUP" val="False"/>
  <p:tag name="REQUIREPASSWORD" val="False"/>
  <p:tag name="AUTOUPDATEALIASES" val="True"/>
  <p:tag name="USESCHEMECOLORS" val="True"/>
  <p:tag name="INCLUDEPPT" val="True"/>
  <p:tag name="RESPTABLESTYLE" val="-1"/>
  <p:tag name="BUBBLEGROUPING" val="3"/>
  <p:tag name="INCLUDENONRESPONDERS" val="False"/>
  <p:tag name="COUNTDOWNSECONDS" val="10"/>
  <p:tag name="DISPLAYDEVICEID" val="True"/>
  <p:tag name="ENABLEPRESENTERVPAD" val="False"/>
  <p:tag name="POLLINGCYCLE" val="2"/>
  <p:tag name="MAXRESPONDERS" val="5"/>
  <p:tag name="BACKUPMAINTENANCE" val="7"/>
  <p:tag name="CUSTOMCELLBACKCOLOR4" val="-8355712"/>
  <p:tag name="SHOWBARVISIBLE" val="True"/>
  <p:tag name="REALTIMEBACKUPPATH" val="(None)"/>
  <p:tag name="DELIMITERS" val="3.1"/>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86&quot;/&gt;&lt;/object&gt;&lt;object type=&quot;3&quot; unique_id=&quot;10005&quot;&gt;&lt;property id=&quot;20148&quot; value=&quot;5&quot;/&gt;&lt;property id=&quot;20300&quot; value=&quot;Slide 2&quot;/&gt;&lt;property id=&quot;20307&quot; value=&quot;388&quot;/&gt;&lt;/object&gt;&lt;object type=&quot;3&quot; unique_id=&quot;11033&quot;&gt;&lt;property id=&quot;20148&quot; value=&quot;5&quot;/&gt;&lt;property id=&quot;20300&quot; value=&quot;Slide 6&quot;/&gt;&lt;property id=&quot;20307&quot; value=&quot;582&quot;/&gt;&lt;/object&gt;&lt;object type=&quot;3&quot; unique_id=&quot;11063&quot;&gt;&lt;property id=&quot;20148&quot; value=&quot;5&quot;/&gt;&lt;property id=&quot;20300&quot; value=&quot;Slide 3&quot;/&gt;&lt;property id=&quot;20307&quot; value=&quot;584&quot;/&gt;&lt;/object&gt;&lt;object type=&quot;3&quot; unique_id=&quot;11082&quot;&gt;&lt;property id=&quot;20148&quot; value=&quot;5&quot;/&gt;&lt;property id=&quot;20300&quot; value=&quot;Slide 4&quot;/&gt;&lt;property id=&quot;20307&quot; value=&quot;585&quot;/&gt;&lt;/object&gt;&lt;object type=&quot;3&quot; unique_id=&quot;11102&quot;&gt;&lt;property id=&quot;20148&quot; value=&quot;5&quot;/&gt;&lt;property id=&quot;20300&quot; value=&quot;Slide 5&quot;/&gt;&lt;property id=&quot;20307&quot; value=&quot;586&quot;/&gt;&lt;/object&gt;&lt;/object&gt;&lt;/object&gt;&lt;/database&gt;"/>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16659</TotalTime>
  <Words>2491</Words>
  <Application>Microsoft Macintosh PowerPoint</Application>
  <PresentationFormat>On-screen Show (4:3)</PresentationFormat>
  <Paragraphs>216</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1_Default Design</vt:lpstr>
      <vt:lpstr>Custom Design</vt:lpstr>
      <vt:lpstr>PowerPoint Presentation</vt:lpstr>
      <vt:lpstr>Outline</vt:lpstr>
      <vt:lpstr>Insects and their relatives</vt:lpstr>
      <vt:lpstr>PowerPoint Presentation</vt:lpstr>
      <vt:lpstr>Basic insect body plan</vt:lpstr>
      <vt:lpstr>PowerPoint Presentation</vt:lpstr>
      <vt:lpstr>Basic arachnid body plan</vt:lpstr>
      <vt:lpstr>PowerPoint Presentation</vt:lpstr>
      <vt:lpstr>Insects rule the world!</vt:lpstr>
      <vt:lpstr>PowerPoint Presentation</vt:lpstr>
      <vt:lpstr>Insect metamorphosis</vt:lpstr>
      <vt:lpstr>Insects eat everything</vt:lpstr>
      <vt:lpstr>Are these insects?</vt:lpstr>
      <vt:lpstr>How to ID insects: wings</vt:lpstr>
      <vt:lpstr>PowerPoint Presentation</vt:lpstr>
      <vt:lpstr>How to ID insects: antennae</vt:lpstr>
      <vt:lpstr>How to ID insects: legs</vt:lpstr>
      <vt:lpstr>PowerPoint Presentation</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Tylka</dc:creator>
  <cp:lastModifiedBy>Brandy VanDeWalle</cp:lastModifiedBy>
  <cp:revision>612</cp:revision>
  <dcterms:created xsi:type="dcterms:W3CDTF">2003-03-05T02:43:19Z</dcterms:created>
  <dcterms:modified xsi:type="dcterms:W3CDTF">2014-05-21T03:01:54Z</dcterms:modified>
</cp:coreProperties>
</file>