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3" r:id="rId3"/>
    <p:sldId id="258" r:id="rId4"/>
    <p:sldId id="259" r:id="rId5"/>
    <p:sldId id="260" r:id="rId6"/>
    <p:sldId id="257" r:id="rId7"/>
    <p:sldId id="264" r:id="rId8"/>
    <p:sldId id="269" r:id="rId9"/>
    <p:sldId id="265" r:id="rId10"/>
    <p:sldId id="270" r:id="rId11"/>
    <p:sldId id="268" r:id="rId12"/>
    <p:sldId id="271" r:id="rId13"/>
    <p:sldId id="261" r:id="rId14"/>
    <p:sldId id="267"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85" autoAdjust="0"/>
  </p:normalViewPr>
  <p:slideViewPr>
    <p:cSldViewPr>
      <p:cViewPr varScale="1">
        <p:scale>
          <a:sx n="69" d="100"/>
          <a:sy n="69" d="100"/>
        </p:scale>
        <p:origin x="-18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3CFB4D6-784F-4077-A7EA-382E0AC20928}" type="datetimeFigureOut">
              <a:rPr lang="en-US" smtClean="0"/>
              <a:t>5/20/14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027554F-A1E9-45AC-AC60-105C0F772CEC}" type="slidenum">
              <a:rPr lang="en-US" smtClean="0"/>
              <a:t>‹#›</a:t>
            </a:fld>
            <a:endParaRPr lang="en-US"/>
          </a:p>
        </p:txBody>
      </p:sp>
    </p:spTree>
    <p:extLst>
      <p:ext uri="{BB962C8B-B14F-4D97-AF65-F5344CB8AC3E}">
        <p14:creationId xmlns:p14="http://schemas.microsoft.com/office/powerpoint/2010/main" val="1281840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FEC2121-4846-4C06-9817-58781AB269B5}" type="datetimeFigureOut">
              <a:rPr lang="en-US" smtClean="0"/>
              <a:pPr/>
              <a:t>5/20/14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75E4F04-8064-4428-BD9C-A633516101B9}" type="slidenum">
              <a:rPr lang="en-US" smtClean="0"/>
              <a:pPr/>
              <a:t>‹#›</a:t>
            </a:fld>
            <a:endParaRPr lang="en-US"/>
          </a:p>
        </p:txBody>
      </p:sp>
    </p:spTree>
    <p:extLst>
      <p:ext uri="{BB962C8B-B14F-4D97-AF65-F5344CB8AC3E}">
        <p14:creationId xmlns:p14="http://schemas.microsoft.com/office/powerpoint/2010/main" val="360509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presentation we will discuss injuries to crops caused by something other than insects, diseases, and weeds. These types of injuries are called noninfectious disorders.</a:t>
            </a:r>
          </a:p>
          <a:p>
            <a:endParaRPr lang="en-US" dirty="0" smtClean="0"/>
          </a:p>
          <a:p>
            <a:r>
              <a:rPr lang="en-US" dirty="0" smtClean="0"/>
              <a:t>Shown above are soybean plants damaged</a:t>
            </a:r>
            <a:r>
              <a:rPr lang="en-US" baseline="0" dirty="0" smtClean="0"/>
              <a:t> by </a:t>
            </a:r>
            <a:r>
              <a:rPr lang="en-US" baseline="0" smtClean="0"/>
              <a:t>hail (</a:t>
            </a:r>
            <a:r>
              <a:rPr lang="en-US" smtClean="0"/>
              <a:t>page 54, Soybean Field Guide 2</a:t>
            </a:r>
            <a:r>
              <a:rPr lang="en-US" baseline="30000" smtClean="0"/>
              <a:t>nd</a:t>
            </a:r>
            <a:r>
              <a:rPr lang="en-US" smtClean="0"/>
              <a:t> Edition</a:t>
            </a:r>
            <a:r>
              <a:rPr lang="en-US" baseline="0" smtClean="0"/>
              <a:t>).</a:t>
            </a:r>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Fertilizers applied to fields may harm plants. They can do this in several ways:</a:t>
            </a:r>
          </a:p>
          <a:p>
            <a:pPr lvl="1">
              <a:buFont typeface="Arial" pitchFamily="34" charset="0"/>
              <a:buChar char="•"/>
            </a:pPr>
            <a:r>
              <a:rPr lang="en-US" dirty="0" smtClean="0"/>
              <a:t>Vapors from anhydrous ammonia </a:t>
            </a:r>
            <a:r>
              <a:rPr lang="en-US" dirty="0" err="1" smtClean="0"/>
              <a:t>sidedressing</a:t>
            </a:r>
            <a:r>
              <a:rPr lang="en-US" dirty="0" smtClean="0"/>
              <a:t> applications can scorch and kill plant tissue (page 70, Corn Field Guide).</a:t>
            </a:r>
          </a:p>
          <a:p>
            <a:pPr lvl="1">
              <a:buFont typeface="Arial" pitchFamily="34" charset="0"/>
              <a:buChar char="•"/>
            </a:pPr>
            <a:r>
              <a:rPr lang="en-US" dirty="0" smtClean="0"/>
              <a:t>Broadcast applications of certain urea-ammonium nitrate solutions or granular urea that falls into whorls can also burn corn tissue (pages 70 and 71, Corn Field Guide)</a:t>
            </a:r>
          </a:p>
          <a:p>
            <a:pPr lvl="1">
              <a:buFont typeface="Arial" pitchFamily="34" charset="0"/>
              <a:buChar char="•"/>
            </a:pPr>
            <a:r>
              <a:rPr lang="en-US" dirty="0" smtClean="0"/>
              <a:t>Banding applications of urea that occur with or next to corn seed can damage plants in several ways (page 71, Corn Field Guide).</a:t>
            </a:r>
          </a:p>
          <a:p>
            <a:endParaRPr lang="en-US" dirty="0" smtClean="0"/>
          </a:p>
          <a:p>
            <a:r>
              <a:rPr lang="en-US" dirty="0" smtClean="0"/>
              <a:t>Herbicide injury can happen several ways:</a:t>
            </a:r>
          </a:p>
          <a:p>
            <a:pPr lvl="1">
              <a:buFont typeface="Arial" pitchFamily="34" charset="0"/>
              <a:buChar char="•"/>
            </a:pPr>
            <a:r>
              <a:rPr lang="en-US" dirty="0" smtClean="0"/>
              <a:t>Drift occurs when herbicide is blown from its intended target.</a:t>
            </a:r>
          </a:p>
          <a:p>
            <a:pPr lvl="1">
              <a:buFont typeface="Arial" pitchFamily="34" charset="0"/>
              <a:buChar char="•"/>
            </a:pPr>
            <a:r>
              <a:rPr lang="en-US" dirty="0" smtClean="0"/>
              <a:t>Carryover happens when the herbicide persists in the soil from a previous years application. </a:t>
            </a:r>
          </a:p>
          <a:p>
            <a:pPr lvl="1">
              <a:buFont typeface="Arial" pitchFamily="34" charset="0"/>
              <a:buChar char="•"/>
            </a:pPr>
            <a:r>
              <a:rPr lang="en-US" dirty="0" smtClean="0"/>
              <a:t>Misapplication is when a herbicide is purposely applied to a crop that it was not intended to be applied on, such as </a:t>
            </a:r>
            <a:r>
              <a:rPr lang="en-US" dirty="0" err="1" smtClean="0"/>
              <a:t>glyphosate</a:t>
            </a:r>
            <a:r>
              <a:rPr lang="en-US" dirty="0" smtClean="0"/>
              <a:t> applications to non-tolerant varieties of soybean.</a:t>
            </a:r>
          </a:p>
          <a:p>
            <a:pPr lvl="1">
              <a:buFont typeface="Arial" pitchFamily="34" charset="0"/>
              <a:buChar char="•"/>
            </a:pPr>
            <a:r>
              <a:rPr lang="en-US" dirty="0" smtClean="0"/>
              <a:t>Tank contamination occurs when herbicide is left over in a spray tank from a previous application and is then applied along with a desired chemical in a subsequent spray.</a:t>
            </a:r>
          </a:p>
          <a:p>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Plant tissue damage due to herbicides is widely variable and includes:</a:t>
            </a:r>
          </a:p>
          <a:p>
            <a:pPr lvl="1">
              <a:buFont typeface="Arial" pitchFamily="34" charset="0"/>
              <a:buChar char="•"/>
            </a:pPr>
            <a:r>
              <a:rPr lang="en-US" dirty="0" smtClean="0"/>
              <a:t>Scorched or burned leaves</a:t>
            </a:r>
          </a:p>
          <a:p>
            <a:pPr lvl="1">
              <a:buFont typeface="Arial" pitchFamily="34" charset="0"/>
              <a:buChar char="•"/>
            </a:pPr>
            <a:r>
              <a:rPr lang="en-US" dirty="0" smtClean="0"/>
              <a:t>Yellowing</a:t>
            </a:r>
          </a:p>
          <a:p>
            <a:pPr lvl="1">
              <a:buFont typeface="Arial" pitchFamily="34" charset="0"/>
              <a:buChar char="•"/>
            </a:pPr>
            <a:r>
              <a:rPr lang="en-US" dirty="0" smtClean="0"/>
              <a:t>Delayed emergence</a:t>
            </a:r>
          </a:p>
          <a:p>
            <a:pPr lvl="1">
              <a:buFont typeface="Arial" pitchFamily="34" charset="0"/>
              <a:buChar char="•"/>
            </a:pPr>
            <a:r>
              <a:rPr lang="en-US" dirty="0" smtClean="0"/>
              <a:t>Leaf cupping</a:t>
            </a:r>
          </a:p>
          <a:p>
            <a:pPr lvl="1">
              <a:buFont typeface="Arial" pitchFamily="34" charset="0"/>
              <a:buChar char="•"/>
            </a:pPr>
            <a:r>
              <a:rPr lang="en-US" dirty="0" smtClean="0"/>
              <a:t>Malformed or damaged roots</a:t>
            </a:r>
          </a:p>
          <a:p>
            <a:pPr lvl="1">
              <a:buFont typeface="Arial" pitchFamily="34" charset="0"/>
              <a:buChar char="•"/>
            </a:pPr>
            <a:r>
              <a:rPr lang="en-US" dirty="0" smtClean="0"/>
              <a:t>Stunting</a:t>
            </a:r>
          </a:p>
          <a:p>
            <a:pPr lvl="1">
              <a:buFont typeface="Arial" pitchFamily="34" charset="0"/>
              <a:buChar char="•"/>
            </a:pPr>
            <a:r>
              <a:rPr lang="en-US" dirty="0" smtClean="0"/>
              <a:t>Defoliation</a:t>
            </a:r>
          </a:p>
          <a:p>
            <a:pPr lvl="1">
              <a:buFont typeface="Arial" pitchFamily="34" charset="0"/>
              <a:buChar char="•"/>
            </a:pPr>
            <a:r>
              <a:rPr lang="en-US" dirty="0" smtClean="0"/>
              <a:t>Death</a:t>
            </a:r>
          </a:p>
          <a:p>
            <a:endParaRPr lang="en-US" dirty="0" smtClean="0"/>
          </a:p>
          <a:p>
            <a:r>
              <a:rPr lang="en-US" dirty="0" smtClean="0"/>
              <a:t>See pages 62 thru 66, Corn Field Guide and pages 62 thru 66, Soybean Field Guide 2</a:t>
            </a:r>
            <a:r>
              <a:rPr lang="en-US" baseline="30000" dirty="0" smtClean="0"/>
              <a:t>nd</a:t>
            </a:r>
            <a:r>
              <a:rPr lang="en-US" dirty="0" smtClean="0"/>
              <a:t> Edition for more information.</a:t>
            </a:r>
          </a:p>
          <a:p>
            <a:endParaRPr lang="en-US" dirty="0" smtClean="0"/>
          </a:p>
          <a:p>
            <a:r>
              <a:rPr lang="en-US" dirty="0" smtClean="0"/>
              <a:t>[</a:t>
            </a:r>
            <a:r>
              <a:rPr lang="en-US" i="1" dirty="0" smtClean="0"/>
              <a:t>growth regulator herbicides may cause leaf cupping in soybean</a:t>
            </a:r>
            <a:r>
              <a:rPr lang="en-US" dirty="0" smtClean="0"/>
              <a:t>]</a:t>
            </a:r>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Mechanical injury to plants is caused by equipment driving through a field such as a sprayer or tractor.</a:t>
            </a:r>
          </a:p>
          <a:p>
            <a:endParaRPr lang="en-US" dirty="0" smtClean="0"/>
          </a:p>
          <a:p>
            <a:r>
              <a:rPr lang="en-US" dirty="0" smtClean="0"/>
              <a:t>Heavy equipment can cause soil compaction, creating less than ideal growing conditions for crops.</a:t>
            </a:r>
          </a:p>
          <a:p>
            <a:endParaRPr lang="en-US" dirty="0" smtClean="0"/>
          </a:p>
          <a:p>
            <a:pPr defTabSz="966612">
              <a:defRPr/>
            </a:pPr>
            <a:r>
              <a:rPr lang="en-US" dirty="0" smtClean="0"/>
              <a:t>Adjust combine settings appropriately during harvest to minimize damage to grain and reduce loss.</a:t>
            </a:r>
          </a:p>
        </p:txBody>
      </p:sp>
      <p:sp>
        <p:nvSpPr>
          <p:cNvPr id="4" name="Slide Number Placeholder 3"/>
          <p:cNvSpPr>
            <a:spLocks noGrp="1"/>
          </p:cNvSpPr>
          <p:nvPr>
            <p:ph type="sldNum" sz="quarter" idx="10"/>
          </p:nvPr>
        </p:nvSpPr>
        <p:spPr/>
        <p:txBody>
          <a:bodyPr/>
          <a:lstStyle/>
          <a:p>
            <a:fld id="{D75E4F04-8064-4428-BD9C-A633516101B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Plants stressed by noninfectious disorders may be more prone to attack by infectious diseases. For example, soybean plants stressed by herbicide injury may be more prone to root rot diseases. Problems on field crops frequently occur in combination, so when diagnosing a problem all possible causes or combinations of causes must be carefully considered.</a:t>
            </a:r>
          </a:p>
          <a:p>
            <a:pPr>
              <a:buNone/>
            </a:pPr>
            <a:endParaRPr lang="en-US" dirty="0" smtClean="0"/>
          </a:p>
          <a:p>
            <a:pPr>
              <a:buNone/>
            </a:pPr>
            <a:r>
              <a:rPr lang="en-US" dirty="0" smtClean="0"/>
              <a:t>[</a:t>
            </a:r>
            <a:r>
              <a:rPr lang="en-US" i="1" dirty="0" smtClean="0"/>
              <a:t>corn ear damaged by hail may be at increased risk for disease</a:t>
            </a:r>
            <a:r>
              <a:rPr lang="en-US" dirty="0" smtClean="0"/>
              <a:t> (page 76, Corn Field Guide)]</a:t>
            </a:r>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different noninfectious disorders in corn and soybean. These injuries range from chemical caused to weather related. The symptoms of some may be confused with symptoms of infectious crop diseases.</a:t>
            </a:r>
          </a:p>
          <a:p>
            <a:endParaRPr lang="en-US" dirty="0" smtClean="0"/>
          </a:p>
          <a:p>
            <a:r>
              <a:rPr lang="en-US" dirty="0" smtClean="0"/>
              <a:t>Proper identification of noninfectious disorders is important in making informed management decisions – herbicides, fungicides, and insecticides will not help when dealing with these disorders. Some types of crop injury cannot be prevented such as hail damage, but some, such as nitrogen deficiency, can be figured into management decisions for coming years.</a:t>
            </a:r>
          </a:p>
          <a:p>
            <a:endParaRPr lang="en-US" dirty="0" smtClean="0"/>
          </a:p>
          <a:p>
            <a:pPr defTabSz="966612">
              <a:defRPr/>
            </a:pPr>
            <a:r>
              <a:rPr lang="en-US" i="1" dirty="0" smtClean="0"/>
              <a:t>All images © ISU, except where noted.</a:t>
            </a:r>
            <a:endParaRPr lang="en-US" dirty="0" smtClean="0"/>
          </a:p>
          <a:p>
            <a:endParaRPr lang="en-US" dirty="0" smtClean="0"/>
          </a:p>
          <a:p>
            <a:pPr defTabSz="966612">
              <a:defRPr/>
            </a:pPr>
            <a:r>
              <a:rPr lang="en-US" dirty="0" smtClean="0"/>
              <a:t>Thanks to ISU Extension </a:t>
            </a:r>
            <a:r>
              <a:rPr lang="en-US" smtClean="0"/>
              <a:t>and Outreach and </a:t>
            </a:r>
            <a:r>
              <a:rPr lang="en-US" dirty="0" smtClean="0"/>
              <a:t>North Central IPM Center for financial support.</a:t>
            </a:r>
          </a:p>
          <a:p>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course of this presentation we will learn what noninfectious disorders are. We will then move to the differences between noninfectious disorders and disease, and the symptoms you should look for when examining crops for this type of injury. </a:t>
            </a:r>
          </a:p>
          <a:p>
            <a:endParaRPr lang="en-US" dirty="0" smtClean="0"/>
          </a:p>
          <a:p>
            <a:r>
              <a:rPr lang="en-US" dirty="0" smtClean="0"/>
              <a:t>There are several types of injury that we will discuss including those related to the environment, nutrients, herbicides, and mechanical damage.</a:t>
            </a:r>
          </a:p>
          <a:p>
            <a:endParaRPr lang="en-US" dirty="0" smtClean="0"/>
          </a:p>
          <a:p>
            <a:r>
              <a:rPr lang="en-US" dirty="0" smtClean="0"/>
              <a:t>We will then look briefly at other problems associated with noninfectious disorders.</a:t>
            </a:r>
          </a:p>
          <a:p>
            <a:endParaRPr lang="en-US" dirty="0" smtClean="0"/>
          </a:p>
          <a:p>
            <a:r>
              <a:rPr lang="en-US" dirty="0" smtClean="0"/>
              <a:t>[</a:t>
            </a:r>
            <a:r>
              <a:rPr lang="en-US" i="1" dirty="0" smtClean="0"/>
              <a:t>potassium deficiency on corn</a:t>
            </a:r>
            <a:r>
              <a:rPr lang="en-US" dirty="0" smtClean="0"/>
              <a:t> (page 68, Corn Field Guide)]</a:t>
            </a:r>
          </a:p>
        </p:txBody>
      </p:sp>
      <p:sp>
        <p:nvSpPr>
          <p:cNvPr id="4" name="Slide Number Placeholder 3"/>
          <p:cNvSpPr>
            <a:spLocks noGrp="1"/>
          </p:cNvSpPr>
          <p:nvPr>
            <p:ph type="sldNum" sz="quarter" idx="10"/>
          </p:nvPr>
        </p:nvSpPr>
        <p:spPr/>
        <p:txBody>
          <a:bodyPr/>
          <a:lstStyle/>
          <a:p>
            <a:fld id="{D75E4F04-8064-4428-BD9C-A633516101B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Noninfectious disorders are injuries to plants caused by nonliving agents or factors. A noninfectious disorder might be caused by any physical or chemical component of the environment that is harmful to the plant’s growth and development. Examples of noninfectious disorders are temperature and moisture extremes, hail, wind, lightning, unfavorable light, improper soil nutrient levels, toxic chemicals, and mechanical damage.</a:t>
            </a:r>
          </a:p>
          <a:p>
            <a:pPr marL="289984" indent="-289984"/>
            <a:endParaRPr lang="en-US" dirty="0" smtClean="0"/>
          </a:p>
          <a:p>
            <a:pPr marL="0" indent="-289984"/>
            <a:r>
              <a:rPr lang="en-US" dirty="0" smtClean="0"/>
              <a:t>[</a:t>
            </a:r>
            <a:r>
              <a:rPr lang="en-US" i="1" dirty="0" smtClean="0"/>
              <a:t>This corn has been damaged by frost before it was mature. Notice grey-green color of leaves.</a:t>
            </a:r>
            <a:r>
              <a:rPr lang="en-US" dirty="0" smtClean="0"/>
              <a:t>]</a:t>
            </a:r>
          </a:p>
        </p:txBody>
      </p:sp>
      <p:sp>
        <p:nvSpPr>
          <p:cNvPr id="4" name="Slide Number Placeholder 3"/>
          <p:cNvSpPr>
            <a:spLocks noGrp="1"/>
          </p:cNvSpPr>
          <p:nvPr>
            <p:ph type="sldNum" sz="quarter" idx="10"/>
          </p:nvPr>
        </p:nvSpPr>
        <p:spPr/>
        <p:txBody>
          <a:bodyPr/>
          <a:lstStyle/>
          <a:p>
            <a:fld id="{D75E4F04-8064-4428-BD9C-A633516101B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Noninfectious disorders do not reproduce or spread from plant to plant. However, a group of plants in the same area may exhibit symptoms, as they may be subject to similar conditions.</a:t>
            </a:r>
          </a:p>
          <a:p>
            <a:pPr defTabSz="966612">
              <a:defRPr/>
            </a:pPr>
            <a:endParaRPr lang="en-US" dirty="0" smtClean="0"/>
          </a:p>
          <a:p>
            <a:pPr defTabSz="966612">
              <a:defRPr/>
            </a:pPr>
            <a:r>
              <a:rPr lang="en-US" dirty="0" smtClean="0"/>
              <a:t>Symptoms of noninfectious disorders may appear suddenly and often occur in patterns. Although symptoms on individual plants may change by becoming progressively better or worse, the area of a field that is affected will not increase over time. See the “Basics of Scouting” presentation for more information on patterns.</a:t>
            </a:r>
          </a:p>
          <a:p>
            <a:pPr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Noninfectious disorders may produce symptoms such as wilting, stunting, yellowing, plant tissue deformation, or death of plant tissue. Symptoms of noninfectious disorders often resemble those caused by infectious diseases. For instance, nutrient deficiency symptoms may resemble symptoms of root rot diseases. Another example is herbicide injury to soybean leaves which may resemble virus-like symptoms.</a:t>
            </a:r>
          </a:p>
          <a:p>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looking for symptoms of noninfectious disorders, there are some clues to look for in the field which may help to determine what kind of problem is present. These are:</a:t>
            </a:r>
          </a:p>
          <a:p>
            <a:endParaRPr lang="en-US" dirty="0" smtClean="0"/>
          </a:p>
          <a:p>
            <a:r>
              <a:rPr lang="en-US" dirty="0" smtClean="0"/>
              <a:t>Patterns in the field</a:t>
            </a:r>
          </a:p>
          <a:p>
            <a:pPr lvl="1">
              <a:buFont typeface="Arial" pitchFamily="34" charset="0"/>
              <a:buChar char="•"/>
            </a:pPr>
            <a:r>
              <a:rPr lang="en-US" dirty="0" smtClean="0"/>
              <a:t>Does it occur in a straight line or other shape? A sprayer may have overlapped herbicide application, causing plant damage.</a:t>
            </a:r>
          </a:p>
          <a:p>
            <a:pPr lvl="1">
              <a:buFont typeface="Arial" pitchFamily="34" charset="0"/>
              <a:buChar char="•"/>
            </a:pPr>
            <a:r>
              <a:rPr lang="en-US" dirty="0" smtClean="0"/>
              <a:t>Does is occur only in low spots? These spots may have been flooded for long periods of time and plant roots may lack oxygen or a nutrient.</a:t>
            </a:r>
          </a:p>
          <a:p>
            <a:r>
              <a:rPr lang="en-US" dirty="0" smtClean="0"/>
              <a:t>Timing</a:t>
            </a:r>
          </a:p>
          <a:p>
            <a:pPr lvl="1">
              <a:buFont typeface="Arial" pitchFamily="34" charset="0"/>
              <a:buChar char="•"/>
            </a:pPr>
            <a:r>
              <a:rPr lang="en-US" dirty="0" smtClean="0"/>
              <a:t>Did symptoms show up after herbicide application? Herbicide drift from another field may have damaged crops on the adjacent farm.</a:t>
            </a:r>
          </a:p>
          <a:p>
            <a:pPr lvl="1">
              <a:buFont typeface="Arial" pitchFamily="34" charset="0"/>
              <a:buChar char="•"/>
            </a:pPr>
            <a:r>
              <a:rPr lang="en-US" dirty="0" smtClean="0"/>
              <a:t>After certain weather events? Wind may have caused corn stalks to lodge or leaves may be tattered due to hail.</a:t>
            </a:r>
          </a:p>
          <a:p>
            <a:r>
              <a:rPr lang="en-US" dirty="0" smtClean="0"/>
              <a:t>Other plants</a:t>
            </a:r>
          </a:p>
          <a:p>
            <a:pPr lvl="1">
              <a:buFont typeface="Arial" pitchFamily="34" charset="0"/>
              <a:buChar char="•"/>
            </a:pPr>
            <a:r>
              <a:rPr lang="en-US" dirty="0" smtClean="0"/>
              <a:t>How do surrounding plants appear? If surrounding plants appear similarly injured, and not in progressive states of injury, it may indicate a noninfectious disorder.</a:t>
            </a:r>
          </a:p>
          <a:p>
            <a:endParaRPr lang="en-US" dirty="0" smtClean="0"/>
          </a:p>
          <a:p>
            <a:r>
              <a:rPr lang="en-US" dirty="0" smtClean="0"/>
              <a:t>[</a:t>
            </a:r>
            <a:r>
              <a:rPr lang="en-US" i="1" dirty="0" smtClean="0"/>
              <a:t>corn damaged by hail </a:t>
            </a:r>
            <a:r>
              <a:rPr lang="en-US" dirty="0" smtClean="0"/>
              <a:t>(page 76, Corn Field Guide)]</a:t>
            </a:r>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environmental factors contribute to noninfectious disorders. These include:</a:t>
            </a:r>
          </a:p>
          <a:p>
            <a:endParaRPr lang="en-US" dirty="0" smtClean="0"/>
          </a:p>
          <a:p>
            <a:r>
              <a:rPr lang="en-US" dirty="0" smtClean="0"/>
              <a:t>Water damage</a:t>
            </a:r>
          </a:p>
          <a:p>
            <a:pPr lvl="1">
              <a:buFont typeface="Arial" pitchFamily="34" charset="0"/>
              <a:buChar char="•"/>
            </a:pPr>
            <a:r>
              <a:rPr lang="en-US" dirty="0" smtClean="0"/>
              <a:t>Drought causes leaf rolling in corn and wilt in soybean (page 75, Corn Field Guide and page 53, Soybean Field Guide 2</a:t>
            </a:r>
            <a:r>
              <a:rPr lang="en-US" baseline="30000" dirty="0" smtClean="0"/>
              <a:t>nd</a:t>
            </a:r>
            <a:r>
              <a:rPr lang="en-US" dirty="0" smtClean="0"/>
              <a:t> Edition).</a:t>
            </a:r>
          </a:p>
          <a:p>
            <a:pPr lvl="1">
              <a:buFont typeface="Arial" pitchFamily="34" charset="0"/>
              <a:buChar char="•"/>
            </a:pPr>
            <a:r>
              <a:rPr lang="en-US" dirty="0" smtClean="0"/>
              <a:t>Flooding causes yellowing, wilting, stunting, or death of plants (page 74, Corn Field Guide and page 53, Soybean Field Guide 2</a:t>
            </a:r>
            <a:r>
              <a:rPr lang="en-US" baseline="30000" dirty="0" smtClean="0"/>
              <a:t>nd</a:t>
            </a:r>
            <a:r>
              <a:rPr lang="en-US" dirty="0" smtClean="0"/>
              <a:t> Edition).</a:t>
            </a:r>
          </a:p>
          <a:p>
            <a:pPr lvl="1">
              <a:buFont typeface="Arial" pitchFamily="34" charset="0"/>
              <a:buChar char="•"/>
            </a:pPr>
            <a:r>
              <a:rPr lang="en-US" dirty="0" smtClean="0"/>
              <a:t>Soil crusting makes it difficult for young plants to break the soil surface (page 73, Corn Field Guide and page 52, Soybean Field Guide 2</a:t>
            </a:r>
            <a:r>
              <a:rPr lang="en-US" baseline="30000" dirty="0" smtClean="0"/>
              <a:t>nd</a:t>
            </a:r>
            <a:r>
              <a:rPr lang="en-US" dirty="0" smtClean="0"/>
              <a:t> Edition).</a:t>
            </a:r>
          </a:p>
          <a:p>
            <a:r>
              <a:rPr lang="en-US" dirty="0" smtClean="0"/>
              <a:t>Temperature extremes</a:t>
            </a:r>
          </a:p>
          <a:p>
            <a:pPr lvl="1">
              <a:buFont typeface="Arial" pitchFamily="34" charset="0"/>
              <a:buChar char="•"/>
            </a:pPr>
            <a:r>
              <a:rPr lang="en-US" dirty="0" smtClean="0"/>
              <a:t>Frost can kill plant tissues (page 72, Corn Field Guide and page 52, Soybean Field Guide 2</a:t>
            </a:r>
            <a:r>
              <a:rPr lang="en-US" baseline="30000" dirty="0" smtClean="0"/>
              <a:t>nd</a:t>
            </a:r>
            <a:r>
              <a:rPr lang="en-US" dirty="0" smtClean="0"/>
              <a:t> Edition).</a:t>
            </a:r>
          </a:p>
          <a:p>
            <a:pPr lvl="1">
              <a:buFont typeface="Arial" pitchFamily="34" charset="0"/>
              <a:buChar char="•"/>
            </a:pPr>
            <a:r>
              <a:rPr lang="en-US" dirty="0" smtClean="0"/>
              <a:t>Heat stress can cause yield loss.</a:t>
            </a:r>
          </a:p>
          <a:p>
            <a:endParaRPr lang="en-US" dirty="0" smtClean="0"/>
          </a:p>
          <a:p>
            <a:r>
              <a:rPr lang="en-US" dirty="0" smtClean="0"/>
              <a:t>[</a:t>
            </a:r>
            <a:r>
              <a:rPr lang="en-US" i="1" dirty="0" smtClean="0"/>
              <a:t>Photos from top: Flooding in a field and corn seedling that leafed-out underground as it was not able to emerge thru the surface of the soil</a:t>
            </a:r>
            <a:r>
              <a:rPr lang="en-US" dirty="0" smtClean="0"/>
              <a:t>]</a:t>
            </a:r>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weather issues</a:t>
            </a:r>
          </a:p>
          <a:p>
            <a:pPr lvl="1">
              <a:buFont typeface="Arial" pitchFamily="34" charset="0"/>
              <a:buChar char="•"/>
            </a:pPr>
            <a:r>
              <a:rPr lang="en-US" dirty="0" smtClean="0"/>
              <a:t>Hail causes damage to leaves and other plant tissues such as developing corn ears. (page 76, Corn Field Guide and page 54, Soybean Field Guide 2</a:t>
            </a:r>
            <a:r>
              <a:rPr lang="en-US" baseline="30000" dirty="0" smtClean="0"/>
              <a:t>nd</a:t>
            </a:r>
            <a:r>
              <a:rPr lang="en-US" dirty="0" smtClean="0"/>
              <a:t> Edition).</a:t>
            </a:r>
          </a:p>
          <a:p>
            <a:pPr lvl="1">
              <a:buFont typeface="Arial" pitchFamily="34" charset="0"/>
              <a:buChar char="•"/>
            </a:pPr>
            <a:r>
              <a:rPr lang="en-US" dirty="0" smtClean="0"/>
              <a:t>Wind may lodge plants.</a:t>
            </a:r>
          </a:p>
          <a:p>
            <a:pPr lvl="1">
              <a:buFont typeface="Arial" pitchFamily="34" charset="0"/>
              <a:buChar char="•"/>
            </a:pPr>
            <a:r>
              <a:rPr lang="en-US" dirty="0" smtClean="0"/>
              <a:t>Lightening can create a dead spot in a field very quickly (page 56, Soybean Field Guide 2</a:t>
            </a:r>
            <a:r>
              <a:rPr lang="en-US" baseline="30000" dirty="0" smtClean="0"/>
              <a:t>nd</a:t>
            </a:r>
            <a:r>
              <a:rPr lang="en-US" dirty="0" smtClean="0"/>
              <a:t> Edition).</a:t>
            </a:r>
          </a:p>
          <a:p>
            <a:r>
              <a:rPr lang="en-US" dirty="0" smtClean="0"/>
              <a:t>Additional concerns</a:t>
            </a:r>
          </a:p>
          <a:p>
            <a:pPr lvl="1">
              <a:buFont typeface="Arial" pitchFamily="34" charset="0"/>
              <a:buChar char="•"/>
            </a:pPr>
            <a:r>
              <a:rPr lang="en-US" dirty="0" smtClean="0"/>
              <a:t>Green stem (plants with moist, green stems at maturity) in soybean can be associated with viruses, but artificial lighting, genetic mutations, and other things may also contribute to this type of injury (page 54, Soybean Field Guide 2</a:t>
            </a:r>
            <a:r>
              <a:rPr lang="en-US" baseline="30000" dirty="0" smtClean="0"/>
              <a:t>nd</a:t>
            </a:r>
            <a:r>
              <a:rPr lang="en-US" dirty="0" smtClean="0"/>
              <a:t> Edition).</a:t>
            </a:r>
          </a:p>
          <a:p>
            <a:pPr lvl="1">
              <a:buFont typeface="Arial" pitchFamily="34" charset="0"/>
              <a:buChar char="•"/>
            </a:pPr>
            <a:r>
              <a:rPr lang="en-US" dirty="0" smtClean="0"/>
              <a:t>Sunburn or sunscald, appearing between leaf veins as red spots which later turn brown in the center, usually occurs on the lower leaf surface (page 56, Soybean Field Guide 2</a:t>
            </a:r>
            <a:r>
              <a:rPr lang="en-US" baseline="30000" dirty="0" smtClean="0"/>
              <a:t>nd</a:t>
            </a:r>
            <a:r>
              <a:rPr lang="en-US" dirty="0" smtClean="0"/>
              <a:t> Edition).</a:t>
            </a:r>
          </a:p>
          <a:p>
            <a:endParaRPr lang="en-US" dirty="0" smtClean="0"/>
          </a:p>
          <a:p>
            <a:r>
              <a:rPr lang="en-US" dirty="0" smtClean="0"/>
              <a:t>[</a:t>
            </a:r>
            <a:r>
              <a:rPr lang="en-US" i="1" dirty="0" smtClean="0"/>
              <a:t>green stem of soybean</a:t>
            </a:r>
            <a:r>
              <a:rPr lang="en-US" dirty="0" smtClean="0"/>
              <a:t>]</a:t>
            </a:r>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Plants, like people and other organisms, require nutrients for proper development. There are the “macro” nutrients and the “micro” nutrients. Macronutrients are nitrogen, phosphorus, and potassium; plants need these in large amounts and they are the most significant. Micronutrients include iron, magnesium, sulfur, zinc, and others; these are needed by the plant as well, but in smaller amounts. </a:t>
            </a:r>
          </a:p>
          <a:p>
            <a:endParaRPr lang="en-US" dirty="0" smtClean="0"/>
          </a:p>
          <a:p>
            <a:r>
              <a:rPr lang="en-US" dirty="0" smtClean="0"/>
              <a:t>When these nutrients are lacking, or are unavailable to crops, development may be inhibited. Sometimes nutrients may be in the soil, but certain conditions exist so that plants are unable to take them out of the soil and use them. For example, in alkaline, high-pH soils, availability of iron is limited. In this situation, plants have difficulty obtaining iron from the soil, even though it may be present.</a:t>
            </a:r>
          </a:p>
          <a:p>
            <a:endParaRPr lang="en-US" dirty="0" smtClean="0"/>
          </a:p>
          <a:p>
            <a:r>
              <a:rPr lang="en-US" dirty="0" smtClean="0"/>
              <a:t>Macronutrients</a:t>
            </a:r>
          </a:p>
          <a:p>
            <a:pPr lvl="1">
              <a:buFont typeface="Arial" pitchFamily="34" charset="0"/>
              <a:buChar char="•"/>
            </a:pPr>
            <a:r>
              <a:rPr lang="en-US" dirty="0" smtClean="0"/>
              <a:t>Nitrogen deficiency can cause leaf yellowing in corn and soybean. It can leach out of the soil after large amounts of rain (page 67, Corn Field Guide and page 60, Soybean Field Guide 2</a:t>
            </a:r>
            <a:r>
              <a:rPr lang="en-US" baseline="30000" dirty="0" smtClean="0"/>
              <a:t>nd</a:t>
            </a:r>
            <a:r>
              <a:rPr lang="en-US" dirty="0" smtClean="0"/>
              <a:t> Edition). </a:t>
            </a:r>
          </a:p>
          <a:p>
            <a:pPr lvl="1">
              <a:buFont typeface="Arial" pitchFamily="34" charset="0"/>
              <a:buChar char="•"/>
            </a:pPr>
            <a:r>
              <a:rPr lang="en-US" dirty="0" smtClean="0"/>
              <a:t>Phosphorus deficient corn plants have purplish coloring on leaves (page 67, Corn Field Guide and page 60, Soybean Field Guide 2</a:t>
            </a:r>
            <a:r>
              <a:rPr lang="en-US" baseline="30000" dirty="0" smtClean="0"/>
              <a:t>nd</a:t>
            </a:r>
            <a:r>
              <a:rPr lang="en-US" dirty="0" smtClean="0"/>
              <a:t> Edition). </a:t>
            </a:r>
          </a:p>
          <a:p>
            <a:pPr lvl="1">
              <a:buFont typeface="Arial" pitchFamily="34" charset="0"/>
              <a:buChar char="•"/>
            </a:pPr>
            <a:r>
              <a:rPr lang="en-US" dirty="0" smtClean="0"/>
              <a:t>Corn and soybean plants that lack potassium may have yellow and dying margins on older leaves (page 68, Corn Field Guide and page 61, Soybean Field Guide 2</a:t>
            </a:r>
            <a:r>
              <a:rPr lang="en-US" baseline="30000" dirty="0" smtClean="0"/>
              <a:t>nd</a:t>
            </a:r>
            <a:r>
              <a:rPr lang="en-US" dirty="0" smtClean="0"/>
              <a:t> Edition). </a:t>
            </a:r>
          </a:p>
          <a:p>
            <a:r>
              <a:rPr lang="en-US" dirty="0" smtClean="0"/>
              <a:t>Micronutrients</a:t>
            </a:r>
          </a:p>
          <a:p>
            <a:pPr lvl="1">
              <a:buFont typeface="Arial" pitchFamily="34" charset="0"/>
              <a:buChar char="•"/>
            </a:pPr>
            <a:r>
              <a:rPr lang="en-US" dirty="0" smtClean="0"/>
              <a:t>Iron </a:t>
            </a:r>
            <a:r>
              <a:rPr lang="en-US" dirty="0" err="1" smtClean="0"/>
              <a:t>chlorosis</a:t>
            </a:r>
            <a:r>
              <a:rPr lang="en-US" dirty="0" smtClean="0"/>
              <a:t> in soybean can occur in high-pH soils. Soybean leaf veins stay green, but tissue between veins becomes yellow or lighter (page 59, Soybean Field Guide 2</a:t>
            </a:r>
            <a:r>
              <a:rPr lang="en-US" baseline="30000" dirty="0" smtClean="0"/>
              <a:t>nd</a:t>
            </a:r>
            <a:r>
              <a:rPr lang="en-US" dirty="0" smtClean="0"/>
              <a:t> Edition).</a:t>
            </a:r>
          </a:p>
          <a:p>
            <a:pPr lvl="1">
              <a:buFont typeface="Arial" pitchFamily="34" charset="0"/>
              <a:buChar char="•"/>
            </a:pPr>
            <a:r>
              <a:rPr lang="en-US" dirty="0" smtClean="0"/>
              <a:t>Magnesium deficient corn initially shows stripes between veins on lower leaves, followed by other symptoms (page 68, Corn Field Guide).</a:t>
            </a:r>
          </a:p>
          <a:p>
            <a:pPr lvl="1">
              <a:buFont typeface="Arial" pitchFamily="34" charset="0"/>
              <a:buChar char="•"/>
            </a:pPr>
            <a:r>
              <a:rPr lang="en-US" dirty="0" smtClean="0"/>
              <a:t>Sulfur deficient corn appears as yellowing of young plants and top leaves may have yellowing between veins (page 69, Corn Field Guide).</a:t>
            </a:r>
          </a:p>
          <a:p>
            <a:pPr lvl="1">
              <a:buFont typeface="Arial" pitchFamily="34" charset="0"/>
              <a:buChar char="•"/>
            </a:pPr>
            <a:r>
              <a:rPr lang="en-US" dirty="0" smtClean="0"/>
              <a:t>A lack of zinc can cause corn leaves to have light stripes between veins or a band starting near the leaf base that appears bleached (page 69, Corn Field Guide). </a:t>
            </a:r>
          </a:p>
          <a:p>
            <a:endParaRPr lang="en-US" dirty="0" smtClean="0"/>
          </a:p>
          <a:p>
            <a:r>
              <a:rPr lang="en-US" dirty="0" smtClean="0"/>
              <a:t>[</a:t>
            </a:r>
            <a:r>
              <a:rPr lang="en-US" i="1" dirty="0" smtClean="0"/>
              <a:t>phosphorus deficiency on corn leaf</a:t>
            </a:r>
            <a:r>
              <a:rPr lang="en-US" dirty="0" smtClean="0"/>
              <a:t>]</a:t>
            </a:r>
          </a:p>
          <a:p>
            <a:endParaRPr lang="en-US" dirty="0"/>
          </a:p>
        </p:txBody>
      </p:sp>
      <p:sp>
        <p:nvSpPr>
          <p:cNvPr id="4" name="Slide Number Placeholder 3"/>
          <p:cNvSpPr>
            <a:spLocks noGrp="1"/>
          </p:cNvSpPr>
          <p:nvPr>
            <p:ph type="sldNum" sz="quarter" idx="10"/>
          </p:nvPr>
        </p:nvSpPr>
        <p:spPr/>
        <p:txBody>
          <a:bodyPr/>
          <a:lstStyle/>
          <a:p>
            <a:fld id="{D75E4F04-8064-4428-BD9C-A633516101B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C1597EA-0243-4AB3-973F-7F0B1D14847E}" type="datetimeFigureOut">
              <a:rPr lang="en-US" smtClean="0"/>
              <a:pPr/>
              <a:t>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14F7FF-5DB9-491E-8874-8F6E9D7B5C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457200" y="11430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391400" cy="1470025"/>
          </a:xfrm>
        </p:spPr>
        <p:txBody>
          <a:bodyPr/>
          <a:lstStyle/>
          <a:p>
            <a:r>
              <a:rPr lang="en-US" b="1" dirty="0" smtClean="0">
                <a:solidFill>
                  <a:schemeClr val="bg1"/>
                </a:solidFill>
              </a:rPr>
              <a:t>Introduction to Crop Injury</a:t>
            </a:r>
            <a:endParaRPr lang="en-US"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Chemical injury</a:t>
            </a:r>
            <a:endParaRPr lang="en-US" b="1" dirty="0"/>
          </a:p>
        </p:txBody>
      </p:sp>
      <p:sp>
        <p:nvSpPr>
          <p:cNvPr id="3" name="Content Placeholder 2"/>
          <p:cNvSpPr>
            <a:spLocks noGrp="1"/>
          </p:cNvSpPr>
          <p:nvPr>
            <p:ph idx="1"/>
          </p:nvPr>
        </p:nvSpPr>
        <p:spPr>
          <a:xfrm>
            <a:off x="457200" y="1600200"/>
            <a:ext cx="8001000" cy="4525963"/>
          </a:xfrm>
        </p:spPr>
        <p:txBody>
          <a:bodyPr>
            <a:normAutofit lnSpcReduction="10000"/>
          </a:bodyPr>
          <a:lstStyle/>
          <a:p>
            <a:r>
              <a:rPr lang="en-US" dirty="0" smtClean="0"/>
              <a:t>Fertilizers may harm plants by</a:t>
            </a:r>
          </a:p>
          <a:p>
            <a:pPr lvl="1"/>
            <a:r>
              <a:rPr lang="en-US" dirty="0" smtClean="0"/>
              <a:t>Vapors</a:t>
            </a:r>
          </a:p>
          <a:p>
            <a:pPr lvl="1"/>
            <a:r>
              <a:rPr lang="en-US" dirty="0" smtClean="0"/>
              <a:t>Broadcast applications</a:t>
            </a:r>
          </a:p>
          <a:p>
            <a:pPr lvl="1"/>
            <a:r>
              <a:rPr lang="en-US" dirty="0" smtClean="0"/>
              <a:t>Banding applications</a:t>
            </a:r>
          </a:p>
          <a:p>
            <a:r>
              <a:rPr lang="en-US" dirty="0" smtClean="0"/>
              <a:t>Herbicide injury happens several ways</a:t>
            </a:r>
          </a:p>
          <a:p>
            <a:pPr lvl="1"/>
            <a:r>
              <a:rPr lang="en-US" dirty="0" smtClean="0"/>
              <a:t>Drift</a:t>
            </a:r>
          </a:p>
          <a:p>
            <a:pPr lvl="1"/>
            <a:r>
              <a:rPr lang="en-US" dirty="0" smtClean="0"/>
              <a:t>Carryover</a:t>
            </a:r>
          </a:p>
          <a:p>
            <a:pPr lvl="1"/>
            <a:r>
              <a:rPr lang="en-US" dirty="0" smtClean="0"/>
              <a:t>Misapplication</a:t>
            </a:r>
          </a:p>
          <a:p>
            <a:pPr lvl="1"/>
            <a:r>
              <a:rPr lang="en-US" dirty="0" smtClean="0"/>
              <a:t>Tank contamination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Chemical injury</a:t>
            </a:r>
            <a:endParaRPr lang="en-US" b="1"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r>
              <a:rPr lang="en-US" dirty="0" smtClean="0"/>
              <a:t>Plant tissue damage from herbicide may show:</a:t>
            </a:r>
          </a:p>
          <a:p>
            <a:pPr lvl="1"/>
            <a:r>
              <a:rPr lang="en-US" dirty="0" smtClean="0"/>
              <a:t>Scorched or burned leaves</a:t>
            </a:r>
          </a:p>
          <a:p>
            <a:pPr lvl="1"/>
            <a:r>
              <a:rPr lang="en-US" dirty="0" smtClean="0"/>
              <a:t>Yellowing</a:t>
            </a:r>
          </a:p>
          <a:p>
            <a:pPr lvl="1"/>
            <a:r>
              <a:rPr lang="en-US" dirty="0" smtClean="0"/>
              <a:t>Delayed </a:t>
            </a:r>
          </a:p>
          <a:p>
            <a:pPr lvl="1">
              <a:buNone/>
            </a:pPr>
            <a:r>
              <a:rPr lang="en-US" dirty="0" smtClean="0"/>
              <a:t>	emergence</a:t>
            </a:r>
          </a:p>
          <a:p>
            <a:pPr lvl="1"/>
            <a:r>
              <a:rPr lang="en-US" dirty="0" smtClean="0"/>
              <a:t>Leaf cupping</a:t>
            </a:r>
          </a:p>
          <a:p>
            <a:pPr lvl="1"/>
            <a:r>
              <a:rPr lang="en-US" dirty="0" smtClean="0"/>
              <a:t>Malformed or </a:t>
            </a:r>
          </a:p>
          <a:p>
            <a:pPr lvl="1">
              <a:buNone/>
            </a:pPr>
            <a:r>
              <a:rPr lang="en-US" dirty="0" smtClean="0"/>
              <a:t>	damaged roots</a:t>
            </a:r>
          </a:p>
          <a:p>
            <a:pPr lvl="1"/>
            <a:r>
              <a:rPr lang="en-US" dirty="0" smtClean="0"/>
              <a:t>Stunting</a:t>
            </a:r>
          </a:p>
          <a:p>
            <a:pPr lvl="1"/>
            <a:r>
              <a:rPr lang="en-US" dirty="0" smtClean="0"/>
              <a:t>Defoliation</a:t>
            </a:r>
          </a:p>
          <a:p>
            <a:pPr lvl="1"/>
            <a:r>
              <a:rPr lang="en-US" dirty="0" smtClean="0"/>
              <a:t>Death</a:t>
            </a:r>
          </a:p>
          <a:p>
            <a:pPr lvl="1"/>
            <a:endParaRPr lang="en-US" dirty="0" smtClean="0"/>
          </a:p>
        </p:txBody>
      </p:sp>
      <p:pic>
        <p:nvPicPr>
          <p:cNvPr id="7170" name="Picture 2"/>
          <p:cNvPicPr>
            <a:picLocks noChangeAspect="1" noChangeArrowheads="1"/>
          </p:cNvPicPr>
          <p:nvPr/>
        </p:nvPicPr>
        <p:blipFill>
          <a:blip r:embed="rId3" cstate="print"/>
          <a:srcRect/>
          <a:stretch>
            <a:fillRect/>
          </a:stretch>
        </p:blipFill>
        <p:spPr bwMode="auto">
          <a:xfrm>
            <a:off x="4155830" y="3755849"/>
            <a:ext cx="4226170" cy="2416351"/>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Mechanical injury</a:t>
            </a:r>
            <a:endParaRPr lang="en-US" b="1" dirty="0"/>
          </a:p>
        </p:txBody>
      </p:sp>
      <p:sp>
        <p:nvSpPr>
          <p:cNvPr id="3" name="Content Placeholder 2"/>
          <p:cNvSpPr>
            <a:spLocks noGrp="1"/>
          </p:cNvSpPr>
          <p:nvPr>
            <p:ph idx="1"/>
          </p:nvPr>
        </p:nvSpPr>
        <p:spPr>
          <a:xfrm>
            <a:off x="457200" y="1600200"/>
            <a:ext cx="4343400" cy="4525963"/>
          </a:xfrm>
        </p:spPr>
        <p:txBody>
          <a:bodyPr>
            <a:normAutofit fontScale="92500" lnSpcReduction="20000"/>
          </a:bodyPr>
          <a:lstStyle/>
          <a:p>
            <a:r>
              <a:rPr lang="en-US" dirty="0" smtClean="0"/>
              <a:t>Plant damage caused by equipment driving in the field</a:t>
            </a:r>
          </a:p>
          <a:p>
            <a:r>
              <a:rPr lang="en-US" dirty="0" smtClean="0"/>
              <a:t>Heavy equipment can compact soil, creating less than ideal growing conditions</a:t>
            </a:r>
          </a:p>
          <a:p>
            <a:r>
              <a:rPr lang="en-US" dirty="0" smtClean="0"/>
              <a:t>Improper combine settings during harvest may damage grain and increase harvest loss</a:t>
            </a:r>
          </a:p>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638300"/>
            <a:ext cx="3810000" cy="2857500"/>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problems</a:t>
            </a:r>
            <a:endParaRPr lang="en-US" b="1" dirty="0"/>
          </a:p>
        </p:txBody>
      </p:sp>
      <p:sp>
        <p:nvSpPr>
          <p:cNvPr id="3" name="Content Placeholder 2"/>
          <p:cNvSpPr>
            <a:spLocks noGrp="1"/>
          </p:cNvSpPr>
          <p:nvPr>
            <p:ph idx="1"/>
          </p:nvPr>
        </p:nvSpPr>
        <p:spPr>
          <a:xfrm>
            <a:off x="457200" y="1600200"/>
            <a:ext cx="4343400" cy="4525963"/>
          </a:xfrm>
        </p:spPr>
        <p:txBody>
          <a:bodyPr>
            <a:normAutofit fontScale="77500" lnSpcReduction="20000"/>
          </a:bodyPr>
          <a:lstStyle/>
          <a:p>
            <a:r>
              <a:rPr lang="en-US" dirty="0" smtClean="0"/>
              <a:t>Plants stressed by noninfectious disorders may be more prone to attack by infectious diseases. </a:t>
            </a:r>
          </a:p>
          <a:p>
            <a:pPr lvl="1"/>
            <a:r>
              <a:rPr lang="en-US" dirty="0" smtClean="0"/>
              <a:t>For example, soybean plants stressed by herbicide injury may be more prone to root rot diseases. </a:t>
            </a:r>
          </a:p>
          <a:p>
            <a:r>
              <a:rPr lang="en-US" dirty="0" smtClean="0"/>
              <a:t>Problems may occur in combination, so when diagnosing a problem all possible causes or combinations of causes must be carefully considered.</a:t>
            </a:r>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876800" y="1600200"/>
            <a:ext cx="3800475" cy="2190750"/>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1020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a:xfrm>
            <a:off x="457200" y="1600200"/>
            <a:ext cx="8229600" cy="3886200"/>
          </a:xfrm>
        </p:spPr>
        <p:txBody>
          <a:bodyPr>
            <a:normAutofit fontScale="92500" lnSpcReduction="20000"/>
          </a:bodyPr>
          <a:lstStyle/>
          <a:p>
            <a:r>
              <a:rPr lang="en-US" dirty="0" smtClean="0"/>
              <a:t>There are many different types of noninfectious disorders; the symptoms of some may be confused with those of infectious crop diseases.</a:t>
            </a:r>
          </a:p>
          <a:p>
            <a:r>
              <a:rPr lang="en-US" dirty="0" smtClean="0"/>
              <a:t>Proper identification is important in making informed management decisions – herbicides, fungicides, and insecticides will not help when dealing with noninfectious disorders.</a:t>
            </a:r>
          </a:p>
          <a:p>
            <a:r>
              <a:rPr lang="en-US" dirty="0" smtClean="0"/>
              <a:t>Some types of injury can be remedied, and some cannot.</a:t>
            </a:r>
          </a:p>
        </p:txBody>
      </p:sp>
      <p:pic>
        <p:nvPicPr>
          <p:cNvPr id="8" name="Picture 2"/>
          <p:cNvPicPr>
            <a:picLocks noChangeAspect="1" noChangeArrowheads="1"/>
          </p:cNvPicPr>
          <p:nvPr/>
        </p:nvPicPr>
        <p:blipFill>
          <a:blip r:embed="rId3" cstate="print"/>
          <a:srcRect/>
          <a:stretch>
            <a:fillRect/>
          </a:stretch>
        </p:blipFill>
        <p:spPr bwMode="auto">
          <a:xfrm>
            <a:off x="4038600" y="5638800"/>
            <a:ext cx="1257300" cy="952500"/>
          </a:xfrm>
          <a:prstGeom prst="rect">
            <a:avLst/>
          </a:prstGeom>
          <a:noFill/>
          <a:ln w="25400">
            <a:noFill/>
            <a:miter lim="800000"/>
            <a:headEnd/>
            <a:tailEnd/>
          </a:ln>
        </p:spPr>
      </p:pic>
      <p:pic>
        <p:nvPicPr>
          <p:cNvPr id="9" name="Picture 3" descr="C:\Users\ajsisson\Desktop\ISUEO_WordmarkColor.bmp"/>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2071"/>
          <a:stretch/>
        </p:blipFill>
        <p:spPr bwMode="auto">
          <a:xfrm>
            <a:off x="381000" y="5955215"/>
            <a:ext cx="3511413" cy="521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xtbann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2600" y="5825547"/>
            <a:ext cx="3346946" cy="6514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What is a noninfectious disorder?</a:t>
            </a:r>
          </a:p>
          <a:p>
            <a:r>
              <a:rPr lang="en-US" dirty="0" smtClean="0"/>
              <a:t>Differences between noninfectious disorders and disease</a:t>
            </a:r>
          </a:p>
          <a:p>
            <a:r>
              <a:rPr lang="en-US" dirty="0" smtClean="0"/>
              <a:t>Symptoms and what to look for in the field</a:t>
            </a:r>
          </a:p>
          <a:p>
            <a:r>
              <a:rPr lang="en-US" dirty="0" smtClean="0"/>
              <a:t>Types of disorders:</a:t>
            </a:r>
          </a:p>
          <a:p>
            <a:pPr lvl="1"/>
            <a:r>
              <a:rPr lang="en-US" dirty="0" smtClean="0"/>
              <a:t>Environmental</a:t>
            </a:r>
          </a:p>
          <a:p>
            <a:pPr lvl="1"/>
            <a:r>
              <a:rPr lang="en-US" dirty="0" smtClean="0"/>
              <a:t>Nutrient deficiency</a:t>
            </a:r>
          </a:p>
          <a:p>
            <a:pPr lvl="1"/>
            <a:r>
              <a:rPr lang="en-US" dirty="0" smtClean="0"/>
              <a:t>Chemical injury</a:t>
            </a:r>
          </a:p>
          <a:p>
            <a:pPr lvl="1"/>
            <a:r>
              <a:rPr lang="en-US" dirty="0" smtClean="0"/>
              <a:t>Mechanical injury</a:t>
            </a:r>
          </a:p>
          <a:p>
            <a:r>
              <a:rPr lang="en-US" dirty="0" smtClean="0"/>
              <a:t>Other problems</a:t>
            </a:r>
          </a:p>
          <a:p>
            <a:endParaRPr lang="en-US"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3429000"/>
            <a:ext cx="3915834" cy="2819400"/>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Noninfectious disorders</a:t>
            </a:r>
            <a:endParaRPr lang="en-US" b="1" dirty="0"/>
          </a:p>
        </p:txBody>
      </p:sp>
      <p:sp>
        <p:nvSpPr>
          <p:cNvPr id="4" name="Content Placeholder 2"/>
          <p:cNvSpPr>
            <a:spLocks noGrp="1"/>
          </p:cNvSpPr>
          <p:nvPr>
            <p:ph idx="1"/>
          </p:nvPr>
        </p:nvSpPr>
        <p:spPr>
          <a:xfrm>
            <a:off x="457200" y="1600200"/>
            <a:ext cx="4267200" cy="4525963"/>
          </a:xfrm>
        </p:spPr>
        <p:txBody>
          <a:bodyPr>
            <a:normAutofit fontScale="85000" lnSpcReduction="10000"/>
          </a:bodyPr>
          <a:lstStyle/>
          <a:p>
            <a:r>
              <a:rPr lang="en-US" dirty="0" smtClean="0"/>
              <a:t>Nonliving agents or factors </a:t>
            </a:r>
          </a:p>
          <a:p>
            <a:r>
              <a:rPr lang="en-US" dirty="0" smtClean="0"/>
              <a:t>Caused by any physical or chemical component of the environment that is harmful to the plant’s growth and development</a:t>
            </a:r>
          </a:p>
          <a:p>
            <a:pPr lvl="1"/>
            <a:r>
              <a:rPr lang="en-US" dirty="0" smtClean="0"/>
              <a:t>Environmental conditions</a:t>
            </a:r>
          </a:p>
          <a:p>
            <a:pPr lvl="1"/>
            <a:r>
              <a:rPr lang="en-US" dirty="0" smtClean="0"/>
              <a:t>Improper soil nutrient levels</a:t>
            </a:r>
          </a:p>
          <a:p>
            <a:pPr lvl="1"/>
            <a:r>
              <a:rPr lang="en-US" dirty="0" smtClean="0"/>
              <a:t>Toxic chemicals</a:t>
            </a:r>
          </a:p>
          <a:p>
            <a:pPr lvl="1"/>
            <a:r>
              <a:rPr lang="en-US" dirty="0" smtClean="0"/>
              <a:t>Mechanical damage</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5543" y="1716504"/>
            <a:ext cx="3115057" cy="4684296"/>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smtClean="0"/>
              <a:t>Differences between noninfectious disorders and plant diseases</a:t>
            </a:r>
            <a:endParaRPr lang="en-US" sz="3600" b="1" dirty="0"/>
          </a:p>
        </p:txBody>
      </p:sp>
      <p:sp>
        <p:nvSpPr>
          <p:cNvPr id="3" name="Content Placeholder 2"/>
          <p:cNvSpPr>
            <a:spLocks noGrp="1"/>
          </p:cNvSpPr>
          <p:nvPr>
            <p:ph idx="1"/>
          </p:nvPr>
        </p:nvSpPr>
        <p:spPr/>
        <p:txBody>
          <a:bodyPr/>
          <a:lstStyle/>
          <a:p>
            <a:r>
              <a:rPr lang="en-US" sz="3000" dirty="0" smtClean="0"/>
              <a:t>Noninfectious disorders do not reproduce or spread from plant to plant. </a:t>
            </a:r>
          </a:p>
          <a:p>
            <a:r>
              <a:rPr lang="en-US" sz="3000" dirty="0" smtClean="0"/>
              <a:t>Symptoms may appear suddenly and often occur in patterns. </a:t>
            </a:r>
          </a:p>
          <a:p>
            <a:r>
              <a:rPr lang="en-US" sz="3000" dirty="0" smtClean="0"/>
              <a:t>Although symptoms on individual plants may change by becoming progressively better or worse, the area of a field that is affected will not increase over time.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Symptoms</a:t>
            </a:r>
            <a:endParaRPr lang="en-US" b="1" dirty="0"/>
          </a:p>
        </p:txBody>
      </p:sp>
      <p:sp>
        <p:nvSpPr>
          <p:cNvPr id="3" name="Content Placeholder 2"/>
          <p:cNvSpPr>
            <a:spLocks noGrp="1"/>
          </p:cNvSpPr>
          <p:nvPr>
            <p:ph idx="1"/>
          </p:nvPr>
        </p:nvSpPr>
        <p:spPr>
          <a:xfrm>
            <a:off x="457200" y="1600200"/>
            <a:ext cx="8305800" cy="4525963"/>
          </a:xfrm>
        </p:spPr>
        <p:txBody>
          <a:bodyPr>
            <a:normAutofit/>
          </a:bodyPr>
          <a:lstStyle/>
          <a:p>
            <a:r>
              <a:rPr lang="en-US" sz="3000" dirty="0" smtClean="0"/>
              <a:t>Wilting, stunting, yellowing, plant tissue deformation or death of plant tissue</a:t>
            </a:r>
          </a:p>
          <a:p>
            <a:r>
              <a:rPr lang="en-US" sz="3000" dirty="0" smtClean="0"/>
              <a:t>Symptoms of noninfectious disorders often resemble those caused by infectious diseases. </a:t>
            </a:r>
          </a:p>
          <a:p>
            <a:pPr lvl="1"/>
            <a:r>
              <a:rPr lang="en-US" dirty="0" smtClean="0"/>
              <a:t>For instance, nutrient deficiency symptoms may resemble symptoms of root rot diseases.</a:t>
            </a:r>
          </a:p>
          <a:p>
            <a:pPr lvl="1"/>
            <a:r>
              <a:rPr lang="en-US" dirty="0" smtClean="0"/>
              <a:t>Herbicide injury on soybean leaves may resemble virus-like symptoms.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Symptoms and what to look for</a:t>
            </a:r>
            <a:endParaRPr lang="en-US" b="1" dirty="0"/>
          </a:p>
        </p:txBody>
      </p:sp>
      <p:sp>
        <p:nvSpPr>
          <p:cNvPr id="6" name="Content Placeholder 2"/>
          <p:cNvSpPr>
            <a:spLocks noGrp="1"/>
          </p:cNvSpPr>
          <p:nvPr>
            <p:ph idx="1"/>
          </p:nvPr>
        </p:nvSpPr>
        <p:spPr>
          <a:xfrm>
            <a:off x="3810000" y="1600200"/>
            <a:ext cx="5105400" cy="5029200"/>
          </a:xfrm>
        </p:spPr>
        <p:txBody>
          <a:bodyPr>
            <a:normAutofit fontScale="92500" lnSpcReduction="10000"/>
          </a:bodyPr>
          <a:lstStyle/>
          <a:p>
            <a:r>
              <a:rPr lang="en-US" dirty="0" smtClean="0"/>
              <a:t>Patterns in the field</a:t>
            </a:r>
          </a:p>
          <a:p>
            <a:pPr lvl="1"/>
            <a:r>
              <a:rPr lang="en-US" dirty="0" smtClean="0"/>
              <a:t>Does it occur in a straight line or other shape?</a:t>
            </a:r>
          </a:p>
          <a:p>
            <a:pPr lvl="1"/>
            <a:r>
              <a:rPr lang="en-US" dirty="0" smtClean="0"/>
              <a:t>Only in low spots?</a:t>
            </a:r>
          </a:p>
          <a:p>
            <a:r>
              <a:rPr lang="en-US" dirty="0" smtClean="0"/>
              <a:t>Timing</a:t>
            </a:r>
          </a:p>
          <a:p>
            <a:pPr lvl="1"/>
            <a:r>
              <a:rPr lang="en-US" dirty="0" smtClean="0"/>
              <a:t>Did symptoms show up after herbicide application?</a:t>
            </a:r>
          </a:p>
          <a:p>
            <a:pPr lvl="1"/>
            <a:r>
              <a:rPr lang="en-US" dirty="0" smtClean="0"/>
              <a:t>After certain weather events?</a:t>
            </a:r>
          </a:p>
          <a:p>
            <a:r>
              <a:rPr lang="en-US" dirty="0" smtClean="0"/>
              <a:t>Other plants</a:t>
            </a:r>
          </a:p>
          <a:p>
            <a:pPr lvl="1"/>
            <a:r>
              <a:rPr lang="en-US" dirty="0" smtClean="0"/>
              <a:t>How do surrounding plants appear?</a:t>
            </a:r>
          </a:p>
        </p:txBody>
      </p:sp>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76400"/>
            <a:ext cx="3182561" cy="4248150"/>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Environmental conditions</a:t>
            </a:r>
            <a:endParaRPr lang="en-US" b="1" dirty="0"/>
          </a:p>
        </p:txBody>
      </p:sp>
      <p:sp>
        <p:nvSpPr>
          <p:cNvPr id="3" name="Content Placeholder 2"/>
          <p:cNvSpPr>
            <a:spLocks noGrp="1"/>
          </p:cNvSpPr>
          <p:nvPr>
            <p:ph idx="1"/>
          </p:nvPr>
        </p:nvSpPr>
        <p:spPr/>
        <p:txBody>
          <a:bodyPr>
            <a:normAutofit/>
          </a:bodyPr>
          <a:lstStyle/>
          <a:p>
            <a:r>
              <a:rPr lang="en-US" dirty="0" smtClean="0"/>
              <a:t>Water damage</a:t>
            </a:r>
          </a:p>
          <a:p>
            <a:pPr lvl="1"/>
            <a:r>
              <a:rPr lang="en-US" dirty="0" smtClean="0"/>
              <a:t>Drought</a:t>
            </a:r>
          </a:p>
          <a:p>
            <a:pPr lvl="1"/>
            <a:r>
              <a:rPr lang="en-US" dirty="0" smtClean="0"/>
              <a:t>Flooding</a:t>
            </a:r>
          </a:p>
          <a:p>
            <a:pPr lvl="1"/>
            <a:r>
              <a:rPr lang="en-US" dirty="0" smtClean="0"/>
              <a:t>Soil crusting</a:t>
            </a:r>
          </a:p>
          <a:p>
            <a:r>
              <a:rPr lang="en-US" dirty="0" smtClean="0"/>
              <a:t>Temperature extremes</a:t>
            </a:r>
          </a:p>
          <a:p>
            <a:pPr lvl="1"/>
            <a:r>
              <a:rPr lang="en-US" dirty="0" smtClean="0"/>
              <a:t>Frost</a:t>
            </a:r>
          </a:p>
          <a:p>
            <a:pPr lvl="1"/>
            <a:r>
              <a:rPr lang="en-US" dirty="0" smtClean="0"/>
              <a:t>Heat stress</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1208" y="1752218"/>
            <a:ext cx="3545592" cy="2357819"/>
          </a:xfrm>
          <a:prstGeom prst="rect">
            <a:avLst/>
          </a:prstGeom>
          <a:noFill/>
          <a:ln w="9525">
            <a:solidFill>
              <a:schemeClr val="tx1"/>
            </a:solidFill>
            <a:miter lim="800000"/>
            <a:headEnd/>
            <a:tailEnd/>
          </a:ln>
          <a:effectLst/>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5412" y="4188866"/>
            <a:ext cx="3561388" cy="2364334"/>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Environmental conditions</a:t>
            </a:r>
            <a:endParaRPr lang="en-US" b="1" dirty="0"/>
          </a:p>
        </p:txBody>
      </p:sp>
      <p:sp>
        <p:nvSpPr>
          <p:cNvPr id="3" name="Content Placeholder 2"/>
          <p:cNvSpPr>
            <a:spLocks noGrp="1"/>
          </p:cNvSpPr>
          <p:nvPr>
            <p:ph idx="1"/>
          </p:nvPr>
        </p:nvSpPr>
        <p:spPr>
          <a:xfrm>
            <a:off x="457200" y="1600200"/>
            <a:ext cx="7620000" cy="4525963"/>
          </a:xfrm>
        </p:spPr>
        <p:txBody>
          <a:bodyPr>
            <a:normAutofit/>
          </a:bodyPr>
          <a:lstStyle/>
          <a:p>
            <a:r>
              <a:rPr lang="en-US" dirty="0" smtClean="0"/>
              <a:t>Other weather issues</a:t>
            </a:r>
          </a:p>
          <a:p>
            <a:pPr lvl="1"/>
            <a:r>
              <a:rPr lang="en-US" dirty="0" smtClean="0"/>
              <a:t>Hail</a:t>
            </a:r>
          </a:p>
          <a:p>
            <a:pPr lvl="1"/>
            <a:r>
              <a:rPr lang="en-US" dirty="0" smtClean="0"/>
              <a:t>Wind</a:t>
            </a:r>
          </a:p>
          <a:p>
            <a:pPr lvl="1"/>
            <a:r>
              <a:rPr lang="en-US" dirty="0" smtClean="0"/>
              <a:t>Lightening</a:t>
            </a:r>
          </a:p>
          <a:p>
            <a:r>
              <a:rPr lang="en-US" dirty="0" smtClean="0"/>
              <a:t>Additional concerns</a:t>
            </a:r>
          </a:p>
          <a:p>
            <a:pPr lvl="1"/>
            <a:r>
              <a:rPr lang="en-US" dirty="0" smtClean="0"/>
              <a:t>Green stem</a:t>
            </a:r>
          </a:p>
          <a:p>
            <a:pPr lvl="1"/>
            <a:r>
              <a:rPr lang="en-US" dirty="0" smtClean="0"/>
              <a:t>Sunburn or sunscald</a:t>
            </a:r>
          </a:p>
        </p:txBody>
      </p:sp>
      <p:pic>
        <p:nvPicPr>
          <p:cNvPr id="7" name="Picture 3" descr="C:\Users\ajsisson\Desktop\Pictu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2217" y="2286000"/>
            <a:ext cx="4100783" cy="2743200"/>
          </a:xfrm>
          <a:prstGeom prst="rect">
            <a:avLst/>
          </a:prstGeom>
          <a:noFill/>
          <a:ln>
            <a:solidFill>
              <a:schemeClr val="tx1"/>
            </a:solidFill>
          </a:ln>
        </p:spPr>
      </p:pic>
      <p:sp>
        <p:nvSpPr>
          <p:cNvPr id="8" name="TextBox 7"/>
          <p:cNvSpPr txBox="1"/>
          <p:nvPr/>
        </p:nvSpPr>
        <p:spPr>
          <a:xfrm>
            <a:off x="4648200" y="4800600"/>
            <a:ext cx="1676400" cy="276999"/>
          </a:xfrm>
          <a:prstGeom prst="rect">
            <a:avLst/>
          </a:prstGeom>
          <a:noFill/>
        </p:spPr>
        <p:txBody>
          <a:bodyPr wrap="square" rtlCol="0">
            <a:spAutoFit/>
          </a:bodyPr>
          <a:lstStyle/>
          <a:p>
            <a:r>
              <a:rPr lang="en-US" sz="1200" dirty="0" smtClean="0">
                <a:solidFill>
                  <a:schemeClr val="bg1"/>
                </a:solidFill>
              </a:rPr>
              <a:t>Glen Hartman</a:t>
            </a:r>
            <a:endParaRPr lang="en-US" sz="12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Nutrient problems</a:t>
            </a:r>
            <a:endParaRPr lang="en-US" b="1" dirty="0"/>
          </a:p>
        </p:txBody>
      </p:sp>
      <p:sp>
        <p:nvSpPr>
          <p:cNvPr id="3" name="Content Placeholder 2"/>
          <p:cNvSpPr>
            <a:spLocks noGrp="1"/>
          </p:cNvSpPr>
          <p:nvPr>
            <p:ph idx="1"/>
          </p:nvPr>
        </p:nvSpPr>
        <p:spPr>
          <a:xfrm>
            <a:off x="457200" y="1600200"/>
            <a:ext cx="4114800" cy="4525963"/>
          </a:xfrm>
        </p:spPr>
        <p:txBody>
          <a:bodyPr>
            <a:normAutofit fontScale="85000" lnSpcReduction="20000"/>
          </a:bodyPr>
          <a:lstStyle/>
          <a:p>
            <a:r>
              <a:rPr lang="en-US" dirty="0" smtClean="0"/>
              <a:t>Macronutrients – most significant for plants</a:t>
            </a:r>
          </a:p>
          <a:p>
            <a:pPr lvl="1"/>
            <a:r>
              <a:rPr lang="en-US" dirty="0" smtClean="0"/>
              <a:t>Nitrogen</a:t>
            </a:r>
          </a:p>
          <a:p>
            <a:pPr lvl="1"/>
            <a:r>
              <a:rPr lang="en-US" dirty="0" smtClean="0"/>
              <a:t>Phosphorus</a:t>
            </a:r>
          </a:p>
          <a:p>
            <a:pPr lvl="1"/>
            <a:r>
              <a:rPr lang="en-US" dirty="0" smtClean="0"/>
              <a:t>Potassium</a:t>
            </a:r>
          </a:p>
          <a:p>
            <a:r>
              <a:rPr lang="en-US" dirty="0" smtClean="0"/>
              <a:t>Micronutrients – secondary, plants need less</a:t>
            </a:r>
          </a:p>
          <a:p>
            <a:pPr lvl="1"/>
            <a:r>
              <a:rPr lang="en-US" dirty="0" smtClean="0"/>
              <a:t>Iron</a:t>
            </a:r>
          </a:p>
          <a:p>
            <a:pPr lvl="1"/>
            <a:r>
              <a:rPr lang="en-US" dirty="0" smtClean="0"/>
              <a:t>Magnesium</a:t>
            </a:r>
          </a:p>
          <a:p>
            <a:pPr lvl="1"/>
            <a:r>
              <a:rPr lang="en-US" dirty="0" smtClean="0"/>
              <a:t>Sulfur</a:t>
            </a:r>
          </a:p>
          <a:p>
            <a:pPr lvl="1"/>
            <a:r>
              <a:rPr lang="en-US" dirty="0" smtClean="0"/>
              <a:t>Zinc</a:t>
            </a:r>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600200"/>
            <a:ext cx="3600450" cy="4800600"/>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2275</Words>
  <Application>Microsoft Macintosh PowerPoint</Application>
  <PresentationFormat>On-screen Show (4:3)</PresentationFormat>
  <Paragraphs>213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Introduction to Crop Injury</vt:lpstr>
      <vt:lpstr>Outline</vt:lpstr>
      <vt:lpstr>Noninfectious disorders</vt:lpstr>
      <vt:lpstr>Differences between noninfectious disorders and plant diseases</vt:lpstr>
      <vt:lpstr>Symptoms</vt:lpstr>
      <vt:lpstr>Symptoms and what to look for</vt:lpstr>
      <vt:lpstr>Environmental conditions</vt:lpstr>
      <vt:lpstr>Environmental conditions</vt:lpstr>
      <vt:lpstr>Nutrient problems</vt:lpstr>
      <vt:lpstr>Chemical injury</vt:lpstr>
      <vt:lpstr>Chemical injury</vt:lpstr>
      <vt:lpstr>Mechanical injury</vt:lpstr>
      <vt:lpstr>Other problems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Crop Injury</dc:title>
  <dc:creator>dsmuelle</dc:creator>
  <cp:lastModifiedBy>Brandy VanDeWalle</cp:lastModifiedBy>
  <cp:revision>119</cp:revision>
  <dcterms:created xsi:type="dcterms:W3CDTF">2010-07-06T16:37:45Z</dcterms:created>
  <dcterms:modified xsi:type="dcterms:W3CDTF">2014-05-20T22:06:08Z</dcterms:modified>
</cp:coreProperties>
</file>