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7"/>
  </p:notesMasterIdLst>
  <p:handoutMasterIdLst>
    <p:handoutMasterId r:id="rId28"/>
  </p:handoutMasterIdLst>
  <p:sldIdLst>
    <p:sldId id="256" r:id="rId2"/>
    <p:sldId id="271" r:id="rId3"/>
    <p:sldId id="274" r:id="rId4"/>
    <p:sldId id="257" r:id="rId5"/>
    <p:sldId id="275" r:id="rId6"/>
    <p:sldId id="276" r:id="rId7"/>
    <p:sldId id="270" r:id="rId8"/>
    <p:sldId id="279" r:id="rId9"/>
    <p:sldId id="263" r:id="rId10"/>
    <p:sldId id="282" r:id="rId11"/>
    <p:sldId id="264" r:id="rId12"/>
    <p:sldId id="265" r:id="rId13"/>
    <p:sldId id="266" r:id="rId14"/>
    <p:sldId id="286" r:id="rId15"/>
    <p:sldId id="261" r:id="rId16"/>
    <p:sldId id="273" r:id="rId17"/>
    <p:sldId id="259" r:id="rId18"/>
    <p:sldId id="287" r:id="rId19"/>
    <p:sldId id="288" r:id="rId20"/>
    <p:sldId id="260" r:id="rId21"/>
    <p:sldId id="281" r:id="rId22"/>
    <p:sldId id="280" r:id="rId23"/>
    <p:sldId id="284" r:id="rId24"/>
    <p:sldId id="283" r:id="rId25"/>
    <p:sldId id="285" r:id="rId2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0000"/>
    <a:srgbClr val="006600"/>
    <a:srgbClr val="FF0000"/>
    <a:srgbClr val="CCCCFF"/>
    <a:srgbClr val="A0F3FE"/>
    <a:srgbClr val="CCFF99"/>
    <a:srgbClr val="66FF66"/>
    <a:srgbClr val="F1EE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3929" autoAdjust="0"/>
  </p:normalViewPr>
  <p:slideViewPr>
    <p:cSldViewPr>
      <p:cViewPr>
        <p:scale>
          <a:sx n="86" d="100"/>
          <a:sy n="86" d="100"/>
        </p:scale>
        <p:origin x="-520" y="-20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1986" y="-10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lineChart>
        <c:grouping val="standard"/>
        <c:varyColors val="0"/>
        <c:ser>
          <c:idx val="0"/>
          <c:order val="0"/>
          <c:tx>
            <c:v>Average age of Nebraska Farmers</c:v>
          </c:tx>
          <c:marker>
            <c:symbol val="none"/>
          </c:marker>
          <c:cat>
            <c:numRef>
              <c:f>Sheet1!$A$2:$G$2</c:f>
              <c:numCache>
                <c:formatCode>General</c:formatCode>
                <c:ptCount val="7"/>
                <c:pt idx="0">
                  <c:v>48.5</c:v>
                </c:pt>
                <c:pt idx="1">
                  <c:v>49.4</c:v>
                </c:pt>
                <c:pt idx="2">
                  <c:v>50.7</c:v>
                </c:pt>
                <c:pt idx="3">
                  <c:v>52.5</c:v>
                </c:pt>
                <c:pt idx="4">
                  <c:v>53.9</c:v>
                </c:pt>
                <c:pt idx="5">
                  <c:v>56.0</c:v>
                </c:pt>
                <c:pt idx="6">
                  <c:v>56.0</c:v>
                </c:pt>
              </c:numCache>
            </c:numRef>
          </c:cat>
          <c:val>
            <c:numRef>
              <c:f>Sheet1!$A$1:$G$1</c:f>
              <c:numCache>
                <c:formatCode>General</c:formatCode>
                <c:ptCount val="7"/>
                <c:pt idx="0">
                  <c:v>1982.0</c:v>
                </c:pt>
                <c:pt idx="1">
                  <c:v>1987.0</c:v>
                </c:pt>
                <c:pt idx="2">
                  <c:v>1992.0</c:v>
                </c:pt>
                <c:pt idx="3">
                  <c:v>1997.0</c:v>
                </c:pt>
                <c:pt idx="4">
                  <c:v>2002.0</c:v>
                </c:pt>
                <c:pt idx="5">
                  <c:v>2007.0</c:v>
                </c:pt>
                <c:pt idx="6">
                  <c:v>2012.0</c:v>
                </c:pt>
              </c:numCache>
            </c:numRef>
          </c:val>
          <c:smooth val="0"/>
        </c:ser>
        <c:dLbls>
          <c:showLegendKey val="0"/>
          <c:showVal val="0"/>
          <c:showCatName val="0"/>
          <c:showSerName val="0"/>
          <c:showPercent val="0"/>
          <c:showBubbleSize val="0"/>
        </c:dLbls>
        <c:marker val="1"/>
        <c:smooth val="0"/>
        <c:axId val="2049621800"/>
        <c:axId val="2049624808"/>
      </c:lineChart>
      <c:catAx>
        <c:axId val="2049621800"/>
        <c:scaling>
          <c:orientation val="minMax"/>
        </c:scaling>
        <c:delete val="0"/>
        <c:axPos val="b"/>
        <c:numFmt formatCode="General" sourceLinked="1"/>
        <c:majorTickMark val="out"/>
        <c:minorTickMark val="none"/>
        <c:tickLblPos val="nextTo"/>
        <c:crossAx val="2049624808"/>
        <c:crosses val="autoZero"/>
        <c:auto val="1"/>
        <c:lblAlgn val="ctr"/>
        <c:lblOffset val="100"/>
        <c:noMultiLvlLbl val="0"/>
      </c:catAx>
      <c:valAx>
        <c:axId val="2049624808"/>
        <c:scaling>
          <c:orientation val="minMax"/>
        </c:scaling>
        <c:delete val="0"/>
        <c:axPos val="l"/>
        <c:majorGridlines/>
        <c:numFmt formatCode="General" sourceLinked="1"/>
        <c:majorTickMark val="out"/>
        <c:minorTickMark val="none"/>
        <c:tickLblPos val="nextTo"/>
        <c:crossAx val="2049621800"/>
        <c:crosses val="autoZero"/>
        <c:crossBetween val="between"/>
      </c:valAx>
      <c:spPr>
        <a:solidFill>
          <a:schemeClr val="bg1"/>
        </a:solidFill>
      </c:spPr>
    </c:plotArea>
    <c:legend>
      <c:legendPos val="r"/>
      <c:layout>
        <c:manualLayout>
          <c:xMode val="edge"/>
          <c:yMode val="edge"/>
          <c:x val="0.674919882252287"/>
          <c:y val="0.520091505415756"/>
          <c:w val="0.234400109495515"/>
          <c:h val="0.144728453887084"/>
        </c:manualLayout>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a:lvl1pPr>
          </a:lstStyle>
          <a:p>
            <a:pPr>
              <a:defRPr/>
            </a:pPr>
            <a:endParaRPr lang="en-US"/>
          </a:p>
        </p:txBody>
      </p:sp>
      <p:sp>
        <p:nvSpPr>
          <p:cNvPr id="20483" name="Rectangle 3"/>
          <p:cNvSpPr>
            <a:spLocks noGrp="1" noChangeArrowheads="1"/>
          </p:cNvSpPr>
          <p:nvPr>
            <p:ph type="dt" sz="quarter"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vl1pPr>
          </a:lstStyle>
          <a:p>
            <a:pPr>
              <a:defRPr/>
            </a:pPr>
            <a:endParaRPr lang="en-US"/>
          </a:p>
        </p:txBody>
      </p:sp>
      <p:sp>
        <p:nvSpPr>
          <p:cNvPr id="20484" name="Rectangle 4"/>
          <p:cNvSpPr>
            <a:spLocks noGrp="1" noChangeArrowheads="1"/>
          </p:cNvSpPr>
          <p:nvPr>
            <p:ph type="ftr" sz="quarter" idx="2"/>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a:lvl1pPr>
          </a:lstStyle>
          <a:p>
            <a:pPr>
              <a:defRPr/>
            </a:pPr>
            <a:endParaRPr lang="en-US"/>
          </a:p>
        </p:txBody>
      </p:sp>
      <p:sp>
        <p:nvSpPr>
          <p:cNvPr id="20485" name="Rectangle 5"/>
          <p:cNvSpPr>
            <a:spLocks noGrp="1" noChangeArrowheads="1"/>
          </p:cNvSpPr>
          <p:nvPr>
            <p:ph type="sldNum" sz="quarter" idx="3"/>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vl1pPr>
          </a:lstStyle>
          <a:p>
            <a:pPr>
              <a:defRPr/>
            </a:pPr>
            <a:fld id="{FF2B5C76-8837-4546-B8DF-52031FE64248}" type="slidenum">
              <a:rPr lang="en-US"/>
              <a:pPr>
                <a:defRPr/>
              </a:pPr>
              <a:t>‹#›</a:t>
            </a:fld>
            <a:endParaRPr lang="en-US"/>
          </a:p>
        </p:txBody>
      </p:sp>
    </p:spTree>
    <p:extLst>
      <p:ext uri="{BB962C8B-B14F-4D97-AF65-F5344CB8AC3E}">
        <p14:creationId xmlns:p14="http://schemas.microsoft.com/office/powerpoint/2010/main" val="34934451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a:lvl1pPr>
          </a:lstStyle>
          <a:p>
            <a:pPr>
              <a:defRPr/>
            </a:pPr>
            <a:endParaRPr lang="en-US"/>
          </a:p>
        </p:txBody>
      </p:sp>
      <p:sp>
        <p:nvSpPr>
          <p:cNvPr id="44035" name="Rectangle 3"/>
          <p:cNvSpPr>
            <a:spLocks noGrp="1" noChangeArrowheads="1"/>
          </p:cNvSpPr>
          <p:nvPr>
            <p:ph type="dt"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vl1pPr>
          </a:lstStyle>
          <a:p>
            <a:pPr>
              <a:defRPr/>
            </a:pPr>
            <a:fld id="{4CD75424-7D1E-4F39-8496-C0C29D5F5899}" type="datetimeFigureOut">
              <a:rPr lang="en-US"/>
              <a:pPr>
                <a:defRPr/>
              </a:pPr>
              <a:t>5/20/14</a:t>
            </a:fld>
            <a:endParaRPr lang="en-US"/>
          </a:p>
        </p:txBody>
      </p:sp>
      <p:sp>
        <p:nvSpPr>
          <p:cNvPr id="3891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44037" name="Rectangle 5"/>
          <p:cNvSpPr>
            <a:spLocks noGrp="1" noChangeArrowheads="1"/>
          </p:cNvSpPr>
          <p:nvPr>
            <p:ph type="body" sz="quarter" idx="3"/>
          </p:nvPr>
        </p:nvSpPr>
        <p:spPr bwMode="auto">
          <a:xfrm>
            <a:off x="731520" y="4560570"/>
            <a:ext cx="5852160" cy="432054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44038" name="Rectangle 6"/>
          <p:cNvSpPr>
            <a:spLocks noGrp="1" noChangeArrowheads="1"/>
          </p:cNvSpPr>
          <p:nvPr>
            <p:ph type="ftr" sz="quarter" idx="4"/>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a:lvl1pPr>
          </a:lstStyle>
          <a:p>
            <a:pPr>
              <a:defRPr/>
            </a:pPr>
            <a:endParaRPr lang="en-US"/>
          </a:p>
        </p:txBody>
      </p:sp>
      <p:sp>
        <p:nvSpPr>
          <p:cNvPr id="44039" name="Rectangle 7"/>
          <p:cNvSpPr>
            <a:spLocks noGrp="1" noChangeArrowheads="1"/>
          </p:cNvSpPr>
          <p:nvPr>
            <p:ph type="sldNum" sz="quarter" idx="5"/>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vl1pPr>
          </a:lstStyle>
          <a:p>
            <a:pPr>
              <a:defRPr/>
            </a:pPr>
            <a:fld id="{D9EF9BB7-1C0F-40FE-A0E0-342310492EBC}" type="slidenum">
              <a:rPr lang="en-US"/>
              <a:pPr>
                <a:defRPr/>
              </a:pPr>
              <a:t>‹#›</a:t>
            </a:fld>
            <a:endParaRPr lang="en-US"/>
          </a:p>
        </p:txBody>
      </p:sp>
    </p:spTree>
    <p:extLst>
      <p:ext uri="{BB962C8B-B14F-4D97-AF65-F5344CB8AC3E}">
        <p14:creationId xmlns:p14="http://schemas.microsoft.com/office/powerpoint/2010/main" val="9321806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mn-lt"/>
        <a:ea typeface="+mn-ea"/>
        <a:cs typeface="+mn-cs"/>
      </a:defRPr>
    </a:lvl1pPr>
    <a:lvl2pPr marL="457200" algn="l" rtl="0" eaLnBrk="0" fontAlgn="base" hangingPunct="0">
      <a:spcBef>
        <a:spcPct val="30000"/>
      </a:spcBef>
      <a:spcAft>
        <a:spcPct val="0"/>
      </a:spcAft>
      <a:defRPr sz="1100" kern="1200">
        <a:solidFill>
          <a:schemeClr val="tx1"/>
        </a:solidFill>
        <a:latin typeface="+mn-lt"/>
        <a:ea typeface="+mn-ea"/>
        <a:cs typeface="+mn-cs"/>
      </a:defRPr>
    </a:lvl2pPr>
    <a:lvl3pPr marL="914400" algn="l" rtl="0" eaLnBrk="0" fontAlgn="base" hangingPunct="0">
      <a:spcBef>
        <a:spcPct val="30000"/>
      </a:spcBef>
      <a:spcAft>
        <a:spcPct val="0"/>
      </a:spcAft>
      <a:defRPr sz="1100" kern="1200">
        <a:solidFill>
          <a:schemeClr val="tx1"/>
        </a:solidFill>
        <a:latin typeface="+mn-lt"/>
        <a:ea typeface="+mn-ea"/>
        <a:cs typeface="+mn-cs"/>
      </a:defRPr>
    </a:lvl3pPr>
    <a:lvl4pPr marL="1371600" algn="l" rtl="0" eaLnBrk="0" fontAlgn="base" hangingPunct="0">
      <a:spcBef>
        <a:spcPct val="30000"/>
      </a:spcBef>
      <a:spcAft>
        <a:spcPct val="0"/>
      </a:spcAft>
      <a:defRPr sz="1100" kern="1200">
        <a:solidFill>
          <a:schemeClr val="tx1"/>
        </a:solidFill>
        <a:latin typeface="+mn-lt"/>
        <a:ea typeface="+mn-ea"/>
        <a:cs typeface="+mn-cs"/>
      </a:defRPr>
    </a:lvl4pPr>
    <a:lvl5pPr marL="1828800" algn="l" rtl="0" eaLnBrk="0" fontAlgn="base" hangingPunct="0">
      <a:spcBef>
        <a:spcPct val="30000"/>
      </a:spcBef>
      <a:spcAft>
        <a:spcPct val="0"/>
      </a:spcAft>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r>
              <a:rPr lang="en-US" sz="1200" dirty="0" smtClean="0"/>
              <a:t>This is the introduction to Integrated Pest Management, and is the first presentation in a curriculum series produced for Agriculture classrooms and natural resource education venues by the Iowa State University Integrated Pest Management program, with support from the North Central Integrated Pest Management (NC-IPM) Center.</a:t>
            </a:r>
          </a:p>
          <a:p>
            <a:pPr eaLnBrk="1" hangingPunct="1"/>
            <a:endParaRPr lang="en-US" sz="1200" dirty="0" smtClean="0"/>
          </a:p>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r>
              <a:rPr lang="en-US" sz="1200" dirty="0" smtClean="0"/>
              <a:t>Now let’s turn to how IPM is applied to a crop. The first question that needs to be answered is, “</a:t>
            </a:r>
            <a:r>
              <a:rPr lang="en-US" sz="1200" u="sng" dirty="0" smtClean="0"/>
              <a:t>Is it normal?</a:t>
            </a:r>
            <a:r>
              <a:rPr lang="en-US" sz="1200" dirty="0" smtClean="0"/>
              <a:t>” Sometimes what appears to be a symptom is really just non-pest related expressions of plant genetics or responses to environmental conditions. So the first thing to ask is if what you see is normal.</a:t>
            </a:r>
          </a:p>
          <a:p>
            <a:pPr eaLnBrk="1" hangingPunct="1"/>
            <a:endParaRPr lang="en-US" sz="1200" dirty="0" smtClean="0"/>
          </a:p>
          <a:p>
            <a:pPr eaLnBrk="1" hangingPunct="1"/>
            <a:r>
              <a:rPr lang="en-US" sz="1200" dirty="0" smtClean="0"/>
              <a:t>[</a:t>
            </a:r>
            <a:r>
              <a:rPr lang="en-US" sz="1200" i="1" dirty="0" smtClean="0"/>
              <a:t>Left: Japanese beetles on a corn silk. Right: A healthy corn silk.</a:t>
            </a:r>
            <a:r>
              <a:rPr lang="en-US" sz="1200" dirty="0" smtClean="0"/>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r>
              <a:rPr lang="en-US" sz="1200" dirty="0" smtClean="0"/>
              <a:t>Once you determine that something is abnormal, the first step is to </a:t>
            </a:r>
            <a:r>
              <a:rPr lang="en-US" sz="1200" u="sng" dirty="0" smtClean="0"/>
              <a:t>figure out what the problem is</a:t>
            </a:r>
            <a:r>
              <a:rPr lang="en-US" sz="1200" dirty="0" smtClean="0"/>
              <a:t>. If you identify the problem correctly, you can learn how it develops and when the best type of controls can be applied. Three resources are provided for your use from ISU Extension and Outreach. These are the Corn Field Guide, the Soybean Field Guide 2</a:t>
            </a:r>
            <a:r>
              <a:rPr lang="en-US" sz="1200" baseline="30000" dirty="0" smtClean="0"/>
              <a:t>nd</a:t>
            </a:r>
            <a:r>
              <a:rPr lang="en-US" sz="1200" dirty="0" smtClean="0"/>
              <a:t> Edition, and the Weed Identification Field Guide, all in hard copy. Copies of ISU Extension and</a:t>
            </a:r>
            <a:r>
              <a:rPr lang="en-US" sz="1200" baseline="0" dirty="0" smtClean="0"/>
              <a:t> Outreach </a:t>
            </a:r>
            <a:r>
              <a:rPr lang="en-US" sz="1200" dirty="0" smtClean="0"/>
              <a:t>Field Guides are available at the ISU extension online store at http://www.extension.iastate.edu/store/. </a:t>
            </a:r>
          </a:p>
          <a:p>
            <a:pPr eaLnBrk="1" hangingPunct="1"/>
            <a:r>
              <a:rPr lang="en-US" sz="1200" dirty="0" smtClean="0"/>
              <a:t> </a:t>
            </a:r>
          </a:p>
          <a:p>
            <a:pPr eaLnBrk="1" hangingPunct="1"/>
            <a:r>
              <a:rPr lang="en-US" sz="1200" dirty="0" smtClean="0"/>
              <a:t>Part of that identification process is to </a:t>
            </a:r>
            <a:r>
              <a:rPr lang="en-US" sz="1200" u="sng" dirty="0" smtClean="0"/>
              <a:t>know how and what the pest attacks.</a:t>
            </a:r>
            <a:r>
              <a:rPr lang="en-US" sz="1200" dirty="0" smtClean="0"/>
              <a:t> That lets us focus on the parts of the plant that are affected and to look for distinctive patterns in the field that help us assess the issue. </a:t>
            </a:r>
          </a:p>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r>
              <a:rPr lang="en-US" sz="1200" dirty="0" smtClean="0"/>
              <a:t>The next question is </a:t>
            </a:r>
            <a:r>
              <a:rPr lang="en-US" sz="1200" u="sng" dirty="0" smtClean="0"/>
              <a:t>how many pests are there</a:t>
            </a:r>
            <a:r>
              <a:rPr lang="en-US" sz="1200" dirty="0" smtClean="0"/>
              <a:t>? Often, researchers have discovered what pest levels are critical to cause damage, and when that damage occurs, so that management practices can be applied at the best time to have the most effect.   </a:t>
            </a:r>
          </a:p>
          <a:p>
            <a:pPr eaLnBrk="1" hangingPunct="1"/>
            <a:endParaRPr lang="en-US" sz="1200" dirty="0" smtClean="0"/>
          </a:p>
          <a:p>
            <a:pPr eaLnBrk="1" hangingPunct="1"/>
            <a:r>
              <a:rPr lang="en-US" sz="1200" dirty="0" smtClean="0"/>
              <a:t>These critical levels for treatment decisions are referred to as </a:t>
            </a:r>
            <a:r>
              <a:rPr lang="en-US" sz="1200" b="1" dirty="0" smtClean="0"/>
              <a:t>action thresholds</a:t>
            </a:r>
            <a:r>
              <a:rPr lang="en-US" sz="1200" dirty="0" smtClean="0"/>
              <a:t>. The most common type of action threshold is based on economic return and is called an </a:t>
            </a:r>
            <a:r>
              <a:rPr lang="en-US" sz="1200" b="1" dirty="0" smtClean="0"/>
              <a:t>economic threshold</a:t>
            </a:r>
            <a:r>
              <a:rPr lang="en-US" sz="1200" dirty="0" smtClean="0"/>
              <a:t>. Other action triggers like health, aesthetic, or legal thresholds may be considerations.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r>
              <a:rPr lang="en-US" sz="1200" dirty="0" smtClean="0"/>
              <a:t>So now you have decided something needs to be done (reached an economic or other threshold). For many pests, there are several control options that can be used. These management options will be covered in the other modules. </a:t>
            </a:r>
          </a:p>
          <a:p>
            <a:pPr eaLnBrk="1" hangingPunct="1"/>
            <a:endParaRPr lang="en-US" sz="1200" dirty="0" smtClean="0"/>
          </a:p>
          <a:p>
            <a:pPr eaLnBrk="1" hangingPunct="1"/>
            <a:r>
              <a:rPr lang="en-US" sz="1200" dirty="0" smtClean="0"/>
              <a:t>One key point is that whatever management technique you use, go back and check that it did what you hoped it would, and if there was anything that happened that you could learn from for the future. Was the method satisfactory, were there any unintended side effects, and what would you do in the future for the pest on that crop?</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pPr eaLnBrk="1" hangingPunct="1"/>
            <a:r>
              <a:rPr lang="en-US" sz="1200" dirty="0" smtClean="0"/>
              <a:t>Three important components to making informed pest management decisions involve the number of pests present:</a:t>
            </a:r>
          </a:p>
          <a:p>
            <a:pPr marL="724959" lvl="1" indent="-241653" eaLnBrk="1" hangingPunct="1">
              <a:buFont typeface="Calibri" pitchFamily="34" charset="0"/>
              <a:buChar char="•"/>
            </a:pPr>
            <a:r>
              <a:rPr lang="en-US" sz="1200" dirty="0" smtClean="0"/>
              <a:t>Economic injury levels – this is a research-based population level of a pest that represents the smallest pest population that will cause economic damage (that is where the costs to treat are covered by the resultant yield and quality saving from making the treatment).</a:t>
            </a:r>
          </a:p>
          <a:p>
            <a:pPr marL="724959" lvl="1" indent="-241653" eaLnBrk="1" hangingPunct="1">
              <a:buFont typeface="Calibri" pitchFamily="34" charset="0"/>
              <a:buChar char="•"/>
            </a:pPr>
            <a:r>
              <a:rPr lang="en-US" sz="1200" dirty="0" smtClean="0"/>
              <a:t>Economic threshold – this is the population of a pest that is large enough to trigger a treatment response to avoid the population reaching the economic injury level. This allows time for a decision to be made and the product to be applied at or before economic injury levels are reached. </a:t>
            </a:r>
          </a:p>
          <a:p>
            <a:pPr marL="724959" lvl="1" indent="-241653" eaLnBrk="1" hangingPunct="1">
              <a:buFont typeface="Calibri" pitchFamily="34" charset="0"/>
              <a:buChar char="•"/>
            </a:pPr>
            <a:r>
              <a:rPr lang="en-US" sz="1200" dirty="0" smtClean="0"/>
              <a:t>General equilibrium position – this is the average density of a population over time. It is useful to help in tracking peaks and crashes of a given pest population. </a:t>
            </a:r>
          </a:p>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r>
              <a:rPr lang="en-US" sz="1200" dirty="0" smtClean="0"/>
              <a:t>Any management practice has costs and benefits. Management decisions should constantly balance between the costs and benefits of implementing a practice. Think about these before using the practice, and reexamine the costs and benefits as a follow-up. Examples of costs that are associated with a pest management tactic include:</a:t>
            </a:r>
          </a:p>
          <a:p>
            <a:pPr marL="724959" lvl="1" indent="-241653" eaLnBrk="1" hangingPunct="1">
              <a:buFont typeface="Calibri" pitchFamily="34" charset="0"/>
              <a:buChar char="•"/>
            </a:pPr>
            <a:r>
              <a:rPr lang="en-US" sz="1200" dirty="0" smtClean="0"/>
              <a:t>Product cost (for example, a pesticide)  </a:t>
            </a:r>
          </a:p>
          <a:p>
            <a:pPr marL="724959" lvl="1" indent="-241653" eaLnBrk="1" hangingPunct="1">
              <a:buFont typeface="Calibri" pitchFamily="34" charset="0"/>
              <a:buChar char="•"/>
            </a:pPr>
            <a:r>
              <a:rPr lang="en-US" sz="1200" dirty="0" smtClean="0"/>
              <a:t>Fuel (to operate spray, tillage, etc. equipment)</a:t>
            </a:r>
          </a:p>
          <a:p>
            <a:pPr marL="724959" lvl="1" indent="-241653" eaLnBrk="1" hangingPunct="1">
              <a:buFont typeface="Calibri" pitchFamily="34" charset="0"/>
              <a:buChar char="•"/>
            </a:pPr>
            <a:r>
              <a:rPr lang="en-US" sz="1200" dirty="0" smtClean="0"/>
              <a:t>Labor (to operate the equipment)</a:t>
            </a:r>
          </a:p>
          <a:p>
            <a:pPr marL="724959" lvl="1" indent="-241653" eaLnBrk="1" hangingPunct="1">
              <a:buFont typeface="Calibri" pitchFamily="34" charset="0"/>
              <a:buChar char="•"/>
            </a:pPr>
            <a:r>
              <a:rPr lang="en-US" sz="1200" dirty="0" smtClean="0"/>
              <a:t>Marketing options (restrictions on foreign markets [transgenic varieties, etc.], pre-harvest intervals, grazing restrictions, etc.)</a:t>
            </a:r>
          </a:p>
          <a:p>
            <a:pPr marL="724959" lvl="1" indent="-241653" eaLnBrk="1" hangingPunct="1">
              <a:buFont typeface="Calibri" pitchFamily="34" charset="0"/>
              <a:buChar char="•"/>
            </a:pPr>
            <a:r>
              <a:rPr lang="en-US" sz="1200" dirty="0" smtClean="0"/>
              <a:t>Increased damage from secondary pests: sometimes misapplied pesticides can knock out beneficial organisms before the targeted pest is at a treatable level. The result can be an increase in target pest populations relative to non-treatment. Another example of this is in adverse conditions, use of some </a:t>
            </a:r>
            <a:r>
              <a:rPr lang="en-US" sz="1200" dirty="0" err="1" smtClean="0"/>
              <a:t>pyrethroid</a:t>
            </a:r>
            <a:r>
              <a:rPr lang="en-US" sz="1200" dirty="0" smtClean="0"/>
              <a:t> insecticides to control one insect pest can “release” spider mite populations to cause significant problems.</a:t>
            </a:r>
          </a:p>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r>
              <a:rPr lang="en-US" sz="1200" dirty="0" smtClean="0"/>
              <a:t>The benefits of a management practice include:</a:t>
            </a:r>
          </a:p>
          <a:p>
            <a:pPr marL="724959" lvl="1" indent="-241653" eaLnBrk="1" hangingPunct="1">
              <a:buFont typeface="Calibri" pitchFamily="34" charset="0"/>
              <a:buChar char="•"/>
            </a:pPr>
            <a:r>
              <a:rPr lang="en-US" sz="1200" dirty="0" smtClean="0"/>
              <a:t>Increased or protected yield, which directly produces economic benefit.</a:t>
            </a:r>
          </a:p>
          <a:p>
            <a:pPr marL="724959" lvl="1" indent="-241653" eaLnBrk="1" hangingPunct="1">
              <a:buFont typeface="Calibri" pitchFamily="34" charset="0"/>
              <a:buChar char="•"/>
            </a:pPr>
            <a:r>
              <a:rPr lang="en-US" sz="1200" dirty="0" smtClean="0"/>
              <a:t>Quality of commodity, which can either include a more valuable commodity per unit or have other benefits such as improved storage characteristics, more ease in handling, or other related attributes.</a:t>
            </a:r>
          </a:p>
          <a:p>
            <a:pPr marL="724959" lvl="1" indent="-241653" eaLnBrk="1" hangingPunct="1">
              <a:buFont typeface="Calibri" pitchFamily="34" charset="0"/>
              <a:buChar char="•"/>
            </a:pPr>
            <a:r>
              <a:rPr lang="en-US" sz="1200" dirty="0" smtClean="0"/>
              <a:t>Appearance (closely related to quality): either the commodity itself or the fields in which it is grown look better. </a:t>
            </a:r>
          </a:p>
          <a:p>
            <a:pPr marL="724959" lvl="1" indent="-241653" eaLnBrk="1" hangingPunct="1">
              <a:buFont typeface="Calibri" pitchFamily="34" charset="0"/>
              <a:buChar char="•"/>
            </a:pPr>
            <a:r>
              <a:rPr lang="en-US" sz="1200" dirty="0" smtClean="0"/>
              <a:t>Human and livestock health: prevention of toxins in a grain for use in human food or animal feeds. Health concerns might also relate to control of weeds, insects, or diseases that can directly harm people or livestock. For example, some weeds (wild parsnip or poison ivy) at field edges or that might otherwise be hazardous.</a:t>
            </a:r>
          </a:p>
          <a:p>
            <a:pPr marL="724959" lvl="1" indent="-241653" eaLnBrk="1" hangingPunct="1">
              <a:buFont typeface="Calibri" pitchFamily="34" charset="0"/>
              <a:buChar char="•"/>
            </a:pPr>
            <a:r>
              <a:rPr lang="en-US" sz="1200" dirty="0" smtClean="0"/>
              <a:t>Legal issues: including restrictions on crop choices or land uses to meet state or Federal crop program restrictions, or could be the presence of regulated pests (noxious weeds, quarantined organisms, etc.)</a:t>
            </a:r>
          </a:p>
          <a:p>
            <a:pPr marL="724959" lvl="1" indent="-241653" eaLnBrk="1" hangingPunct="1">
              <a:buFont typeface="Calibri" pitchFamily="34" charset="0"/>
              <a:buChar char="•"/>
            </a:pPr>
            <a:r>
              <a:rPr lang="en-US" sz="1200" dirty="0" smtClean="0"/>
              <a:t>Acceptance of the resultant commodity by end users: In other words, economic value of a crop may depend partially on what the end user of the crop desires. This also may apply to market restrictions from growing non-transgenic, certified organic, or other “specialty” products.</a:t>
            </a:r>
          </a:p>
          <a:p>
            <a:pPr marL="724959" lvl="1" indent="-241653" eaLnBrk="1" hangingPunct="1">
              <a:buFont typeface="Calibri" pitchFamily="34" charset="0"/>
              <a:buChar char="•"/>
            </a:pPr>
            <a:r>
              <a:rPr lang="en-US" sz="1200" dirty="0" smtClean="0"/>
              <a:t>Ease of mind: A huge factor in many pest management decisions—rightly or wrongly—is getting a decision made and being done with it. This also includes situations where decisions are based on “what we have always done” and “the neighbors are spraying, so we better!” Once the decision to treat is made—especially if there is no follow up on its effect—there is a peace of mind developed. </a:t>
            </a:r>
          </a:p>
          <a:p>
            <a:pPr eaLnBrk="1" hangingPunct="1"/>
            <a:endParaRPr lang="en-US" sz="1200"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eaLnBrk="1" hangingPunct="1"/>
            <a:r>
              <a:rPr lang="en-US" sz="1200" dirty="0" smtClean="0"/>
              <a:t>What has changed in </a:t>
            </a:r>
            <a:r>
              <a:rPr lang="en-US" sz="1200" dirty="0" smtClean="0"/>
              <a:t>agriculture </a:t>
            </a:r>
            <a:r>
              <a:rPr lang="en-US" sz="1200" dirty="0" smtClean="0"/>
              <a:t>during the last 30 to 50 years?</a:t>
            </a:r>
          </a:p>
          <a:p>
            <a:pPr marL="724959" lvl="1" indent="-241653" eaLnBrk="1" hangingPunct="1">
              <a:buFont typeface="Calibri" pitchFamily="34" charset="0"/>
              <a:buChar char="•"/>
            </a:pPr>
            <a:r>
              <a:rPr lang="en-US" sz="1200" dirty="0" smtClean="0"/>
              <a:t>We are still farming roughly the same acreage, but with many fewer farm operators (see the graph on the next slide).</a:t>
            </a:r>
          </a:p>
          <a:p>
            <a:pPr marL="724959" lvl="1" indent="-241653" eaLnBrk="1" hangingPunct="1">
              <a:buFont typeface="Calibri" pitchFamily="34" charset="0"/>
              <a:buChar char="•"/>
            </a:pPr>
            <a:r>
              <a:rPr lang="en-US" sz="1200" dirty="0" smtClean="0"/>
              <a:t>Likewise, there are fewer agricultural retailers serving the same acreage.</a:t>
            </a:r>
          </a:p>
          <a:p>
            <a:pPr marL="724959" lvl="1" indent="-241653" eaLnBrk="1" hangingPunct="1">
              <a:buFont typeface="Calibri" pitchFamily="34" charset="0"/>
              <a:buChar char="•"/>
            </a:pPr>
            <a:r>
              <a:rPr lang="en-US" sz="1200" dirty="0" smtClean="0"/>
              <a:t>As acreages increase and technology has gotten more complex, actual decisions are increasingly being made by someone other than the grower or pesticide applicator. </a:t>
            </a:r>
          </a:p>
          <a:p>
            <a:pPr marL="724959" lvl="1" indent="-241653" eaLnBrk="1" hangingPunct="1">
              <a:buFont typeface="Calibri" pitchFamily="34" charset="0"/>
              <a:buChar char="•"/>
            </a:pPr>
            <a:r>
              <a:rPr lang="en-US" sz="1200" dirty="0" smtClean="0"/>
              <a:t>New crop alternatives are emerging rapidly, each adding to the complexity of decision making (Examples: </a:t>
            </a:r>
            <a:r>
              <a:rPr lang="en-US" sz="1200" dirty="0" err="1" smtClean="0"/>
              <a:t>biofuels</a:t>
            </a:r>
            <a:r>
              <a:rPr lang="en-US" sz="1200" dirty="0" smtClean="0"/>
              <a:t> and how to grow, manage, and market them and other special-purpose crops like food-grade soybeans, vineyards, etc.).</a:t>
            </a:r>
          </a:p>
          <a:p>
            <a:pPr marL="724959" lvl="1" indent="-241653" eaLnBrk="1" hangingPunct="1">
              <a:buFont typeface="Calibri" pitchFamily="34" charset="0"/>
              <a:buChar char="•"/>
            </a:pPr>
            <a:r>
              <a:rPr lang="en-US" sz="1200" dirty="0" smtClean="0"/>
              <a:t>The non-farm public has greatly increased their interest with environmental concerns. This is especially an issue with insecticide and fungicide treatments applied by airplane or helicopter, which are visible for miles around. Another major concern is when synthetic pesticide residues are discovered in surface and groundwater resources, and also when elevated nutrient levels, presumably from field applications, are discovered. </a:t>
            </a:r>
          </a:p>
          <a:p>
            <a:pPr marL="724959" lvl="1" indent="-241653" eaLnBrk="1" hangingPunct="1">
              <a:buFont typeface="Calibri" pitchFamily="34" charset="0"/>
              <a:buChar char="•"/>
            </a:pPr>
            <a:r>
              <a:rPr lang="en-US" sz="1200" dirty="0" smtClean="0"/>
              <a:t>Compared with 30 years ago, there are many more products that are formulated in different ways for different uses available. Managing the information for this plethora of materials is daunting. </a:t>
            </a:r>
          </a:p>
          <a:p>
            <a:pPr marL="724959" lvl="1" indent="-241653" eaLnBrk="1" hangingPunct="1">
              <a:buFont typeface="Calibri" pitchFamily="34" charset="0"/>
              <a:buChar char="•"/>
            </a:pPr>
            <a:r>
              <a:rPr lang="en-US" sz="1200" dirty="0" smtClean="0"/>
              <a:t>Sometimes there are fears of future access to known effective products for pest control. This supply fear can complicate purchase and storage decisions.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pPr eaLnBrk="1" hangingPunct="1"/>
            <a:r>
              <a:rPr lang="en-US" sz="1200" dirty="0" smtClean="0"/>
              <a:t>With all that has changed, let’s now consider what HASN’T changed appreciably. Remember that one ultimate goal of IPM is to increase responsible pesticide use (by either better targeted use or by limiting use to only when needed). Steps to better use of pesticides include:</a:t>
            </a:r>
          </a:p>
          <a:p>
            <a:pPr marL="724959" lvl="1" indent="-241653" eaLnBrk="1" hangingPunct="1">
              <a:buFont typeface="Calibri" pitchFamily="34" charset="0"/>
              <a:buChar char="•"/>
            </a:pPr>
            <a:r>
              <a:rPr lang="en-US" sz="1200" dirty="0" smtClean="0"/>
              <a:t>Not applying when pesticide isn’t needed. </a:t>
            </a:r>
          </a:p>
          <a:p>
            <a:pPr marL="724959" lvl="1" indent="-241653" eaLnBrk="1" hangingPunct="1">
              <a:buFont typeface="Calibri" pitchFamily="34" charset="0"/>
              <a:buChar char="•"/>
            </a:pPr>
            <a:r>
              <a:rPr lang="en-US" sz="1200" dirty="0" smtClean="0"/>
              <a:t>When a pesticide is needed, apply it effectively.</a:t>
            </a:r>
          </a:p>
          <a:p>
            <a:pPr marL="724959" lvl="1" indent="-241653" eaLnBrk="1" hangingPunct="1">
              <a:buFont typeface="Calibri" pitchFamily="34" charset="0"/>
              <a:buChar char="•"/>
            </a:pPr>
            <a:r>
              <a:rPr lang="en-US" sz="1200" dirty="0" smtClean="0"/>
              <a:t>Consider (weigh the decision) carefully and choose alternative treatments wisely.</a:t>
            </a:r>
          </a:p>
          <a:p>
            <a:pPr marL="724959" lvl="1" indent="-241653" eaLnBrk="1" hangingPunct="1">
              <a:buFont typeface="Calibri" pitchFamily="34" charset="0"/>
              <a:buChar char="•"/>
            </a:pPr>
            <a:r>
              <a:rPr lang="en-US" sz="1200" dirty="0" smtClean="0"/>
              <a:t>Follow up and know what happened after the application is made.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pPr eaLnBrk="1" hangingPunct="1"/>
            <a:r>
              <a:rPr lang="en-US" sz="1200" dirty="0" smtClean="0"/>
              <a:t>What hasn’t changed in the last 30 to 50 years? </a:t>
            </a:r>
          </a:p>
          <a:p>
            <a:pPr marL="724959" lvl="1" indent="-241653" eaLnBrk="1" hangingPunct="1">
              <a:buFont typeface="Calibri" pitchFamily="34" charset="0"/>
              <a:buChar char="•"/>
            </a:pPr>
            <a:r>
              <a:rPr lang="en-US" sz="1200" dirty="0" smtClean="0"/>
              <a:t>Economics will ALWAYS remain important. Farming success is driven by economic returns, and if an operation fails in making profits, the operator will be lost from the land.</a:t>
            </a:r>
          </a:p>
          <a:p>
            <a:pPr marL="724959" lvl="1" indent="-241653" eaLnBrk="1" hangingPunct="1">
              <a:buFont typeface="Calibri" pitchFamily="34" charset="0"/>
              <a:buChar char="•"/>
            </a:pPr>
            <a:r>
              <a:rPr lang="en-US" sz="1200" dirty="0" smtClean="0"/>
              <a:t>Change is difficult for us all. Doing something (either a new practice or deciding NOT to treat) can be frightening. Remember that even inefficient decisions can be comfortable because we are used to the results (or maybe don’t see the results).</a:t>
            </a:r>
            <a:br>
              <a:rPr lang="en-US" sz="1200" dirty="0" smtClean="0"/>
            </a:br>
            <a:endParaRPr lang="en-US" sz="12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r>
              <a:rPr lang="en-US" dirty="0" smtClean="0"/>
              <a:t>Key points of IPM (what constitutes IPM or Integrated Pest Management). Let’s talk about those three words:</a:t>
            </a:r>
          </a:p>
          <a:p>
            <a:pPr marL="676293" lvl="2" indent="-192987" eaLnBrk="1" hangingPunct="1">
              <a:spcBef>
                <a:spcPct val="0"/>
              </a:spcBef>
              <a:buFont typeface="Arial" pitchFamily="34" charset="0"/>
              <a:buChar char="•"/>
            </a:pPr>
            <a:r>
              <a:rPr lang="en-US" b="1" dirty="0" smtClean="0"/>
              <a:t>Integration</a:t>
            </a:r>
            <a:r>
              <a:rPr lang="en-US" dirty="0" smtClean="0"/>
              <a:t> is the harmonious use of multiple methods to control single pests or pest complexes. To do this, one must learn everything they can about a pest and the crop that is affected by the pest, and then put that information together as a management plan.</a:t>
            </a:r>
          </a:p>
          <a:p>
            <a:pPr marL="676293" lvl="2" indent="-192987" eaLnBrk="1" hangingPunct="1">
              <a:spcBef>
                <a:spcPct val="0"/>
              </a:spcBef>
              <a:buFont typeface="Arial" pitchFamily="34" charset="0"/>
              <a:buChar char="•"/>
            </a:pPr>
            <a:r>
              <a:rPr lang="en-US" b="1" dirty="0" smtClean="0"/>
              <a:t>Pest</a:t>
            </a:r>
            <a:r>
              <a:rPr lang="en-US" dirty="0" smtClean="0"/>
              <a:t> is any organism that is detrimental to humans and it includes invertebrates (insects, mites, spiders, etc.), vertebrates (ground squirrels, mice, rabbits, birds, etc.), weeds, and pathogens (microorganisms that cause plant diseases). </a:t>
            </a:r>
          </a:p>
          <a:p>
            <a:pPr marL="676293" lvl="2" indent="-192987" eaLnBrk="1" hangingPunct="1">
              <a:spcBef>
                <a:spcPct val="0"/>
              </a:spcBef>
              <a:buFont typeface="Arial" pitchFamily="34" charset="0"/>
              <a:buChar char="•"/>
            </a:pPr>
            <a:r>
              <a:rPr lang="en-US" dirty="0" smtClean="0"/>
              <a:t>And, </a:t>
            </a:r>
            <a:r>
              <a:rPr lang="en-US" b="1" dirty="0" smtClean="0"/>
              <a:t>management</a:t>
            </a:r>
            <a:r>
              <a:rPr lang="en-US" dirty="0" smtClean="0"/>
              <a:t>, which is simply a set of decisions making up a strategy or plan to control a pest based on ecological principles and economic and social considerations.</a:t>
            </a:r>
          </a:p>
          <a:p>
            <a:pPr eaLnBrk="1" hangingPunct="1"/>
            <a:endParaRPr lang="en-US" dirty="0" smtClean="0"/>
          </a:p>
          <a:p>
            <a:pPr eaLnBrk="1" hangingPunct="1"/>
            <a:r>
              <a:rPr lang="en-US" dirty="0" smtClean="0"/>
              <a:t>So assembled together, we are going to gather as much information as possible, develop an understanding of what is going on in the field, and then develop a strategy to manage a particular pest under specific crop situations. </a:t>
            </a:r>
          </a:p>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pPr eaLnBrk="1" hangingPunct="1"/>
            <a:r>
              <a:rPr lang="en-US" sz="1200" dirty="0" smtClean="0"/>
              <a:t>There have always been gaps in knowledge; that is the nature of farming. We will never know everything. So take steps to learn every chance you can, especially learning from others that had to make similar decisions. </a:t>
            </a:r>
            <a:r>
              <a:rPr lang="en-US" dirty="0" smtClean="0"/>
              <a:t/>
            </a:r>
            <a:br>
              <a:rPr lang="en-US" dirty="0" smtClean="0"/>
            </a:br>
            <a:endParaRPr lang="en-US" dirty="0" smtClean="0"/>
          </a:p>
          <a:p>
            <a:pPr eaLnBrk="1" hangingPunct="1"/>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pPr eaLnBrk="1" hangingPunct="1"/>
            <a:r>
              <a:rPr lang="en-US" sz="1200" dirty="0" smtClean="0"/>
              <a:t>More of what hasn’t changed and knowledge gaps: growers can conduct their own research.</a:t>
            </a:r>
          </a:p>
          <a:p>
            <a:pPr marL="724959" lvl="1" indent="-241653" eaLnBrk="1" hangingPunct="1">
              <a:buFont typeface="Calibri" pitchFamily="34" charset="0"/>
              <a:buChar char="•"/>
            </a:pPr>
            <a:r>
              <a:rPr lang="en-US" sz="1200" dirty="0" smtClean="0"/>
              <a:t>Check strips (untreated areas if a product is used) can help assess if the treatment worked as you had planned, or more importantly if it didn’t work as planned. From that you can make better decisions in the coming years.</a:t>
            </a:r>
          </a:p>
          <a:p>
            <a:pPr marL="724959" lvl="1" indent="-241653" eaLnBrk="1" hangingPunct="1">
              <a:buFont typeface="Calibri" pitchFamily="34" charset="0"/>
              <a:buChar char="•"/>
            </a:pPr>
            <a:r>
              <a:rPr lang="en-US" sz="1200" dirty="0" smtClean="0"/>
              <a:t>Without test strips, you can still observe closely what happened and that itself can answer questions. Did pest populations subside? Did the crop respond well? Were there </a:t>
            </a:r>
            <a:r>
              <a:rPr lang="en-US" sz="1200" dirty="0" err="1" smtClean="0"/>
              <a:t>phytotoxic</a:t>
            </a:r>
            <a:r>
              <a:rPr lang="en-US" sz="1200" dirty="0" smtClean="0"/>
              <a:t> effects (damage to the crop plants from the treatment)?</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pPr eaLnBrk="1" hangingPunct="1"/>
            <a:r>
              <a:rPr lang="en-US" sz="1200" dirty="0" smtClean="0"/>
              <a:t>More of what hasn’t changed and knowledge gaps: information sources. In the past few decades, we can access many different sources of information, but that can present a problem or two. </a:t>
            </a:r>
          </a:p>
          <a:p>
            <a:pPr marL="724959" lvl="1" indent="-241653" eaLnBrk="1" hangingPunct="1">
              <a:buFont typeface="Calibri" pitchFamily="34" charset="0"/>
              <a:buChar char="•"/>
            </a:pPr>
            <a:r>
              <a:rPr lang="en-US" sz="1200" dirty="0" smtClean="0"/>
              <a:t>What makes good information good? </a:t>
            </a:r>
          </a:p>
          <a:p>
            <a:pPr marL="724959" lvl="1" indent="-241653" eaLnBrk="1" hangingPunct="1">
              <a:buFont typeface="Calibri" pitchFamily="34" charset="0"/>
              <a:buChar char="•"/>
            </a:pPr>
            <a:r>
              <a:rPr lang="en-US" sz="1200" dirty="0" smtClean="0"/>
              <a:t>Can you believe everything you read/see/hear equally? (the answer is no…)</a:t>
            </a:r>
          </a:p>
          <a:p>
            <a:pPr marL="724959" lvl="1" indent="-241653" eaLnBrk="1" hangingPunct="1">
              <a:buFont typeface="Calibri" pitchFamily="34" charset="0"/>
              <a:buChar char="•"/>
            </a:pPr>
            <a:r>
              <a:rPr lang="en-US" sz="1200" dirty="0" smtClean="0"/>
              <a:t>What ethical issues might be contained in a source of information?</a:t>
            </a:r>
          </a:p>
          <a:p>
            <a:pPr marL="724959" lvl="1" indent="-241653" eaLnBrk="1" hangingPunct="1">
              <a:buFont typeface="Calibri" pitchFamily="34" charset="0"/>
              <a:buChar char="•"/>
            </a:pPr>
            <a:r>
              <a:rPr lang="en-US" sz="1200" dirty="0" smtClean="0"/>
              <a:t>This is all summed up as “If it is in print (or radio or TV or word-of-mouth), it is not guaranteed to be correct. </a:t>
            </a:r>
          </a:p>
          <a:p>
            <a:pPr eaLnBrk="1" hangingPunct="1"/>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pPr eaLnBrk="1" hangingPunct="1"/>
            <a:r>
              <a:rPr lang="en-US" sz="1200" dirty="0" smtClean="0"/>
              <a:t>So, what is your role in the future of Integrated Pest Management? </a:t>
            </a:r>
          </a:p>
          <a:p>
            <a:pPr eaLnBrk="1" hangingPunct="1"/>
            <a:endParaRPr lang="en-US" sz="1200" dirty="0" smtClean="0"/>
          </a:p>
          <a:p>
            <a:pPr eaLnBrk="1" hangingPunct="1"/>
            <a:r>
              <a:rPr lang="en-US" sz="1200" dirty="0" smtClean="0"/>
              <a:t>The next slide sets will highlight scouting, crop development, pests and pest management, and pesticide related concepts.</a:t>
            </a:r>
          </a:p>
          <a:p>
            <a:pPr eaLnBrk="1" hangingPunct="1"/>
            <a:endParaRPr lang="en-US" sz="1200" dirty="0" smtClean="0"/>
          </a:p>
          <a:p>
            <a:pPr marL="241653" indent="-241653"/>
            <a:r>
              <a:rPr lang="en-US" sz="1200" i="1" dirty="0" smtClean="0"/>
              <a:t>All images © ISU, except where noted.</a:t>
            </a:r>
          </a:p>
          <a:p>
            <a:pPr marL="241653" indent="-241653"/>
            <a:endParaRPr lang="en-US" sz="1200" i="1" dirty="0" smtClean="0"/>
          </a:p>
          <a:p>
            <a:pPr marL="241653" indent="-241653" defTabSz="966612">
              <a:defRPr/>
            </a:pPr>
            <a:r>
              <a:rPr lang="en-US" sz="1200" dirty="0" smtClean="0"/>
              <a:t>Thanks to ISU Extension and Outreach and North Central IPM Center for financial support.</a:t>
            </a:r>
          </a:p>
          <a:p>
            <a:pPr marL="241653" indent="-241653"/>
            <a:endParaRPr lang="en-US" sz="1200" i="1"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r>
              <a:rPr lang="en-US" sz="1200" dirty="0" smtClean="0"/>
              <a:t>IPM is a multidisciplinary endeavor. It takes from branches of crop science and then assembles information from the following disciplines: </a:t>
            </a:r>
          </a:p>
          <a:p>
            <a:pPr marL="724959" lvl="1" indent="-241653" eaLnBrk="1" hangingPunct="1">
              <a:buFont typeface="Calibri" pitchFamily="34" charset="0"/>
              <a:buChar char="•"/>
            </a:pPr>
            <a:r>
              <a:rPr lang="en-US" sz="1200" dirty="0" smtClean="0"/>
              <a:t>Agronomy—understanding about the crop and the soils and landscape that the crop will grow on. </a:t>
            </a:r>
          </a:p>
          <a:p>
            <a:pPr marL="724959" lvl="1" indent="-241653" eaLnBrk="1" hangingPunct="1">
              <a:buFont typeface="Calibri" pitchFamily="34" charset="0"/>
              <a:buChar char="•"/>
            </a:pPr>
            <a:r>
              <a:rPr lang="en-US" sz="1200" dirty="0" smtClean="0"/>
              <a:t>Entomology—understanding insects and mites, including both pests and beneficial insects that affect a specific crop. </a:t>
            </a:r>
          </a:p>
          <a:p>
            <a:pPr marL="724959" lvl="1" indent="-241653" eaLnBrk="1" hangingPunct="1">
              <a:buFont typeface="Calibri" pitchFamily="34" charset="0"/>
              <a:buChar char="•"/>
            </a:pPr>
            <a:r>
              <a:rPr lang="en-US" sz="1200" dirty="0" smtClean="0"/>
              <a:t>Plant pathology—understanding the disease-causing microorganisms that affect crops. There are also beneficial microorganisms, including “</a:t>
            </a:r>
            <a:r>
              <a:rPr lang="en-US" sz="1200" dirty="0" err="1" smtClean="0"/>
              <a:t>entomopathic</a:t>
            </a:r>
            <a:r>
              <a:rPr lang="en-US" sz="1200" dirty="0" smtClean="0"/>
              <a:t>” organisms that attack insects and other invertebrates (plant pathologists and entomologists work together on these) and nitrogen-fixing bacteria that infect soybean and other legume roots. </a:t>
            </a:r>
          </a:p>
          <a:p>
            <a:pPr marL="724959" lvl="1" indent="-241653" eaLnBrk="1" hangingPunct="1">
              <a:buFont typeface="Calibri" pitchFamily="34" charset="0"/>
              <a:buChar char="•"/>
            </a:pPr>
            <a:r>
              <a:rPr lang="en-US" sz="1200" dirty="0" smtClean="0"/>
              <a:t>Economics is basically making decisions that generate profit to the operator when compared with other decisions.    </a:t>
            </a:r>
          </a:p>
          <a:p>
            <a:pPr marL="724959" lvl="1" indent="-241653" eaLnBrk="1" hangingPunct="1">
              <a:buFont typeface="Calibri" pitchFamily="34" charset="0"/>
              <a:buChar char="•"/>
            </a:pPr>
            <a:r>
              <a:rPr lang="en-US" sz="1200" dirty="0" smtClean="0"/>
              <a:t>Agricultural Engineering usually addresses how we deliver management tactics to the field. Ag engineers work with machinery, grain handling equipment, soil sampling equipment, and operator safety issues that allow for more effective management practices. </a:t>
            </a:r>
          </a:p>
          <a:p>
            <a:pPr marL="724959" lvl="1" indent="-241653" eaLnBrk="1" hangingPunct="1">
              <a:buFont typeface="Calibri" pitchFamily="34" charset="0"/>
              <a:buChar char="•"/>
            </a:pPr>
            <a:r>
              <a:rPr lang="en-US" sz="1200" dirty="0" smtClean="0"/>
              <a:t>Climatology is important to understand weather trends including rainfall, wind, and temperature that affect both crop and pest development. “Cold blooded” organisms (both crops and most pests) develop based on heat, water, solar radiation, etc. and understanding weather is a key component of understanding how a pest can cause damage to a crop.</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r>
              <a:rPr lang="en-US" sz="1000" dirty="0" smtClean="0"/>
              <a:t>The history of pest management gives us a perspective of how IPM came into being and how we have learned (and continued to learn) about effective ways to control pests. </a:t>
            </a:r>
          </a:p>
          <a:p>
            <a:pPr eaLnBrk="1" hangingPunct="1">
              <a:buFont typeface="Calibri" pitchFamily="34" charset="0"/>
              <a:buNone/>
            </a:pPr>
            <a:endParaRPr lang="en-US" sz="1000" dirty="0" smtClean="0"/>
          </a:p>
          <a:p>
            <a:pPr eaLnBrk="1" hangingPunct="1">
              <a:buFont typeface="Calibri" pitchFamily="34" charset="0"/>
              <a:buNone/>
            </a:pPr>
            <a:r>
              <a:rPr lang="en-US" sz="1000" dirty="0" smtClean="0"/>
              <a:t>Around 2500 B.C. (4500 years ago), it was observed that the element sulfur controlled some insects and mites and several fungal diseases that damaged crops. While not every pest was affected, sulfur had </a:t>
            </a:r>
            <a:r>
              <a:rPr lang="en-US" sz="1000" dirty="0" err="1" smtClean="0"/>
              <a:t>pesticidal</a:t>
            </a:r>
            <a:r>
              <a:rPr lang="en-US" sz="1000" dirty="0" smtClean="0"/>
              <a:t> (pest-killing) properties on several targeted pests. So by simply mining a material out of the ground and applying it as a dust provided some protection from pests to crops. Elemental sulfur is still used today, especially in some organic production systems for control of plant diseases.   </a:t>
            </a:r>
          </a:p>
          <a:p>
            <a:pPr eaLnBrk="1" hangingPunct="1">
              <a:buFont typeface="Calibri" pitchFamily="34" charset="0"/>
              <a:buNone/>
            </a:pPr>
            <a:endParaRPr lang="en-US" sz="1000" dirty="0" smtClean="0"/>
          </a:p>
          <a:p>
            <a:pPr eaLnBrk="1" hangingPunct="1">
              <a:buFont typeface="Calibri" pitchFamily="34" charset="0"/>
              <a:buNone/>
            </a:pPr>
            <a:r>
              <a:rPr lang="en-US" sz="1000" dirty="0" smtClean="0"/>
              <a:t>Then about 500 years or so ago, around 1500 AD, and continuing until present day, plants were discovered that effectively produced their own pest suppressants, and upon research, some natural, plant-developed pesticides were developed.</a:t>
            </a:r>
            <a:br>
              <a:rPr lang="en-US" sz="1000" dirty="0" smtClean="0"/>
            </a:br>
            <a:r>
              <a:rPr lang="en-US" sz="1000" dirty="0" smtClean="0"/>
              <a:t/>
            </a:r>
            <a:br>
              <a:rPr lang="en-US" sz="1000" dirty="0" smtClean="0"/>
            </a:br>
            <a:r>
              <a:rPr lang="en-US" sz="1000" dirty="0" smtClean="0"/>
              <a:t>Classic examples include the plant Pyrethrum (several species), which are showy chrysanthemum species. Fields planted next to the Pyrethrum seemed to have fewer insects present. The Chinese sold the dried flowers to traders along the Silk Route to repel insects, which resulted in Pyrethrum being introduced into Europe. Napoleon reportedly used the pyrethrum plant to de-louse troops. The chemical pyrethrum is produced in the plants and especially in the flower heads. Extracts are still being used some to control farm insects and also mosquitoes. Often today formulations are chemically supplemented and enhanced to give the active ingredient pyrethrum a longer effective control life. There is a class of “modern” insecticides that are derived from the </a:t>
            </a:r>
            <a:r>
              <a:rPr lang="en-US" sz="1000" dirty="0" err="1" smtClean="0"/>
              <a:t>pyrethrin</a:t>
            </a:r>
            <a:r>
              <a:rPr lang="en-US" sz="1000" dirty="0" smtClean="0"/>
              <a:t> [PIE-</a:t>
            </a:r>
            <a:r>
              <a:rPr lang="en-US" sz="1000" b="1" dirty="0" smtClean="0"/>
              <a:t>WREATH’-</a:t>
            </a:r>
            <a:r>
              <a:rPr lang="en-US" sz="1000" dirty="0" smtClean="0"/>
              <a:t>RIN] that are called </a:t>
            </a:r>
            <a:r>
              <a:rPr lang="en-US" sz="1000" dirty="0" err="1" smtClean="0"/>
              <a:t>pyrethroids</a:t>
            </a:r>
            <a:r>
              <a:rPr lang="en-US" sz="1000" dirty="0" smtClean="0"/>
              <a:t> (including “Warrior,” “Mustang,” “Pounce,” and “Asana”). </a:t>
            </a:r>
            <a:br>
              <a:rPr lang="en-US" sz="1000" dirty="0" smtClean="0"/>
            </a:br>
            <a:r>
              <a:rPr lang="en-US" sz="1000" dirty="0" smtClean="0"/>
              <a:t/>
            </a:r>
            <a:br>
              <a:rPr lang="en-US" sz="1000" dirty="0" smtClean="0"/>
            </a:br>
            <a:r>
              <a:rPr lang="en-US" sz="1000" dirty="0" smtClean="0"/>
              <a:t>Another example is the </a:t>
            </a:r>
            <a:r>
              <a:rPr lang="en-US" sz="1000" dirty="0" err="1" smtClean="0"/>
              <a:t>neem</a:t>
            </a:r>
            <a:r>
              <a:rPr lang="en-US" sz="1000" dirty="0" smtClean="0"/>
              <a:t> tree native to southern Asia. </a:t>
            </a:r>
            <a:r>
              <a:rPr lang="en-US" sz="1000" dirty="0" err="1" smtClean="0"/>
              <a:t>Neem</a:t>
            </a:r>
            <a:r>
              <a:rPr lang="en-US" sz="1000" dirty="0" smtClean="0"/>
              <a:t> also was observed to suppress insects and extracts have been used as insecticides. Knowledge of the insecticidal benefits of </a:t>
            </a:r>
            <a:r>
              <a:rPr lang="en-US" sz="1000" dirty="0" err="1" smtClean="0"/>
              <a:t>neem</a:t>
            </a:r>
            <a:r>
              <a:rPr lang="en-US" sz="1000" dirty="0" smtClean="0"/>
              <a:t> have been known in some localities for nearly a thousand years. Early traders used it to control several field insect pests. In the last decade or so another natural, plant-derived pesticide was discovered and developed into a modern formulated pesticide. Local people observed that the bottlebrush plant, Callistemon sp. that is native to Australia, seemed to suppress growth of some neighboring plants. Research led to isolation of a chemical with herbicidal effects, and that is the basis for the compound </a:t>
            </a:r>
            <a:r>
              <a:rPr lang="en-US" sz="1000" dirty="0" err="1" smtClean="0"/>
              <a:t>mesotrione</a:t>
            </a:r>
            <a:r>
              <a:rPr lang="en-US" sz="1000" dirty="0" smtClean="0"/>
              <a:t>. </a:t>
            </a:r>
            <a:r>
              <a:rPr lang="en-US" sz="1000" dirty="0" err="1" smtClean="0"/>
              <a:t>Mesotrione</a:t>
            </a:r>
            <a:r>
              <a:rPr lang="en-US" sz="1000" dirty="0" smtClean="0"/>
              <a:t> [MEES-OH-</a:t>
            </a:r>
            <a:r>
              <a:rPr lang="en-US" sz="1000" b="1" dirty="0" smtClean="0"/>
              <a:t>TRI’</a:t>
            </a:r>
            <a:r>
              <a:rPr lang="en-US" sz="1000" dirty="0" smtClean="0"/>
              <a:t>-OWN) is the active ingredient in the commonly used herbicide </a:t>
            </a:r>
            <a:r>
              <a:rPr lang="en-US" sz="1000" dirty="0" err="1" smtClean="0"/>
              <a:t>Callisto</a:t>
            </a:r>
            <a:r>
              <a:rPr lang="en-US" sz="1000" dirty="0" smtClean="0"/>
              <a:t>. </a:t>
            </a:r>
          </a:p>
          <a:p>
            <a:pPr eaLnBrk="1" hangingPunct="1"/>
            <a:endParaRPr lang="en-US" sz="100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r>
              <a:rPr lang="en-US" sz="900" dirty="0" smtClean="0"/>
              <a:t>In the late 1800s, quite toxic inorganic compounds were used for particularly problematic pests, especially insects and fungicides. These included:</a:t>
            </a:r>
          </a:p>
          <a:p>
            <a:pPr marL="724959" lvl="1" indent="-241653" eaLnBrk="1" hangingPunct="1">
              <a:buFont typeface="Calibri" pitchFamily="34" charset="0"/>
              <a:buAutoNum type="alphaLcPeriod"/>
            </a:pPr>
            <a:r>
              <a:rPr lang="en-US" sz="900" dirty="0" smtClean="0"/>
              <a:t>Paris green</a:t>
            </a:r>
          </a:p>
          <a:p>
            <a:pPr marL="724959" lvl="1" indent="-241653" eaLnBrk="1" hangingPunct="1">
              <a:buFont typeface="Calibri" pitchFamily="34" charset="0"/>
              <a:buAutoNum type="alphaLcPeriod"/>
            </a:pPr>
            <a:r>
              <a:rPr lang="en-US" sz="900" dirty="0" smtClean="0"/>
              <a:t>Bordeaux mix</a:t>
            </a:r>
          </a:p>
          <a:p>
            <a:pPr marL="724959" lvl="1" indent="-241653" eaLnBrk="1" hangingPunct="1">
              <a:buFont typeface="Calibri" pitchFamily="34" charset="0"/>
              <a:buAutoNum type="alphaLcPeriod"/>
            </a:pPr>
            <a:r>
              <a:rPr lang="en-US" sz="900" dirty="0" smtClean="0"/>
              <a:t>Lead arsenate</a:t>
            </a:r>
          </a:p>
          <a:p>
            <a:pPr marL="724959" lvl="1" indent="-241653" eaLnBrk="1" hangingPunct="1">
              <a:buFont typeface="Calibri" pitchFamily="34" charset="0"/>
              <a:buAutoNum type="alphaLcPeriod"/>
            </a:pPr>
            <a:r>
              <a:rPr lang="en-US" sz="900" dirty="0" smtClean="0"/>
              <a:t>Creosote (coal tar derivative)</a:t>
            </a:r>
          </a:p>
          <a:p>
            <a:pPr marL="724959" lvl="1" indent="-241653" eaLnBrk="1" hangingPunct="1">
              <a:buFont typeface="Calibri" pitchFamily="34" charset="0"/>
              <a:buAutoNum type="alphaLcPeriod"/>
            </a:pPr>
            <a:r>
              <a:rPr lang="en-US" sz="900" dirty="0" smtClean="0"/>
              <a:t>Sodium hypochlorite solutions (bleach)</a:t>
            </a:r>
          </a:p>
          <a:p>
            <a:pPr eaLnBrk="1" hangingPunct="1"/>
            <a:endParaRPr lang="en-US" sz="900" dirty="0" smtClean="0"/>
          </a:p>
          <a:p>
            <a:pPr eaLnBrk="1" hangingPunct="1">
              <a:buFont typeface="Calibri" pitchFamily="34" charset="0"/>
              <a:buAutoNum type="alphaLcPeriod"/>
            </a:pPr>
            <a:r>
              <a:rPr lang="en-US" sz="900" dirty="0" smtClean="0"/>
              <a:t>Paris green (copper </a:t>
            </a:r>
            <a:r>
              <a:rPr lang="en-US" sz="900" dirty="0" err="1" smtClean="0"/>
              <a:t>acetoarsenate</a:t>
            </a:r>
            <a:r>
              <a:rPr lang="en-US" sz="900" dirty="0" smtClean="0"/>
              <a:t>) is a very toxic compound to most living creatures (a side note: Paris green has also been used as a bright green pigment by several artists, including Cezanne and Vincent Van Gogh—and likely contributed to health problems for both of them). Paris green will control many insects, but also persists in the areas where it has been applied. It is not currently registered as a pesticide in the United States.</a:t>
            </a:r>
          </a:p>
          <a:p>
            <a:pPr eaLnBrk="1" hangingPunct="1">
              <a:buFont typeface="Calibri" pitchFamily="34" charset="0"/>
              <a:buAutoNum type="alphaLcPeriod"/>
            </a:pPr>
            <a:r>
              <a:rPr lang="en-US" sz="900" dirty="0" smtClean="0"/>
              <a:t>Bordeaux mix is a blend of copper sulfate and hydrated lime that found most prominent early use in the grape vineyards of France in the 1880s. It can control a multitude of fungal diseases with its copper ions interfering with the germination of fungal spores. Bordeaux mix is still in use in some places, but it does leave soluble copper that can remain in the soil or move to nearby water resources after repeated heavy use. </a:t>
            </a:r>
          </a:p>
          <a:p>
            <a:pPr eaLnBrk="1" hangingPunct="1">
              <a:buFont typeface="Calibri" pitchFamily="34" charset="0"/>
              <a:buAutoNum type="alphaLcPeriod"/>
            </a:pPr>
            <a:r>
              <a:rPr lang="en-US" sz="900" dirty="0" smtClean="0"/>
              <a:t>Lead arsenate was first used in about 1892 against gypsy moths in New England as an alternative to the equally toxic Paris green, which caused considerable damage to the targeted crop. Lead arsenate performed well, but the discovery in 1919 that it was nearly impossible to wash it from produce severely limited its use. Other, less problematic arsenates (notably Calcium arsenate) were used, but it was in 1947 when DDT really took over as a replacement insecticide. There now exist a few areas where heavy repeated use of lead arsenate has left environmental “clean-up” sites that are difficult to correct. The lesson here is that new technologies may initially be relatively trouble free, but sometimes later issues develop that can be considerable problems.    </a:t>
            </a:r>
          </a:p>
          <a:p>
            <a:pPr eaLnBrk="1" hangingPunct="1">
              <a:buFont typeface="Calibri" pitchFamily="34" charset="0"/>
              <a:buAutoNum type="alphaLcPeriod"/>
            </a:pPr>
            <a:r>
              <a:rPr lang="en-US" sz="900" dirty="0" smtClean="0"/>
              <a:t>Creosote (coal tar derivative) was used to control some insect species, notably by coating trenches dug at the field edge with creosote to intercept chinch bugs (a major pest of grasses a century ago) moving </a:t>
            </a:r>
            <a:r>
              <a:rPr lang="en-US" sz="900" i="1" dirty="0" smtClean="0"/>
              <a:t>en masse </a:t>
            </a:r>
            <a:r>
              <a:rPr lang="en-US" sz="900" dirty="0" smtClean="0"/>
              <a:t>from field to field.  </a:t>
            </a:r>
          </a:p>
          <a:p>
            <a:pPr eaLnBrk="1" hangingPunct="1">
              <a:buFont typeface="Calibri" pitchFamily="34" charset="0"/>
              <a:buAutoNum type="alphaLcPeriod"/>
            </a:pPr>
            <a:r>
              <a:rPr lang="en-US" sz="900" dirty="0" smtClean="0"/>
              <a:t> Sodium hypochlorite has been used for more than a century, and is the chemical in household bleaches. A 10-percent solution of sodium hypochlorite is used as a surface </a:t>
            </a:r>
            <a:r>
              <a:rPr lang="en-US" sz="900" dirty="0" err="1" smtClean="0"/>
              <a:t>sterilant</a:t>
            </a:r>
            <a:r>
              <a:rPr lang="en-US" sz="900" dirty="0" smtClean="0"/>
              <a:t> in homes and laboratories to this day.</a:t>
            </a:r>
          </a:p>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r>
              <a:rPr lang="en-US" sz="1200" dirty="0" smtClean="0"/>
              <a:t>In about 1939, the synthetic chemical DDT (</a:t>
            </a:r>
            <a:r>
              <a:rPr lang="en-US" sz="1200" dirty="0" err="1" smtClean="0"/>
              <a:t>dichloro</a:t>
            </a:r>
            <a:r>
              <a:rPr lang="en-US" sz="1200" dirty="0" smtClean="0"/>
              <a:t> </a:t>
            </a:r>
            <a:r>
              <a:rPr lang="en-US" sz="1200" dirty="0" err="1" smtClean="0"/>
              <a:t>diphenyl</a:t>
            </a:r>
            <a:r>
              <a:rPr lang="en-US" sz="1200" dirty="0" smtClean="0"/>
              <a:t> </a:t>
            </a:r>
            <a:r>
              <a:rPr lang="en-US" sz="1200" dirty="0" err="1" smtClean="0"/>
              <a:t>trichloroethane</a:t>
            </a:r>
            <a:r>
              <a:rPr lang="en-US" sz="1200" dirty="0" smtClean="0"/>
              <a:t>) was discovered to be an effective contact poison with strong insecticidal properties. Immediately DDT found use to control mosquitoes that spread malaria and lice that spread typhus to both troops and civilians. The savings of lives was amazing. After the war, DDT found immediate wide use to control field crop pests. Some view the introduction of DDT as an insecticide as the dawn of the modern insecticide era.</a:t>
            </a:r>
          </a:p>
          <a:p>
            <a:pPr eaLnBrk="1" hangingPunct="1"/>
            <a:r>
              <a:rPr lang="en-US" sz="1200" dirty="0" smtClean="0"/>
              <a:t> </a:t>
            </a:r>
          </a:p>
          <a:p>
            <a:pPr eaLnBrk="1" hangingPunct="1"/>
            <a:r>
              <a:rPr lang="en-US" sz="1200" dirty="0" smtClean="0"/>
              <a:t>During World War II, the herbicide 2, 4-D was used to clear forest canopies to expose troop placements. After the war, 2, 4-D became very popular broadleaf herbicide in U. S. corn and sorghum production, and lead a revolution in developing herbicides used for selective weed control. </a:t>
            </a:r>
          </a:p>
          <a:p>
            <a:pPr eaLnBrk="1" hangingPunct="1"/>
            <a:r>
              <a:rPr lang="en-US" sz="1200" dirty="0" smtClean="0"/>
              <a:t> </a:t>
            </a:r>
          </a:p>
          <a:p>
            <a:pPr eaLnBrk="1" hangingPunct="1"/>
            <a:r>
              <a:rPr lang="en-US" sz="1200" dirty="0" smtClean="0"/>
              <a:t>In 1948, </a:t>
            </a:r>
            <a:r>
              <a:rPr lang="en-US" sz="1200" dirty="0" err="1" smtClean="0"/>
              <a:t>Warfarin</a:t>
            </a:r>
            <a:r>
              <a:rPr lang="en-US" sz="1200" dirty="0" smtClean="0"/>
              <a:t>™[</a:t>
            </a:r>
            <a:r>
              <a:rPr lang="en-US" sz="1200" b="1" dirty="0" smtClean="0"/>
              <a:t>WAR’</a:t>
            </a:r>
            <a:r>
              <a:rPr lang="en-US" sz="1200" dirty="0" smtClean="0"/>
              <a:t>-FER-IN] was registered as a </a:t>
            </a:r>
            <a:r>
              <a:rPr lang="en-US" sz="1200" dirty="0" err="1" smtClean="0"/>
              <a:t>rodenticide</a:t>
            </a:r>
            <a:r>
              <a:rPr lang="en-US" sz="1200" dirty="0" smtClean="0"/>
              <a:t>. The basic active ingredient of </a:t>
            </a:r>
            <a:r>
              <a:rPr lang="en-US" sz="1200" dirty="0" err="1" smtClean="0"/>
              <a:t>Warfarin</a:t>
            </a:r>
            <a:r>
              <a:rPr lang="en-US" sz="1200" dirty="0" smtClean="0"/>
              <a:t>™ is </a:t>
            </a:r>
            <a:r>
              <a:rPr lang="en-US" sz="1200" dirty="0" err="1" smtClean="0"/>
              <a:t>dicoumerol</a:t>
            </a:r>
            <a:r>
              <a:rPr lang="en-US" sz="1200" dirty="0" smtClean="0"/>
              <a:t> [DI-</a:t>
            </a:r>
            <a:r>
              <a:rPr lang="en-US" sz="1200" b="1" dirty="0" smtClean="0"/>
              <a:t>KOO’</a:t>
            </a:r>
            <a:r>
              <a:rPr lang="en-US" sz="1200" dirty="0" smtClean="0"/>
              <a:t>-MER-ALL], which was isolated from moldy sweet clover hay. Numerous stories abound of cattle fed moldy sweet clover and then suffering injuries (cuts through fences or de-horning or castration are notable) and dying because their blood could not clot. </a:t>
            </a:r>
            <a:r>
              <a:rPr lang="en-US" sz="1200" dirty="0" err="1" smtClean="0"/>
              <a:t>Warfarin</a:t>
            </a:r>
            <a:r>
              <a:rPr lang="en-US" sz="1200" dirty="0" smtClean="0"/>
              <a:t>™-poisoned rats and mice die from uncontrollable internal bleeding. </a:t>
            </a:r>
            <a:r>
              <a:rPr lang="en-US" sz="1200" dirty="0" err="1" smtClean="0"/>
              <a:t>Warfarin</a:t>
            </a:r>
            <a:r>
              <a:rPr lang="en-US" sz="1200" dirty="0" smtClean="0"/>
              <a:t>™ has another interesting use in human medicine, and is a great example of a toxin actually serving a therapeutic purpose if the dosage is managed. Because it inhibits blood clotting, controlled doses can greatly help people who have blood clotting issues (heart attacks, strokes, etc). Marketed medicinally as Coumadin [</a:t>
            </a:r>
            <a:r>
              <a:rPr lang="en-US" sz="1200" b="1" dirty="0" err="1" smtClean="0"/>
              <a:t>koo</a:t>
            </a:r>
            <a:r>
              <a:rPr lang="en-US" sz="1200" b="1" dirty="0" smtClean="0"/>
              <a:t>’-</a:t>
            </a:r>
            <a:r>
              <a:rPr lang="en-US" sz="1200" dirty="0" err="1" smtClean="0"/>
              <a:t>mah</a:t>
            </a:r>
            <a:r>
              <a:rPr lang="en-US" sz="1200" dirty="0" smtClean="0"/>
              <a:t>-din], President Eisenhower was one of the first patients to be treated with it when he suffered a heart attack in 1955.   </a:t>
            </a:r>
          </a:p>
          <a:p>
            <a:pPr eaLnBrk="1" hangingPunct="1"/>
            <a:endParaRPr lang="en-US" sz="120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r>
              <a:rPr lang="en-US" sz="1200" dirty="0" smtClean="0"/>
              <a:t>In 1962, a marine biologist named Rachel Carson published the book </a:t>
            </a:r>
            <a:r>
              <a:rPr lang="en-US" sz="1200" i="1" dirty="0" smtClean="0"/>
              <a:t>Silent Spring,</a:t>
            </a:r>
            <a:r>
              <a:rPr lang="en-US" sz="1200" dirty="0" smtClean="0"/>
              <a:t> which raised concerns among the American public about environmental issues arising from the use of synthetic pesticides. A result of </a:t>
            </a:r>
            <a:r>
              <a:rPr lang="en-US" sz="1200" i="1" dirty="0" smtClean="0"/>
              <a:t>Silent Spring</a:t>
            </a:r>
            <a:r>
              <a:rPr lang="en-US" sz="1200" dirty="0" smtClean="0"/>
              <a:t> was a nationwide ban on DDT use on December 31, 1972, and an indirect result was the establishment of the U.S. Environmental Protection Agency. Rachel Carson was a true environmentalist, but never called for the complete banning of pesticides, only that they be tested to ensure they could be used safely and with full consideration of lower-risk alternatives.   </a:t>
            </a:r>
          </a:p>
          <a:p>
            <a:pPr eaLnBrk="1" hangingPunct="1"/>
            <a:r>
              <a:rPr lang="en-US" sz="1200" dirty="0" smtClean="0"/>
              <a:t> </a:t>
            </a:r>
          </a:p>
          <a:p>
            <a:pPr eaLnBrk="1" hangingPunct="1"/>
            <a:r>
              <a:rPr lang="en-US" sz="1200" dirty="0" smtClean="0"/>
              <a:t>In 1967, the term “Integrated Pest Management (IPM)” was first used. Rapidly, the concept became popular to describe making informed management decisions based on a thorough understanding of the factors that affect the pest or pests involved. </a:t>
            </a:r>
            <a:br>
              <a:rPr lang="en-US" sz="1200" dirty="0" smtClean="0"/>
            </a:br>
            <a:endParaRPr lang="en-US" sz="1200" dirty="0" smtClean="0"/>
          </a:p>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r>
              <a:rPr lang="en-US" sz="1200" dirty="0" smtClean="0"/>
              <a:t>In 1970, the U.S. Environmental Protection Agency was founded. This agency oversees the registration of pesticide formulations, and has an enforcement arm to implement the Fungicide, Insecticide, and </a:t>
            </a:r>
            <a:r>
              <a:rPr lang="en-US" sz="1200" dirty="0" err="1" smtClean="0"/>
              <a:t>Rodenticide</a:t>
            </a:r>
            <a:r>
              <a:rPr lang="en-US" sz="1200" dirty="0" smtClean="0"/>
              <a:t> Act (as amended) and other protections involving environmental contamination of air, water, and land. </a:t>
            </a:r>
          </a:p>
          <a:p>
            <a:pPr eaLnBrk="1" hangingPunct="1"/>
            <a:endParaRPr lang="en-US" sz="1200" dirty="0" smtClean="0"/>
          </a:p>
          <a:p>
            <a:pPr eaLnBrk="1" hangingPunct="1"/>
            <a:r>
              <a:rPr lang="en-US" sz="1200" dirty="0" smtClean="0"/>
              <a:t>In 1979, the Iowa State University Integrated Pest Management program was founded. Land Grant Universities were granted funds to provide education to citizens to promote environmental and economic information involved in farm and home pest management situations. </a:t>
            </a:r>
          </a:p>
          <a:p>
            <a:pPr eaLnBrk="1" hangingPunct="1"/>
            <a:endParaRPr lang="en-US" sz="1200" dirty="0" smtClean="0"/>
          </a:p>
          <a:p>
            <a:pPr eaLnBrk="1" hangingPunct="1"/>
            <a:r>
              <a:rPr lang="en-US" sz="1200" dirty="0" smtClean="0"/>
              <a:t>In 1993, Vice President Al Gore formally announced a call that by the year 2000, 75% of U.S. crop acreage be grown under IPM principles. The first thought about that is how we define what an acre grown under IPM principles would be. IPM is a broadly defined concept, and to quantify to that level is exceedingly difficult. But the biggest part of Vice President Gore’s call to action was a public acknowledgement of the need for wise stewardship in agriculture, and to encourage people toward better management methods.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r>
              <a:rPr lang="en-US" sz="1200" dirty="0" smtClean="0"/>
              <a:t>In 1996, Roundup-ready</a:t>
            </a:r>
            <a:r>
              <a:rPr lang="en-US" sz="1200" baseline="30000" dirty="0" smtClean="0"/>
              <a:t>®</a:t>
            </a:r>
            <a:r>
              <a:rPr lang="en-US" sz="1200" dirty="0" smtClean="0"/>
              <a:t> soybeans were introduced in the U.S. Roundup-ready</a:t>
            </a:r>
            <a:r>
              <a:rPr lang="en-US" sz="1200" baseline="30000" dirty="0" smtClean="0"/>
              <a:t>®</a:t>
            </a:r>
            <a:r>
              <a:rPr lang="en-US" sz="1200" dirty="0" smtClean="0"/>
              <a:t> crops are developed </a:t>
            </a:r>
            <a:r>
              <a:rPr lang="en-US" sz="1200" dirty="0" err="1" smtClean="0"/>
              <a:t>transgenically</a:t>
            </a:r>
            <a:r>
              <a:rPr lang="en-US" sz="1200" dirty="0" smtClean="0"/>
              <a:t>, which means that genes carrying the trait that makes a plant able to tolerate </a:t>
            </a:r>
            <a:r>
              <a:rPr lang="en-US" sz="1200" dirty="0" err="1" smtClean="0"/>
              <a:t>glyphosate</a:t>
            </a:r>
            <a:r>
              <a:rPr lang="en-US" sz="1200" dirty="0" smtClean="0"/>
              <a:t> (the active ingredient of Roundup herbicide) is plucked from one species and then manually placed in the genetic material of the soybean (or other crop). Such transgenic or Genetically Manipulated Organisms (GMOs) are quite controversial because a plant is produced that is partially manufactured—not naturally occurring. By 2005, 87% of commercial U.S. soybean acres were planted to Roundup-ready</a:t>
            </a:r>
            <a:r>
              <a:rPr lang="en-US" sz="1200" baseline="30000" dirty="0" smtClean="0"/>
              <a:t>®</a:t>
            </a:r>
            <a:r>
              <a:rPr lang="en-US" sz="1200" dirty="0" smtClean="0"/>
              <a:t> varieties. </a:t>
            </a:r>
          </a:p>
          <a:p>
            <a:pPr eaLnBrk="1" hangingPunct="1"/>
            <a:r>
              <a:rPr lang="en-US" sz="1200" dirty="0" smtClean="0"/>
              <a:t> </a:t>
            </a:r>
          </a:p>
          <a:p>
            <a:pPr eaLnBrk="1" hangingPunct="1"/>
            <a:r>
              <a:rPr lang="en-US" sz="1200" dirty="0" smtClean="0"/>
              <a:t>In 1998, a similar transgenic process brought commercially available Roundup-ready</a:t>
            </a:r>
            <a:r>
              <a:rPr lang="en-US" sz="1200" baseline="30000" dirty="0" smtClean="0"/>
              <a:t>®</a:t>
            </a:r>
            <a:r>
              <a:rPr lang="en-US" sz="1200" dirty="0" smtClean="0"/>
              <a:t> corn to the U.S. </a:t>
            </a:r>
          </a:p>
          <a:p>
            <a:pPr eaLnBrk="1" hangingPunct="1"/>
            <a:r>
              <a:rPr lang="en-US" sz="1200" dirty="0" smtClean="0"/>
              <a:t> </a:t>
            </a:r>
          </a:p>
          <a:p>
            <a:pPr eaLnBrk="1" hangingPunct="1"/>
            <a:r>
              <a:rPr lang="en-US" sz="1200" dirty="0" smtClean="0"/>
              <a:t>By the 2000s, U.S. farmers apply over 1.2 billion pounds of pesticides annually. So, with increasing knowledge of pests, crops, and improving technologies, field-specific management is possible. Though each farmer and each agronomist are covering more acres, we have increasing ways of focusing on fields and parts of fields to better hone application of management practices.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DFBF00A-3D6F-43B5-AC38-82918A9042B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A047970-463D-4D8B-B792-D56912B185A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AEB7C36-CD4B-41FC-972B-75461EA5437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FB567B59-3A7C-44F4-A27B-759418ED05B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F0489E25-411F-47D7-82D7-A1C16E948B0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3CAF90A-3536-4535-A1FE-20729911BA7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F21A3C73-1B7B-4455-B72D-6FC95446AE0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DE25B1E-508E-47E6-B05E-F75B4BF05D3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78535619-119C-420C-B16E-CAE7DA78ED0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B969A51-AFCC-4A2F-AE6A-2C3884C4393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E85790C-6B01-45D6-B76E-8F120A8309E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7" name="Rectangle 6"/>
          <p:cNvSpPr/>
          <p:nvPr userDrawn="1"/>
        </p:nvSpPr>
        <p:spPr bwMode="auto">
          <a:xfrm>
            <a:off x="457200" y="990600"/>
            <a:ext cx="8229600" cy="152400"/>
          </a:xfrm>
          <a:prstGeom prst="rect">
            <a:avLst/>
          </a:prstGeom>
          <a:solidFill>
            <a:srgbClr val="800000"/>
          </a:solidFill>
          <a:ln w="12700" cap="rnd" cmpd="sng" algn="ctr">
            <a:solidFill>
              <a:schemeClr val="tx1"/>
            </a:solidFill>
            <a:prstDash val="solid"/>
            <a:round/>
            <a:headEnd type="none" w="med" len="med"/>
            <a:tailEnd type="none" w="med" len="med"/>
          </a:ln>
          <a:effectLst/>
          <a:scene3d>
            <a:camera prst="orthographicFront">
              <a:rot lat="0" lon="0" rev="0"/>
            </a:camera>
            <a:lightRig rig="threePt" dir="t"/>
          </a:scene3d>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 Id="rId3" Type="http://schemas.openxmlformats.org/officeDocument/2006/relationships/image" Target="../media/image8.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9.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5"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descr="H:\Work backup\Images\15 Healthy\Iowa landscape\IMG_8026.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w="9525">
            <a:noFill/>
            <a:miter lim="800000"/>
            <a:headEnd/>
            <a:tailEnd/>
          </a:ln>
        </p:spPr>
      </p:pic>
      <p:sp>
        <p:nvSpPr>
          <p:cNvPr id="15363" name="Rectangle 2"/>
          <p:cNvSpPr>
            <a:spLocks noGrp="1" noChangeArrowheads="1"/>
          </p:cNvSpPr>
          <p:nvPr>
            <p:ph type="ctrTitle"/>
          </p:nvPr>
        </p:nvSpPr>
        <p:spPr bwMode="auto">
          <a:xfrm>
            <a:off x="457200" y="381000"/>
            <a:ext cx="8001000" cy="17526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b="1" dirty="0" smtClean="0"/>
              <a:t>Introduction to Integrated Pest Management (IPM)</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bwMode="auto">
          <a:xfrm>
            <a:off x="0" y="152400"/>
            <a:ext cx="9144000" cy="838200"/>
          </a:xfrm>
          <a:prstGeom prst="rect">
            <a:avLst/>
          </a:prstGeom>
          <a:noFill/>
          <a:ln>
            <a:miter lim="800000"/>
            <a:headEnd/>
            <a:tailEnd/>
          </a:ln>
        </p:spPr>
        <p:txBody>
          <a:bodyPr/>
          <a:lstStyle/>
          <a:p>
            <a:pPr eaLnBrk="1" hangingPunct="1"/>
            <a:r>
              <a:rPr lang="en-US" b="1" dirty="0" smtClean="0">
                <a:solidFill>
                  <a:srgbClr val="8A0000"/>
                </a:solidFill>
              </a:rPr>
              <a:t>IPM</a:t>
            </a:r>
          </a:p>
        </p:txBody>
      </p:sp>
      <p:sp>
        <p:nvSpPr>
          <p:cNvPr id="24579" name="Rectangle 3"/>
          <p:cNvSpPr>
            <a:spLocks noGrp="1" noChangeArrowheads="1"/>
          </p:cNvSpPr>
          <p:nvPr>
            <p:ph type="body" idx="4294967295"/>
          </p:nvPr>
        </p:nvSpPr>
        <p:spPr bwMode="auto">
          <a:xfrm>
            <a:off x="457200" y="1600200"/>
            <a:ext cx="8229600" cy="4525963"/>
          </a:xfrm>
          <a:prstGeom prst="rect">
            <a:avLst/>
          </a:prstGeom>
          <a:noFill/>
          <a:ln>
            <a:miter lim="800000"/>
            <a:headEnd/>
            <a:tailEnd/>
          </a:ln>
        </p:spPr>
        <p:txBody>
          <a:bodyPr/>
          <a:lstStyle/>
          <a:p>
            <a:pPr marL="609600" indent="-609600" eaLnBrk="1" hangingPunct="1">
              <a:buFont typeface="Arial" charset="0"/>
              <a:buAutoNum type="arabicPeriod"/>
            </a:pPr>
            <a:r>
              <a:rPr lang="en-US" b="1" u="sng" dirty="0" smtClean="0"/>
              <a:t>What is “normal?”</a:t>
            </a:r>
          </a:p>
          <a:p>
            <a:pPr marL="990600" lvl="1" indent="-533400" eaLnBrk="1" hangingPunct="1">
              <a:buFont typeface="Arial" charset="0"/>
              <a:buNone/>
            </a:pPr>
            <a:r>
              <a:rPr lang="en-US" dirty="0" smtClean="0"/>
              <a:t>- Is it really a problem? </a:t>
            </a:r>
          </a:p>
          <a:p>
            <a:pPr marL="609600" indent="-609600" eaLnBrk="1" hangingPunct="1">
              <a:buFont typeface="Arial" charset="0"/>
              <a:buNone/>
            </a:pPr>
            <a:r>
              <a:rPr lang="en-US" dirty="0" smtClean="0"/>
              <a:t> </a:t>
            </a:r>
          </a:p>
          <a:p>
            <a:pPr marL="990600" lvl="1" indent="-533400" eaLnBrk="1" hangingPunct="1">
              <a:buFont typeface="Arial" charset="0"/>
              <a:buAutoNum type="arabicPeriod"/>
            </a:pPr>
            <a:endParaRPr lang="en-US" dirty="0" smtClean="0"/>
          </a:p>
        </p:txBody>
      </p:sp>
      <p:pic>
        <p:nvPicPr>
          <p:cNvPr id="24580" name="Picture 2" descr="H:\Work backup\Images\15 Healthy\Corn\Mueller 2006 (9).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791200" y="1343025"/>
            <a:ext cx="2843213" cy="5057775"/>
          </a:xfrm>
          <a:prstGeom prst="rect">
            <a:avLst/>
          </a:prstGeom>
          <a:noFill/>
          <a:ln w="9525">
            <a:solidFill>
              <a:schemeClr val="tx1"/>
            </a:solidFill>
            <a:miter lim="800000"/>
            <a:headEnd/>
            <a:tailEnd/>
          </a:ln>
        </p:spPr>
      </p:pic>
      <p:pic>
        <p:nvPicPr>
          <p:cNvPr id="24581" name="Picture 3" descr="C:\Documents and Settings\dsmuelle\My Documents\My Pictures\2009 downloads\August 209.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33400" y="3098800"/>
            <a:ext cx="4953000" cy="3302000"/>
          </a:xfrm>
          <a:prstGeom prst="rect">
            <a:avLst/>
          </a:prstGeom>
          <a:noFill/>
          <a:ln w="9525">
            <a:solidFill>
              <a:schemeClr val="tx1"/>
            </a:solid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5607" name="Picture 1" descr="C:\Documents and Settings\dsmuelle\My Documents\My Work\Extension\2008 Corn field guide\CornFieldGuideCover.3.3.09.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rot="865250">
            <a:off x="7420678" y="1683914"/>
            <a:ext cx="1383868" cy="2372135"/>
          </a:xfrm>
          <a:prstGeom prst="rect">
            <a:avLst/>
          </a:prstGeom>
          <a:noFill/>
          <a:ln w="9525">
            <a:noFill/>
            <a:miter lim="800000"/>
            <a:headEnd/>
            <a:tailEnd/>
          </a:ln>
        </p:spPr>
      </p:pic>
      <p:pic>
        <p:nvPicPr>
          <p:cNvPr id="3074" name="Picture 2" descr="C:\Users\ajsisson\Desktop\sbfgcover.PN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096000" y="1519479"/>
            <a:ext cx="1514164" cy="2418865"/>
          </a:xfrm>
          <a:prstGeom prst="rect">
            <a:avLst/>
          </a:prstGeom>
          <a:noFill/>
          <a:extLst>
            <a:ext uri="{909E8E84-426E-40dd-AFC4-6F175D3DCCD1}">
              <a14:hiddenFill xmlns:a14="http://schemas.microsoft.com/office/drawing/2010/main">
                <a:solidFill>
                  <a:srgbClr val="FFFFFF"/>
                </a:solidFill>
              </a14:hiddenFill>
            </a:ext>
          </a:extLst>
        </p:spPr>
      </p:pic>
      <p:sp>
        <p:nvSpPr>
          <p:cNvPr id="25602" name="Rectangle 4"/>
          <p:cNvSpPr>
            <a:spLocks noChangeArrowheads="1"/>
          </p:cNvSpPr>
          <p:nvPr/>
        </p:nvSpPr>
        <p:spPr bwMode="auto">
          <a:xfrm>
            <a:off x="457200" y="1371600"/>
            <a:ext cx="4267200" cy="2714625"/>
          </a:xfrm>
          <a:prstGeom prst="rect">
            <a:avLst/>
          </a:prstGeom>
          <a:noFill/>
          <a:ln w="9525">
            <a:noFill/>
            <a:miter lim="800000"/>
            <a:headEnd/>
            <a:tailEnd/>
          </a:ln>
        </p:spPr>
        <p:txBody>
          <a:bodyPr wrap="square">
            <a:spAutoFit/>
          </a:bodyPr>
          <a:lstStyle/>
          <a:p>
            <a:pPr marL="457200" indent="-457200">
              <a:tabLst>
                <a:tab pos="628650" algn="l"/>
              </a:tabLst>
            </a:pPr>
            <a:r>
              <a:rPr lang="en-US" sz="3200" b="1" dirty="0">
                <a:latin typeface="Calibri" pitchFamily="34" charset="0"/>
              </a:rPr>
              <a:t>2. </a:t>
            </a:r>
            <a:r>
              <a:rPr lang="en-US" sz="3200" b="1" u="sng" dirty="0">
                <a:latin typeface="Calibri" pitchFamily="34" charset="0"/>
              </a:rPr>
              <a:t>What is the problem?</a:t>
            </a:r>
          </a:p>
          <a:p>
            <a:pPr lvl="2" indent="-365125">
              <a:buFont typeface="Arial" charset="0"/>
              <a:buChar char="•"/>
              <a:tabLst>
                <a:tab pos="628650" algn="l"/>
              </a:tabLst>
            </a:pPr>
            <a:r>
              <a:rPr lang="en-US" sz="2800" dirty="0">
                <a:latin typeface="Calibri" pitchFamily="34" charset="0"/>
              </a:rPr>
              <a:t>Proper identification is critical; that is why it is the first step.</a:t>
            </a:r>
            <a:br>
              <a:rPr lang="en-US" sz="2800" dirty="0">
                <a:latin typeface="Calibri" pitchFamily="34" charset="0"/>
              </a:rPr>
            </a:br>
            <a:r>
              <a:rPr lang="en-US" sz="2800" dirty="0">
                <a:latin typeface="Calibri" pitchFamily="34" charset="0"/>
              </a:rPr>
              <a:t/>
            </a:r>
            <a:br>
              <a:rPr lang="en-US" sz="2800" dirty="0">
                <a:latin typeface="Calibri" pitchFamily="34" charset="0"/>
              </a:rPr>
            </a:br>
            <a:endParaRPr lang="en-US" sz="2800" dirty="0">
              <a:latin typeface="Calibri" pitchFamily="34" charset="0"/>
            </a:endParaRPr>
          </a:p>
        </p:txBody>
      </p:sp>
      <p:sp>
        <p:nvSpPr>
          <p:cNvPr id="4" name="Rectangle 2"/>
          <p:cNvSpPr txBox="1">
            <a:spLocks noChangeArrowheads="1"/>
          </p:cNvSpPr>
          <p:nvPr/>
        </p:nvSpPr>
        <p:spPr>
          <a:xfrm>
            <a:off x="0" y="0"/>
            <a:ext cx="9144000" cy="1143000"/>
          </a:xfrm>
          <a:prstGeom prst="rect">
            <a:avLst/>
          </a:prstGeom>
        </p:spPr>
        <p:txBody>
          <a:bodyPr anchor="ctr">
            <a:normAutofit/>
          </a:bodyPr>
          <a:lstStyle/>
          <a:p>
            <a:pPr algn="ctr" fontAlgn="auto">
              <a:spcAft>
                <a:spcPts val="0"/>
              </a:spcAft>
              <a:defRPr/>
            </a:pPr>
            <a:r>
              <a:rPr lang="en-US" sz="4400" b="1" dirty="0">
                <a:solidFill>
                  <a:srgbClr val="8A0000"/>
                </a:solidFill>
                <a:latin typeface="Calibri" pitchFamily="34" charset="0"/>
                <a:ea typeface="+mj-ea"/>
                <a:cs typeface="+mj-cs"/>
              </a:rPr>
              <a:t>IPM</a:t>
            </a:r>
          </a:p>
        </p:txBody>
      </p:sp>
      <p:sp>
        <p:nvSpPr>
          <p:cNvPr id="25605" name="Rectangle 4"/>
          <p:cNvSpPr>
            <a:spLocks noChangeArrowheads="1"/>
          </p:cNvSpPr>
          <p:nvPr/>
        </p:nvSpPr>
        <p:spPr bwMode="auto">
          <a:xfrm>
            <a:off x="457200" y="4217988"/>
            <a:ext cx="8229600" cy="1860550"/>
          </a:xfrm>
          <a:prstGeom prst="rect">
            <a:avLst/>
          </a:prstGeom>
          <a:noFill/>
          <a:ln w="9525">
            <a:noFill/>
            <a:miter lim="800000"/>
            <a:headEnd/>
            <a:tailEnd/>
          </a:ln>
        </p:spPr>
        <p:txBody>
          <a:bodyPr>
            <a:spAutoFit/>
          </a:bodyPr>
          <a:lstStyle/>
          <a:p>
            <a:pPr marL="457200" indent="-457200">
              <a:tabLst>
                <a:tab pos="628650" algn="l"/>
              </a:tabLst>
            </a:pPr>
            <a:r>
              <a:rPr lang="en-US" sz="3200" b="1" dirty="0">
                <a:latin typeface="Calibri" pitchFamily="34" charset="0"/>
              </a:rPr>
              <a:t>3. </a:t>
            </a:r>
            <a:r>
              <a:rPr lang="en-US" sz="3200" b="1" u="sng" dirty="0">
                <a:latin typeface="Calibri" pitchFamily="34" charset="0"/>
              </a:rPr>
              <a:t>How and what does </a:t>
            </a:r>
            <a:r>
              <a:rPr lang="en-US" sz="3200" b="1" u="sng" dirty="0" smtClean="0">
                <a:latin typeface="Calibri" pitchFamily="34" charset="0"/>
              </a:rPr>
              <a:t>the pest </a:t>
            </a:r>
            <a:r>
              <a:rPr lang="en-US" sz="3200" b="1" u="sng" dirty="0">
                <a:latin typeface="Calibri" pitchFamily="34" charset="0"/>
              </a:rPr>
              <a:t>attack?</a:t>
            </a:r>
          </a:p>
          <a:p>
            <a:pPr marL="914400" lvl="1" indent="-365125">
              <a:buFont typeface="Arial" charset="0"/>
              <a:buChar char="•"/>
              <a:tabLst>
                <a:tab pos="628650" algn="l"/>
              </a:tabLst>
            </a:pPr>
            <a:r>
              <a:rPr lang="en-US" sz="2800" dirty="0">
                <a:latin typeface="Calibri" pitchFamily="34" charset="0"/>
              </a:rPr>
              <a:t>Only the plant of interest affected?</a:t>
            </a:r>
          </a:p>
          <a:p>
            <a:pPr marL="914400" lvl="1" indent="-365125">
              <a:buFont typeface="Arial" charset="0"/>
              <a:buChar char="•"/>
              <a:tabLst>
                <a:tab pos="628650" algn="l"/>
              </a:tabLst>
            </a:pPr>
            <a:r>
              <a:rPr lang="en-US" sz="2800" dirty="0">
                <a:latin typeface="Calibri" pitchFamily="34" charset="0"/>
              </a:rPr>
              <a:t>Parts of plant affected?</a:t>
            </a:r>
          </a:p>
          <a:p>
            <a:pPr marL="914400" lvl="1" indent="-365125">
              <a:buFont typeface="Arial" charset="0"/>
              <a:buChar char="•"/>
              <a:tabLst>
                <a:tab pos="628650" algn="l"/>
              </a:tabLst>
            </a:pPr>
            <a:r>
              <a:rPr lang="en-US" sz="2800" dirty="0">
                <a:latin typeface="Calibri" pitchFamily="34" charset="0"/>
              </a:rPr>
              <a:t>Patterns in field? </a:t>
            </a:r>
          </a:p>
        </p:txBody>
      </p:sp>
      <p:sp>
        <p:nvSpPr>
          <p:cNvPr id="25606" name="Rectangle 6"/>
          <p:cNvSpPr>
            <a:spLocks noChangeArrowheads="1"/>
          </p:cNvSpPr>
          <p:nvPr/>
        </p:nvSpPr>
        <p:spPr bwMode="auto">
          <a:xfrm>
            <a:off x="8213725" y="6581775"/>
            <a:ext cx="930275" cy="276225"/>
          </a:xfrm>
          <a:prstGeom prst="rect">
            <a:avLst/>
          </a:prstGeom>
          <a:noFill/>
          <a:ln w="9525">
            <a:noFill/>
            <a:miter lim="800000"/>
            <a:headEnd/>
            <a:tailEnd/>
          </a:ln>
        </p:spPr>
        <p:txBody>
          <a:bodyPr wrap="none">
            <a:spAutoFit/>
          </a:bodyPr>
          <a:lstStyle/>
          <a:p>
            <a:r>
              <a:rPr lang="en-US" sz="1200" b="1">
                <a:solidFill>
                  <a:schemeClr val="tx2"/>
                </a:solidFill>
                <a:latin typeface="Calibri" pitchFamily="34" charset="0"/>
              </a:rPr>
              <a:t>Kogan 1998</a:t>
            </a:r>
            <a:endParaRPr lang="en-US" sz="1200" b="1"/>
          </a:p>
        </p:txBody>
      </p:sp>
      <p:pic>
        <p:nvPicPr>
          <p:cNvPr id="15361" name="Picture 1"/>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rot="20808575">
            <a:off x="4901199" y="1701977"/>
            <a:ext cx="1405751" cy="2379989"/>
          </a:xfrm>
          <a:prstGeom prst="rect">
            <a:avLst/>
          </a:prstGeom>
          <a:noFill/>
          <a:ln w="9525">
            <a:noFill/>
            <a:miter lim="800000"/>
            <a:headEnd/>
            <a:tailEnd/>
          </a:ln>
          <a:effectLst/>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81000" y="1295400"/>
            <a:ext cx="5257800" cy="2714625"/>
          </a:xfrm>
          <a:prstGeom prst="rect">
            <a:avLst/>
          </a:prstGeom>
          <a:noFill/>
          <a:ln w="9525">
            <a:noFill/>
            <a:miter lim="800000"/>
            <a:headEnd/>
            <a:tailEnd/>
          </a:ln>
        </p:spPr>
        <p:txBody>
          <a:bodyPr>
            <a:spAutoFit/>
          </a:bodyPr>
          <a:lstStyle/>
          <a:p>
            <a:pPr marL="457200" indent="-457200">
              <a:tabLst>
                <a:tab pos="569913" algn="l"/>
              </a:tabLst>
            </a:pPr>
            <a:r>
              <a:rPr lang="en-US" sz="3200" b="1">
                <a:latin typeface="Calibri" pitchFamily="34" charset="0"/>
              </a:rPr>
              <a:t>4. </a:t>
            </a:r>
            <a:r>
              <a:rPr lang="en-US" sz="3200" b="1" u="sng">
                <a:latin typeface="Calibri" pitchFamily="34" charset="0"/>
              </a:rPr>
              <a:t>How many pests are there?</a:t>
            </a:r>
            <a:r>
              <a:rPr lang="en-US" sz="3200" b="1">
                <a:latin typeface="Calibri" pitchFamily="34" charset="0"/>
              </a:rPr>
              <a:t> </a:t>
            </a:r>
          </a:p>
          <a:p>
            <a:pPr marL="914400" lvl="1" indent="-365125">
              <a:buFont typeface="Arial" charset="0"/>
              <a:buChar char="•"/>
              <a:tabLst>
                <a:tab pos="569913" algn="l"/>
              </a:tabLst>
            </a:pPr>
            <a:r>
              <a:rPr lang="en-US" sz="2800">
                <a:latin typeface="Calibri" pitchFamily="34" charset="0"/>
              </a:rPr>
              <a:t>Is it too early or too late to control? </a:t>
            </a:r>
            <a:endParaRPr lang="en-US" sz="700">
              <a:solidFill>
                <a:schemeClr val="bg2"/>
              </a:solidFill>
              <a:latin typeface="Calibri" pitchFamily="34" charset="0"/>
            </a:endParaRPr>
          </a:p>
          <a:p>
            <a:pPr marL="914400" lvl="1" indent="-365125">
              <a:buFont typeface="Arial" charset="0"/>
              <a:buChar char="•"/>
              <a:tabLst>
                <a:tab pos="569913" algn="l"/>
              </a:tabLst>
            </a:pPr>
            <a:r>
              <a:rPr lang="en-US" sz="2800">
                <a:latin typeface="Calibri" pitchFamily="34" charset="0"/>
              </a:rPr>
              <a:t>Management must be at the correct time to maximize effectiveness. </a:t>
            </a:r>
          </a:p>
        </p:txBody>
      </p:sp>
      <p:sp>
        <p:nvSpPr>
          <p:cNvPr id="3" name="Rectangle 2"/>
          <p:cNvSpPr txBox="1">
            <a:spLocks noChangeArrowheads="1"/>
          </p:cNvSpPr>
          <p:nvPr/>
        </p:nvSpPr>
        <p:spPr>
          <a:xfrm>
            <a:off x="0" y="0"/>
            <a:ext cx="9144000" cy="1143000"/>
          </a:xfrm>
          <a:prstGeom prst="rect">
            <a:avLst/>
          </a:prstGeom>
        </p:spPr>
        <p:txBody>
          <a:bodyPr anchor="ctr">
            <a:normAutofit/>
          </a:bodyPr>
          <a:lstStyle/>
          <a:p>
            <a:pPr algn="ctr" fontAlgn="auto">
              <a:spcAft>
                <a:spcPts val="0"/>
              </a:spcAft>
              <a:defRPr/>
            </a:pPr>
            <a:r>
              <a:rPr lang="en-US" sz="4400" b="1" dirty="0">
                <a:solidFill>
                  <a:srgbClr val="8A0000"/>
                </a:solidFill>
                <a:latin typeface="Calibri" pitchFamily="34" charset="0"/>
                <a:ea typeface="+mj-ea"/>
                <a:cs typeface="+mj-cs"/>
              </a:rPr>
              <a:t>IPM</a:t>
            </a:r>
          </a:p>
        </p:txBody>
      </p:sp>
      <p:pic>
        <p:nvPicPr>
          <p:cNvPr id="26628" name="Picture 1" descr="H:\Work backup\Images\05 Ornamentals\Daylily\Insects\Aphid 0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715000" y="1295400"/>
            <a:ext cx="2895600" cy="3660775"/>
          </a:xfrm>
          <a:prstGeom prst="rect">
            <a:avLst/>
          </a:prstGeom>
          <a:noFill/>
          <a:ln w="25400">
            <a:solidFill>
              <a:schemeClr val="tx1"/>
            </a:solidFill>
            <a:miter lim="800000"/>
            <a:headEnd/>
            <a:tailEnd/>
          </a:ln>
        </p:spPr>
      </p:pic>
      <p:sp>
        <p:nvSpPr>
          <p:cNvPr id="26629" name="Rectangle 2"/>
          <p:cNvSpPr>
            <a:spLocks noChangeArrowheads="1"/>
          </p:cNvSpPr>
          <p:nvPr/>
        </p:nvSpPr>
        <p:spPr bwMode="auto">
          <a:xfrm>
            <a:off x="381000" y="5030788"/>
            <a:ext cx="8077200" cy="1433512"/>
          </a:xfrm>
          <a:prstGeom prst="rect">
            <a:avLst/>
          </a:prstGeom>
          <a:noFill/>
          <a:ln w="9525">
            <a:noFill/>
            <a:miter lim="800000"/>
            <a:headEnd/>
            <a:tailEnd/>
          </a:ln>
        </p:spPr>
        <p:txBody>
          <a:bodyPr>
            <a:spAutoFit/>
          </a:bodyPr>
          <a:lstStyle/>
          <a:p>
            <a:pPr marL="457200" indent="-457200">
              <a:tabLst>
                <a:tab pos="569913" algn="l"/>
              </a:tabLst>
            </a:pPr>
            <a:r>
              <a:rPr lang="en-US" sz="3200" b="1">
                <a:latin typeface="Calibri" pitchFamily="34" charset="0"/>
              </a:rPr>
              <a:t>5. </a:t>
            </a:r>
            <a:r>
              <a:rPr lang="en-US" sz="3200" b="1" u="sng">
                <a:latin typeface="Calibri" pitchFamily="34" charset="0"/>
              </a:rPr>
              <a:t>Determine an action threshold</a:t>
            </a:r>
            <a:r>
              <a:rPr lang="en-US" sz="3200" b="1">
                <a:latin typeface="Calibri" pitchFamily="34" charset="0"/>
              </a:rPr>
              <a:t> </a:t>
            </a:r>
            <a:endParaRPr lang="en-US" sz="2800" b="1">
              <a:latin typeface="Calibri" pitchFamily="34" charset="0"/>
            </a:endParaRPr>
          </a:p>
          <a:p>
            <a:pPr marL="914400" lvl="1" indent="-365125">
              <a:buFont typeface="Arial" charset="0"/>
              <a:buChar char="•"/>
              <a:tabLst>
                <a:tab pos="569913" algn="l"/>
              </a:tabLst>
            </a:pPr>
            <a:r>
              <a:rPr lang="en-US" sz="2800">
                <a:latin typeface="Calibri" pitchFamily="34" charset="0"/>
              </a:rPr>
              <a:t>How many pests are too many? </a:t>
            </a:r>
          </a:p>
          <a:p>
            <a:pPr marL="914400" lvl="1" indent="-365125">
              <a:buFont typeface="Arial" charset="0"/>
              <a:buChar char="•"/>
              <a:tabLst>
                <a:tab pos="569913" algn="l"/>
              </a:tabLst>
            </a:pPr>
            <a:r>
              <a:rPr lang="en-US" sz="2800">
                <a:latin typeface="Calibri" pitchFamily="34" charset="0"/>
              </a:rPr>
              <a:t>Economic, health, and aesthetic threshold</a:t>
            </a:r>
          </a:p>
        </p:txBody>
      </p:sp>
      <p:sp>
        <p:nvSpPr>
          <p:cNvPr id="26630" name="Rectangle 5"/>
          <p:cNvSpPr>
            <a:spLocks noChangeArrowheads="1"/>
          </p:cNvSpPr>
          <p:nvPr/>
        </p:nvSpPr>
        <p:spPr bwMode="auto">
          <a:xfrm>
            <a:off x="8213725" y="6581775"/>
            <a:ext cx="930275" cy="276225"/>
          </a:xfrm>
          <a:prstGeom prst="rect">
            <a:avLst/>
          </a:prstGeom>
          <a:noFill/>
          <a:ln w="9525">
            <a:noFill/>
            <a:miter lim="800000"/>
            <a:headEnd/>
            <a:tailEnd/>
          </a:ln>
        </p:spPr>
        <p:txBody>
          <a:bodyPr wrap="none">
            <a:spAutoFit/>
          </a:bodyPr>
          <a:lstStyle/>
          <a:p>
            <a:r>
              <a:rPr lang="en-US" sz="1200" b="1">
                <a:solidFill>
                  <a:schemeClr val="tx2"/>
                </a:solidFill>
                <a:latin typeface="Calibri" pitchFamily="34" charset="0"/>
              </a:rPr>
              <a:t>Kogan 1998</a:t>
            </a:r>
            <a:endParaRPr lang="en-US" sz="1200" b="1"/>
          </a:p>
        </p:txBody>
      </p:sp>
      <p:sp>
        <p:nvSpPr>
          <p:cNvPr id="7" name="TextBox 6"/>
          <p:cNvSpPr txBox="1"/>
          <p:nvPr/>
        </p:nvSpPr>
        <p:spPr>
          <a:xfrm>
            <a:off x="5867400" y="4419600"/>
            <a:ext cx="2633663" cy="369888"/>
          </a:xfrm>
          <a:prstGeom prst="rect">
            <a:avLst/>
          </a:prstGeom>
          <a:solidFill>
            <a:schemeClr val="bg1"/>
          </a:solidFill>
          <a:ln w="12700">
            <a:solidFill>
              <a:schemeClr val="tx1"/>
            </a:solidFill>
          </a:ln>
        </p:spPr>
        <p:txBody>
          <a:bodyPr wrap="none">
            <a:spAutoFit/>
          </a:bodyPr>
          <a:lstStyle/>
          <a:p>
            <a:pPr>
              <a:defRPr/>
            </a:pPr>
            <a:r>
              <a:rPr lang="en-US" b="1" dirty="0">
                <a:latin typeface="+mn-lt"/>
              </a:rPr>
              <a:t>Daylily plants with aphids</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609600" y="1371600"/>
            <a:ext cx="7848600" cy="4970463"/>
          </a:xfrm>
          <a:prstGeom prst="rect">
            <a:avLst/>
          </a:prstGeom>
          <a:noFill/>
          <a:ln w="9525">
            <a:noFill/>
            <a:miter lim="800000"/>
            <a:headEnd/>
            <a:tailEnd/>
          </a:ln>
        </p:spPr>
        <p:txBody>
          <a:bodyPr>
            <a:spAutoFit/>
          </a:bodyPr>
          <a:lstStyle/>
          <a:p>
            <a:pPr marL="225425" indent="-225425">
              <a:tabLst>
                <a:tab pos="344488" algn="l"/>
              </a:tabLst>
            </a:pPr>
            <a:r>
              <a:rPr lang="en-US" sz="3200" b="1" dirty="0">
                <a:latin typeface="Calibri" pitchFamily="34" charset="0"/>
              </a:rPr>
              <a:t>6. </a:t>
            </a:r>
            <a:r>
              <a:rPr lang="en-US" sz="3200" b="1" u="sng" dirty="0">
                <a:latin typeface="Calibri" pitchFamily="34" charset="0"/>
              </a:rPr>
              <a:t>Choose appropriate management tactics</a:t>
            </a:r>
          </a:p>
          <a:p>
            <a:pPr marL="822325" lvl="2" indent="-365125">
              <a:buFont typeface="Arial" charset="0"/>
              <a:buChar char="•"/>
              <a:tabLst>
                <a:tab pos="344488" algn="l"/>
              </a:tabLst>
            </a:pPr>
            <a:r>
              <a:rPr lang="en-US" sz="2800" dirty="0">
                <a:latin typeface="Calibri" pitchFamily="34" charset="0"/>
              </a:rPr>
              <a:t>For many pests, there </a:t>
            </a:r>
            <a:r>
              <a:rPr lang="en-US" sz="2800" dirty="0" smtClean="0">
                <a:latin typeface="Calibri" pitchFamily="34" charset="0"/>
              </a:rPr>
              <a:t>are </a:t>
            </a:r>
            <a:r>
              <a:rPr lang="en-US" sz="2800" dirty="0">
                <a:latin typeface="Calibri" pitchFamily="34" charset="0"/>
              </a:rPr>
              <a:t>several management options to consider. </a:t>
            </a:r>
          </a:p>
          <a:p>
            <a:pPr marL="225425" indent="-225425">
              <a:tabLst>
                <a:tab pos="344488" algn="l"/>
              </a:tabLst>
            </a:pPr>
            <a:endParaRPr lang="en-US" sz="2800" dirty="0">
              <a:latin typeface="Calibri" pitchFamily="34" charset="0"/>
            </a:endParaRPr>
          </a:p>
          <a:p>
            <a:pPr marL="225425" indent="-225425">
              <a:tabLst>
                <a:tab pos="344488" algn="l"/>
              </a:tabLst>
            </a:pPr>
            <a:r>
              <a:rPr lang="en-US" sz="3200" b="1" dirty="0">
                <a:latin typeface="Calibri" pitchFamily="34" charset="0"/>
              </a:rPr>
              <a:t>7. Review your work:  </a:t>
            </a:r>
          </a:p>
          <a:p>
            <a:pPr marL="225425" indent="-225425">
              <a:tabLst>
                <a:tab pos="344488" algn="l"/>
              </a:tabLst>
            </a:pPr>
            <a:r>
              <a:rPr lang="en-US" sz="3200" b="1" dirty="0">
                <a:latin typeface="Calibri" pitchFamily="34" charset="0"/>
              </a:rPr>
              <a:t>			    </a:t>
            </a:r>
            <a:r>
              <a:rPr lang="en-US" sz="3200" b="1" u="sng" dirty="0">
                <a:latin typeface="Calibri" pitchFamily="34" charset="0"/>
              </a:rPr>
              <a:t>Was the management effective?</a:t>
            </a:r>
            <a:r>
              <a:rPr lang="en-US" sz="3200" b="1" dirty="0">
                <a:latin typeface="Calibri" pitchFamily="34" charset="0"/>
              </a:rPr>
              <a:t> </a:t>
            </a:r>
          </a:p>
          <a:p>
            <a:pPr marL="822325" lvl="2" indent="-365125">
              <a:buFont typeface="Arial" charset="0"/>
              <a:buChar char="•"/>
              <a:tabLst>
                <a:tab pos="344488" algn="l"/>
              </a:tabLst>
            </a:pPr>
            <a:r>
              <a:rPr lang="en-US" sz="2800" dirty="0">
                <a:latin typeface="Calibri" pitchFamily="34" charset="0"/>
              </a:rPr>
              <a:t>Did actions do what you wanted? </a:t>
            </a:r>
          </a:p>
          <a:p>
            <a:pPr marL="822325" lvl="2" indent="-365125">
              <a:buFont typeface="Arial" charset="0"/>
              <a:buChar char="•"/>
              <a:tabLst>
                <a:tab pos="344488" algn="l"/>
              </a:tabLst>
            </a:pPr>
            <a:r>
              <a:rPr lang="en-US" sz="2800" dirty="0">
                <a:latin typeface="Calibri" pitchFamily="34" charset="0"/>
              </a:rPr>
              <a:t>Was the method itself satisfactory? </a:t>
            </a:r>
          </a:p>
          <a:p>
            <a:pPr marL="822325" lvl="2" indent="-365125">
              <a:buFont typeface="Arial" charset="0"/>
              <a:buChar char="•"/>
              <a:tabLst>
                <a:tab pos="344488" algn="l"/>
              </a:tabLst>
            </a:pPr>
            <a:r>
              <a:rPr lang="en-US" sz="2800" dirty="0">
                <a:latin typeface="Calibri" pitchFamily="34" charset="0"/>
              </a:rPr>
              <a:t>Were there any unintended side effects?</a:t>
            </a:r>
          </a:p>
          <a:p>
            <a:pPr marL="822325" lvl="2" indent="-365125">
              <a:buFont typeface="Arial" charset="0"/>
              <a:buChar char="•"/>
              <a:tabLst>
                <a:tab pos="344488" algn="l"/>
              </a:tabLst>
            </a:pPr>
            <a:r>
              <a:rPr lang="en-US" sz="2800" dirty="0">
                <a:latin typeface="Calibri" pitchFamily="34" charset="0"/>
              </a:rPr>
              <a:t>What will be done in the future for this pest situation?</a:t>
            </a:r>
            <a:r>
              <a:rPr lang="en-US" sz="2400" dirty="0">
                <a:latin typeface="Calibri" pitchFamily="34" charset="0"/>
              </a:rPr>
              <a:t> </a:t>
            </a:r>
          </a:p>
        </p:txBody>
      </p:sp>
      <p:sp>
        <p:nvSpPr>
          <p:cNvPr id="3" name="Rectangle 2"/>
          <p:cNvSpPr txBox="1">
            <a:spLocks noChangeArrowheads="1"/>
          </p:cNvSpPr>
          <p:nvPr/>
        </p:nvSpPr>
        <p:spPr>
          <a:xfrm>
            <a:off x="0" y="0"/>
            <a:ext cx="9144000" cy="1143000"/>
          </a:xfrm>
          <a:prstGeom prst="rect">
            <a:avLst/>
          </a:prstGeom>
        </p:spPr>
        <p:txBody>
          <a:bodyPr anchor="ctr">
            <a:normAutofit/>
          </a:bodyPr>
          <a:lstStyle/>
          <a:p>
            <a:pPr algn="ctr" fontAlgn="auto">
              <a:spcAft>
                <a:spcPts val="0"/>
              </a:spcAft>
              <a:defRPr/>
            </a:pPr>
            <a:r>
              <a:rPr lang="en-US" sz="4400" b="1" dirty="0">
                <a:solidFill>
                  <a:srgbClr val="8A0000"/>
                </a:solidFill>
                <a:latin typeface="Calibri" pitchFamily="34" charset="0"/>
                <a:ea typeface="+mj-ea"/>
                <a:cs typeface="+mj-cs"/>
              </a:rPr>
              <a:t>IPM</a:t>
            </a:r>
          </a:p>
        </p:txBody>
      </p:sp>
      <p:sp>
        <p:nvSpPr>
          <p:cNvPr id="27652" name="Rectangle 3"/>
          <p:cNvSpPr>
            <a:spLocks noChangeArrowheads="1"/>
          </p:cNvSpPr>
          <p:nvPr/>
        </p:nvSpPr>
        <p:spPr bwMode="auto">
          <a:xfrm>
            <a:off x="8213725" y="6581775"/>
            <a:ext cx="930275" cy="276225"/>
          </a:xfrm>
          <a:prstGeom prst="rect">
            <a:avLst/>
          </a:prstGeom>
          <a:noFill/>
          <a:ln w="9525">
            <a:noFill/>
            <a:miter lim="800000"/>
            <a:headEnd/>
            <a:tailEnd/>
          </a:ln>
        </p:spPr>
        <p:txBody>
          <a:bodyPr wrap="none">
            <a:spAutoFit/>
          </a:bodyPr>
          <a:lstStyle/>
          <a:p>
            <a:r>
              <a:rPr lang="en-US" sz="1200" b="1">
                <a:solidFill>
                  <a:schemeClr val="tx2"/>
                </a:solidFill>
                <a:latin typeface="Calibri" pitchFamily="34" charset="0"/>
              </a:rPr>
              <a:t>Kogan 1998</a:t>
            </a:r>
            <a:endParaRPr lang="en-US" sz="1200" b="1"/>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4"/>
          <p:cNvSpPr>
            <a:spLocks noChangeArrowheads="1"/>
          </p:cNvSpPr>
          <p:nvPr/>
        </p:nvSpPr>
        <p:spPr bwMode="auto">
          <a:xfrm>
            <a:off x="0" y="0"/>
            <a:ext cx="9144000" cy="1143000"/>
          </a:xfrm>
          <a:prstGeom prst="rect">
            <a:avLst/>
          </a:prstGeom>
          <a:noFill/>
          <a:ln w="9525">
            <a:noFill/>
            <a:miter lim="800000"/>
            <a:headEnd/>
            <a:tailEnd/>
          </a:ln>
        </p:spPr>
        <p:txBody>
          <a:bodyPr anchor="ctr"/>
          <a:lstStyle/>
          <a:p>
            <a:pPr algn="ctr"/>
            <a:r>
              <a:rPr lang="en-US" sz="4400" b="1">
                <a:solidFill>
                  <a:srgbClr val="8A0000"/>
                </a:solidFill>
                <a:latin typeface="Calibri" pitchFamily="34" charset="0"/>
              </a:rPr>
              <a:t>Three important components</a:t>
            </a:r>
            <a:endParaRPr lang="en-US" sz="3700" b="1">
              <a:solidFill>
                <a:srgbClr val="8A0000"/>
              </a:solidFill>
              <a:latin typeface="Calibri" pitchFamily="34" charset="0"/>
            </a:endParaRPr>
          </a:p>
        </p:txBody>
      </p:sp>
      <p:sp>
        <p:nvSpPr>
          <p:cNvPr id="30722" name="Rectangle 5"/>
          <p:cNvSpPr>
            <a:spLocks noChangeArrowheads="1"/>
          </p:cNvSpPr>
          <p:nvPr/>
        </p:nvSpPr>
        <p:spPr bwMode="auto">
          <a:xfrm>
            <a:off x="838200" y="1524000"/>
            <a:ext cx="7924800" cy="4419600"/>
          </a:xfrm>
          <a:prstGeom prst="rect">
            <a:avLst/>
          </a:prstGeom>
          <a:noFill/>
          <a:ln w="9525">
            <a:noFill/>
            <a:miter lim="800000"/>
            <a:headEnd/>
            <a:tailEnd/>
          </a:ln>
        </p:spPr>
        <p:txBody>
          <a:bodyPr/>
          <a:lstStyle/>
          <a:p>
            <a:pPr marL="342900" indent="-342900">
              <a:lnSpc>
                <a:spcPct val="90000"/>
              </a:lnSpc>
              <a:spcBef>
                <a:spcPct val="20000"/>
              </a:spcBef>
              <a:buFont typeface="Arial" charset="0"/>
              <a:buChar char="•"/>
              <a:defRPr/>
            </a:pPr>
            <a:r>
              <a:rPr lang="en-US" sz="3200" b="1" dirty="0">
                <a:latin typeface="Calibri" pitchFamily="34" charset="0"/>
              </a:rPr>
              <a:t>Economic injury level</a:t>
            </a:r>
          </a:p>
          <a:p>
            <a:pPr marL="742950" lvl="1" indent="-285750">
              <a:lnSpc>
                <a:spcPct val="90000"/>
              </a:lnSpc>
              <a:spcBef>
                <a:spcPct val="20000"/>
              </a:spcBef>
              <a:buFontTx/>
              <a:buChar char="–"/>
              <a:defRPr/>
            </a:pPr>
            <a:r>
              <a:rPr lang="en-US" sz="2800" dirty="0">
                <a:latin typeface="Calibri" pitchFamily="34" charset="0"/>
              </a:rPr>
              <a:t>Lowest population density that will cause economic damage</a:t>
            </a:r>
          </a:p>
          <a:p>
            <a:pPr marL="342900" indent="-342900">
              <a:lnSpc>
                <a:spcPct val="90000"/>
              </a:lnSpc>
              <a:spcBef>
                <a:spcPct val="20000"/>
              </a:spcBef>
              <a:buFont typeface="Arial" charset="0"/>
              <a:buChar char="•"/>
              <a:defRPr/>
            </a:pPr>
            <a:r>
              <a:rPr lang="en-US" sz="3200" b="1" dirty="0">
                <a:latin typeface="Calibri" pitchFamily="34" charset="0"/>
              </a:rPr>
              <a:t>Economic threshold</a:t>
            </a:r>
          </a:p>
          <a:p>
            <a:pPr marL="742950" lvl="1" indent="-285750">
              <a:lnSpc>
                <a:spcPct val="90000"/>
              </a:lnSpc>
              <a:spcBef>
                <a:spcPct val="20000"/>
              </a:spcBef>
              <a:buFontTx/>
              <a:buChar char="–"/>
              <a:defRPr/>
            </a:pPr>
            <a:r>
              <a:rPr lang="en-US" sz="2800" dirty="0">
                <a:latin typeface="Calibri" pitchFamily="34" charset="0"/>
              </a:rPr>
              <a:t>Population size large enough to trigger an action to prevent an increasing pest population from reaching the </a:t>
            </a:r>
            <a:r>
              <a:rPr lang="en-US" sz="2800" dirty="0" smtClean="0">
                <a:latin typeface="Calibri" pitchFamily="34" charset="0"/>
              </a:rPr>
              <a:t>economic injury </a:t>
            </a:r>
            <a:r>
              <a:rPr lang="en-US" sz="2800" dirty="0">
                <a:latin typeface="Calibri" pitchFamily="34" charset="0"/>
              </a:rPr>
              <a:t>level</a:t>
            </a:r>
          </a:p>
          <a:p>
            <a:pPr marL="347472" indent="-347472">
              <a:lnSpc>
                <a:spcPct val="90000"/>
              </a:lnSpc>
              <a:spcBef>
                <a:spcPct val="20000"/>
              </a:spcBef>
              <a:buFont typeface="Arial" pitchFamily="34" charset="0"/>
              <a:buChar char="•"/>
              <a:defRPr/>
            </a:pPr>
            <a:r>
              <a:rPr lang="en-US" sz="3200" b="1" dirty="0">
                <a:latin typeface="Calibri" pitchFamily="34" charset="0"/>
              </a:rPr>
              <a:t>General equilibrium position</a:t>
            </a:r>
          </a:p>
          <a:p>
            <a:pPr marL="742950" lvl="1" indent="-285750">
              <a:lnSpc>
                <a:spcPct val="90000"/>
              </a:lnSpc>
              <a:spcBef>
                <a:spcPct val="20000"/>
              </a:spcBef>
              <a:buFont typeface="Calibri" pitchFamily="34" charset="0"/>
              <a:buChar char="–"/>
              <a:defRPr/>
            </a:pPr>
            <a:r>
              <a:rPr lang="en-US" sz="2800" dirty="0">
                <a:latin typeface="Calibri" pitchFamily="34" charset="0"/>
              </a:rPr>
              <a:t>A</a:t>
            </a:r>
            <a:r>
              <a:rPr lang="en-US" sz="2800" dirty="0" smtClean="0">
                <a:latin typeface="Calibri" pitchFamily="34" charset="0"/>
              </a:rPr>
              <a:t>verage </a:t>
            </a:r>
            <a:r>
              <a:rPr lang="en-US" sz="2800" dirty="0">
                <a:latin typeface="Calibri" pitchFamily="34" charset="0"/>
              </a:rPr>
              <a:t>density of a population over time</a:t>
            </a:r>
            <a:endParaRPr lang="en-US" sz="3200" dirty="0">
              <a:latin typeface="Calibri" pitchFamily="34" charset="0"/>
            </a:endParaRPr>
          </a:p>
          <a:p>
            <a:pPr marL="742950" lvl="1" indent="-285750">
              <a:lnSpc>
                <a:spcPct val="90000"/>
              </a:lnSpc>
              <a:spcBef>
                <a:spcPct val="20000"/>
              </a:spcBef>
              <a:buFontTx/>
              <a:buChar char="–"/>
              <a:defRPr/>
            </a:pPr>
            <a:endParaRPr lang="en-US" sz="2800" dirty="0">
              <a:latin typeface="Calibri" pitchFamily="34" charset="0"/>
            </a:endParaRPr>
          </a:p>
        </p:txBody>
      </p:sp>
      <p:sp>
        <p:nvSpPr>
          <p:cNvPr id="36868" name="Rectangle 3"/>
          <p:cNvSpPr>
            <a:spLocks noChangeArrowheads="1"/>
          </p:cNvSpPr>
          <p:nvPr/>
        </p:nvSpPr>
        <p:spPr bwMode="auto">
          <a:xfrm>
            <a:off x="7239000" y="6248400"/>
            <a:ext cx="1398588" cy="307975"/>
          </a:xfrm>
          <a:prstGeom prst="rect">
            <a:avLst/>
          </a:prstGeom>
          <a:noFill/>
          <a:ln w="9525">
            <a:noFill/>
            <a:miter lim="800000"/>
            <a:headEnd/>
            <a:tailEnd/>
          </a:ln>
        </p:spPr>
        <p:txBody>
          <a:bodyPr wrap="none">
            <a:spAutoFit/>
          </a:bodyPr>
          <a:lstStyle/>
          <a:p>
            <a:r>
              <a:rPr lang="en-US" sz="1400" b="1">
                <a:solidFill>
                  <a:schemeClr val="tx2"/>
                </a:solidFill>
                <a:latin typeface="Calibri" pitchFamily="34" charset="0"/>
              </a:rPr>
              <a:t>Stern et al. 1959</a:t>
            </a:r>
            <a:endParaRPr lang="en-US" sz="1400" b="1"/>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auto">
          <a:xfrm>
            <a:off x="0" y="0"/>
            <a:ext cx="9144000" cy="1143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en-US" b="1" smtClean="0">
                <a:solidFill>
                  <a:srgbClr val="8A0000"/>
                </a:solidFill>
              </a:rPr>
              <a:t>Costs vs. Benefits of a Practice</a:t>
            </a:r>
          </a:p>
        </p:txBody>
      </p:sp>
      <p:sp>
        <p:nvSpPr>
          <p:cNvPr id="28675" name="Rectangle 4"/>
          <p:cNvSpPr>
            <a:spLocks noGrp="1" noChangeArrowheads="1"/>
          </p:cNvSpPr>
          <p:nvPr>
            <p:ph sz="half" idx="1"/>
          </p:nvPr>
        </p:nvSpPr>
        <p:spPr bwMode="auto">
          <a:xfrm>
            <a:off x="457200" y="1371600"/>
            <a:ext cx="4038600" cy="4525963"/>
          </a:xfrm>
          <a:noFill/>
          <a:ln>
            <a:miter lim="800000"/>
            <a:headEnd/>
            <a:tailEnd/>
          </a:ln>
        </p:spPr>
        <p:txBody>
          <a:bodyPr vert="horz" wrap="square" lIns="91440" tIns="45720" rIns="91440" bIns="45720" numCol="1" anchor="t" anchorCtr="0" compatLnSpc="1">
            <a:prstTxWarp prst="textNoShape">
              <a:avLst/>
            </a:prstTxWarp>
          </a:bodyPr>
          <a:lstStyle/>
          <a:p>
            <a:pPr eaLnBrk="1" hangingPunct="1">
              <a:buFont typeface="Arial" charset="0"/>
              <a:buNone/>
            </a:pPr>
            <a:r>
              <a:rPr lang="en-US" sz="3200" b="1" u="sng" smtClean="0"/>
              <a:t>Costs</a:t>
            </a:r>
            <a:r>
              <a:rPr lang="en-US" sz="3200" b="1" smtClean="0"/>
              <a:t> </a:t>
            </a:r>
          </a:p>
          <a:p>
            <a:pPr eaLnBrk="1" hangingPunct="1"/>
            <a:r>
              <a:rPr lang="en-US" sz="3200" smtClean="0"/>
              <a:t>Product cost</a:t>
            </a:r>
          </a:p>
          <a:p>
            <a:pPr eaLnBrk="1" hangingPunct="1"/>
            <a:r>
              <a:rPr lang="en-US" sz="3200" smtClean="0"/>
              <a:t>Fuel </a:t>
            </a:r>
          </a:p>
          <a:p>
            <a:pPr eaLnBrk="1" hangingPunct="1"/>
            <a:r>
              <a:rPr lang="en-US" sz="3200" smtClean="0"/>
              <a:t>Labor</a:t>
            </a:r>
          </a:p>
          <a:p>
            <a:pPr eaLnBrk="1" hangingPunct="1"/>
            <a:r>
              <a:rPr lang="en-US" sz="3200" smtClean="0"/>
              <a:t>Marketing options</a:t>
            </a:r>
          </a:p>
          <a:p>
            <a:pPr eaLnBrk="1" hangingPunct="1"/>
            <a:r>
              <a:rPr lang="en-US" sz="3200" smtClean="0"/>
              <a:t>May increase crop damage from  secondary pests</a:t>
            </a:r>
            <a:endParaRPr lang="en-US" b="1" smtClean="0"/>
          </a:p>
        </p:txBody>
      </p:sp>
      <p:pic>
        <p:nvPicPr>
          <p:cNvPr id="28676" name="Picture 1" descr="C:\Documents and Settings\dsmuelle\My Documents\My Pictures\Soybean\aa Images for soybean field guide\2008 Additions\Spider mite damage redone contrast.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305300" y="2133600"/>
            <a:ext cx="4457700" cy="2971800"/>
          </a:xfrm>
          <a:prstGeom prst="rect">
            <a:avLst/>
          </a:prstGeom>
          <a:noFill/>
          <a:ln w="25400">
            <a:solidFill>
              <a:schemeClr val="tx1"/>
            </a:solidFill>
            <a:miter lim="800000"/>
            <a:headEnd/>
            <a:tailEnd/>
          </a:ln>
        </p:spPr>
      </p:pic>
      <p:sp>
        <p:nvSpPr>
          <p:cNvPr id="5" name="TextBox 4"/>
          <p:cNvSpPr txBox="1"/>
          <p:nvPr/>
        </p:nvSpPr>
        <p:spPr>
          <a:xfrm>
            <a:off x="4953000" y="4964113"/>
            <a:ext cx="3201988" cy="369887"/>
          </a:xfrm>
          <a:prstGeom prst="rect">
            <a:avLst/>
          </a:prstGeom>
          <a:solidFill>
            <a:schemeClr val="bg1"/>
          </a:solidFill>
          <a:ln w="12700">
            <a:solidFill>
              <a:schemeClr val="tx1"/>
            </a:solidFill>
          </a:ln>
        </p:spPr>
        <p:txBody>
          <a:bodyPr wrap="none">
            <a:spAutoFit/>
          </a:bodyPr>
          <a:lstStyle/>
          <a:p>
            <a:pPr>
              <a:defRPr/>
            </a:pPr>
            <a:r>
              <a:rPr lang="en-US" b="1" dirty="0">
                <a:latin typeface="+mn-lt"/>
              </a:rPr>
              <a:t>Spider mite damage to soybean</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0" y="0"/>
            <a:ext cx="9144000" cy="1143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en-US" b="1" smtClean="0">
                <a:solidFill>
                  <a:srgbClr val="8A0000"/>
                </a:solidFill>
              </a:rPr>
              <a:t>Costs vs. Benefits of a Practice</a:t>
            </a:r>
          </a:p>
        </p:txBody>
      </p:sp>
      <p:sp>
        <p:nvSpPr>
          <p:cNvPr id="8196" name="Rectangle 4"/>
          <p:cNvSpPr>
            <a:spLocks noGrp="1" noChangeArrowheads="1"/>
          </p:cNvSpPr>
          <p:nvPr>
            <p:ph sz="half" idx="1"/>
          </p:nvPr>
        </p:nvSpPr>
        <p:spPr>
          <a:xfrm>
            <a:off x="457200" y="1371600"/>
            <a:ext cx="4038600" cy="4525963"/>
          </a:xfrm>
        </p:spPr>
        <p:txBody>
          <a:bodyPr/>
          <a:lstStyle/>
          <a:p>
            <a:pPr eaLnBrk="1" fontAlgn="auto" hangingPunct="1">
              <a:spcAft>
                <a:spcPts val="0"/>
              </a:spcAft>
              <a:buFont typeface="Arial" pitchFamily="34" charset="0"/>
              <a:buNone/>
              <a:defRPr/>
            </a:pPr>
            <a:r>
              <a:rPr lang="en-US" sz="3200" u="sng" dirty="0">
                <a:solidFill>
                  <a:schemeClr val="accent1">
                    <a:lumMod val="60000"/>
                    <a:lumOff val="40000"/>
                  </a:schemeClr>
                </a:solidFill>
              </a:rPr>
              <a:t>Costs</a:t>
            </a:r>
            <a:r>
              <a:rPr lang="en-US" sz="3200" dirty="0">
                <a:solidFill>
                  <a:schemeClr val="accent1">
                    <a:lumMod val="60000"/>
                    <a:lumOff val="40000"/>
                  </a:schemeClr>
                </a:solidFill>
              </a:rPr>
              <a:t> </a:t>
            </a:r>
          </a:p>
          <a:p>
            <a:pPr eaLnBrk="1" fontAlgn="auto" hangingPunct="1">
              <a:spcAft>
                <a:spcPts val="0"/>
              </a:spcAft>
              <a:buFont typeface="Arial" pitchFamily="34" charset="0"/>
              <a:buChar char="•"/>
              <a:defRPr/>
            </a:pPr>
            <a:r>
              <a:rPr lang="en-US" sz="3200" dirty="0">
                <a:solidFill>
                  <a:schemeClr val="accent1">
                    <a:lumMod val="60000"/>
                    <a:lumOff val="40000"/>
                  </a:schemeClr>
                </a:solidFill>
              </a:rPr>
              <a:t>Product cost</a:t>
            </a:r>
          </a:p>
          <a:p>
            <a:pPr eaLnBrk="1" fontAlgn="auto" hangingPunct="1">
              <a:spcAft>
                <a:spcPts val="0"/>
              </a:spcAft>
              <a:buFont typeface="Arial" pitchFamily="34" charset="0"/>
              <a:buChar char="•"/>
              <a:defRPr/>
            </a:pPr>
            <a:r>
              <a:rPr lang="en-US" sz="3200" dirty="0">
                <a:solidFill>
                  <a:schemeClr val="accent1">
                    <a:lumMod val="60000"/>
                    <a:lumOff val="40000"/>
                  </a:schemeClr>
                </a:solidFill>
              </a:rPr>
              <a:t>Fuel </a:t>
            </a:r>
          </a:p>
          <a:p>
            <a:pPr eaLnBrk="1" fontAlgn="auto" hangingPunct="1">
              <a:spcAft>
                <a:spcPts val="0"/>
              </a:spcAft>
              <a:buFont typeface="Arial" pitchFamily="34" charset="0"/>
              <a:buChar char="•"/>
              <a:defRPr/>
            </a:pPr>
            <a:r>
              <a:rPr lang="en-US" sz="3200" dirty="0">
                <a:solidFill>
                  <a:schemeClr val="accent1">
                    <a:lumMod val="60000"/>
                    <a:lumOff val="40000"/>
                  </a:schemeClr>
                </a:solidFill>
              </a:rPr>
              <a:t>Labor</a:t>
            </a:r>
          </a:p>
          <a:p>
            <a:pPr eaLnBrk="1" fontAlgn="auto" hangingPunct="1">
              <a:spcAft>
                <a:spcPts val="0"/>
              </a:spcAft>
              <a:buFont typeface="Arial" pitchFamily="34" charset="0"/>
              <a:buChar char="•"/>
              <a:defRPr/>
            </a:pPr>
            <a:r>
              <a:rPr lang="en-US" sz="3200" dirty="0">
                <a:solidFill>
                  <a:schemeClr val="accent1">
                    <a:lumMod val="60000"/>
                    <a:lumOff val="40000"/>
                  </a:schemeClr>
                </a:solidFill>
              </a:rPr>
              <a:t>Marketing options</a:t>
            </a:r>
          </a:p>
          <a:p>
            <a:pPr eaLnBrk="1" fontAlgn="auto" hangingPunct="1">
              <a:spcAft>
                <a:spcPts val="0"/>
              </a:spcAft>
              <a:buFont typeface="Arial" pitchFamily="34" charset="0"/>
              <a:buChar char="•"/>
              <a:defRPr/>
            </a:pPr>
            <a:r>
              <a:rPr lang="en-US" sz="3200" dirty="0">
                <a:solidFill>
                  <a:schemeClr val="accent1">
                    <a:lumMod val="60000"/>
                    <a:lumOff val="40000"/>
                  </a:schemeClr>
                </a:solidFill>
              </a:rPr>
              <a:t>Predisposition to secondary </a:t>
            </a:r>
            <a:r>
              <a:rPr lang="en-US" sz="3200" dirty="0" smtClean="0">
                <a:solidFill>
                  <a:schemeClr val="accent1">
                    <a:lumMod val="60000"/>
                    <a:lumOff val="40000"/>
                  </a:schemeClr>
                </a:solidFill>
              </a:rPr>
              <a:t>pests</a:t>
            </a:r>
            <a:endParaRPr lang="en-US" dirty="0">
              <a:solidFill>
                <a:schemeClr val="accent1">
                  <a:lumMod val="60000"/>
                  <a:lumOff val="40000"/>
                </a:schemeClr>
              </a:solidFill>
            </a:endParaRPr>
          </a:p>
        </p:txBody>
      </p:sp>
      <p:sp>
        <p:nvSpPr>
          <p:cNvPr id="29700" name="Rectangle 5"/>
          <p:cNvSpPr>
            <a:spLocks noGrp="1" noChangeArrowheads="1"/>
          </p:cNvSpPr>
          <p:nvPr>
            <p:ph sz="half" idx="2"/>
          </p:nvPr>
        </p:nvSpPr>
        <p:spPr bwMode="auto">
          <a:xfrm>
            <a:off x="4191000" y="1371600"/>
            <a:ext cx="4648200" cy="4525963"/>
          </a:xfrm>
          <a:noFill/>
          <a:ln>
            <a:miter lim="800000"/>
            <a:headEnd/>
            <a:tailEnd/>
          </a:ln>
        </p:spPr>
        <p:txBody>
          <a:bodyPr vert="horz" wrap="square" lIns="91440" tIns="45720" rIns="91440" bIns="45720" numCol="1" anchor="t" anchorCtr="0" compatLnSpc="1">
            <a:prstTxWarp prst="textNoShape">
              <a:avLst/>
            </a:prstTxWarp>
          </a:bodyPr>
          <a:lstStyle/>
          <a:p>
            <a:pPr eaLnBrk="1" hangingPunct="1">
              <a:buFont typeface="Arial" charset="0"/>
              <a:buNone/>
            </a:pPr>
            <a:r>
              <a:rPr lang="en-US" sz="3200" b="1" u="sng" smtClean="0"/>
              <a:t>Benefits</a:t>
            </a:r>
          </a:p>
          <a:p>
            <a:pPr eaLnBrk="1" hangingPunct="1"/>
            <a:r>
              <a:rPr lang="en-US" sz="3200" smtClean="0"/>
              <a:t>Yield (economic)</a:t>
            </a:r>
          </a:p>
          <a:p>
            <a:pPr eaLnBrk="1" hangingPunct="1"/>
            <a:r>
              <a:rPr lang="en-US" sz="3200" smtClean="0"/>
              <a:t>Quality (economic)</a:t>
            </a:r>
          </a:p>
          <a:p>
            <a:pPr eaLnBrk="1" hangingPunct="1"/>
            <a:r>
              <a:rPr lang="en-US" sz="3200" smtClean="0"/>
              <a:t>Appearance (aesthetics)</a:t>
            </a:r>
          </a:p>
          <a:p>
            <a:pPr eaLnBrk="1" hangingPunct="1"/>
            <a:r>
              <a:rPr lang="en-US" sz="3200" smtClean="0"/>
              <a:t>Human/livestock health</a:t>
            </a:r>
          </a:p>
          <a:p>
            <a:pPr eaLnBrk="1" hangingPunct="1"/>
            <a:r>
              <a:rPr lang="en-US" sz="3200" smtClean="0"/>
              <a:t>Legal issues</a:t>
            </a:r>
          </a:p>
          <a:p>
            <a:pPr eaLnBrk="1" hangingPunct="1"/>
            <a:r>
              <a:rPr lang="en-US" sz="3200" smtClean="0"/>
              <a:t>Acceptance of resultant commodity by end users</a:t>
            </a:r>
          </a:p>
          <a:p>
            <a:pPr eaLnBrk="1" hangingPunct="1"/>
            <a:r>
              <a:rPr lang="en-US" sz="3200" smtClean="0"/>
              <a:t>Ease of mind</a:t>
            </a:r>
          </a:p>
          <a:p>
            <a:pPr eaLnBrk="1" hangingPunct="1"/>
            <a:endParaRPr lang="en-US" sz="3200" smtClean="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bwMode="auto">
          <a:xfrm>
            <a:off x="0" y="0"/>
            <a:ext cx="9144000" cy="1143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en-US" b="1" dirty="0" smtClean="0">
                <a:solidFill>
                  <a:srgbClr val="8A0000"/>
                </a:solidFill>
              </a:rPr>
              <a:t>What has changed in </a:t>
            </a:r>
            <a:r>
              <a:rPr lang="en-US" b="1" dirty="0" smtClean="0">
                <a:solidFill>
                  <a:srgbClr val="8A0000"/>
                </a:solidFill>
              </a:rPr>
              <a:t>agriculture?</a:t>
            </a:r>
            <a:endParaRPr lang="en-US" b="1" dirty="0" smtClean="0">
              <a:solidFill>
                <a:srgbClr val="8A0000"/>
              </a:solidFill>
            </a:endParaRPr>
          </a:p>
        </p:txBody>
      </p:sp>
      <p:sp>
        <p:nvSpPr>
          <p:cNvPr id="6147" name="Rectangle 3"/>
          <p:cNvSpPr>
            <a:spLocks noGrp="1" noChangeArrowheads="1"/>
          </p:cNvSpPr>
          <p:nvPr>
            <p:ph idx="1"/>
          </p:nvPr>
        </p:nvSpPr>
        <p:spPr>
          <a:xfrm>
            <a:off x="457200" y="1447800"/>
            <a:ext cx="8305800" cy="5029200"/>
          </a:xfrm>
        </p:spPr>
        <p:txBody>
          <a:bodyPr>
            <a:normAutofit lnSpcReduction="10000"/>
          </a:bodyPr>
          <a:lstStyle/>
          <a:p>
            <a:pPr marL="457200" indent="-457200" eaLnBrk="1" fontAlgn="auto" hangingPunct="1">
              <a:lnSpc>
                <a:spcPct val="90000"/>
              </a:lnSpc>
              <a:spcAft>
                <a:spcPts val="0"/>
              </a:spcAft>
              <a:buFont typeface="Arial" pitchFamily="34" charset="0"/>
              <a:buChar char="•"/>
              <a:defRPr/>
            </a:pPr>
            <a:r>
              <a:rPr lang="en-US" dirty="0">
                <a:solidFill>
                  <a:schemeClr val="tx1">
                    <a:lumMod val="95000"/>
                    <a:lumOff val="5000"/>
                  </a:schemeClr>
                </a:solidFill>
              </a:rPr>
              <a:t>Fewer farm </a:t>
            </a:r>
            <a:r>
              <a:rPr lang="en-US" dirty="0" smtClean="0">
                <a:solidFill>
                  <a:schemeClr val="tx1">
                    <a:lumMod val="95000"/>
                    <a:lumOff val="5000"/>
                  </a:schemeClr>
                </a:solidFill>
              </a:rPr>
              <a:t>operators, yet the </a:t>
            </a:r>
            <a:r>
              <a:rPr lang="en-US" dirty="0">
                <a:solidFill>
                  <a:schemeClr val="tx1">
                    <a:lumMod val="95000"/>
                    <a:lumOff val="5000"/>
                  </a:schemeClr>
                </a:solidFill>
              </a:rPr>
              <a:t>same acreage</a:t>
            </a:r>
          </a:p>
          <a:p>
            <a:pPr marL="457200" indent="-457200" eaLnBrk="1" fontAlgn="auto" hangingPunct="1">
              <a:lnSpc>
                <a:spcPct val="90000"/>
              </a:lnSpc>
              <a:spcAft>
                <a:spcPts val="0"/>
              </a:spcAft>
              <a:buFont typeface="Arial" pitchFamily="34" charset="0"/>
              <a:buChar char="•"/>
              <a:defRPr/>
            </a:pPr>
            <a:r>
              <a:rPr lang="en-US" dirty="0">
                <a:solidFill>
                  <a:schemeClr val="tx1">
                    <a:lumMod val="95000"/>
                    <a:lumOff val="5000"/>
                  </a:schemeClr>
                </a:solidFill>
              </a:rPr>
              <a:t>Fewer </a:t>
            </a:r>
            <a:r>
              <a:rPr lang="en-US" dirty="0" err="1" smtClean="0">
                <a:solidFill>
                  <a:schemeClr val="tx1">
                    <a:lumMod val="95000"/>
                    <a:lumOff val="5000"/>
                  </a:schemeClr>
                </a:solidFill>
              </a:rPr>
              <a:t>ag</a:t>
            </a:r>
            <a:r>
              <a:rPr lang="en-US" dirty="0" smtClean="0">
                <a:solidFill>
                  <a:schemeClr val="tx1">
                    <a:lumMod val="95000"/>
                    <a:lumOff val="5000"/>
                  </a:schemeClr>
                </a:solidFill>
              </a:rPr>
              <a:t> </a:t>
            </a:r>
            <a:r>
              <a:rPr lang="en-US" dirty="0">
                <a:solidFill>
                  <a:schemeClr val="tx1">
                    <a:lumMod val="95000"/>
                    <a:lumOff val="5000"/>
                  </a:schemeClr>
                </a:solidFill>
              </a:rPr>
              <a:t>retailers</a:t>
            </a:r>
            <a:r>
              <a:rPr lang="en-US" dirty="0" smtClean="0">
                <a:solidFill>
                  <a:schemeClr val="tx1">
                    <a:lumMod val="95000"/>
                    <a:lumOff val="5000"/>
                  </a:schemeClr>
                </a:solidFill>
              </a:rPr>
              <a:t>, yet the </a:t>
            </a:r>
            <a:r>
              <a:rPr lang="en-US" dirty="0">
                <a:solidFill>
                  <a:schemeClr val="tx1">
                    <a:lumMod val="95000"/>
                    <a:lumOff val="5000"/>
                  </a:schemeClr>
                </a:solidFill>
              </a:rPr>
              <a:t>same acreage</a:t>
            </a:r>
          </a:p>
          <a:p>
            <a:pPr marL="457200" indent="-457200" eaLnBrk="1" fontAlgn="auto" hangingPunct="1">
              <a:lnSpc>
                <a:spcPct val="90000"/>
              </a:lnSpc>
              <a:spcAft>
                <a:spcPts val="0"/>
              </a:spcAft>
              <a:buFont typeface="Arial" pitchFamily="34" charset="0"/>
              <a:buChar char="•"/>
              <a:defRPr/>
            </a:pPr>
            <a:r>
              <a:rPr lang="en-US" dirty="0" smtClean="0">
                <a:solidFill>
                  <a:schemeClr val="tx1">
                    <a:lumMod val="95000"/>
                    <a:lumOff val="5000"/>
                  </a:schemeClr>
                </a:solidFill>
              </a:rPr>
              <a:t>Increased decision-making by someone </a:t>
            </a:r>
            <a:r>
              <a:rPr lang="en-US" i="1" dirty="0" smtClean="0">
                <a:solidFill>
                  <a:schemeClr val="tx1">
                    <a:lumMod val="95000"/>
                    <a:lumOff val="5000"/>
                  </a:schemeClr>
                </a:solidFill>
              </a:rPr>
              <a:t>other</a:t>
            </a:r>
            <a:r>
              <a:rPr lang="en-US" dirty="0" smtClean="0">
                <a:solidFill>
                  <a:schemeClr val="tx1">
                    <a:lumMod val="95000"/>
                    <a:lumOff val="5000"/>
                  </a:schemeClr>
                </a:solidFill>
              </a:rPr>
              <a:t> than the grower or pesticide applicator</a:t>
            </a:r>
          </a:p>
          <a:p>
            <a:pPr marL="457200" indent="-457200" eaLnBrk="1" fontAlgn="auto" hangingPunct="1">
              <a:lnSpc>
                <a:spcPct val="90000"/>
              </a:lnSpc>
              <a:spcAft>
                <a:spcPts val="0"/>
              </a:spcAft>
              <a:buFont typeface="Arial" pitchFamily="34" charset="0"/>
              <a:buChar char="•"/>
              <a:defRPr/>
            </a:pPr>
            <a:r>
              <a:rPr lang="en-US" dirty="0" smtClean="0">
                <a:solidFill>
                  <a:schemeClr val="tx1">
                    <a:lumMod val="95000"/>
                    <a:lumOff val="5000"/>
                  </a:schemeClr>
                </a:solidFill>
              </a:rPr>
              <a:t>Rapidly </a:t>
            </a:r>
            <a:r>
              <a:rPr lang="en-US" dirty="0">
                <a:solidFill>
                  <a:schemeClr val="tx1">
                    <a:lumMod val="95000"/>
                    <a:lumOff val="5000"/>
                  </a:schemeClr>
                </a:solidFill>
              </a:rPr>
              <a:t>emerging crop alternatives and </a:t>
            </a:r>
            <a:r>
              <a:rPr lang="en-US" dirty="0" smtClean="0">
                <a:solidFill>
                  <a:schemeClr val="tx1">
                    <a:lumMod val="95000"/>
                    <a:lumOff val="5000"/>
                  </a:schemeClr>
                </a:solidFill>
              </a:rPr>
              <a:t>demands (</a:t>
            </a:r>
            <a:r>
              <a:rPr lang="en-US" dirty="0" err="1" smtClean="0">
                <a:solidFill>
                  <a:schemeClr val="tx1">
                    <a:lumMod val="95000"/>
                    <a:lumOff val="5000"/>
                  </a:schemeClr>
                </a:solidFill>
              </a:rPr>
              <a:t>biofuels</a:t>
            </a:r>
            <a:r>
              <a:rPr lang="en-US" dirty="0" smtClean="0">
                <a:solidFill>
                  <a:schemeClr val="tx1">
                    <a:lumMod val="95000"/>
                    <a:lumOff val="5000"/>
                  </a:schemeClr>
                </a:solidFill>
              </a:rPr>
              <a:t>, special-purpose crops)</a:t>
            </a:r>
            <a:endParaRPr lang="en-US" dirty="0">
              <a:solidFill>
                <a:schemeClr val="tx1">
                  <a:lumMod val="95000"/>
                  <a:lumOff val="5000"/>
                </a:schemeClr>
              </a:solidFill>
            </a:endParaRPr>
          </a:p>
          <a:p>
            <a:pPr marL="457200" indent="-457200" eaLnBrk="1" fontAlgn="auto" hangingPunct="1">
              <a:lnSpc>
                <a:spcPct val="90000"/>
              </a:lnSpc>
              <a:spcAft>
                <a:spcPts val="0"/>
              </a:spcAft>
              <a:buFont typeface="Arial" pitchFamily="34" charset="0"/>
              <a:buChar char="•"/>
              <a:defRPr/>
            </a:pPr>
            <a:r>
              <a:rPr lang="en-US" dirty="0">
                <a:solidFill>
                  <a:schemeClr val="tx1">
                    <a:lumMod val="95000"/>
                    <a:lumOff val="5000"/>
                  </a:schemeClr>
                </a:solidFill>
              </a:rPr>
              <a:t>Increased community and regulatory pressure</a:t>
            </a:r>
          </a:p>
          <a:p>
            <a:pPr marL="457200" indent="-457200" eaLnBrk="1" fontAlgn="auto" hangingPunct="1">
              <a:lnSpc>
                <a:spcPct val="90000"/>
              </a:lnSpc>
              <a:spcAft>
                <a:spcPts val="0"/>
              </a:spcAft>
              <a:buFont typeface="Arial" pitchFamily="34" charset="0"/>
              <a:buChar char="•"/>
              <a:defRPr/>
            </a:pPr>
            <a:r>
              <a:rPr lang="en-US" dirty="0">
                <a:solidFill>
                  <a:schemeClr val="tx1">
                    <a:lumMod val="95000"/>
                    <a:lumOff val="5000"/>
                  </a:schemeClr>
                </a:solidFill>
              </a:rPr>
              <a:t>Increased options (products/formulations)</a:t>
            </a:r>
          </a:p>
          <a:p>
            <a:pPr marL="457200" indent="-457200" eaLnBrk="1" fontAlgn="auto" hangingPunct="1">
              <a:lnSpc>
                <a:spcPct val="90000"/>
              </a:lnSpc>
              <a:spcAft>
                <a:spcPts val="0"/>
              </a:spcAft>
              <a:buFont typeface="Arial" pitchFamily="34" charset="0"/>
              <a:buChar char="•"/>
              <a:defRPr/>
            </a:pPr>
            <a:r>
              <a:rPr lang="en-US" dirty="0">
                <a:solidFill>
                  <a:schemeClr val="tx1">
                    <a:lumMod val="95000"/>
                    <a:lumOff val="5000"/>
                  </a:schemeClr>
                </a:solidFill>
              </a:rPr>
              <a:t>Greater concern about product availability and future </a:t>
            </a:r>
            <a:r>
              <a:rPr lang="en-US" dirty="0" smtClean="0">
                <a:solidFill>
                  <a:schemeClr val="tx1">
                    <a:lumMod val="95000"/>
                    <a:lumOff val="5000"/>
                  </a:schemeClr>
                </a:solidFill>
              </a:rPr>
              <a:t>costs</a:t>
            </a:r>
            <a:endParaRPr lang="en-US" dirty="0">
              <a:solidFill>
                <a:schemeClr val="tx1">
                  <a:lumMod val="95000"/>
                  <a:lumOff val="5000"/>
                </a:schemeClr>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 Age of NE Farmers</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1261483219"/>
              </p:ext>
            </p:extLst>
          </p:nvPr>
        </p:nvGraphicFramePr>
        <p:xfrm>
          <a:off x="533400" y="1450974"/>
          <a:ext cx="8077200" cy="456882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990600" y="6172200"/>
            <a:ext cx="5410200" cy="276999"/>
          </a:xfrm>
          <a:prstGeom prst="rect">
            <a:avLst/>
          </a:prstGeom>
          <a:noFill/>
        </p:spPr>
        <p:txBody>
          <a:bodyPr wrap="square" rtlCol="0">
            <a:spAutoFit/>
          </a:bodyPr>
          <a:lstStyle/>
          <a:p>
            <a:r>
              <a:rPr lang="en-US" sz="1200" dirty="0" smtClean="0"/>
              <a:t>Source: UNL Ag Economics, 2014</a:t>
            </a:r>
            <a:endParaRPr lang="en-US" sz="1200" dirty="0"/>
          </a:p>
        </p:txBody>
      </p:sp>
    </p:spTree>
    <p:extLst>
      <p:ext uri="{BB962C8B-B14F-4D97-AF65-F5344CB8AC3E}">
        <p14:creationId xmlns:p14="http://schemas.microsoft.com/office/powerpoint/2010/main" val="22364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1143000"/>
          </a:xfrm>
        </p:spPr>
        <p:txBody>
          <a:bodyPr/>
          <a:lstStyle/>
          <a:p>
            <a:r>
              <a:rPr lang="en-US" dirty="0" smtClean="0"/>
              <a:t>Number &amp; Size of Farms </a:t>
            </a:r>
            <a:endParaRPr lang="en-US" dirty="0"/>
          </a:p>
        </p:txBody>
      </p:sp>
      <p:pic>
        <p:nvPicPr>
          <p:cNvPr id="4" name="Picture 3"/>
          <p:cNvPicPr>
            <a:picLocks noChangeAspect="1"/>
          </p:cNvPicPr>
          <p:nvPr/>
        </p:nvPicPr>
        <p:blipFill>
          <a:blip r:embed="rId2"/>
          <a:stretch>
            <a:fillRect/>
          </a:stretch>
        </p:blipFill>
        <p:spPr>
          <a:xfrm>
            <a:off x="685800" y="1135590"/>
            <a:ext cx="7747000" cy="5712872"/>
          </a:xfrm>
          <a:prstGeom prst="rect">
            <a:avLst/>
          </a:prstGeom>
        </p:spPr>
      </p:pic>
    </p:spTree>
    <p:extLst>
      <p:ext uri="{BB962C8B-B14F-4D97-AF65-F5344CB8AC3E}">
        <p14:creationId xmlns:p14="http://schemas.microsoft.com/office/powerpoint/2010/main" val="1455861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0" y="0"/>
            <a:ext cx="9144000" cy="1143000"/>
          </a:xfrm>
          <a:prstGeom prst="rect">
            <a:avLst/>
          </a:prstGeom>
          <a:noFill/>
          <a:ln w="9525">
            <a:noFill/>
            <a:miter lim="800000"/>
            <a:headEnd/>
            <a:tailEnd/>
          </a:ln>
        </p:spPr>
        <p:txBody>
          <a:bodyPr anchor="ctr"/>
          <a:lstStyle/>
          <a:p>
            <a:pPr algn="ctr"/>
            <a:r>
              <a:rPr lang="en-US" sz="4400" b="1">
                <a:solidFill>
                  <a:srgbClr val="8A0000"/>
                </a:solidFill>
                <a:latin typeface="Calibri" pitchFamily="34" charset="0"/>
              </a:rPr>
              <a:t>Key points of IPM</a:t>
            </a:r>
            <a:endParaRPr lang="en-US" sz="3700" b="1">
              <a:solidFill>
                <a:srgbClr val="8A0000"/>
              </a:solidFill>
              <a:latin typeface="Calibri" pitchFamily="34" charset="0"/>
            </a:endParaRPr>
          </a:p>
        </p:txBody>
      </p:sp>
      <p:sp>
        <p:nvSpPr>
          <p:cNvPr id="16387" name="Rectangle 5"/>
          <p:cNvSpPr>
            <a:spLocks noChangeArrowheads="1"/>
          </p:cNvSpPr>
          <p:nvPr/>
        </p:nvSpPr>
        <p:spPr bwMode="auto">
          <a:xfrm>
            <a:off x="533400" y="1143000"/>
            <a:ext cx="8229600" cy="4953000"/>
          </a:xfrm>
          <a:prstGeom prst="rect">
            <a:avLst/>
          </a:prstGeom>
          <a:noFill/>
          <a:ln w="9525">
            <a:noFill/>
            <a:miter lim="800000"/>
            <a:headEnd/>
            <a:tailEnd/>
          </a:ln>
        </p:spPr>
        <p:txBody>
          <a:bodyPr/>
          <a:lstStyle/>
          <a:p>
            <a:pPr marL="342900" indent="-342900">
              <a:lnSpc>
                <a:spcPct val="90000"/>
              </a:lnSpc>
              <a:spcBef>
                <a:spcPct val="20000"/>
              </a:spcBef>
              <a:buFontTx/>
              <a:buChar char="•"/>
            </a:pPr>
            <a:r>
              <a:rPr lang="en-US" sz="3200" b="1" dirty="0">
                <a:solidFill>
                  <a:srgbClr val="006600"/>
                </a:solidFill>
                <a:latin typeface="Calibri" pitchFamily="34" charset="0"/>
              </a:rPr>
              <a:t>Integration</a:t>
            </a:r>
          </a:p>
          <a:p>
            <a:pPr marL="742950" lvl="1" indent="-285750">
              <a:lnSpc>
                <a:spcPct val="90000"/>
              </a:lnSpc>
              <a:spcBef>
                <a:spcPct val="20000"/>
              </a:spcBef>
              <a:buFontTx/>
              <a:buChar char="–"/>
            </a:pPr>
            <a:r>
              <a:rPr lang="en-US" sz="3200" dirty="0">
                <a:latin typeface="Calibri" pitchFamily="34" charset="0"/>
              </a:rPr>
              <a:t>Harmonious use of multiple methods to control single pests or pest complexes</a:t>
            </a:r>
          </a:p>
          <a:p>
            <a:pPr marL="342900" indent="-342900">
              <a:lnSpc>
                <a:spcPct val="90000"/>
              </a:lnSpc>
              <a:spcBef>
                <a:spcPct val="20000"/>
              </a:spcBef>
              <a:buFontTx/>
              <a:buChar char="•"/>
            </a:pPr>
            <a:r>
              <a:rPr lang="en-US" sz="3200" b="1" dirty="0">
                <a:solidFill>
                  <a:srgbClr val="006600"/>
                </a:solidFill>
                <a:latin typeface="Calibri" pitchFamily="34" charset="0"/>
              </a:rPr>
              <a:t>Pest</a:t>
            </a:r>
          </a:p>
          <a:p>
            <a:pPr marL="742950" lvl="1" indent="-285750">
              <a:lnSpc>
                <a:spcPct val="90000"/>
              </a:lnSpc>
              <a:spcBef>
                <a:spcPct val="20000"/>
              </a:spcBef>
              <a:buFontTx/>
              <a:buChar char="–"/>
            </a:pPr>
            <a:r>
              <a:rPr lang="en-US" sz="3200" dirty="0">
                <a:latin typeface="Calibri" pitchFamily="34" charset="0"/>
              </a:rPr>
              <a:t>An organism detrimental to humans, including: invertebrates, vertebrates, weeds, </a:t>
            </a:r>
            <a:r>
              <a:rPr lang="en-US" sz="3200" dirty="0" smtClean="0">
                <a:latin typeface="Calibri" pitchFamily="34" charset="0"/>
              </a:rPr>
              <a:t>and pathogens</a:t>
            </a:r>
            <a:endParaRPr lang="en-US" sz="3200" dirty="0">
              <a:latin typeface="Calibri" pitchFamily="34" charset="0"/>
            </a:endParaRPr>
          </a:p>
          <a:p>
            <a:pPr marL="342900" indent="-342900">
              <a:lnSpc>
                <a:spcPct val="90000"/>
              </a:lnSpc>
              <a:spcBef>
                <a:spcPct val="20000"/>
              </a:spcBef>
              <a:buFontTx/>
              <a:buChar char="•"/>
            </a:pPr>
            <a:r>
              <a:rPr lang="en-US" sz="3200" b="1" dirty="0">
                <a:solidFill>
                  <a:srgbClr val="006600"/>
                </a:solidFill>
                <a:latin typeface="Calibri" pitchFamily="34" charset="0"/>
              </a:rPr>
              <a:t>Management</a:t>
            </a:r>
          </a:p>
          <a:p>
            <a:pPr marL="742950" lvl="1" indent="-285750">
              <a:lnSpc>
                <a:spcPct val="90000"/>
              </a:lnSpc>
              <a:spcBef>
                <a:spcPct val="20000"/>
              </a:spcBef>
              <a:buFontTx/>
              <a:buChar char="–"/>
            </a:pPr>
            <a:r>
              <a:rPr lang="en-US" sz="3200" dirty="0">
                <a:latin typeface="Calibri" pitchFamily="34" charset="0"/>
              </a:rPr>
              <a:t>Decisions based on ecological principles and economic and social considerations</a:t>
            </a:r>
          </a:p>
          <a:p>
            <a:pPr marL="342900" indent="-342900">
              <a:lnSpc>
                <a:spcPct val="90000"/>
              </a:lnSpc>
              <a:spcBef>
                <a:spcPct val="20000"/>
              </a:spcBef>
              <a:buFontTx/>
              <a:buChar char="•"/>
            </a:pPr>
            <a:endParaRPr lang="en-US" sz="3200" i="1" dirty="0">
              <a:latin typeface="Calibri" pitchFamily="34" charset="0"/>
            </a:endParaRPr>
          </a:p>
        </p:txBody>
      </p:sp>
      <p:sp>
        <p:nvSpPr>
          <p:cNvPr id="16388" name="Rectangle 4"/>
          <p:cNvSpPr>
            <a:spLocks noChangeArrowheads="1"/>
          </p:cNvSpPr>
          <p:nvPr/>
        </p:nvSpPr>
        <p:spPr bwMode="auto">
          <a:xfrm>
            <a:off x="1795463" y="6167438"/>
            <a:ext cx="5334000" cy="457200"/>
          </a:xfrm>
          <a:prstGeom prst="rect">
            <a:avLst/>
          </a:prstGeom>
          <a:noFill/>
          <a:ln w="9525">
            <a:noFill/>
            <a:miter lim="800000"/>
            <a:headEnd/>
            <a:tailEnd/>
          </a:ln>
        </p:spPr>
        <p:txBody>
          <a:bodyPr>
            <a:spAutoFit/>
          </a:bodyPr>
          <a:lstStyle/>
          <a:p>
            <a:pPr>
              <a:tabLst>
                <a:tab pos="628650" algn="l"/>
              </a:tabLst>
            </a:pPr>
            <a:r>
              <a:rPr lang="en-US" sz="1200">
                <a:latin typeface="Calibri" pitchFamily="34" charset="0"/>
              </a:rPr>
              <a:t>Kogan, M. 1998. INTEGRATED PEST MANAGEMENT:  Historical Perspectives and Contemporary Developments, Annual Review of Entomology. Vol. 43: 243-270.</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auto">
          <a:xfrm>
            <a:off x="0" y="0"/>
            <a:ext cx="9144000" cy="1143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en-US" b="1" smtClean="0">
                <a:solidFill>
                  <a:srgbClr val="8A0000"/>
                </a:solidFill>
              </a:rPr>
              <a:t>What hasn’t changed?</a:t>
            </a:r>
          </a:p>
        </p:txBody>
      </p:sp>
      <p:sp>
        <p:nvSpPr>
          <p:cNvPr id="29698" name="Rectangle 3"/>
          <p:cNvSpPr>
            <a:spLocks noGrp="1" noChangeArrowheads="1"/>
          </p:cNvSpPr>
          <p:nvPr>
            <p:ph idx="1"/>
          </p:nvPr>
        </p:nvSpPr>
        <p:spPr bwMode="auto">
          <a:xfrm>
            <a:off x="533400" y="1447800"/>
            <a:ext cx="8077200" cy="3352800"/>
          </a:xfrm>
          <a:noFill/>
          <a:ln>
            <a:miter lim="800000"/>
            <a:headEnd/>
            <a:tailEnd/>
          </a:ln>
        </p:spPr>
        <p:txBody>
          <a:bodyPr vert="horz" wrap="square" lIns="91440" tIns="45720" rIns="91440" bIns="45720" numCol="1" anchor="t" anchorCtr="0" compatLnSpc="1">
            <a:prstTxWarp prst="textNoShape">
              <a:avLst/>
            </a:prstTxWarp>
          </a:bodyPr>
          <a:lstStyle/>
          <a:p>
            <a:pPr marL="457200" indent="-457200" eaLnBrk="1" hangingPunct="1">
              <a:lnSpc>
                <a:spcPct val="90000"/>
              </a:lnSpc>
            </a:pPr>
            <a:r>
              <a:rPr lang="en-US" b="1" smtClean="0"/>
              <a:t>Ultimate goal of IPM</a:t>
            </a:r>
            <a:r>
              <a:rPr lang="en-US" smtClean="0"/>
              <a:t>: Increase responsible pesticide use.</a:t>
            </a:r>
          </a:p>
          <a:p>
            <a:pPr marL="857250" lvl="1" indent="-457200" eaLnBrk="1" hangingPunct="1">
              <a:lnSpc>
                <a:spcPct val="90000"/>
              </a:lnSpc>
            </a:pPr>
            <a:r>
              <a:rPr lang="en-US" smtClean="0"/>
              <a:t>Don’t apply when it isn’t needed</a:t>
            </a:r>
          </a:p>
          <a:p>
            <a:pPr marL="857250" lvl="1" indent="-457200" eaLnBrk="1" hangingPunct="1">
              <a:lnSpc>
                <a:spcPct val="90000"/>
              </a:lnSpc>
            </a:pPr>
            <a:r>
              <a:rPr lang="en-US" smtClean="0"/>
              <a:t>Apply effectively when it is needed</a:t>
            </a:r>
          </a:p>
          <a:p>
            <a:pPr marL="857250" lvl="1" indent="-457200" eaLnBrk="1" hangingPunct="1">
              <a:lnSpc>
                <a:spcPct val="90000"/>
              </a:lnSpc>
            </a:pPr>
            <a:r>
              <a:rPr lang="en-US" smtClean="0"/>
              <a:t>Weigh and apply alternative treatments wisely</a:t>
            </a:r>
          </a:p>
          <a:p>
            <a:pPr marL="857250" lvl="1" indent="-457200" eaLnBrk="1" hangingPunct="1">
              <a:lnSpc>
                <a:spcPct val="90000"/>
              </a:lnSpc>
            </a:pPr>
            <a:r>
              <a:rPr lang="en-US" smtClean="0"/>
              <a:t>Know what happened afterward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bwMode="auto">
          <a:xfrm>
            <a:off x="0" y="0"/>
            <a:ext cx="9144000" cy="1143000"/>
          </a:xfrm>
          <a:prstGeom prst="rect">
            <a:avLst/>
          </a:prstGeom>
          <a:noFill/>
          <a:ln>
            <a:miter lim="800000"/>
            <a:headEnd/>
            <a:tailEnd/>
          </a:ln>
        </p:spPr>
        <p:txBody>
          <a:bodyPr anchor="ctr"/>
          <a:lstStyle/>
          <a:p>
            <a:pPr eaLnBrk="1" hangingPunct="1"/>
            <a:r>
              <a:rPr lang="en-US" b="1" smtClean="0">
                <a:solidFill>
                  <a:srgbClr val="8A0000"/>
                </a:solidFill>
              </a:rPr>
              <a:t>What hasn’t changed?</a:t>
            </a:r>
          </a:p>
        </p:txBody>
      </p:sp>
      <p:sp>
        <p:nvSpPr>
          <p:cNvPr id="75779" name="Rectangle 3"/>
          <p:cNvSpPr>
            <a:spLocks noGrp="1" noChangeArrowheads="1"/>
          </p:cNvSpPr>
          <p:nvPr>
            <p:ph idx="4294967295"/>
          </p:nvPr>
        </p:nvSpPr>
        <p:spPr bwMode="auto">
          <a:xfrm>
            <a:off x="533400" y="1447800"/>
            <a:ext cx="8077200" cy="4343400"/>
          </a:xfrm>
          <a:prstGeom prst="rect">
            <a:avLst/>
          </a:prstGeom>
          <a:noFill/>
          <a:ln>
            <a:miter lim="800000"/>
            <a:headEnd/>
            <a:tailEnd/>
          </a:ln>
        </p:spPr>
        <p:txBody>
          <a:bodyPr/>
          <a:lstStyle/>
          <a:p>
            <a:pPr marL="457200" indent="-457200" eaLnBrk="1" hangingPunct="1">
              <a:lnSpc>
                <a:spcPct val="90000"/>
              </a:lnSpc>
            </a:pPr>
            <a:r>
              <a:rPr lang="en-US" b="1" smtClean="0"/>
              <a:t>Economics is important</a:t>
            </a:r>
            <a:r>
              <a:rPr lang="en-US" smtClean="0"/>
              <a:t>, and always will be</a:t>
            </a:r>
          </a:p>
          <a:p>
            <a:pPr marL="857250" lvl="1" indent="-457200" eaLnBrk="1" hangingPunct="1">
              <a:lnSpc>
                <a:spcPct val="90000"/>
              </a:lnSpc>
            </a:pPr>
            <a:r>
              <a:rPr lang="en-US" smtClean="0"/>
              <a:t>Farming success is based on making a profit, and if you don’t, your operation isn’t sustainable.</a:t>
            </a:r>
          </a:p>
          <a:p>
            <a:pPr marL="457200" indent="-457200" eaLnBrk="1" hangingPunct="1">
              <a:lnSpc>
                <a:spcPct val="90000"/>
              </a:lnSpc>
            </a:pPr>
            <a:endParaRPr lang="en-US" smtClean="0"/>
          </a:p>
          <a:p>
            <a:pPr marL="457200" indent="-457200" eaLnBrk="1" hangingPunct="1">
              <a:lnSpc>
                <a:spcPct val="90000"/>
              </a:lnSpc>
            </a:pPr>
            <a:r>
              <a:rPr lang="en-US" b="1" smtClean="0"/>
              <a:t>Habits of growers and applicators</a:t>
            </a:r>
          </a:p>
          <a:p>
            <a:pPr marL="857250" lvl="1" indent="-457200" eaLnBrk="1" hangingPunct="1">
              <a:lnSpc>
                <a:spcPct val="90000"/>
              </a:lnSpc>
            </a:pPr>
            <a:r>
              <a:rPr lang="en-US" smtClean="0"/>
              <a:t>Change is difficult and scary. </a:t>
            </a:r>
          </a:p>
          <a:p>
            <a:pPr marL="857250" lvl="1" indent="-457200" eaLnBrk="1" hangingPunct="1">
              <a:lnSpc>
                <a:spcPct val="90000"/>
              </a:lnSpc>
            </a:pPr>
            <a:r>
              <a:rPr lang="en-US" smtClean="0"/>
              <a:t>Even inefficient practices can be comfortable – we know how they work!</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bwMode="auto">
          <a:xfrm>
            <a:off x="0" y="0"/>
            <a:ext cx="9144000" cy="1143000"/>
          </a:xfrm>
          <a:prstGeom prst="rect">
            <a:avLst/>
          </a:prstGeom>
          <a:noFill/>
          <a:ln>
            <a:miter lim="800000"/>
            <a:headEnd/>
            <a:tailEnd/>
          </a:ln>
        </p:spPr>
        <p:txBody>
          <a:bodyPr anchor="ctr"/>
          <a:lstStyle/>
          <a:p>
            <a:pPr eaLnBrk="1" hangingPunct="1"/>
            <a:r>
              <a:rPr lang="en-US" b="1" smtClean="0">
                <a:solidFill>
                  <a:srgbClr val="8A0000"/>
                </a:solidFill>
              </a:rPr>
              <a:t>What hasn’t changed?</a:t>
            </a:r>
          </a:p>
        </p:txBody>
      </p:sp>
      <p:sp>
        <p:nvSpPr>
          <p:cNvPr id="73731" name="Rectangle 3"/>
          <p:cNvSpPr>
            <a:spLocks noGrp="1" noChangeArrowheads="1"/>
          </p:cNvSpPr>
          <p:nvPr>
            <p:ph idx="4294967295"/>
          </p:nvPr>
        </p:nvSpPr>
        <p:spPr bwMode="auto">
          <a:xfrm>
            <a:off x="533400" y="1371600"/>
            <a:ext cx="8077200" cy="3276600"/>
          </a:xfrm>
          <a:prstGeom prst="rect">
            <a:avLst/>
          </a:prstGeom>
          <a:ln>
            <a:miter lim="800000"/>
            <a:headEnd/>
            <a:tailEnd/>
          </a:ln>
        </p:spPr>
        <p:txBody>
          <a:bodyPr/>
          <a:lstStyle/>
          <a:p>
            <a:pPr marL="365760" indent="-365760" eaLnBrk="1" hangingPunct="1">
              <a:lnSpc>
                <a:spcPct val="90000"/>
              </a:lnSpc>
              <a:defRPr/>
            </a:pPr>
            <a:r>
              <a:rPr lang="en-US" b="1" dirty="0" smtClean="0"/>
              <a:t>Knowledge gaps</a:t>
            </a:r>
            <a:r>
              <a:rPr lang="en-US" dirty="0" smtClean="0"/>
              <a:t>: may have changed but they still exist—and always will</a:t>
            </a:r>
          </a:p>
          <a:p>
            <a:pPr marL="457200" indent="-457200" eaLnBrk="1" hangingPunct="1">
              <a:lnSpc>
                <a:spcPct val="90000"/>
              </a:lnSpc>
              <a:buFont typeface="Arial" charset="0"/>
              <a:buNone/>
              <a:defRPr/>
            </a:pPr>
            <a:endParaRPr lang="en-US" dirty="0" smtClean="0"/>
          </a:p>
          <a:p>
            <a:pPr marL="365760" indent="-365760" eaLnBrk="1" hangingPunct="1">
              <a:lnSpc>
                <a:spcPct val="90000"/>
              </a:lnSpc>
              <a:defRPr/>
            </a:pPr>
            <a:r>
              <a:rPr lang="en-US" u="sng" dirty="0" smtClean="0"/>
              <a:t>Example:</a:t>
            </a:r>
            <a:r>
              <a:rPr lang="en-US" dirty="0" smtClean="0"/>
              <a:t> Does spraying a fungicide on corn that has no disease symptoms produce an economic benefit?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bwMode="auto">
          <a:xfrm>
            <a:off x="0" y="0"/>
            <a:ext cx="9144000" cy="1143000"/>
          </a:xfrm>
          <a:prstGeom prst="rect">
            <a:avLst/>
          </a:prstGeom>
          <a:noFill/>
          <a:ln>
            <a:miter lim="800000"/>
            <a:headEnd/>
            <a:tailEnd/>
          </a:ln>
        </p:spPr>
        <p:txBody>
          <a:bodyPr anchor="ctr"/>
          <a:lstStyle/>
          <a:p>
            <a:pPr eaLnBrk="1" hangingPunct="1"/>
            <a:r>
              <a:rPr lang="en-US" b="1" smtClean="0">
                <a:solidFill>
                  <a:srgbClr val="8A0000"/>
                </a:solidFill>
              </a:rPr>
              <a:t>What hasn’t changed?</a:t>
            </a:r>
          </a:p>
        </p:txBody>
      </p:sp>
      <p:sp>
        <p:nvSpPr>
          <p:cNvPr id="73731" name="Rectangle 3"/>
          <p:cNvSpPr>
            <a:spLocks noGrp="1" noChangeArrowheads="1"/>
          </p:cNvSpPr>
          <p:nvPr>
            <p:ph idx="4294967295"/>
          </p:nvPr>
        </p:nvSpPr>
        <p:spPr bwMode="auto">
          <a:xfrm>
            <a:off x="533400" y="1371600"/>
            <a:ext cx="8077200" cy="5029200"/>
          </a:xfrm>
          <a:prstGeom prst="rect">
            <a:avLst/>
          </a:prstGeom>
          <a:noFill/>
          <a:ln>
            <a:miter lim="800000"/>
            <a:headEnd/>
            <a:tailEnd/>
          </a:ln>
        </p:spPr>
        <p:txBody>
          <a:bodyPr/>
          <a:lstStyle/>
          <a:p>
            <a:pPr marL="365125" indent="-365125" eaLnBrk="1" hangingPunct="1">
              <a:lnSpc>
                <a:spcPct val="90000"/>
              </a:lnSpc>
            </a:pPr>
            <a:r>
              <a:rPr lang="en-US" b="1" dirty="0" smtClean="0"/>
              <a:t>Knowledge gaps</a:t>
            </a:r>
            <a:r>
              <a:rPr lang="en-US" dirty="0" smtClean="0"/>
              <a:t>:</a:t>
            </a:r>
            <a:r>
              <a:rPr lang="en-US" b="1" dirty="0" smtClean="0"/>
              <a:t> </a:t>
            </a:r>
            <a:r>
              <a:rPr lang="en-US" dirty="0" smtClean="0"/>
              <a:t>may have changed but they still exist—and always will </a:t>
            </a:r>
          </a:p>
          <a:p>
            <a:pPr marL="365125" indent="-365125" eaLnBrk="1" hangingPunct="1">
              <a:lnSpc>
                <a:spcPct val="90000"/>
              </a:lnSpc>
            </a:pPr>
            <a:endParaRPr lang="en-US" dirty="0" smtClean="0"/>
          </a:p>
          <a:p>
            <a:pPr marL="365125" indent="-365125" eaLnBrk="1" hangingPunct="1">
              <a:lnSpc>
                <a:spcPct val="90000"/>
              </a:lnSpc>
            </a:pPr>
            <a:r>
              <a:rPr lang="en-US" dirty="0" smtClean="0"/>
              <a:t>Yield saved by management isn’t known—you don’t know what you prevented happening! </a:t>
            </a:r>
          </a:p>
          <a:p>
            <a:pPr marL="1222375" lvl="3" indent="-365125" eaLnBrk="1" hangingPunct="1">
              <a:lnSpc>
                <a:spcPct val="90000"/>
              </a:lnSpc>
            </a:pPr>
            <a:r>
              <a:rPr lang="en-US" sz="2800" dirty="0" smtClean="0"/>
              <a:t>Leaving check strips to test management effectiveness answers questions.</a:t>
            </a:r>
          </a:p>
          <a:p>
            <a:pPr marL="1222375" lvl="3" indent="-365125" eaLnBrk="1" hangingPunct="1">
              <a:lnSpc>
                <a:spcPct val="90000"/>
              </a:lnSpc>
            </a:pPr>
            <a:r>
              <a:rPr lang="en-US" sz="2800" dirty="0" smtClean="0"/>
              <a:t>Observing effects if you don’t have test strips also can answer questions.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bwMode="auto">
          <a:xfrm>
            <a:off x="0" y="0"/>
            <a:ext cx="9144000" cy="1143000"/>
          </a:xfrm>
          <a:prstGeom prst="rect">
            <a:avLst/>
          </a:prstGeom>
          <a:noFill/>
          <a:ln>
            <a:miter lim="800000"/>
            <a:headEnd/>
            <a:tailEnd/>
          </a:ln>
        </p:spPr>
        <p:txBody>
          <a:bodyPr anchor="ctr"/>
          <a:lstStyle/>
          <a:p>
            <a:pPr eaLnBrk="1" hangingPunct="1"/>
            <a:r>
              <a:rPr lang="en-US" b="1" smtClean="0">
                <a:solidFill>
                  <a:srgbClr val="8A0000"/>
                </a:solidFill>
              </a:rPr>
              <a:t>What hasn’t changed?</a:t>
            </a:r>
          </a:p>
        </p:txBody>
      </p:sp>
      <p:sp>
        <p:nvSpPr>
          <p:cNvPr id="73731" name="Rectangle 3"/>
          <p:cNvSpPr>
            <a:spLocks noGrp="1" noChangeArrowheads="1"/>
          </p:cNvSpPr>
          <p:nvPr>
            <p:ph idx="4294967295"/>
          </p:nvPr>
        </p:nvSpPr>
        <p:spPr bwMode="auto">
          <a:xfrm>
            <a:off x="533400" y="1371600"/>
            <a:ext cx="8077200" cy="4724400"/>
          </a:xfrm>
          <a:prstGeom prst="rect">
            <a:avLst/>
          </a:prstGeom>
          <a:noFill/>
          <a:ln>
            <a:miter lim="800000"/>
            <a:headEnd/>
            <a:tailEnd/>
          </a:ln>
        </p:spPr>
        <p:txBody>
          <a:bodyPr/>
          <a:lstStyle/>
          <a:p>
            <a:pPr marL="365125" indent="-365125" eaLnBrk="1" hangingPunct="1">
              <a:lnSpc>
                <a:spcPct val="90000"/>
              </a:lnSpc>
            </a:pPr>
            <a:r>
              <a:rPr lang="en-US" b="1" dirty="0" smtClean="0"/>
              <a:t>Knowledge gaps</a:t>
            </a:r>
            <a:r>
              <a:rPr lang="en-US" dirty="0" smtClean="0"/>
              <a:t>: may have changed but they still exist—and always will </a:t>
            </a:r>
          </a:p>
          <a:p>
            <a:pPr marL="365125" indent="-365125" eaLnBrk="1" hangingPunct="1">
              <a:lnSpc>
                <a:spcPct val="90000"/>
              </a:lnSpc>
            </a:pPr>
            <a:endParaRPr lang="en-US" dirty="0" smtClean="0"/>
          </a:p>
          <a:p>
            <a:pPr marL="365125" indent="-365125" eaLnBrk="1" hangingPunct="1">
              <a:lnSpc>
                <a:spcPct val="90000"/>
              </a:lnSpc>
            </a:pPr>
            <a:r>
              <a:rPr lang="en-US" dirty="0" smtClean="0"/>
              <a:t>Trust and relevance of “information sources”</a:t>
            </a:r>
          </a:p>
          <a:p>
            <a:pPr marL="857250" lvl="1" indent="-457200" eaLnBrk="1" hangingPunct="1">
              <a:lnSpc>
                <a:spcPct val="90000"/>
              </a:lnSpc>
            </a:pPr>
            <a:r>
              <a:rPr lang="en-US" dirty="0" smtClean="0"/>
              <a:t>What makes a good advisor good?</a:t>
            </a:r>
          </a:p>
          <a:p>
            <a:pPr marL="857250" lvl="1" indent="-457200" eaLnBrk="1" hangingPunct="1">
              <a:lnSpc>
                <a:spcPct val="90000"/>
              </a:lnSpc>
            </a:pPr>
            <a:r>
              <a:rPr lang="en-US" dirty="0" smtClean="0"/>
              <a:t>Can you believe everything you hear equally? </a:t>
            </a:r>
          </a:p>
          <a:p>
            <a:pPr marL="857250" lvl="1" indent="-457200" eaLnBrk="1" hangingPunct="1">
              <a:lnSpc>
                <a:spcPct val="90000"/>
              </a:lnSpc>
            </a:pPr>
            <a:r>
              <a:rPr lang="en-US" dirty="0" smtClean="0"/>
              <a:t>Are there ethical concerns?  </a:t>
            </a:r>
          </a:p>
          <a:p>
            <a:pPr marL="857250" lvl="1" indent="-457200" eaLnBrk="1" hangingPunct="1">
              <a:lnSpc>
                <a:spcPct val="90000"/>
              </a:lnSpc>
            </a:pPr>
            <a:r>
              <a:rPr lang="en-US" dirty="0" smtClean="0"/>
              <a:t>Just because it is in print doesn’t make it correct.</a:t>
            </a:r>
          </a:p>
          <a:p>
            <a:pPr marL="857250" lvl="1" indent="-457200" eaLnBrk="1" hangingPunct="1">
              <a:lnSpc>
                <a:spcPct val="90000"/>
              </a:lnSpc>
            </a:pPr>
            <a:endParaRPr lang="en-US" dirty="0" smtClean="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334000"/>
            <a:ext cx="9144000" cy="152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90" name="Rectangle 4"/>
          <p:cNvSpPr>
            <a:spLocks noChangeArrowheads="1"/>
          </p:cNvSpPr>
          <p:nvPr/>
        </p:nvSpPr>
        <p:spPr bwMode="auto">
          <a:xfrm>
            <a:off x="0" y="0"/>
            <a:ext cx="9144000" cy="1143000"/>
          </a:xfrm>
          <a:prstGeom prst="rect">
            <a:avLst/>
          </a:prstGeom>
          <a:noFill/>
          <a:ln w="9525">
            <a:noFill/>
            <a:miter lim="800000"/>
            <a:headEnd/>
            <a:tailEnd/>
          </a:ln>
        </p:spPr>
        <p:txBody>
          <a:bodyPr anchor="ctr"/>
          <a:lstStyle/>
          <a:p>
            <a:pPr algn="ctr"/>
            <a:r>
              <a:rPr lang="en-US" sz="4400" b="1">
                <a:solidFill>
                  <a:srgbClr val="8A0000"/>
                </a:solidFill>
                <a:latin typeface="Calibri" pitchFamily="34" charset="0"/>
              </a:rPr>
              <a:t>Summary</a:t>
            </a:r>
            <a:endParaRPr lang="en-US" sz="3700" b="1">
              <a:solidFill>
                <a:srgbClr val="8A0000"/>
              </a:solidFill>
              <a:latin typeface="Calibri" pitchFamily="34" charset="0"/>
            </a:endParaRPr>
          </a:p>
        </p:txBody>
      </p:sp>
      <p:sp>
        <p:nvSpPr>
          <p:cNvPr id="30722" name="Rectangle 5"/>
          <p:cNvSpPr>
            <a:spLocks noChangeArrowheads="1"/>
          </p:cNvSpPr>
          <p:nvPr/>
        </p:nvSpPr>
        <p:spPr bwMode="auto">
          <a:xfrm>
            <a:off x="609600" y="1227137"/>
            <a:ext cx="8153400" cy="4564063"/>
          </a:xfrm>
          <a:prstGeom prst="rect">
            <a:avLst/>
          </a:prstGeom>
          <a:noFill/>
          <a:ln w="9525">
            <a:noFill/>
            <a:miter lim="800000"/>
            <a:headEnd/>
            <a:tailEnd/>
          </a:ln>
        </p:spPr>
        <p:txBody>
          <a:bodyPr/>
          <a:lstStyle/>
          <a:p>
            <a:pPr marL="342900" indent="-342900">
              <a:lnSpc>
                <a:spcPct val="90000"/>
              </a:lnSpc>
              <a:spcBef>
                <a:spcPct val="20000"/>
              </a:spcBef>
              <a:buFont typeface="Arial" charset="0"/>
              <a:buChar char="•"/>
            </a:pPr>
            <a:r>
              <a:rPr lang="en-US" sz="2800" b="1" dirty="0">
                <a:latin typeface="Calibri" pitchFamily="34" charset="0"/>
              </a:rPr>
              <a:t>Several factors drive decision-making on farms</a:t>
            </a:r>
          </a:p>
          <a:p>
            <a:pPr marL="342900" indent="-342900">
              <a:lnSpc>
                <a:spcPct val="90000"/>
              </a:lnSpc>
              <a:spcBef>
                <a:spcPct val="20000"/>
              </a:spcBef>
            </a:pPr>
            <a:r>
              <a:rPr lang="en-US" sz="2800" dirty="0">
                <a:latin typeface="Calibri" pitchFamily="34" charset="0"/>
                <a:sym typeface="Wingdings" pitchFamily="2" charset="2"/>
              </a:rPr>
              <a:t> </a:t>
            </a:r>
            <a:r>
              <a:rPr lang="en-US" sz="2800" b="1" dirty="0">
                <a:solidFill>
                  <a:srgbClr val="C00000"/>
                </a:solidFill>
                <a:latin typeface="Calibri" pitchFamily="34" charset="0"/>
                <a:sym typeface="Wingdings" pitchFamily="2" charset="2"/>
              </a:rPr>
              <a:t></a:t>
            </a:r>
            <a:r>
              <a:rPr lang="en-US" sz="2800" dirty="0">
                <a:latin typeface="Calibri" pitchFamily="34" charset="0"/>
              </a:rPr>
              <a:t>   Habits                      </a:t>
            </a:r>
            <a:r>
              <a:rPr lang="en-US" sz="2800" b="1" dirty="0">
                <a:solidFill>
                  <a:srgbClr val="C00000"/>
                </a:solidFill>
                <a:latin typeface="Calibri" pitchFamily="34" charset="0"/>
                <a:sym typeface="Wingdings" pitchFamily="2" charset="2"/>
              </a:rPr>
              <a:t></a:t>
            </a:r>
            <a:r>
              <a:rPr lang="en-US" sz="2800" dirty="0">
                <a:latin typeface="Calibri" pitchFamily="34" charset="0"/>
              </a:rPr>
              <a:t>  Aesthetics (looks)</a:t>
            </a:r>
          </a:p>
          <a:p>
            <a:pPr marL="342900" indent="-342900">
              <a:lnSpc>
                <a:spcPct val="90000"/>
              </a:lnSpc>
              <a:spcBef>
                <a:spcPct val="20000"/>
              </a:spcBef>
            </a:pPr>
            <a:r>
              <a:rPr lang="en-US" sz="2800" dirty="0">
                <a:latin typeface="Calibri" pitchFamily="34" charset="0"/>
              </a:rPr>
              <a:t> </a:t>
            </a:r>
            <a:r>
              <a:rPr lang="en-US" sz="2800" b="1" dirty="0">
                <a:solidFill>
                  <a:srgbClr val="C00000"/>
                </a:solidFill>
                <a:latin typeface="Calibri" pitchFamily="34" charset="0"/>
                <a:sym typeface="Wingdings" pitchFamily="2" charset="2"/>
              </a:rPr>
              <a:t></a:t>
            </a:r>
            <a:r>
              <a:rPr lang="en-US" sz="2800" dirty="0">
                <a:latin typeface="Calibri" pitchFamily="34" charset="0"/>
              </a:rPr>
              <a:t>   Experience              </a:t>
            </a:r>
            <a:r>
              <a:rPr lang="en-US" sz="2800" b="1" dirty="0">
                <a:solidFill>
                  <a:srgbClr val="C00000"/>
                </a:solidFill>
                <a:latin typeface="Calibri" pitchFamily="34" charset="0"/>
                <a:sym typeface="Wingdings" pitchFamily="2" charset="2"/>
              </a:rPr>
              <a:t></a:t>
            </a:r>
            <a:r>
              <a:rPr lang="en-US" sz="2800" dirty="0">
                <a:latin typeface="Calibri" pitchFamily="34" charset="0"/>
              </a:rPr>
              <a:t>  Peer pressure</a:t>
            </a:r>
          </a:p>
          <a:p>
            <a:pPr marL="342900" indent="-342900">
              <a:lnSpc>
                <a:spcPct val="90000"/>
              </a:lnSpc>
              <a:spcBef>
                <a:spcPct val="20000"/>
              </a:spcBef>
            </a:pPr>
            <a:r>
              <a:rPr lang="en-US" sz="2800" dirty="0">
                <a:latin typeface="Calibri" pitchFamily="34" charset="0"/>
              </a:rPr>
              <a:t> </a:t>
            </a:r>
            <a:r>
              <a:rPr lang="en-US" sz="2800" b="1" dirty="0">
                <a:solidFill>
                  <a:srgbClr val="C00000"/>
                </a:solidFill>
                <a:latin typeface="Calibri" pitchFamily="34" charset="0"/>
                <a:sym typeface="Wingdings" pitchFamily="2" charset="2"/>
              </a:rPr>
              <a:t></a:t>
            </a:r>
            <a:r>
              <a:rPr lang="en-US" sz="2800" dirty="0">
                <a:latin typeface="Calibri" pitchFamily="34" charset="0"/>
                <a:sym typeface="Wingdings" pitchFamily="2" charset="2"/>
              </a:rPr>
              <a:t> </a:t>
            </a:r>
            <a:r>
              <a:rPr lang="en-US" sz="2800" dirty="0">
                <a:latin typeface="Calibri" pitchFamily="34" charset="0"/>
              </a:rPr>
              <a:t>  Fears                        </a:t>
            </a:r>
            <a:r>
              <a:rPr lang="en-US" sz="2800" b="1" dirty="0">
                <a:solidFill>
                  <a:srgbClr val="C00000"/>
                </a:solidFill>
                <a:latin typeface="Calibri" pitchFamily="34" charset="0"/>
                <a:sym typeface="Wingdings" pitchFamily="2" charset="2"/>
              </a:rPr>
              <a:t></a:t>
            </a:r>
            <a:r>
              <a:rPr lang="en-US" sz="2800" dirty="0">
                <a:latin typeface="Calibri" pitchFamily="34" charset="0"/>
                <a:sym typeface="Wingdings" pitchFamily="2" charset="2"/>
              </a:rPr>
              <a:t>  Time</a:t>
            </a:r>
            <a:endParaRPr lang="en-US" sz="2800" b="1" dirty="0">
              <a:solidFill>
                <a:srgbClr val="C00000"/>
              </a:solidFill>
              <a:latin typeface="Calibri" pitchFamily="34" charset="0"/>
            </a:endParaRPr>
          </a:p>
          <a:p>
            <a:pPr marL="342900" indent="-342900">
              <a:lnSpc>
                <a:spcPct val="90000"/>
              </a:lnSpc>
              <a:spcBef>
                <a:spcPct val="20000"/>
              </a:spcBef>
            </a:pPr>
            <a:r>
              <a:rPr lang="en-US" sz="2800" dirty="0">
                <a:latin typeface="Calibri" pitchFamily="34" charset="0"/>
              </a:rPr>
              <a:t> </a:t>
            </a:r>
            <a:r>
              <a:rPr lang="en-US" sz="2800" b="1" dirty="0" smtClean="0">
                <a:solidFill>
                  <a:srgbClr val="C00000"/>
                </a:solidFill>
                <a:latin typeface="Calibri" pitchFamily="34" charset="0"/>
                <a:sym typeface="Wingdings" pitchFamily="2" charset="2"/>
              </a:rPr>
              <a:t></a:t>
            </a:r>
            <a:r>
              <a:rPr lang="en-US" sz="2800" dirty="0" smtClean="0">
                <a:latin typeface="Calibri" pitchFamily="34" charset="0"/>
              </a:rPr>
              <a:t>   Environment           </a:t>
            </a:r>
            <a:r>
              <a:rPr lang="en-US" sz="2800" b="1" dirty="0" smtClean="0">
                <a:solidFill>
                  <a:srgbClr val="C00000"/>
                </a:solidFill>
                <a:latin typeface="Calibri" pitchFamily="34" charset="0"/>
                <a:sym typeface="Wingdings" pitchFamily="2" charset="2"/>
              </a:rPr>
              <a:t></a:t>
            </a:r>
            <a:r>
              <a:rPr lang="en-US" sz="2800" dirty="0" smtClean="0">
                <a:latin typeface="Calibri" pitchFamily="34" charset="0"/>
              </a:rPr>
              <a:t>  </a:t>
            </a:r>
            <a:r>
              <a:rPr lang="en-US" sz="2800" dirty="0">
                <a:latin typeface="Calibri" pitchFamily="34" charset="0"/>
              </a:rPr>
              <a:t>Economics </a:t>
            </a:r>
            <a:endParaRPr lang="en-US" sz="2800" dirty="0" smtClean="0">
              <a:latin typeface="Calibri" pitchFamily="34" charset="0"/>
            </a:endParaRPr>
          </a:p>
          <a:p>
            <a:pPr marL="342900" indent="-342900">
              <a:lnSpc>
                <a:spcPct val="90000"/>
              </a:lnSpc>
              <a:spcBef>
                <a:spcPct val="20000"/>
              </a:spcBef>
            </a:pPr>
            <a:r>
              <a:rPr lang="en-US" sz="2800" b="1" dirty="0" smtClean="0">
                <a:solidFill>
                  <a:srgbClr val="C00000"/>
                </a:solidFill>
                <a:latin typeface="Calibri" pitchFamily="34" charset="0"/>
                <a:sym typeface="Wingdings" pitchFamily="2" charset="2"/>
              </a:rPr>
              <a:t> </a:t>
            </a:r>
            <a:r>
              <a:rPr lang="en-US" sz="2800" dirty="0" smtClean="0">
                <a:latin typeface="Calibri" pitchFamily="34" charset="0"/>
              </a:rPr>
              <a:t>   Access to information</a:t>
            </a:r>
          </a:p>
          <a:p>
            <a:pPr marL="342900" indent="-342900">
              <a:lnSpc>
                <a:spcPct val="90000"/>
              </a:lnSpc>
              <a:spcBef>
                <a:spcPct val="20000"/>
              </a:spcBef>
              <a:buFont typeface="Arial" charset="0"/>
              <a:buChar char="•"/>
            </a:pPr>
            <a:r>
              <a:rPr lang="en-US" sz="2800" dirty="0" smtClean="0">
                <a:latin typeface="Calibri" pitchFamily="34" charset="0"/>
              </a:rPr>
              <a:t>By </a:t>
            </a:r>
            <a:r>
              <a:rPr lang="en-US" sz="2800" dirty="0">
                <a:latin typeface="Calibri" pitchFamily="34" charset="0"/>
              </a:rPr>
              <a:t>identifying and learning about a pest, more focus can be applied to the </a:t>
            </a:r>
            <a:r>
              <a:rPr lang="en-US" sz="2800" u="sng" dirty="0">
                <a:latin typeface="Calibri" pitchFamily="34" charset="0"/>
              </a:rPr>
              <a:t>environmental</a:t>
            </a:r>
            <a:r>
              <a:rPr lang="en-US" sz="2800" dirty="0">
                <a:latin typeface="Calibri" pitchFamily="34" charset="0"/>
              </a:rPr>
              <a:t> and </a:t>
            </a:r>
            <a:r>
              <a:rPr lang="en-US" sz="2800" u="sng" dirty="0">
                <a:latin typeface="Calibri" pitchFamily="34" charset="0"/>
              </a:rPr>
              <a:t>economic</a:t>
            </a:r>
            <a:r>
              <a:rPr lang="en-US" sz="2800" dirty="0">
                <a:latin typeface="Calibri" pitchFamily="34" charset="0"/>
              </a:rPr>
              <a:t> considerations </a:t>
            </a:r>
            <a:r>
              <a:rPr lang="en-US" sz="2800" b="1" dirty="0">
                <a:latin typeface="Calibri" pitchFamily="34" charset="0"/>
              </a:rPr>
              <a:t> </a:t>
            </a:r>
            <a:endParaRPr lang="en-US" sz="2800" dirty="0">
              <a:latin typeface="Calibri" pitchFamily="34" charset="0"/>
            </a:endParaRPr>
          </a:p>
          <a:p>
            <a:pPr marL="342900" indent="-342900">
              <a:lnSpc>
                <a:spcPct val="90000"/>
              </a:lnSpc>
              <a:spcBef>
                <a:spcPct val="20000"/>
              </a:spcBef>
            </a:pPr>
            <a:endParaRPr lang="en-US" sz="2800" dirty="0">
              <a:latin typeface="Calibri" pitchFamily="34" charset="0"/>
            </a:endParaRPr>
          </a:p>
          <a:p>
            <a:pPr marL="342900" indent="-342900">
              <a:lnSpc>
                <a:spcPct val="90000"/>
              </a:lnSpc>
              <a:spcBef>
                <a:spcPct val="20000"/>
              </a:spcBef>
            </a:pPr>
            <a:endParaRPr lang="en-US" sz="2800" dirty="0">
              <a:latin typeface="Calibri" pitchFamily="34" charset="0"/>
            </a:endParaRPr>
          </a:p>
        </p:txBody>
      </p:sp>
      <p:pic>
        <p:nvPicPr>
          <p:cNvPr id="7" name="Picture 2"/>
          <p:cNvPicPr>
            <a:picLocks noChangeAspect="1" noChangeArrowheads="1"/>
          </p:cNvPicPr>
          <p:nvPr/>
        </p:nvPicPr>
        <p:blipFill>
          <a:blip r:embed="rId3" cstate="print"/>
          <a:srcRect/>
          <a:stretch>
            <a:fillRect/>
          </a:stretch>
        </p:blipFill>
        <p:spPr bwMode="auto">
          <a:xfrm>
            <a:off x="4038600" y="5638800"/>
            <a:ext cx="1257300" cy="952500"/>
          </a:xfrm>
          <a:prstGeom prst="rect">
            <a:avLst/>
          </a:prstGeom>
          <a:noFill/>
          <a:ln w="25400">
            <a:noFill/>
            <a:miter lim="800000"/>
            <a:headEnd/>
            <a:tailEnd/>
          </a:ln>
        </p:spPr>
      </p:pic>
      <p:pic>
        <p:nvPicPr>
          <p:cNvPr id="8" name="Picture 3" descr="C:\Users\ajsisson\Desktop\ISUEO_WordmarkColor.bmp"/>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t="42071"/>
          <a:stretch/>
        </p:blipFill>
        <p:spPr bwMode="auto">
          <a:xfrm>
            <a:off x="381000" y="5955215"/>
            <a:ext cx="3511413" cy="52178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extbanner.p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562600" y="5825547"/>
            <a:ext cx="3346946" cy="651453"/>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0" y="0"/>
            <a:ext cx="9144000" cy="1143000"/>
          </a:xfrm>
          <a:prstGeom prst="rect">
            <a:avLst/>
          </a:prstGeom>
          <a:noFill/>
          <a:ln w="9525">
            <a:noFill/>
            <a:miter lim="800000"/>
            <a:headEnd/>
            <a:tailEnd/>
          </a:ln>
        </p:spPr>
        <p:txBody>
          <a:bodyPr anchor="ctr"/>
          <a:lstStyle/>
          <a:p>
            <a:pPr algn="ctr"/>
            <a:r>
              <a:rPr lang="en-US" sz="4400" b="1">
                <a:solidFill>
                  <a:srgbClr val="8A0000"/>
                </a:solidFill>
                <a:latin typeface="Calibri" pitchFamily="34" charset="0"/>
              </a:rPr>
              <a:t>Key points of IPM</a:t>
            </a:r>
            <a:endParaRPr lang="en-US" sz="3700" b="1">
              <a:solidFill>
                <a:srgbClr val="8A0000"/>
              </a:solidFill>
              <a:latin typeface="Calibri" pitchFamily="34" charset="0"/>
            </a:endParaRPr>
          </a:p>
        </p:txBody>
      </p:sp>
      <p:sp>
        <p:nvSpPr>
          <p:cNvPr id="17411" name="Rectangle 5"/>
          <p:cNvSpPr>
            <a:spLocks noChangeArrowheads="1"/>
          </p:cNvSpPr>
          <p:nvPr/>
        </p:nvSpPr>
        <p:spPr bwMode="auto">
          <a:xfrm>
            <a:off x="533400" y="1524000"/>
            <a:ext cx="8229600" cy="4953000"/>
          </a:xfrm>
          <a:prstGeom prst="rect">
            <a:avLst/>
          </a:prstGeom>
          <a:noFill/>
          <a:ln w="9525">
            <a:noFill/>
            <a:miter lim="800000"/>
            <a:headEnd/>
            <a:tailEnd/>
          </a:ln>
        </p:spPr>
        <p:txBody>
          <a:bodyPr/>
          <a:lstStyle/>
          <a:p>
            <a:pPr marL="342900" indent="-342900">
              <a:lnSpc>
                <a:spcPct val="90000"/>
              </a:lnSpc>
              <a:spcBef>
                <a:spcPct val="20000"/>
              </a:spcBef>
              <a:buFontTx/>
              <a:buChar char="•"/>
            </a:pPr>
            <a:r>
              <a:rPr lang="en-US" sz="4000" b="1" i="1" dirty="0">
                <a:latin typeface="Calibri" pitchFamily="34" charset="0"/>
              </a:rPr>
              <a:t>IPM is a multidisciplinary endeavor</a:t>
            </a:r>
          </a:p>
          <a:p>
            <a:pPr marL="742950" lvl="1" indent="-285750">
              <a:lnSpc>
                <a:spcPct val="90000"/>
              </a:lnSpc>
              <a:spcBef>
                <a:spcPct val="20000"/>
              </a:spcBef>
              <a:buClr>
                <a:srgbClr val="006600"/>
              </a:buClr>
              <a:buFont typeface="Arial" charset="0"/>
              <a:buChar char="•"/>
            </a:pPr>
            <a:r>
              <a:rPr lang="en-US" sz="3200" i="1" dirty="0">
                <a:latin typeface="Calibri" pitchFamily="34" charset="0"/>
              </a:rPr>
              <a:t> </a:t>
            </a:r>
            <a:r>
              <a:rPr lang="en-US" sz="3200" dirty="0">
                <a:latin typeface="Calibri" pitchFamily="34" charset="0"/>
              </a:rPr>
              <a:t>Agronomy (crop and soil science)</a:t>
            </a:r>
          </a:p>
          <a:p>
            <a:pPr marL="742950" lvl="1" indent="-285750">
              <a:lnSpc>
                <a:spcPct val="90000"/>
              </a:lnSpc>
              <a:spcBef>
                <a:spcPct val="20000"/>
              </a:spcBef>
              <a:buClr>
                <a:srgbClr val="006600"/>
              </a:buClr>
              <a:buFont typeface="Arial" charset="0"/>
              <a:buChar char="•"/>
            </a:pPr>
            <a:r>
              <a:rPr lang="en-US" sz="3200" dirty="0">
                <a:latin typeface="Calibri" pitchFamily="34" charset="0"/>
              </a:rPr>
              <a:t> Entomology (insects: pests and beneficial)</a:t>
            </a:r>
          </a:p>
          <a:p>
            <a:pPr marL="742950" lvl="1" indent="-285750">
              <a:lnSpc>
                <a:spcPct val="90000"/>
              </a:lnSpc>
              <a:spcBef>
                <a:spcPct val="20000"/>
              </a:spcBef>
              <a:buClr>
                <a:srgbClr val="006600"/>
              </a:buClr>
              <a:buFont typeface="Arial" charset="0"/>
              <a:buChar char="•"/>
            </a:pPr>
            <a:r>
              <a:rPr lang="en-US" sz="3200" dirty="0">
                <a:latin typeface="Calibri" pitchFamily="34" charset="0"/>
              </a:rPr>
              <a:t> Plant pathology (plant diseases)</a:t>
            </a:r>
          </a:p>
          <a:p>
            <a:pPr marL="742950" lvl="1" indent="-285750">
              <a:lnSpc>
                <a:spcPct val="90000"/>
              </a:lnSpc>
              <a:spcBef>
                <a:spcPct val="20000"/>
              </a:spcBef>
              <a:buClr>
                <a:srgbClr val="006600"/>
              </a:buClr>
              <a:buFont typeface="Arial" charset="0"/>
              <a:buChar char="•"/>
            </a:pPr>
            <a:r>
              <a:rPr lang="en-US" sz="3200" dirty="0">
                <a:latin typeface="Calibri" pitchFamily="34" charset="0"/>
              </a:rPr>
              <a:t> Economics (decision-making)</a:t>
            </a:r>
          </a:p>
          <a:p>
            <a:pPr marL="742950" lvl="1" indent="-285750">
              <a:lnSpc>
                <a:spcPct val="90000"/>
              </a:lnSpc>
              <a:spcBef>
                <a:spcPct val="20000"/>
              </a:spcBef>
              <a:buClr>
                <a:srgbClr val="006600"/>
              </a:buClr>
              <a:buFont typeface="Arial" charset="0"/>
              <a:buChar char="•"/>
            </a:pPr>
            <a:r>
              <a:rPr lang="en-US" sz="3200" dirty="0">
                <a:latin typeface="Calibri" pitchFamily="34" charset="0"/>
              </a:rPr>
              <a:t> </a:t>
            </a:r>
            <a:r>
              <a:rPr lang="en-US" sz="3200" dirty="0" smtClean="0">
                <a:latin typeface="Calibri" pitchFamily="34" charset="0"/>
              </a:rPr>
              <a:t>Agricultural </a:t>
            </a:r>
            <a:r>
              <a:rPr lang="en-US" sz="3200" dirty="0">
                <a:latin typeface="Calibri" pitchFamily="34" charset="0"/>
              </a:rPr>
              <a:t>Engineering (machinery, grain handling,  etc.)</a:t>
            </a:r>
          </a:p>
          <a:p>
            <a:pPr marL="742950" lvl="1" indent="-285750">
              <a:lnSpc>
                <a:spcPct val="90000"/>
              </a:lnSpc>
              <a:spcBef>
                <a:spcPct val="20000"/>
              </a:spcBef>
              <a:buClr>
                <a:srgbClr val="006600"/>
              </a:buClr>
              <a:buFont typeface="Arial" charset="0"/>
              <a:buChar char="•"/>
            </a:pPr>
            <a:r>
              <a:rPr lang="en-US" sz="3200" dirty="0">
                <a:latin typeface="Calibri" pitchFamily="34" charset="0"/>
              </a:rPr>
              <a:t> Climatology (weather trends and effects)</a:t>
            </a:r>
          </a:p>
        </p:txBody>
      </p:sp>
      <p:sp>
        <p:nvSpPr>
          <p:cNvPr id="17412" name="Rectangle 4"/>
          <p:cNvSpPr>
            <a:spLocks noChangeArrowheads="1"/>
          </p:cNvSpPr>
          <p:nvPr/>
        </p:nvSpPr>
        <p:spPr bwMode="auto">
          <a:xfrm>
            <a:off x="1981200" y="6024563"/>
            <a:ext cx="5334000" cy="457200"/>
          </a:xfrm>
          <a:prstGeom prst="rect">
            <a:avLst/>
          </a:prstGeom>
          <a:noFill/>
          <a:ln w="9525">
            <a:noFill/>
            <a:miter lim="800000"/>
            <a:headEnd/>
            <a:tailEnd/>
          </a:ln>
        </p:spPr>
        <p:txBody>
          <a:bodyPr>
            <a:spAutoFit/>
          </a:bodyPr>
          <a:lstStyle/>
          <a:p>
            <a:pPr>
              <a:tabLst>
                <a:tab pos="628650" algn="l"/>
              </a:tabLst>
            </a:pPr>
            <a:r>
              <a:rPr lang="en-US" sz="1200">
                <a:latin typeface="Calibri" pitchFamily="34" charset="0"/>
              </a:rPr>
              <a:t>Kogan, M. 1998. INTEGRATED PEST MANAGEMENT:  Historical Perspectives and Contemporary Developments, Annual Review of Entomology. Vol. 43: 243-270.</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0" y="0"/>
            <a:ext cx="9144000" cy="1143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en-US" b="1" smtClean="0">
                <a:solidFill>
                  <a:srgbClr val="8A0000"/>
                </a:solidFill>
              </a:rPr>
              <a:t>History</a:t>
            </a:r>
          </a:p>
        </p:txBody>
      </p:sp>
      <p:sp>
        <p:nvSpPr>
          <p:cNvPr id="18435" name="Rectangle 3"/>
          <p:cNvSpPr>
            <a:spLocks noGrp="1" noChangeArrowheads="1"/>
          </p:cNvSpPr>
          <p:nvPr>
            <p:ph idx="1"/>
          </p:nvPr>
        </p:nvSpPr>
        <p:spPr bwMode="auto">
          <a:xfrm>
            <a:off x="381000" y="1600200"/>
            <a:ext cx="8458200" cy="495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en-US" dirty="0" smtClean="0"/>
              <a:t>~2500 BC: The element sulfur was found to help control mite and insect populations</a:t>
            </a:r>
          </a:p>
          <a:p>
            <a:pPr eaLnBrk="1" hangingPunct="1">
              <a:lnSpc>
                <a:spcPct val="90000"/>
              </a:lnSpc>
            </a:pPr>
            <a:endParaRPr lang="en-US" dirty="0" smtClean="0"/>
          </a:p>
          <a:p>
            <a:pPr eaLnBrk="1" hangingPunct="1">
              <a:lnSpc>
                <a:spcPct val="90000"/>
              </a:lnSpc>
            </a:pPr>
            <a:r>
              <a:rPr lang="en-US" dirty="0" smtClean="0"/>
              <a:t>~1500 AD to present: some plants found to generate insecticidal—and more recently—herbicidal compounds</a:t>
            </a:r>
          </a:p>
          <a:p>
            <a:pPr lvl="1" eaLnBrk="1" hangingPunct="1">
              <a:lnSpc>
                <a:spcPct val="90000"/>
              </a:lnSpc>
            </a:pPr>
            <a:r>
              <a:rPr lang="en-US" dirty="0" smtClean="0"/>
              <a:t> </a:t>
            </a:r>
            <a:r>
              <a:rPr lang="en-US" dirty="0" smtClean="0">
                <a:solidFill>
                  <a:srgbClr val="8A0000"/>
                </a:solidFill>
              </a:rPr>
              <a:t>Pyrethrum (</a:t>
            </a:r>
            <a:r>
              <a:rPr lang="en-US" dirty="0" err="1" smtClean="0">
                <a:solidFill>
                  <a:srgbClr val="8A0000"/>
                </a:solidFill>
              </a:rPr>
              <a:t>pyrethrin</a:t>
            </a:r>
            <a:r>
              <a:rPr lang="en-US" dirty="0" smtClean="0">
                <a:solidFill>
                  <a:srgbClr val="8A0000"/>
                </a:solidFill>
              </a:rPr>
              <a:t> - insecticidal)</a:t>
            </a:r>
          </a:p>
          <a:p>
            <a:pPr lvl="1" eaLnBrk="1" hangingPunct="1">
              <a:lnSpc>
                <a:spcPct val="90000"/>
              </a:lnSpc>
            </a:pPr>
            <a:r>
              <a:rPr lang="en-US" dirty="0" smtClean="0">
                <a:solidFill>
                  <a:srgbClr val="8A0000"/>
                </a:solidFill>
              </a:rPr>
              <a:t> The </a:t>
            </a:r>
            <a:r>
              <a:rPr lang="en-US" dirty="0" err="1" smtClean="0">
                <a:solidFill>
                  <a:srgbClr val="8A0000"/>
                </a:solidFill>
              </a:rPr>
              <a:t>Neem</a:t>
            </a:r>
            <a:r>
              <a:rPr lang="en-US" dirty="0" smtClean="0">
                <a:solidFill>
                  <a:srgbClr val="8A0000"/>
                </a:solidFill>
              </a:rPr>
              <a:t> tree (NEEM - insecticidal) </a:t>
            </a:r>
          </a:p>
          <a:p>
            <a:pPr lvl="1" eaLnBrk="1" hangingPunct="1">
              <a:lnSpc>
                <a:spcPct val="90000"/>
              </a:lnSpc>
            </a:pPr>
            <a:r>
              <a:rPr lang="en-US" dirty="0" smtClean="0">
                <a:solidFill>
                  <a:srgbClr val="8A0000"/>
                </a:solidFill>
              </a:rPr>
              <a:t> Bottlebrush plant, </a:t>
            </a:r>
            <a:r>
              <a:rPr lang="en-US" i="1" dirty="0" smtClean="0">
                <a:solidFill>
                  <a:srgbClr val="8A0000"/>
                </a:solidFill>
              </a:rPr>
              <a:t>Callistemon sp. </a:t>
            </a:r>
            <a:r>
              <a:rPr lang="en-US" dirty="0" smtClean="0">
                <a:solidFill>
                  <a:srgbClr val="8A0000"/>
                </a:solidFill>
              </a:rPr>
              <a:t>(herbicide </a:t>
            </a:r>
            <a:r>
              <a:rPr lang="en-US" dirty="0" err="1" smtClean="0">
                <a:solidFill>
                  <a:srgbClr val="8A0000"/>
                </a:solidFill>
              </a:rPr>
              <a:t>Callisto</a:t>
            </a:r>
            <a:r>
              <a:rPr lang="en-US" dirty="0" smtClean="0">
                <a:solidFill>
                  <a:srgbClr val="8A0000"/>
                </a:solidFill>
              </a:rPr>
              <a:t>)</a:t>
            </a:r>
            <a:endParaRPr lang="en-US" i="1" dirty="0" smtClean="0">
              <a:solidFill>
                <a:srgbClr val="8A0000"/>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bwMode="auto">
          <a:xfrm>
            <a:off x="0" y="0"/>
            <a:ext cx="9144000" cy="1143000"/>
          </a:xfrm>
          <a:prstGeom prst="rect">
            <a:avLst/>
          </a:prstGeom>
          <a:noFill/>
          <a:ln>
            <a:miter lim="800000"/>
            <a:headEnd/>
            <a:tailEnd/>
          </a:ln>
        </p:spPr>
        <p:txBody>
          <a:bodyPr anchor="ctr"/>
          <a:lstStyle/>
          <a:p>
            <a:pPr eaLnBrk="1" hangingPunct="1"/>
            <a:r>
              <a:rPr lang="en-US" b="1" smtClean="0">
                <a:solidFill>
                  <a:srgbClr val="8A0000"/>
                </a:solidFill>
              </a:rPr>
              <a:t>History</a:t>
            </a:r>
          </a:p>
        </p:txBody>
      </p:sp>
      <p:sp>
        <p:nvSpPr>
          <p:cNvPr id="19459" name="Rectangle 3"/>
          <p:cNvSpPr>
            <a:spLocks noGrp="1" noChangeArrowheads="1"/>
          </p:cNvSpPr>
          <p:nvPr>
            <p:ph idx="4294967295"/>
          </p:nvPr>
        </p:nvSpPr>
        <p:spPr bwMode="auto">
          <a:xfrm>
            <a:off x="381000" y="1600200"/>
            <a:ext cx="8458200" cy="4953000"/>
          </a:xfrm>
          <a:prstGeom prst="rect">
            <a:avLst/>
          </a:prstGeom>
          <a:noFill/>
          <a:ln>
            <a:miter lim="800000"/>
            <a:headEnd/>
            <a:tailEnd/>
          </a:ln>
        </p:spPr>
        <p:txBody>
          <a:bodyPr/>
          <a:lstStyle/>
          <a:p>
            <a:pPr eaLnBrk="1" hangingPunct="1">
              <a:lnSpc>
                <a:spcPct val="90000"/>
              </a:lnSpc>
            </a:pPr>
            <a:r>
              <a:rPr lang="en-US" smtClean="0"/>
              <a:t>Late 1800s: inorganic compounds used for insect and fungal organism control, including:</a:t>
            </a:r>
          </a:p>
          <a:p>
            <a:pPr lvl="1" eaLnBrk="1" hangingPunct="1">
              <a:lnSpc>
                <a:spcPct val="90000"/>
              </a:lnSpc>
            </a:pPr>
            <a:r>
              <a:rPr lang="en-US" smtClean="0">
                <a:solidFill>
                  <a:srgbClr val="006600"/>
                </a:solidFill>
              </a:rPr>
              <a:t> Paris green (copper acetoarsenate)</a:t>
            </a:r>
          </a:p>
          <a:p>
            <a:pPr lvl="1" eaLnBrk="1" hangingPunct="1">
              <a:lnSpc>
                <a:spcPct val="90000"/>
              </a:lnSpc>
            </a:pPr>
            <a:r>
              <a:rPr lang="en-US" smtClean="0">
                <a:solidFill>
                  <a:srgbClr val="006600"/>
                </a:solidFill>
              </a:rPr>
              <a:t> Bordeaux mix (copper sulfate and hydrated lime) </a:t>
            </a:r>
          </a:p>
          <a:p>
            <a:pPr lvl="1" eaLnBrk="1" hangingPunct="1">
              <a:lnSpc>
                <a:spcPct val="90000"/>
              </a:lnSpc>
            </a:pPr>
            <a:r>
              <a:rPr lang="en-US" smtClean="0">
                <a:solidFill>
                  <a:srgbClr val="006600"/>
                </a:solidFill>
              </a:rPr>
              <a:t> Lead arsenate</a:t>
            </a:r>
          </a:p>
          <a:p>
            <a:pPr lvl="1" eaLnBrk="1" hangingPunct="1">
              <a:lnSpc>
                <a:spcPct val="90000"/>
              </a:lnSpc>
            </a:pPr>
            <a:r>
              <a:rPr lang="en-US" smtClean="0">
                <a:solidFill>
                  <a:srgbClr val="006600"/>
                </a:solidFill>
              </a:rPr>
              <a:t> Creosote (coal tar derivative)</a:t>
            </a:r>
          </a:p>
          <a:p>
            <a:pPr lvl="1" eaLnBrk="1" hangingPunct="1">
              <a:lnSpc>
                <a:spcPct val="90000"/>
              </a:lnSpc>
            </a:pPr>
            <a:r>
              <a:rPr lang="en-US" smtClean="0">
                <a:solidFill>
                  <a:srgbClr val="006600"/>
                </a:solidFill>
              </a:rPr>
              <a:t> Sodium hypochlorite solutions (bleach)</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3"/>
          <p:cNvSpPr>
            <a:spLocks noGrp="1" noChangeArrowheads="1"/>
          </p:cNvSpPr>
          <p:nvPr>
            <p:ph idx="4294967295"/>
          </p:nvPr>
        </p:nvSpPr>
        <p:spPr bwMode="auto">
          <a:xfrm>
            <a:off x="381000" y="1371600"/>
            <a:ext cx="8229600" cy="3962400"/>
          </a:xfrm>
          <a:prstGeom prst="rect">
            <a:avLst/>
          </a:prstGeom>
          <a:noFill/>
          <a:ln>
            <a:miter lim="800000"/>
            <a:headEnd/>
            <a:tailEnd/>
          </a:ln>
        </p:spPr>
        <p:txBody>
          <a:bodyPr/>
          <a:lstStyle/>
          <a:p>
            <a:pPr eaLnBrk="1" hangingPunct="1">
              <a:lnSpc>
                <a:spcPct val="90000"/>
              </a:lnSpc>
            </a:pPr>
            <a:r>
              <a:rPr lang="en-US" smtClean="0"/>
              <a:t>1939 (dawn of the modern insecticide era): DDT recognized as an effective insect control</a:t>
            </a:r>
          </a:p>
          <a:p>
            <a:pPr eaLnBrk="1" hangingPunct="1">
              <a:lnSpc>
                <a:spcPct val="90000"/>
              </a:lnSpc>
            </a:pPr>
            <a:endParaRPr lang="en-US" sz="1000" smtClean="0"/>
          </a:p>
          <a:p>
            <a:pPr eaLnBrk="1" hangingPunct="1">
              <a:lnSpc>
                <a:spcPct val="90000"/>
              </a:lnSpc>
            </a:pPr>
            <a:r>
              <a:rPr lang="en-US" smtClean="0"/>
              <a:t>Late 1940s (post WWII): the advent of “chemical” pesticides including 2,4-D</a:t>
            </a:r>
            <a:br>
              <a:rPr lang="en-US" smtClean="0"/>
            </a:br>
            <a:endParaRPr lang="en-US" smtClean="0"/>
          </a:p>
          <a:p>
            <a:pPr eaLnBrk="1" hangingPunct="1">
              <a:lnSpc>
                <a:spcPct val="90000"/>
              </a:lnSpc>
            </a:pPr>
            <a:r>
              <a:rPr lang="en-US" smtClean="0"/>
              <a:t>1948 Warfarin™ registered as a rodenticide (and later -in the early 1950s- as an anticoagulant in human medicine) </a:t>
            </a:r>
          </a:p>
        </p:txBody>
      </p:sp>
      <p:sp>
        <p:nvSpPr>
          <p:cNvPr id="20483" name="Rectangle 2"/>
          <p:cNvSpPr>
            <a:spLocks noGrp="1" noChangeArrowheads="1"/>
          </p:cNvSpPr>
          <p:nvPr>
            <p:ph type="title" idx="4294967295"/>
          </p:nvPr>
        </p:nvSpPr>
        <p:spPr bwMode="auto">
          <a:xfrm>
            <a:off x="0" y="0"/>
            <a:ext cx="9144000" cy="1143000"/>
          </a:xfrm>
          <a:prstGeom prst="rect">
            <a:avLst/>
          </a:prstGeom>
          <a:noFill/>
          <a:ln>
            <a:miter lim="800000"/>
            <a:headEnd/>
            <a:tailEnd/>
          </a:ln>
        </p:spPr>
        <p:txBody>
          <a:bodyPr anchor="ctr"/>
          <a:lstStyle/>
          <a:p>
            <a:pPr eaLnBrk="1" hangingPunct="1"/>
            <a:r>
              <a:rPr lang="en-US" b="1" smtClean="0">
                <a:solidFill>
                  <a:srgbClr val="8A0000"/>
                </a:solidFill>
              </a:rPr>
              <a:t>History</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xfrm>
            <a:off x="0" y="0"/>
            <a:ext cx="9144000" cy="1143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en-US" b="1" smtClean="0">
                <a:solidFill>
                  <a:srgbClr val="8A0000"/>
                </a:solidFill>
              </a:rPr>
              <a:t>History</a:t>
            </a:r>
          </a:p>
        </p:txBody>
      </p:sp>
      <p:sp>
        <p:nvSpPr>
          <p:cNvPr id="21507" name="Rectangle 3"/>
          <p:cNvSpPr>
            <a:spLocks noChangeArrowheads="1"/>
          </p:cNvSpPr>
          <p:nvPr/>
        </p:nvSpPr>
        <p:spPr bwMode="auto">
          <a:xfrm>
            <a:off x="381000" y="1344613"/>
            <a:ext cx="6629400" cy="1246187"/>
          </a:xfrm>
          <a:prstGeom prst="rect">
            <a:avLst/>
          </a:prstGeom>
          <a:noFill/>
          <a:ln w="9525">
            <a:noFill/>
            <a:miter lim="800000"/>
            <a:headEnd/>
            <a:tailEnd/>
          </a:ln>
        </p:spPr>
        <p:txBody>
          <a:bodyPr>
            <a:spAutoFit/>
          </a:bodyPr>
          <a:lstStyle/>
          <a:p>
            <a:pPr>
              <a:buFont typeface="Arial" charset="0"/>
              <a:buChar char="•"/>
            </a:pPr>
            <a:r>
              <a:rPr lang="en-US" sz="3200">
                <a:latin typeface="Calibri" pitchFamily="34" charset="0"/>
              </a:rPr>
              <a:t>  1962: </a:t>
            </a:r>
            <a:r>
              <a:rPr lang="en-US" sz="3200" u="sng">
                <a:latin typeface="Calibri" pitchFamily="34" charset="0"/>
              </a:rPr>
              <a:t>Silent Spring</a:t>
            </a:r>
            <a:r>
              <a:rPr lang="en-US" sz="3200">
                <a:latin typeface="Calibri" pitchFamily="34" charset="0"/>
              </a:rPr>
              <a:t> published</a:t>
            </a:r>
          </a:p>
          <a:p>
            <a:pPr>
              <a:buFont typeface="Arial" charset="0"/>
              <a:buChar char="•"/>
            </a:pPr>
            <a:r>
              <a:rPr lang="en-US" sz="1100">
                <a:latin typeface="Calibri" pitchFamily="34" charset="0"/>
              </a:rPr>
              <a:t>  </a:t>
            </a:r>
          </a:p>
          <a:p>
            <a:pPr>
              <a:buFont typeface="Arial" charset="0"/>
              <a:buChar char="•"/>
            </a:pPr>
            <a:r>
              <a:rPr lang="en-US" sz="3200">
                <a:latin typeface="Calibri" pitchFamily="34" charset="0"/>
              </a:rPr>
              <a:t>  1967: the term “IPM” first used</a:t>
            </a:r>
          </a:p>
        </p:txBody>
      </p:sp>
      <p:pic>
        <p:nvPicPr>
          <p:cNvPr id="21508" name="Picture 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752600" y="2895600"/>
            <a:ext cx="5562600" cy="3733800"/>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3"/>
          <p:cNvSpPr>
            <a:spLocks noGrp="1" noChangeArrowheads="1"/>
          </p:cNvSpPr>
          <p:nvPr>
            <p:ph idx="4294967295"/>
          </p:nvPr>
        </p:nvSpPr>
        <p:spPr bwMode="auto">
          <a:xfrm>
            <a:off x="457200" y="1371600"/>
            <a:ext cx="8305800" cy="4191000"/>
          </a:xfrm>
          <a:prstGeom prst="rect">
            <a:avLst/>
          </a:prstGeom>
          <a:noFill/>
          <a:ln>
            <a:miter lim="800000"/>
            <a:headEnd/>
            <a:tailEnd/>
          </a:ln>
        </p:spPr>
        <p:txBody>
          <a:bodyPr/>
          <a:lstStyle/>
          <a:p>
            <a:pPr eaLnBrk="1" hangingPunct="1"/>
            <a:r>
              <a:rPr lang="en-US" dirty="0" smtClean="0"/>
              <a:t>1970: the United States Environmental Protection Agency (EPA) was founded</a:t>
            </a:r>
          </a:p>
          <a:p>
            <a:pPr eaLnBrk="1" hangingPunct="1"/>
            <a:r>
              <a:rPr lang="en-US" dirty="0" smtClean="0"/>
              <a:t>1993</a:t>
            </a:r>
            <a:r>
              <a:rPr lang="en-US" dirty="0" smtClean="0"/>
              <a:t>: call for 75% of U.S. crop acreage grown under IPM principles (by 2000)</a:t>
            </a:r>
          </a:p>
        </p:txBody>
      </p:sp>
      <p:sp>
        <p:nvSpPr>
          <p:cNvPr id="22531" name="Rectangle 2"/>
          <p:cNvSpPr>
            <a:spLocks noGrp="1" noChangeArrowheads="1"/>
          </p:cNvSpPr>
          <p:nvPr>
            <p:ph type="title" idx="4294967295"/>
          </p:nvPr>
        </p:nvSpPr>
        <p:spPr bwMode="auto">
          <a:xfrm>
            <a:off x="0" y="0"/>
            <a:ext cx="9144000" cy="1143000"/>
          </a:xfrm>
          <a:prstGeom prst="rect">
            <a:avLst/>
          </a:prstGeom>
          <a:noFill/>
          <a:ln>
            <a:miter lim="800000"/>
            <a:headEnd/>
            <a:tailEnd/>
          </a:ln>
        </p:spPr>
        <p:txBody>
          <a:bodyPr anchor="ctr"/>
          <a:lstStyle/>
          <a:p>
            <a:pPr eaLnBrk="1" hangingPunct="1"/>
            <a:r>
              <a:rPr lang="en-US" b="1" smtClean="0">
                <a:solidFill>
                  <a:srgbClr val="8A0000"/>
                </a:solidFill>
              </a:rPr>
              <a:t>History</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bwMode="auto">
          <a:xfrm>
            <a:off x="457200" y="1447800"/>
            <a:ext cx="8305800" cy="5105400"/>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en-US" dirty="0" smtClean="0"/>
              <a:t>1996: Roundup-ready® soybeans introduced in the U.S.  By 2005, 87% of commercial U.S. soybean acres were Roundup-ready® varieties</a:t>
            </a:r>
          </a:p>
          <a:p>
            <a:pPr eaLnBrk="1" hangingPunct="1">
              <a:lnSpc>
                <a:spcPct val="90000"/>
              </a:lnSpc>
            </a:pPr>
            <a:r>
              <a:rPr lang="en-US" dirty="0" smtClean="0"/>
              <a:t>In 1998 Roundup-ready® corn introduced in the U.S. </a:t>
            </a:r>
          </a:p>
          <a:p>
            <a:pPr eaLnBrk="1" hangingPunct="1">
              <a:lnSpc>
                <a:spcPct val="90000"/>
              </a:lnSpc>
            </a:pPr>
            <a:r>
              <a:rPr lang="en-US" dirty="0" smtClean="0"/>
              <a:t>2000s: U.S. farmers now apply over 1.2 billion pounds of pesticides annually </a:t>
            </a:r>
          </a:p>
          <a:p>
            <a:pPr eaLnBrk="1" hangingPunct="1">
              <a:lnSpc>
                <a:spcPct val="90000"/>
              </a:lnSpc>
            </a:pPr>
            <a:r>
              <a:rPr lang="en-US" dirty="0" smtClean="0"/>
              <a:t>Today: with increasing knowledge of pests, crops, and improving technologies, field-specific management is possible</a:t>
            </a:r>
          </a:p>
          <a:p>
            <a:pPr eaLnBrk="1" hangingPunct="1"/>
            <a:endParaRPr lang="en-US" dirty="0" smtClean="0"/>
          </a:p>
        </p:txBody>
      </p:sp>
      <p:sp>
        <p:nvSpPr>
          <p:cNvPr id="23555" name="Rectangle 2"/>
          <p:cNvSpPr>
            <a:spLocks noGrp="1" noChangeArrowheads="1"/>
          </p:cNvSpPr>
          <p:nvPr>
            <p:ph type="title"/>
          </p:nvPr>
        </p:nvSpPr>
        <p:spPr bwMode="auto">
          <a:xfrm>
            <a:off x="0" y="0"/>
            <a:ext cx="9144000" cy="1143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en-US" b="1" smtClean="0">
                <a:solidFill>
                  <a:srgbClr val="8A0000"/>
                </a:solidFill>
              </a:rPr>
              <a:t>History</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14710</TotalTime>
  <Words>4481</Words>
  <Application>Microsoft Macintosh PowerPoint</Application>
  <PresentationFormat>On-screen Show (4:3)</PresentationFormat>
  <Paragraphs>274</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Introduction to Integrated Pest Management (IPM)</vt:lpstr>
      <vt:lpstr>PowerPoint Presentation</vt:lpstr>
      <vt:lpstr>PowerPoint Presentation</vt:lpstr>
      <vt:lpstr>History</vt:lpstr>
      <vt:lpstr>History</vt:lpstr>
      <vt:lpstr>History</vt:lpstr>
      <vt:lpstr>History</vt:lpstr>
      <vt:lpstr>History</vt:lpstr>
      <vt:lpstr>History</vt:lpstr>
      <vt:lpstr>IPM</vt:lpstr>
      <vt:lpstr>PowerPoint Presentation</vt:lpstr>
      <vt:lpstr>PowerPoint Presentation</vt:lpstr>
      <vt:lpstr>PowerPoint Presentation</vt:lpstr>
      <vt:lpstr>PowerPoint Presentation</vt:lpstr>
      <vt:lpstr>Costs vs. Benefits of a Practice</vt:lpstr>
      <vt:lpstr>Costs vs. Benefits of a Practice</vt:lpstr>
      <vt:lpstr>What has changed in agriculture?</vt:lpstr>
      <vt:lpstr>Average Age of NE Farmers</vt:lpstr>
      <vt:lpstr>Number &amp; Size of Farms </vt:lpstr>
      <vt:lpstr>What hasn’t changed?</vt:lpstr>
      <vt:lpstr>What hasn’t changed?</vt:lpstr>
      <vt:lpstr>What hasn’t changed?</vt:lpstr>
      <vt:lpstr>What hasn’t changed?</vt:lpstr>
      <vt:lpstr>What hasn’t changed?</vt:lpstr>
      <vt:lpstr>PowerPoint Presentation</vt:lpstr>
    </vt:vector>
  </TitlesOfParts>
  <Company>ISU Plant Pathology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Pest Management in the 21st Century</dc:title>
  <dc:creator>ropope</dc:creator>
  <cp:lastModifiedBy>Brandy VanDeWalle</cp:lastModifiedBy>
  <cp:revision>308</cp:revision>
  <dcterms:created xsi:type="dcterms:W3CDTF">2008-09-15T15:49:26Z</dcterms:created>
  <dcterms:modified xsi:type="dcterms:W3CDTF">2014-05-21T01:17:56Z</dcterms:modified>
</cp:coreProperties>
</file>