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8718" autoAdjust="0"/>
  </p:normalViewPr>
  <p:slideViewPr>
    <p:cSldViewPr>
      <p:cViewPr varScale="1">
        <p:scale>
          <a:sx n="51" d="100"/>
          <a:sy n="51" d="100"/>
        </p:scale>
        <p:origin x="-240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EC2121-4846-4C06-9817-58781AB269B5}" type="datetimeFigureOut">
              <a:rPr lang="en-US" smtClean="0"/>
              <a:pPr/>
              <a:t>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5E4F04-8064-4428-BD9C-A633516101B9}" type="slidenum">
              <a:rPr lang="en-US" smtClean="0"/>
              <a:pPr/>
              <a:t>‹#›</a:t>
            </a:fld>
            <a:endParaRPr lang="en-US"/>
          </a:p>
        </p:txBody>
      </p:sp>
    </p:spTree>
    <p:extLst>
      <p:ext uri="{BB962C8B-B14F-4D97-AF65-F5344CB8AC3E}">
        <p14:creationId xmlns:p14="http://schemas.microsoft.com/office/powerpoint/2010/main" val="3145969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 this</a:t>
            </a:r>
            <a:r>
              <a:rPr lang="en-US" sz="1100" baseline="0" dirty="0" smtClean="0"/>
              <a:t> presentation, we will discuss several pesticide and human health related topics. </a:t>
            </a:r>
          </a:p>
        </p:txBody>
      </p:sp>
      <p:sp>
        <p:nvSpPr>
          <p:cNvPr id="4" name="Slide Number Placeholder 3"/>
          <p:cNvSpPr>
            <a:spLocks noGrp="1"/>
          </p:cNvSpPr>
          <p:nvPr>
            <p:ph type="sldNum" sz="quarter" idx="10"/>
          </p:nvPr>
        </p:nvSpPr>
        <p:spPr/>
        <p:txBody>
          <a:bodyPr/>
          <a:lstStyle/>
          <a:p>
            <a:fld id="{D75E4F04-8064-4428-BD9C-A633516101B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Parkinson’s disease</a:t>
            </a:r>
            <a:r>
              <a:rPr lang="en-US" sz="1100" baseline="0" dirty="0" smtClean="0"/>
              <a:t> is a degenerative disease of the brain cells.</a:t>
            </a:r>
          </a:p>
          <a:p>
            <a:endParaRPr lang="en-US" sz="1100" dirty="0" smtClean="0"/>
          </a:p>
          <a:p>
            <a:r>
              <a:rPr lang="en-US" sz="1100" dirty="0" smtClean="0"/>
              <a:t>A</a:t>
            </a:r>
            <a:r>
              <a:rPr lang="en-US" sz="1100" baseline="0" dirty="0" smtClean="0"/>
              <a:t> study indicated that t</a:t>
            </a:r>
            <a:r>
              <a:rPr lang="en-US" sz="1100" dirty="0" smtClean="0"/>
              <a:t>he</a:t>
            </a:r>
            <a:r>
              <a:rPr lang="en-US" sz="1100" baseline="0" dirty="0" smtClean="0"/>
              <a:t> risk of Parkinson’s disease, when a certain combination of pesticides were applied near homes in California, increased by 75%.  </a:t>
            </a:r>
          </a:p>
          <a:p>
            <a:endParaRPr lang="en-US" sz="1100" baseline="0" dirty="0" smtClean="0"/>
          </a:p>
          <a:p>
            <a:r>
              <a:rPr lang="en-US" sz="1100" baseline="0" dirty="0" smtClean="0"/>
              <a:t>Risk also was higher when exposure happened to younger people.</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 thyroid gland is responsible for metabolism and growth functions in humans and other animals. Thyroid</a:t>
            </a:r>
            <a:r>
              <a:rPr lang="en-US" sz="1100" baseline="0" dirty="0" smtClean="0"/>
              <a:t> disease can include hyperthyroidism  (an overactive thyroid) and hypothyroidism (an underactive thyroid).</a:t>
            </a:r>
          </a:p>
          <a:p>
            <a:endParaRPr lang="en-US" sz="1100" baseline="0" dirty="0" smtClean="0"/>
          </a:p>
          <a:p>
            <a:r>
              <a:rPr lang="en-US" sz="1100" baseline="0" dirty="0" smtClean="0"/>
              <a:t>An examination of the women involved in the Agricultural Health Study revealed that thyroid disease increased in women married to pesticide applicators and that </a:t>
            </a:r>
            <a:r>
              <a:rPr lang="en-US" sz="1100" baseline="0" dirty="0" err="1" smtClean="0"/>
              <a:t>organochlorine</a:t>
            </a:r>
            <a:r>
              <a:rPr lang="en-US" sz="1100" baseline="0" dirty="0" smtClean="0"/>
              <a:t> insecticides as well as certain fungicides and a herbicide were associated with this increased risk. </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There are many ways to prevent</a:t>
            </a:r>
            <a:r>
              <a:rPr lang="en-US" sz="1100" baseline="0" dirty="0" smtClean="0"/>
              <a:t> exposure to pesticides during application.</a:t>
            </a:r>
          </a:p>
          <a:p>
            <a:endParaRPr lang="en-US" sz="1100" baseline="0" dirty="0" smtClean="0"/>
          </a:p>
          <a:p>
            <a:r>
              <a:rPr lang="en-US" sz="1100" baseline="0" dirty="0" smtClean="0"/>
              <a:t>First, follow labeled directions. Each pesticide comes with an instruction sheet, called a label, which gives general information about the pesticide including the proper clothing to wear during application, what pest and crop the pesticide can be used for, and the first aid for accidental exposure.</a:t>
            </a:r>
          </a:p>
          <a:p>
            <a:endParaRPr lang="en-US" sz="1100" baseline="0" dirty="0" smtClean="0"/>
          </a:p>
          <a:p>
            <a:r>
              <a:rPr lang="en-US" sz="1100" baseline="0" dirty="0" smtClean="0"/>
              <a:t>Wear the recommended Personal Protective Equipment during pesticide mixing, application, and clean-up, as well as when re-entering a field that has been sprayed before the re-entry interval is up.</a:t>
            </a:r>
          </a:p>
          <a:p>
            <a:endParaRPr lang="en-US" sz="1100" baseline="0" dirty="0" smtClean="0"/>
          </a:p>
          <a:p>
            <a:r>
              <a:rPr lang="en-US" sz="1100" baseline="0" dirty="0" smtClean="0"/>
              <a:t>Certain environmental conditions can increases risk of pesticide exposure. For example, when strong winds are blowing, pesticides may drift into areas not intended to be sprayed or onto an applicator. </a:t>
            </a:r>
          </a:p>
          <a:p>
            <a:endParaRPr lang="en-US" sz="1100" baseline="0" dirty="0" smtClean="0"/>
          </a:p>
          <a:p>
            <a:r>
              <a:rPr lang="en-US" sz="1100" baseline="0" dirty="0" smtClean="0"/>
              <a:t>Spray only when needed. This will not only reduce the risk of applicator exposure, but will save time, fuel, and reduce the risk of environmental contamination. </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There are several kinds of Personal Protective</a:t>
            </a:r>
            <a:r>
              <a:rPr lang="en-US" sz="1100" baseline="0" dirty="0" smtClean="0"/>
              <a:t> Equipment and different pesticides require different kinds of protective equipment to be worn during mixing, application, clean-up, and field re-entry.</a:t>
            </a:r>
          </a:p>
          <a:p>
            <a:endParaRPr lang="en-US" sz="1100" baseline="0" dirty="0" smtClean="0"/>
          </a:p>
          <a:p>
            <a:r>
              <a:rPr lang="en-US" sz="1100" baseline="0" dirty="0" smtClean="0"/>
              <a:t>The basic equipment is long pants, a long sleeve shirt, close-toed shoes, eye protection, and gloves but many pesticides require much more than that and can include entire body protection, rubber boots, two pairs of gloves, and specialized breathing equipment.</a:t>
            </a:r>
          </a:p>
          <a:p>
            <a:endParaRPr lang="en-US" sz="1100" baseline="0" dirty="0" smtClean="0"/>
          </a:p>
          <a:p>
            <a:r>
              <a:rPr lang="en-US" sz="1100" baseline="0" dirty="0" smtClean="0"/>
              <a:t>Be sure to check the label of a pesticide to determine the correct Personal Protective Equipment to wear.</a:t>
            </a:r>
          </a:p>
        </p:txBody>
      </p:sp>
      <p:sp>
        <p:nvSpPr>
          <p:cNvPr id="4" name="Slide Number Placeholder 3"/>
          <p:cNvSpPr>
            <a:spLocks noGrp="1"/>
          </p:cNvSpPr>
          <p:nvPr>
            <p:ph type="sldNum" sz="quarter" idx="10"/>
          </p:nvPr>
        </p:nvSpPr>
        <p:spPr/>
        <p:txBody>
          <a:bodyPr/>
          <a:lstStyle/>
          <a:p>
            <a:fld id="{1659BAE0-23DF-457F-9141-0099C6B16B8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a:t>
            </a:r>
            <a:r>
              <a:rPr lang="en-US" sz="1100" baseline="0" dirty="0" smtClean="0"/>
              <a:t> symptoms of pesticide exposure vary among the different kinds of pesticides, the amount of pesticide a person has been exposed to, and also the type of exposure (e.g., inhalation, skin absorption, swallowing).</a:t>
            </a:r>
          </a:p>
          <a:p>
            <a:endParaRPr lang="en-US" sz="1100" baseline="0" dirty="0" smtClean="0"/>
          </a:p>
          <a:p>
            <a:r>
              <a:rPr lang="en-US" sz="1100" baseline="0" dirty="0" smtClean="0"/>
              <a:t>There is a range of symptoms which includes skin irritation, headache, and nausea to incontinence, seizures, and death.</a:t>
            </a:r>
          </a:p>
          <a:p>
            <a:endParaRPr lang="en-US" sz="1100" baseline="0" dirty="0" smtClean="0"/>
          </a:p>
          <a:p>
            <a:r>
              <a:rPr lang="en-US" sz="1100" baseline="0" dirty="0" smtClean="0"/>
              <a:t>It can be difficult to determine pesticide poisoning as symptoms may be confused with those of other illnesses.</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If a pesticide</a:t>
            </a:r>
            <a:r>
              <a:rPr lang="en-US" sz="1100" baseline="0" dirty="0" smtClean="0"/>
              <a:t> related </a:t>
            </a:r>
            <a:r>
              <a:rPr lang="en-US" sz="1100" dirty="0" smtClean="0"/>
              <a:t>emergency</a:t>
            </a:r>
            <a:r>
              <a:rPr lang="en-US" sz="1100" baseline="0" dirty="0" smtClean="0"/>
              <a:t> occurs, there are several things a person should do to seek aid.</a:t>
            </a:r>
          </a:p>
          <a:p>
            <a:endParaRPr lang="en-US" sz="1100" baseline="0" dirty="0" smtClean="0"/>
          </a:p>
          <a:p>
            <a:r>
              <a:rPr lang="en-US" sz="1100" baseline="0" dirty="0" smtClean="0"/>
              <a:t>First, if the symptoms involve convulsions, difficulty breathing, or unconsciousness, call 911. </a:t>
            </a:r>
          </a:p>
          <a:p>
            <a:endParaRPr lang="en-US" sz="1100" baseline="0" dirty="0" smtClean="0"/>
          </a:p>
          <a:p>
            <a:r>
              <a:rPr lang="en-US" sz="1100" baseline="0" dirty="0" smtClean="0"/>
              <a:t>The label supplied with the pesticide should have instructions for administering first aid to an exposed person. The label should also be available for emergency personnel.</a:t>
            </a:r>
          </a:p>
          <a:p>
            <a:endParaRPr lang="en-US" sz="1100" baseline="0" dirty="0" smtClean="0"/>
          </a:p>
          <a:p>
            <a:r>
              <a:rPr lang="en-US" sz="1100" baseline="0" dirty="0" smtClean="0"/>
              <a:t>For assistance with first aid, the Poison Control Center can be reached at 1-800-222-1222.</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 conclusion,</a:t>
            </a:r>
            <a:r>
              <a:rPr lang="en-US" sz="1100" baseline="0" dirty="0" smtClean="0"/>
              <a:t> w</a:t>
            </a:r>
            <a:r>
              <a:rPr lang="en-US" sz="1100" dirty="0" smtClean="0"/>
              <a:t>e have learned that</a:t>
            </a:r>
            <a:r>
              <a:rPr lang="en-US" sz="1100" baseline="0" dirty="0" smtClean="0"/>
              <a:t> </a:t>
            </a:r>
            <a:r>
              <a:rPr lang="en-US" sz="1100" dirty="0" smtClean="0"/>
              <a:t>pesticides </a:t>
            </a:r>
            <a:r>
              <a:rPr lang="en-US" sz="1100" baseline="0" dirty="0" smtClean="0"/>
              <a:t>are an important tool in modern agriculture, but the risks and benefits of using pesticides must be considered before an application takes place. </a:t>
            </a:r>
          </a:p>
          <a:p>
            <a:endParaRPr lang="en-US" sz="1100" baseline="0" dirty="0" smtClean="0"/>
          </a:p>
          <a:p>
            <a:r>
              <a:rPr lang="en-US" sz="1100" baseline="0" dirty="0" smtClean="0"/>
              <a:t>Since we know that there are dangers associated with pesticide use, caution must be taken when using. This includes during mixing, application, clean-up, etc.</a:t>
            </a:r>
          </a:p>
          <a:p>
            <a:endParaRPr lang="en-US" sz="1100" baseline="0" dirty="0" smtClean="0"/>
          </a:p>
          <a:p>
            <a:r>
              <a:rPr lang="en-US" sz="1100" baseline="0" dirty="0" smtClean="0"/>
              <a:t>Safe practices are outlined on the label that comes with each and every pesticide. Follow the label for correct and safe application.</a:t>
            </a:r>
          </a:p>
          <a:p>
            <a:endParaRPr lang="en-US" sz="1100" baseline="0" dirty="0" smtClean="0"/>
          </a:p>
          <a:p>
            <a:r>
              <a:rPr lang="en-US" sz="1100" baseline="0" dirty="0" smtClean="0"/>
              <a:t>The label also indicates the right kind of equipment and clothing that will keep you safe during an application.</a:t>
            </a:r>
          </a:p>
          <a:p>
            <a:endParaRPr lang="en-US" sz="1100" baseline="0" dirty="0" smtClean="0"/>
          </a:p>
          <a:p>
            <a:r>
              <a:rPr lang="en-US" sz="1100" baseline="0" dirty="0" smtClean="0"/>
              <a:t>Be safe and watch out for the safety of others when using pesticides!</a:t>
            </a:r>
          </a:p>
          <a:p>
            <a:endParaRPr lang="en-US" sz="11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latin typeface="+mn-lt"/>
              </a:rPr>
              <a:t>Thanks to ISU Extension </a:t>
            </a:r>
            <a:r>
              <a:rPr lang="en-US" sz="1100" smtClean="0">
                <a:latin typeface="+mn-lt"/>
              </a:rPr>
              <a:t>and Outreach</a:t>
            </a:r>
            <a:r>
              <a:rPr lang="en-US" sz="1100" baseline="0" smtClean="0">
                <a:latin typeface="+mn-lt"/>
              </a:rPr>
              <a:t> </a:t>
            </a:r>
            <a:r>
              <a:rPr lang="en-US" sz="1100" smtClean="0">
                <a:latin typeface="+mn-lt"/>
              </a:rPr>
              <a:t>and </a:t>
            </a:r>
            <a:r>
              <a:rPr lang="en-US" sz="1100" dirty="0" smtClean="0">
                <a:latin typeface="+mn-lt"/>
              </a:rPr>
              <a:t>North Central IPM Center</a:t>
            </a:r>
            <a:r>
              <a:rPr lang="en-US" sz="1100" baseline="0" dirty="0" smtClean="0">
                <a:latin typeface="+mn-lt"/>
              </a:rPr>
              <a:t> for financial support.</a:t>
            </a:r>
            <a:endParaRPr lang="en-US" sz="1100" dirty="0" smtClean="0">
              <a:latin typeface="+mn-lt"/>
            </a:endParaRPr>
          </a:p>
        </p:txBody>
      </p:sp>
      <p:sp>
        <p:nvSpPr>
          <p:cNvPr id="4" name="Slide Number Placeholder 3"/>
          <p:cNvSpPr>
            <a:spLocks noGrp="1"/>
          </p:cNvSpPr>
          <p:nvPr>
            <p:ph type="sldNum" sz="quarter" idx="10"/>
          </p:nvPr>
        </p:nvSpPr>
        <p:spPr/>
        <p:txBody>
          <a:bodyPr/>
          <a:lstStyle/>
          <a:p>
            <a:fld id="{1659BAE0-23DF-457F-9141-0099C6B16B8B}"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baseline="0" dirty="0" smtClean="0"/>
              <a:t>First, we will learn how pesticides are important in modern agriculture and how there are health benefits associated with pesticide use. Then we will move on to the dangers connected to pesticide exposure, the ways in which exposure occurs, and how pesticides enter the body.</a:t>
            </a:r>
          </a:p>
          <a:p>
            <a:endParaRPr lang="en-US" sz="1100" baseline="0" dirty="0" smtClean="0"/>
          </a:p>
          <a:p>
            <a:r>
              <a:rPr lang="en-US" sz="1100" baseline="0" dirty="0" smtClean="0"/>
              <a:t>There are specific health conditions which may be traced to pesticide use. We will go over a few examples before discussing ways to prevent and identify pesticide exposure.</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Pesticides have</a:t>
            </a:r>
            <a:r>
              <a:rPr lang="en-US" sz="1100" baseline="0" dirty="0" smtClean="0"/>
              <a:t> become a valuable tool in the modern agriculture: fungicides are used to prevent disease on crops, insecticides minimize certain types of insect damage, and herbicides are used to manage weeds that would otherwise compete with crops for valuable resources. Pesticides have helped crop producers in the United States grow more now than ever before (</a:t>
            </a:r>
            <a:r>
              <a:rPr lang="en-US" sz="1100" baseline="0" dirty="0" err="1" smtClean="0"/>
              <a:t>Whitford</a:t>
            </a:r>
            <a:r>
              <a:rPr lang="en-US" sz="1100" baseline="0" dirty="0" smtClean="0"/>
              <a:t>, Pike, etc.).</a:t>
            </a:r>
          </a:p>
          <a:p>
            <a:endParaRPr lang="en-US" sz="1100" baseline="0" dirty="0" smtClean="0"/>
          </a:p>
          <a:p>
            <a:r>
              <a:rPr lang="en-US" sz="1100" baseline="0" dirty="0" smtClean="0"/>
              <a:t>Pesticides are also an important part of the “toolkit” of management options that comprises Integrated Pest Management. See Management Options in the Soybean Field Guide 2</a:t>
            </a:r>
            <a:r>
              <a:rPr lang="en-US" sz="1100" baseline="30000" dirty="0" smtClean="0"/>
              <a:t>nd</a:t>
            </a:r>
            <a:r>
              <a:rPr lang="en-US" sz="1100" baseline="0" dirty="0" smtClean="0"/>
              <a:t> Edition on pages 12 and 13. Beginning on page 23 in the Corn Field Guide, foliar fungicide, herbicide, and insecticide use decisions are outlined.</a:t>
            </a:r>
          </a:p>
          <a:p>
            <a:endParaRPr lang="en-US" sz="1100" baseline="0" dirty="0" smtClean="0"/>
          </a:p>
          <a:p>
            <a:r>
              <a:rPr lang="en-US" sz="1100" baseline="0" dirty="0" smtClean="0"/>
              <a:t>Many pesticides can be used safely and effectively when labeled instructions are followed. Like all available tools, however, care must be taken when using.</a:t>
            </a:r>
          </a:p>
        </p:txBody>
      </p:sp>
      <p:sp>
        <p:nvSpPr>
          <p:cNvPr id="4" name="Slide Number Placeholder 3"/>
          <p:cNvSpPr>
            <a:spLocks noGrp="1"/>
          </p:cNvSpPr>
          <p:nvPr>
            <p:ph type="sldNum" sz="quarter" idx="10"/>
          </p:nvPr>
        </p:nvSpPr>
        <p:spPr/>
        <p:txBody>
          <a:bodyPr/>
          <a:lstStyle/>
          <a:p>
            <a:fld id="{1659BAE0-23DF-457F-9141-0099C6B16B8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Several</a:t>
            </a:r>
            <a:r>
              <a:rPr lang="en-US" sz="1100" baseline="0" dirty="0" smtClean="0"/>
              <a:t> human health benefits result from safe use of pesticides. </a:t>
            </a:r>
          </a:p>
          <a:p>
            <a:endParaRPr lang="en-US" sz="1100" baseline="0" dirty="0" smtClean="0"/>
          </a:p>
          <a:p>
            <a:r>
              <a:rPr lang="en-US" sz="1100" baseline="0" dirty="0" smtClean="0"/>
              <a:t>Chlorine is used to kill bacteria that may be present in drinking water supplies, reducing water borne sickness in humans.</a:t>
            </a:r>
          </a:p>
          <a:p>
            <a:endParaRPr lang="en-US" sz="1100" baseline="0" dirty="0" smtClean="0"/>
          </a:p>
          <a:p>
            <a:r>
              <a:rPr lang="en-US" sz="1100" baseline="0" dirty="0" smtClean="0"/>
              <a:t>In hospitals, disinfectants are used to combat bacteria spread.</a:t>
            </a:r>
          </a:p>
          <a:p>
            <a:endParaRPr lang="en-US" sz="1100" baseline="0" dirty="0" smtClean="0"/>
          </a:p>
          <a:p>
            <a:r>
              <a:rPr lang="en-US" sz="1100" baseline="0" dirty="0" smtClean="0"/>
              <a:t>Insects may carry human pathogens such as the West Nile virus, malaria, and other diseases. A chemical known as DEET is useful for repelling disease spreading insects.</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There are also many dangers associated with the application of pesticides.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Dangers</a:t>
            </a:r>
            <a:r>
              <a:rPr lang="en-US" sz="1100" baseline="0" dirty="0" smtClean="0"/>
              <a:t> are grouped in two categories: acute and chronic.</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b="1" baseline="0" dirty="0" smtClean="0"/>
              <a:t>Acute</a:t>
            </a:r>
            <a:r>
              <a:rPr lang="en-US" sz="1100" b="0" baseline="0" dirty="0" smtClean="0"/>
              <a:t> effects of pesticide exposure become evident closely following an exposure event. These include headache, nausea, skin irritation, rash, and other conditions.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b="1" baseline="0" dirty="0" smtClean="0"/>
              <a:t>Chronic </a:t>
            </a:r>
            <a:r>
              <a:rPr lang="en-US" sz="1100" b="0" baseline="0" dirty="0" smtClean="0"/>
              <a:t>effects of pesticide exposure become apparent over time, or after repeated exposure to a pesticide. Chronic exposure may result in cancer, reproductive and nervous system problems, and organ damage.</a:t>
            </a:r>
            <a:endParaRPr lang="en-US" sz="1100" b="1" dirty="0" smtClean="0"/>
          </a:p>
          <a:p>
            <a:endParaRPr lang="en-US"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There are many ways that pesticide</a:t>
            </a:r>
            <a:r>
              <a:rPr lang="en-US" sz="1100" baseline="0" dirty="0" smtClean="0"/>
              <a:t> exposure may occur. </a:t>
            </a:r>
          </a:p>
          <a:p>
            <a:endParaRPr lang="en-US" sz="1100" baseline="0" dirty="0" smtClean="0"/>
          </a:p>
          <a:p>
            <a:r>
              <a:rPr lang="en-US" sz="1100" baseline="0" dirty="0" smtClean="0"/>
              <a:t>A very noticeable way that an individual can be exposed to a chemical is during application. Oftentimes pesticides may be inhaled or spray droplets may land directly on an applicator, causing lung and skin contamination.</a:t>
            </a:r>
          </a:p>
          <a:p>
            <a:endParaRPr lang="en-US" sz="1100" baseline="0" dirty="0" smtClean="0"/>
          </a:p>
          <a:p>
            <a:r>
              <a:rPr lang="en-US" sz="1100" baseline="0" dirty="0" smtClean="0"/>
              <a:t>Before application, a pesticide may be mixed and diluted with water and placed in the proper application equipment. This process can be particularly dangerous as there is potential for exposure to a concentrated form of the pesticide. </a:t>
            </a:r>
          </a:p>
          <a:p>
            <a:endParaRPr lang="en-US" sz="1100" baseline="0" dirty="0" smtClean="0"/>
          </a:p>
          <a:p>
            <a:r>
              <a:rPr lang="en-US" sz="1100" baseline="0" dirty="0" smtClean="0"/>
              <a:t>The wind may move pesticide spray particles away from intended targets. This is called drift and results in possible unintended human exposure to spray particles.</a:t>
            </a:r>
          </a:p>
          <a:p>
            <a:endParaRPr lang="en-US" sz="1100" baseline="0" dirty="0" smtClean="0"/>
          </a:p>
          <a:p>
            <a:r>
              <a:rPr lang="en-US" sz="1100" baseline="0" dirty="0" smtClean="0"/>
              <a:t>Sometimes, applied pesticides may remain on food that is consumed.</a:t>
            </a:r>
          </a:p>
          <a:p>
            <a:endParaRPr lang="en-US" sz="1100" baseline="0" dirty="0" smtClean="0"/>
          </a:p>
          <a:p>
            <a:r>
              <a:rPr lang="en-US" sz="1100" baseline="0" dirty="0" smtClean="0"/>
              <a:t>Pesticide contamination can also be found in water. Water that moves over or through the soil may wash or leach pesticides into underground water tables and rivers, lakes, and streams. Pesticide drift may cause surface water contamination.</a:t>
            </a:r>
          </a:p>
          <a:p>
            <a:endParaRPr lang="en-US" sz="11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baseline="0" dirty="0" smtClean="0"/>
              <a:t>Contaminated applicator clothing and dirt brought into the home may also be a source of pesticide exposure indoors (From: </a:t>
            </a:r>
            <a:r>
              <a:rPr lang="en-US" sz="1100" baseline="0" dirty="0" smtClean="0">
                <a:latin typeface="+mn-lt"/>
              </a:rPr>
              <a:t>Pesticide Residues in the Homes of Farm Families</a:t>
            </a:r>
            <a:r>
              <a:rPr lang="en-US" sz="1100" dirty="0" smtClean="0">
                <a:latin typeface="+mn-lt"/>
              </a:rPr>
              <a:t>. </a:t>
            </a:r>
            <a:r>
              <a:rPr lang="en-US" sz="1100" dirty="0" err="1" smtClean="0">
                <a:latin typeface="+mn-lt"/>
              </a:rPr>
              <a:t>Alavanja</a:t>
            </a:r>
            <a:r>
              <a:rPr lang="en-US" sz="1100" dirty="0" smtClean="0">
                <a:latin typeface="+mn-lt"/>
              </a:rPr>
              <a:t>, M. C. R., Blair, A., Sandler, D. P., </a:t>
            </a:r>
            <a:r>
              <a:rPr lang="en-US" sz="1100" dirty="0" err="1" smtClean="0">
                <a:latin typeface="+mn-lt"/>
              </a:rPr>
              <a:t>Hoppin</a:t>
            </a:r>
            <a:r>
              <a:rPr lang="en-US" sz="1100" dirty="0" smtClean="0">
                <a:latin typeface="+mn-lt"/>
              </a:rPr>
              <a:t>, J., and Thomas, K. Agricultural Health Study.</a:t>
            </a:r>
            <a:r>
              <a:rPr lang="en-US" sz="1100" baseline="0" dirty="0" smtClean="0"/>
              <a:t>).</a:t>
            </a:r>
          </a:p>
          <a:p>
            <a:endParaRPr lang="en-US" sz="1100" baseline="0" dirty="0" smtClean="0">
              <a:latin typeface="+mn-lt"/>
            </a:endParaRPr>
          </a:p>
        </p:txBody>
      </p:sp>
      <p:sp>
        <p:nvSpPr>
          <p:cNvPr id="4" name="Slide Number Placeholder 3"/>
          <p:cNvSpPr>
            <a:spLocks noGrp="1"/>
          </p:cNvSpPr>
          <p:nvPr>
            <p:ph type="sldNum" sz="quarter" idx="10"/>
          </p:nvPr>
        </p:nvSpPr>
        <p:spPr/>
        <p:txBody>
          <a:bodyPr/>
          <a:lstStyle/>
          <a:p>
            <a:fld id="{1659BAE0-23DF-457F-9141-0099C6B16B8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In</a:t>
            </a:r>
            <a:r>
              <a:rPr lang="en-US" sz="1100" baseline="0" dirty="0" smtClean="0"/>
              <a:t> the previous slide we discussed ways in which pesticides can end up in places besides their intended targets. Now we will go over the how pesticides actually enter the body once they come into contact with humans.</a:t>
            </a:r>
          </a:p>
          <a:p>
            <a:endParaRPr lang="en-US" sz="1100" baseline="0" dirty="0" smtClean="0"/>
          </a:p>
          <a:p>
            <a:r>
              <a:rPr lang="en-US" sz="1100" baseline="0" dirty="0" smtClean="0"/>
              <a:t>There are three routes by which a pesticide can enter the body. </a:t>
            </a:r>
          </a:p>
          <a:p>
            <a:endParaRPr lang="en-US" sz="1100" baseline="0" dirty="0" smtClean="0"/>
          </a:p>
          <a:p>
            <a:r>
              <a:rPr lang="en-US" sz="1100" b="0" baseline="0" dirty="0" smtClean="0"/>
              <a:t>When</a:t>
            </a:r>
            <a:r>
              <a:rPr lang="en-US" sz="1100" b="1" baseline="0" dirty="0" smtClean="0"/>
              <a:t> skin</a:t>
            </a:r>
            <a:r>
              <a:rPr lang="en-US" sz="1100" b="0" baseline="0" dirty="0" smtClean="0"/>
              <a:t> or eye contamination occurs, pesticides may be absorbed into the body. Absorption rates are different for different parts of the body. For example, the forearm and palm absorb pesticides slower than the forehead, scalp, and ear canal. </a:t>
            </a:r>
            <a:r>
              <a:rPr lang="en-US" sz="1100" dirty="0" smtClean="0"/>
              <a:t>The genital</a:t>
            </a:r>
            <a:r>
              <a:rPr lang="en-US" sz="1100" baseline="0" dirty="0" smtClean="0"/>
              <a:t> area will absorb pesticides more than 10 times as fast as the forearm. This is why it is important to wash your hands after handling pesticides before using the restroom.</a:t>
            </a:r>
          </a:p>
          <a:p>
            <a:endParaRPr lang="en-US" sz="1100" baseline="0" dirty="0" smtClean="0"/>
          </a:p>
          <a:p>
            <a:r>
              <a:rPr lang="en-US" sz="1100" b="0" baseline="0" dirty="0" smtClean="0"/>
              <a:t>Contamination that occurs through the </a:t>
            </a:r>
            <a:r>
              <a:rPr lang="en-US" sz="1100" b="1" baseline="0" dirty="0" smtClean="0"/>
              <a:t>mouth</a:t>
            </a:r>
            <a:r>
              <a:rPr lang="en-US" sz="1100" b="0" baseline="0" dirty="0" smtClean="0"/>
              <a:t> can be very serious and most often happens when pesticides are stored improperly (e.g., in unlabeled or food storage containers). Clearing pesticide application equipment (e.g., a spray nozzle) with your mouth can be another source of contamination.</a:t>
            </a:r>
            <a:endParaRPr lang="en-US" sz="1100" b="1" baseline="0" dirty="0" smtClean="0"/>
          </a:p>
          <a:p>
            <a:endParaRPr lang="en-US" sz="1100" baseline="0" dirty="0" smtClean="0"/>
          </a:p>
          <a:p>
            <a:r>
              <a:rPr lang="en-US" sz="1100" b="0" baseline="0" dirty="0" smtClean="0"/>
              <a:t>Pesticide exposure through the </a:t>
            </a:r>
            <a:r>
              <a:rPr lang="en-US" sz="1100" b="1" baseline="0" dirty="0" smtClean="0"/>
              <a:t>lungs</a:t>
            </a:r>
            <a:r>
              <a:rPr lang="en-US" sz="1100" b="0" baseline="0" dirty="0" smtClean="0"/>
              <a:t> may also be serious as chemicals can enter the bloodstream quickly and damage respiratory tissue. Powders, as well as small droplets and mist, can be inhaled. </a:t>
            </a:r>
          </a:p>
          <a:p>
            <a:endParaRPr lang="en-US" sz="11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Next we will examine</a:t>
            </a:r>
            <a:r>
              <a:rPr lang="en-US" sz="1100" baseline="0" dirty="0" smtClean="0"/>
              <a:t> </a:t>
            </a:r>
            <a:r>
              <a:rPr lang="en-US" sz="1100" dirty="0" smtClean="0"/>
              <a:t>specific diseases</a:t>
            </a:r>
            <a:r>
              <a:rPr lang="en-US" sz="1100" baseline="0" dirty="0" smtClean="0"/>
              <a:t> and health problems associated with pesticides.</a:t>
            </a:r>
            <a:endParaRPr lang="en-US" sz="1100" dirty="0" smtClean="0"/>
          </a:p>
          <a:p>
            <a:endParaRPr lang="en-US" b="1"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Prostate</a:t>
            </a:r>
            <a:r>
              <a:rPr lang="en-US" sz="1100" baseline="0" dirty="0" smtClean="0"/>
              <a:t> cancer is a common cancer among men </a:t>
            </a:r>
            <a:r>
              <a:rPr lang="en-US" sz="1100" baseline="0" dirty="0" smtClean="0"/>
              <a:t>throughout </a:t>
            </a:r>
            <a:r>
              <a:rPr lang="en-US" sz="1100" baseline="0" dirty="0" smtClean="0"/>
              <a:t>the United States. This cancer affects the prostate gland and causes tumor growth.</a:t>
            </a:r>
          </a:p>
          <a:p>
            <a:endParaRPr lang="en-US" sz="1100" baseline="0" dirty="0" smtClean="0"/>
          </a:p>
          <a:p>
            <a:r>
              <a:rPr lang="en-US" sz="1100" baseline="0" dirty="0" smtClean="0"/>
              <a:t>Example: There </a:t>
            </a:r>
            <a:r>
              <a:rPr lang="en-US" sz="1100" baseline="0" dirty="0" smtClean="0"/>
              <a:t>are several risk factors associated with it’s occurrence and among them is farming as an occupation. In fact, the risk of prostate cancer increases for commercial and private pesticide applicators by 41% and 27%, respectively, when compared to the rest of Iowa’s population.</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100" dirty="0" smtClean="0"/>
              <a:t>The retina is a layer</a:t>
            </a:r>
            <a:r>
              <a:rPr lang="en-US" sz="1100" baseline="0" dirty="0" smtClean="0"/>
              <a:t> of tissue that is located inside of the eye.</a:t>
            </a:r>
            <a:r>
              <a:rPr lang="en-US" sz="1100" dirty="0" smtClean="0"/>
              <a:t> Retinal</a:t>
            </a:r>
            <a:r>
              <a:rPr lang="en-US" sz="1100" baseline="0" dirty="0" smtClean="0"/>
              <a:t> degeneration is when the retina becomes injured. The injury can result in diminished vision or blindness.</a:t>
            </a:r>
          </a:p>
          <a:p>
            <a:endParaRPr lang="en-US" sz="1100" baseline="0" dirty="0" smtClean="0"/>
          </a:p>
          <a:p>
            <a:r>
              <a:rPr lang="en-US" sz="1100" baseline="0" dirty="0" smtClean="0"/>
              <a:t>The risk of retinal degeneration may be related to the application of certain fungicides and </a:t>
            </a:r>
            <a:r>
              <a:rPr lang="en-US" sz="1100" baseline="0" dirty="0" err="1" smtClean="0"/>
              <a:t>organochlorine</a:t>
            </a:r>
            <a:r>
              <a:rPr lang="en-US" sz="1100" baseline="0" dirty="0" smtClean="0"/>
              <a:t> insecticides. </a:t>
            </a:r>
            <a:endParaRPr lang="en-US" sz="1100" dirty="0"/>
          </a:p>
        </p:txBody>
      </p:sp>
      <p:sp>
        <p:nvSpPr>
          <p:cNvPr id="4" name="Slide Number Placeholder 3"/>
          <p:cNvSpPr>
            <a:spLocks noGrp="1"/>
          </p:cNvSpPr>
          <p:nvPr>
            <p:ph type="sldNum" sz="quarter" idx="10"/>
          </p:nvPr>
        </p:nvSpPr>
        <p:spPr/>
        <p:txBody>
          <a:bodyPr/>
          <a:lstStyle/>
          <a:p>
            <a:fld id="{1659BAE0-23DF-457F-9141-0099C6B16B8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C1597EA-0243-4AB3-973F-7F0B1D14847E}" type="datetimeFigureOut">
              <a:rPr lang="en-US" smtClean="0"/>
              <a:pPr/>
              <a:t>5/20/14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914F7FF-5DB9-491E-8874-8F6E9D7B5C7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7" name="Rectangle 6"/>
          <p:cNvSpPr/>
          <p:nvPr userDrawn="1"/>
        </p:nvSpPr>
        <p:spPr bwMode="auto">
          <a:xfrm>
            <a:off x="457200" y="1143000"/>
            <a:ext cx="8229600" cy="152400"/>
          </a:xfrm>
          <a:prstGeom prst="rect">
            <a:avLst/>
          </a:prstGeom>
          <a:solidFill>
            <a:srgbClr val="800000"/>
          </a:solidFill>
          <a:ln w="12700" cap="rnd" cmpd="sng" algn="ctr">
            <a:solidFill>
              <a:schemeClr val="tx1"/>
            </a:solidFill>
            <a:prstDash val="solid"/>
            <a:round/>
            <a:headEnd type="none" w="med" len="med"/>
            <a:tailEnd type="none" w="med" len="med"/>
          </a:ln>
          <a:effectLst/>
          <a:scene3d>
            <a:camera prst="orthographicFront">
              <a:rot lat="0" lon="0" rev="0"/>
            </a:camera>
            <a:lightRig rig="threePt" dir="t"/>
          </a:scene3d>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aje.oxfordjournals.org/" TargetMode="External"/><Relationship Id="rId4" Type="http://schemas.openxmlformats.org/officeDocument/2006/relationships/image" Target="../media/image6.wmf"/><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hyperlink" Target="http://aje.oxfordjournals.org/" TargetMode="External"/><Relationship Id="rId4" Type="http://schemas.openxmlformats.org/officeDocument/2006/relationships/image" Target="../media/image7.wmf"/><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8.wmf"/></Relationships>
</file>

<file path=ppt/slides/_rels/slide13.xml.rels><?xml version="1.0" encoding="UTF-8" standalone="yes"?>
<Relationships xmlns="http://schemas.openxmlformats.org/package/2006/relationships"><Relationship Id="rId3" Type="http://schemas.openxmlformats.org/officeDocument/2006/relationships/image" Target="../media/image9.wmf"/><Relationship Id="rId4" Type="http://schemas.openxmlformats.org/officeDocument/2006/relationships/image" Target="../media/image10.wmf"/><Relationship Id="rId5" Type="http://schemas.openxmlformats.org/officeDocument/2006/relationships/image" Target="../media/image11.wmf"/><Relationship Id="rId6" Type="http://schemas.openxmlformats.org/officeDocument/2006/relationships/image" Target="../media/image12.wmf"/><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4" Type="http://schemas.openxmlformats.org/officeDocument/2006/relationships/image" Target="../media/image14.png"/><Relationship Id="rId5" Type="http://schemas.openxmlformats.org/officeDocument/2006/relationships/image" Target="../media/image15.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739775"/>
            <a:ext cx="9144000" cy="1470025"/>
          </a:xfrm>
        </p:spPr>
        <p:txBody>
          <a:bodyPr>
            <a:noAutofit/>
          </a:bodyPr>
          <a:lstStyle/>
          <a:p>
            <a:r>
              <a:rPr lang="en-US" b="1" dirty="0" smtClean="0"/>
              <a:t>Human Health and Pesticides</a:t>
            </a:r>
            <a:endParaRPr lang="en-US" b="1"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t>Parkinson’s disease</a:t>
            </a:r>
            <a:endParaRPr lang="en-US" b="1" baseline="30000" dirty="0"/>
          </a:p>
        </p:txBody>
      </p:sp>
      <p:sp>
        <p:nvSpPr>
          <p:cNvPr id="3" name="Content Placeholder 2"/>
          <p:cNvSpPr>
            <a:spLocks noGrp="1"/>
          </p:cNvSpPr>
          <p:nvPr>
            <p:ph idx="1"/>
          </p:nvPr>
        </p:nvSpPr>
        <p:spPr/>
        <p:txBody>
          <a:bodyPr/>
          <a:lstStyle/>
          <a:p>
            <a:r>
              <a:rPr lang="en-US" dirty="0" smtClean="0"/>
              <a:t>Risk of Parkinson’s disease, when a certain combination of pesticides were applied near homes in California, increased 75%. </a:t>
            </a:r>
          </a:p>
          <a:p>
            <a:r>
              <a:rPr lang="en-US" dirty="0" smtClean="0"/>
              <a:t>Younger people have higher risk when exposed.</a:t>
            </a:r>
            <a:endParaRPr lang="en-US" dirty="0"/>
          </a:p>
        </p:txBody>
      </p:sp>
      <p:sp>
        <p:nvSpPr>
          <p:cNvPr id="4" name="TextBox 3"/>
          <p:cNvSpPr txBox="1"/>
          <p:nvPr/>
        </p:nvSpPr>
        <p:spPr>
          <a:xfrm>
            <a:off x="152400" y="6248400"/>
            <a:ext cx="8763000" cy="646331"/>
          </a:xfrm>
          <a:prstGeom prst="rect">
            <a:avLst/>
          </a:prstGeom>
          <a:noFill/>
        </p:spPr>
        <p:txBody>
          <a:bodyPr wrap="square" rtlCol="0">
            <a:spAutoFit/>
          </a:bodyPr>
          <a:lstStyle/>
          <a:p>
            <a:r>
              <a:rPr lang="en-US" sz="1200" dirty="0" smtClean="0"/>
              <a:t>Data from: Costello, S., Cockburn, M., Bronstein, J., Zhang, X., and Ritz, B. Parkinson’s Disease and Residential Exposure to </a:t>
            </a:r>
            <a:r>
              <a:rPr lang="en-US" sz="1200" dirty="0" err="1" smtClean="0"/>
              <a:t>Maneb</a:t>
            </a:r>
            <a:r>
              <a:rPr lang="en-US" sz="1200" dirty="0" smtClean="0"/>
              <a:t> and </a:t>
            </a:r>
            <a:r>
              <a:rPr lang="en-US" sz="1200" dirty="0" err="1" smtClean="0"/>
              <a:t>Paraquat</a:t>
            </a:r>
            <a:r>
              <a:rPr lang="en-US" sz="1200" dirty="0" smtClean="0"/>
              <a:t> From Agricultural Applications in the Central Valley of California. 2009. American Journal of Epidemiology. Vol. 169, No. 8. DOI: 10.1093/</a:t>
            </a:r>
            <a:r>
              <a:rPr lang="en-US" sz="1200" dirty="0" err="1" smtClean="0"/>
              <a:t>aje</a:t>
            </a:r>
            <a:r>
              <a:rPr lang="en-US" sz="1200" dirty="0" smtClean="0"/>
              <a:t>/kwp006. </a:t>
            </a:r>
            <a:r>
              <a:rPr lang="en-US" sz="1200" dirty="0" smtClean="0">
                <a:hlinkClick r:id="rId3"/>
              </a:rPr>
              <a:t>Http://aje.oxfordjournals.org</a:t>
            </a:r>
            <a:r>
              <a:rPr lang="en-US" sz="1200" dirty="0" smtClean="0"/>
              <a:t>. Accessed 26 March 2010.</a:t>
            </a:r>
            <a:endParaRPr lang="en-US" sz="1200" dirty="0"/>
          </a:p>
        </p:txBody>
      </p:sp>
      <p:pic>
        <p:nvPicPr>
          <p:cNvPr id="2050" name="Picture 2" descr="C:\Documents and Settings\ajsisson\My Documents\My Pictures\Microsoft Clip Organizer\j0090012.wmf"/>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553199" y="4370260"/>
            <a:ext cx="2133601" cy="172574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Thyroid disease</a:t>
            </a:r>
            <a:endParaRPr lang="en-US" b="1" baseline="30000" dirty="0"/>
          </a:p>
        </p:txBody>
      </p:sp>
      <p:sp>
        <p:nvSpPr>
          <p:cNvPr id="3" name="Content Placeholder 2"/>
          <p:cNvSpPr>
            <a:spLocks noGrp="1"/>
          </p:cNvSpPr>
          <p:nvPr>
            <p:ph idx="1"/>
          </p:nvPr>
        </p:nvSpPr>
        <p:spPr/>
        <p:txBody>
          <a:bodyPr/>
          <a:lstStyle/>
          <a:p>
            <a:r>
              <a:rPr lang="en-US" dirty="0" smtClean="0"/>
              <a:t>Thyroid disease increased in women married to pesticide applicators. </a:t>
            </a:r>
          </a:p>
          <a:p>
            <a:r>
              <a:rPr lang="en-US" dirty="0" smtClean="0"/>
              <a:t>Certain pesticides correlated with increased risk.</a:t>
            </a:r>
          </a:p>
        </p:txBody>
      </p:sp>
      <p:sp>
        <p:nvSpPr>
          <p:cNvPr id="4" name="TextBox 3"/>
          <p:cNvSpPr txBox="1"/>
          <p:nvPr/>
        </p:nvSpPr>
        <p:spPr>
          <a:xfrm>
            <a:off x="152400" y="6248400"/>
            <a:ext cx="8763000" cy="646331"/>
          </a:xfrm>
          <a:prstGeom prst="rect">
            <a:avLst/>
          </a:prstGeom>
          <a:noFill/>
        </p:spPr>
        <p:txBody>
          <a:bodyPr wrap="square" rtlCol="0">
            <a:spAutoFit/>
          </a:bodyPr>
          <a:lstStyle/>
          <a:p>
            <a:r>
              <a:rPr lang="en-US" sz="1200" dirty="0" smtClean="0"/>
              <a:t>Data from: </a:t>
            </a:r>
            <a:r>
              <a:rPr lang="en-US" sz="1200" dirty="0" err="1" smtClean="0"/>
              <a:t>Goldner</a:t>
            </a:r>
            <a:r>
              <a:rPr lang="en-US" sz="1200" dirty="0" smtClean="0"/>
              <a:t>, W. S., Sandler, D. P., Yu, F., </a:t>
            </a:r>
            <a:r>
              <a:rPr lang="en-US" sz="1200" dirty="0" err="1" smtClean="0"/>
              <a:t>Hoppin</a:t>
            </a:r>
            <a:r>
              <a:rPr lang="en-US" sz="1200" dirty="0" smtClean="0"/>
              <a:t>, J. A., </a:t>
            </a:r>
            <a:r>
              <a:rPr lang="en-US" sz="1200" dirty="0" err="1" smtClean="0"/>
              <a:t>Kamel</a:t>
            </a:r>
            <a:r>
              <a:rPr lang="en-US" sz="1200" dirty="0" smtClean="0"/>
              <a:t>, F., and </a:t>
            </a:r>
            <a:r>
              <a:rPr lang="en-US" sz="1200" dirty="0" err="1" smtClean="0"/>
              <a:t>LeVan</a:t>
            </a:r>
            <a:r>
              <a:rPr lang="en-US" sz="1200" dirty="0" smtClean="0"/>
              <a:t>, T. D. Pesticide Use and Thyroid Disease Among Women in the Agricultural Health Study. 2010. American Journal of Epidemiology. Vol. 171, No. 4. DOI: 10.1093/</a:t>
            </a:r>
            <a:r>
              <a:rPr lang="en-US" sz="1200" dirty="0" err="1" smtClean="0"/>
              <a:t>aje</a:t>
            </a:r>
            <a:r>
              <a:rPr lang="en-US" sz="1200" dirty="0" smtClean="0"/>
              <a:t>/kwp404. </a:t>
            </a:r>
            <a:r>
              <a:rPr lang="en-US" sz="1200" dirty="0" smtClean="0">
                <a:hlinkClick r:id="rId3"/>
              </a:rPr>
              <a:t>Http://aje.oxfordjournals.org</a:t>
            </a:r>
            <a:r>
              <a:rPr lang="en-US" sz="1200" dirty="0" smtClean="0"/>
              <a:t>. Accessed 26 March 2010.</a:t>
            </a:r>
            <a:endParaRPr lang="en-US" sz="1200" dirty="0"/>
          </a:p>
        </p:txBody>
      </p:sp>
      <p:pic>
        <p:nvPicPr>
          <p:cNvPr id="1027" name="Picture 3" descr="C:\Documents and Settings\ajsisson\My Documents\My Pictures\Microsoft Clip Organizer\j0149875.wmf"/>
          <p:cNvPicPr>
            <a:picLocks noChangeAspect="1" noChangeArrowheads="1"/>
          </p:cNvPicPr>
          <p:nvPr/>
        </p:nvPicPr>
        <p:blipFill>
          <a:blip r:embed="rId4" cstate="print"/>
          <a:srcRect/>
          <a:stretch>
            <a:fillRect/>
          </a:stretch>
        </p:blipFill>
        <p:spPr bwMode="auto">
          <a:xfrm>
            <a:off x="5526088" y="4038600"/>
            <a:ext cx="2855912" cy="2027238"/>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How to prevent exposure</a:t>
            </a:r>
            <a:endParaRPr lang="en-US" b="1" dirty="0"/>
          </a:p>
        </p:txBody>
      </p:sp>
      <p:sp>
        <p:nvSpPr>
          <p:cNvPr id="3" name="Content Placeholder 2"/>
          <p:cNvSpPr>
            <a:spLocks noGrp="1"/>
          </p:cNvSpPr>
          <p:nvPr>
            <p:ph idx="1"/>
          </p:nvPr>
        </p:nvSpPr>
        <p:spPr/>
        <p:txBody>
          <a:bodyPr/>
          <a:lstStyle/>
          <a:p>
            <a:r>
              <a:rPr lang="en-US" dirty="0" smtClean="0"/>
              <a:t>Follow label directions</a:t>
            </a:r>
          </a:p>
          <a:p>
            <a:r>
              <a:rPr lang="en-US" dirty="0" smtClean="0"/>
              <a:t>Wear personal protective equipment</a:t>
            </a:r>
          </a:p>
          <a:p>
            <a:r>
              <a:rPr lang="en-US" dirty="0" smtClean="0"/>
              <a:t>Apply pesticides during the right environmental conditions</a:t>
            </a:r>
          </a:p>
          <a:p>
            <a:r>
              <a:rPr lang="en-US" dirty="0" smtClean="0"/>
              <a:t>Spray only when you need to</a:t>
            </a:r>
          </a:p>
        </p:txBody>
      </p:sp>
      <p:pic>
        <p:nvPicPr>
          <p:cNvPr id="4" name="Picture 6" descr="C:\Documents and Settings\ajsisson\My Documents\My Pictures\Microsoft Clip Organizer\in00443_.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096000" y="4267200"/>
            <a:ext cx="2243137" cy="1906362"/>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Personal Protective Equipment</a:t>
            </a:r>
            <a:endParaRPr lang="en-US" b="1" dirty="0"/>
          </a:p>
        </p:txBody>
      </p:sp>
      <p:pic>
        <p:nvPicPr>
          <p:cNvPr id="1026" name="Picture 2" descr="C:\Documents and Settings\ajsisson\My Documents\My Pictures\Microsoft Clip Organizer\j0340272.wmf"/>
          <p:cNvPicPr>
            <a:picLocks noChangeAspect="1" noChangeArrowheads="1"/>
          </p:cNvPicPr>
          <p:nvPr/>
        </p:nvPicPr>
        <p:blipFill>
          <a:blip r:embed="rId3" cstate="print"/>
          <a:srcRect/>
          <a:stretch>
            <a:fillRect/>
          </a:stretch>
        </p:blipFill>
        <p:spPr bwMode="auto">
          <a:xfrm>
            <a:off x="3814763" y="2211388"/>
            <a:ext cx="1855787" cy="1717675"/>
          </a:xfrm>
          <a:prstGeom prst="rect">
            <a:avLst/>
          </a:prstGeom>
          <a:noFill/>
        </p:spPr>
      </p:pic>
      <p:pic>
        <p:nvPicPr>
          <p:cNvPr id="1027" name="Picture 3" descr="C:\Documents and Settings\ajsisson\My Documents\My Pictures\Microsoft Clip Organizer\j0187327.wmf"/>
          <p:cNvPicPr>
            <a:picLocks noChangeAspect="1" noChangeArrowheads="1"/>
          </p:cNvPicPr>
          <p:nvPr/>
        </p:nvPicPr>
        <p:blipFill>
          <a:blip r:embed="rId4" cstate="print"/>
          <a:srcRect/>
          <a:stretch>
            <a:fillRect/>
          </a:stretch>
        </p:blipFill>
        <p:spPr bwMode="auto">
          <a:xfrm>
            <a:off x="1066800" y="2667000"/>
            <a:ext cx="1804988" cy="1824038"/>
          </a:xfrm>
          <a:prstGeom prst="rect">
            <a:avLst/>
          </a:prstGeom>
          <a:noFill/>
        </p:spPr>
      </p:pic>
      <p:pic>
        <p:nvPicPr>
          <p:cNvPr id="1029" name="Picture 5" descr="C:\Documents and Settings\ajsisson\My Documents\My Pictures\Microsoft Clip Organizer\bd10370_.wmf"/>
          <p:cNvPicPr>
            <a:picLocks noChangeAspect="1" noChangeArrowheads="1"/>
          </p:cNvPicPr>
          <p:nvPr/>
        </p:nvPicPr>
        <p:blipFill>
          <a:blip r:embed="rId5" cstate="print"/>
          <a:srcRect/>
          <a:stretch>
            <a:fillRect/>
          </a:stretch>
        </p:blipFill>
        <p:spPr bwMode="auto">
          <a:xfrm>
            <a:off x="3886200" y="4419600"/>
            <a:ext cx="1817687" cy="1457325"/>
          </a:xfrm>
          <a:prstGeom prst="rect">
            <a:avLst/>
          </a:prstGeom>
          <a:noFill/>
        </p:spPr>
      </p:pic>
      <p:pic>
        <p:nvPicPr>
          <p:cNvPr id="1030" name="Picture 6" descr="C:\Documents and Settings\ajsisson\My Documents\My Pictures\Microsoft Clip Organizer\j0354883.wmf"/>
          <p:cNvPicPr>
            <a:picLocks noChangeAspect="1" noChangeArrowheads="1"/>
          </p:cNvPicPr>
          <p:nvPr/>
        </p:nvPicPr>
        <p:blipFill>
          <a:blip r:embed="rId6" cstate="print"/>
          <a:srcRect/>
          <a:stretch>
            <a:fillRect/>
          </a:stretch>
        </p:blipFill>
        <p:spPr bwMode="auto">
          <a:xfrm>
            <a:off x="6705600" y="2871788"/>
            <a:ext cx="1560513" cy="1776412"/>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Pesticide exposure symptoms</a:t>
            </a:r>
            <a:endParaRPr lang="en-US" b="1" baseline="30000" dirty="0"/>
          </a:p>
        </p:txBody>
      </p:sp>
      <p:sp>
        <p:nvSpPr>
          <p:cNvPr id="3" name="Content Placeholder 2"/>
          <p:cNvSpPr>
            <a:spLocks noGrp="1"/>
          </p:cNvSpPr>
          <p:nvPr>
            <p:ph idx="1"/>
          </p:nvPr>
        </p:nvSpPr>
        <p:spPr/>
        <p:txBody>
          <a:bodyPr>
            <a:normAutofit/>
          </a:bodyPr>
          <a:lstStyle/>
          <a:p>
            <a:r>
              <a:rPr lang="en-US" dirty="0" smtClean="0"/>
              <a:t>Dependent upon pesticide, amount, and type of exposure </a:t>
            </a:r>
          </a:p>
          <a:p>
            <a:r>
              <a:rPr lang="en-US" dirty="0" smtClean="0"/>
              <a:t>Range from skin irritation, headache, and nausea to incontinence, seizures, and death</a:t>
            </a:r>
          </a:p>
          <a:p>
            <a:r>
              <a:rPr lang="en-US" dirty="0" smtClean="0"/>
              <a:t>Can be confused with other illnesses</a:t>
            </a:r>
          </a:p>
          <a:p>
            <a:endParaRPr lang="en-US" sz="3200" dirty="0" smtClean="0"/>
          </a:p>
        </p:txBody>
      </p:sp>
      <p:sp>
        <p:nvSpPr>
          <p:cNvPr id="6" name="TextBox 5"/>
          <p:cNvSpPr txBox="1"/>
          <p:nvPr/>
        </p:nvSpPr>
        <p:spPr>
          <a:xfrm>
            <a:off x="304800" y="6324600"/>
            <a:ext cx="8763000" cy="461665"/>
          </a:xfrm>
          <a:prstGeom prst="rect">
            <a:avLst/>
          </a:prstGeom>
          <a:noFill/>
        </p:spPr>
        <p:txBody>
          <a:bodyPr wrap="square" rtlCol="0">
            <a:spAutoFit/>
          </a:bodyPr>
          <a:lstStyle/>
          <a:p>
            <a:r>
              <a:rPr lang="en-US" sz="1200" dirty="0" smtClean="0"/>
              <a:t>Data from: Schulze, L. D., </a:t>
            </a:r>
            <a:r>
              <a:rPr lang="en-US" sz="1200" dirty="0" err="1" smtClean="0"/>
              <a:t>Ogg</a:t>
            </a:r>
            <a:r>
              <a:rPr lang="en-US" sz="1200" dirty="0" smtClean="0"/>
              <a:t>, C. L., and </a:t>
            </a:r>
            <a:r>
              <a:rPr lang="en-US" sz="1200" dirty="0" err="1" smtClean="0"/>
              <a:t>Vitzthum</a:t>
            </a:r>
            <a:r>
              <a:rPr lang="en-US" sz="1200" dirty="0" smtClean="0"/>
              <a:t>, E. F.  Signs and Symptoms of Pesticide Poisoning, EC2505. University of Nebraska Cooperative Extension EC97-2505-A. Http://www.ianr.unl.edu/pubs/Pesticides/ec2505.htm.</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dirty="0" smtClean="0"/>
              <a:t>What to do in case of emergency</a:t>
            </a:r>
            <a:endParaRPr lang="en-US" b="1" dirty="0"/>
          </a:p>
        </p:txBody>
      </p:sp>
      <p:sp>
        <p:nvSpPr>
          <p:cNvPr id="3" name="Content Placeholder 2"/>
          <p:cNvSpPr>
            <a:spLocks noGrp="1"/>
          </p:cNvSpPr>
          <p:nvPr>
            <p:ph idx="1"/>
          </p:nvPr>
        </p:nvSpPr>
        <p:spPr/>
        <p:txBody>
          <a:bodyPr/>
          <a:lstStyle/>
          <a:p>
            <a:r>
              <a:rPr lang="en-US" dirty="0" smtClean="0"/>
              <a:t>If serious conditions such as convulsions, difficulty breathing, or unconsciousness occur, call 911.</a:t>
            </a:r>
          </a:p>
          <a:p>
            <a:r>
              <a:rPr lang="en-US" dirty="0" smtClean="0"/>
              <a:t>The label supplied with the pesticide should have instructions on administering first aid.</a:t>
            </a:r>
          </a:p>
          <a:p>
            <a:r>
              <a:rPr lang="en-US" dirty="0" smtClean="0"/>
              <a:t>For first aid help, the Poison Control Center can be reached at 1-800-222-1222.</a:t>
            </a:r>
          </a:p>
          <a:p>
            <a:endParaRPr lang="en-US" dirty="0"/>
          </a:p>
        </p:txBody>
      </p:sp>
      <p:sp>
        <p:nvSpPr>
          <p:cNvPr id="4" name="TextBox 3"/>
          <p:cNvSpPr txBox="1"/>
          <p:nvPr/>
        </p:nvSpPr>
        <p:spPr>
          <a:xfrm>
            <a:off x="304800" y="6324600"/>
            <a:ext cx="8763000" cy="461665"/>
          </a:xfrm>
          <a:prstGeom prst="rect">
            <a:avLst/>
          </a:prstGeom>
          <a:noFill/>
        </p:spPr>
        <p:txBody>
          <a:bodyPr wrap="square" rtlCol="0">
            <a:spAutoFit/>
          </a:bodyPr>
          <a:lstStyle/>
          <a:p>
            <a:r>
              <a:rPr lang="en-US" sz="1200" dirty="0" smtClean="0"/>
              <a:t>Data from: United States Environmental Protection Agency. Pesticides: Health and Safety. 2009. Http://www.epa.gov/pesticides/health/emergency.htm. </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5416007"/>
            <a:ext cx="9144000" cy="1447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p:cNvSpPr>
            <a:spLocks noGrp="1"/>
          </p:cNvSpPr>
          <p:nvPr>
            <p:ph type="title"/>
          </p:nvPr>
        </p:nvSpPr>
        <p:spPr>
          <a:xfrm>
            <a:off x="457200" y="381000"/>
            <a:ext cx="8229600" cy="1143000"/>
          </a:xfrm>
        </p:spPr>
        <p:txBody>
          <a:bodyPr/>
          <a:lstStyle/>
          <a:p>
            <a:r>
              <a:rPr lang="en-US" b="1" dirty="0" smtClean="0"/>
              <a:t>Conclusions</a:t>
            </a:r>
            <a:endParaRPr lang="en-US" b="1" dirty="0"/>
          </a:p>
        </p:txBody>
      </p:sp>
      <p:sp>
        <p:nvSpPr>
          <p:cNvPr id="3" name="Content Placeholder 2"/>
          <p:cNvSpPr>
            <a:spLocks noGrp="1"/>
          </p:cNvSpPr>
          <p:nvPr>
            <p:ph idx="1"/>
          </p:nvPr>
        </p:nvSpPr>
        <p:spPr>
          <a:xfrm>
            <a:off x="457200" y="1600201"/>
            <a:ext cx="8229600" cy="3809999"/>
          </a:xfrm>
        </p:spPr>
        <p:txBody>
          <a:bodyPr>
            <a:normAutofit lnSpcReduction="10000"/>
          </a:bodyPr>
          <a:lstStyle/>
          <a:p>
            <a:r>
              <a:rPr lang="en-US" dirty="0" smtClean="0"/>
              <a:t>Pesticides are an important tool in modern agriculture.</a:t>
            </a:r>
          </a:p>
          <a:p>
            <a:r>
              <a:rPr lang="en-US" dirty="0" smtClean="0"/>
              <a:t>Consider both the </a:t>
            </a:r>
            <a:r>
              <a:rPr lang="en-US" i="1" dirty="0" smtClean="0"/>
              <a:t>risks</a:t>
            </a:r>
            <a:r>
              <a:rPr lang="en-US" dirty="0" smtClean="0"/>
              <a:t> and </a:t>
            </a:r>
            <a:r>
              <a:rPr lang="en-US" i="1" dirty="0" smtClean="0"/>
              <a:t>benefits.</a:t>
            </a:r>
          </a:p>
          <a:p>
            <a:r>
              <a:rPr lang="en-US" dirty="0" smtClean="0"/>
              <a:t>Caution must be taken when using pesticides.</a:t>
            </a:r>
          </a:p>
          <a:p>
            <a:r>
              <a:rPr lang="en-US" dirty="0" smtClean="0"/>
              <a:t>Follow the label for correct application.</a:t>
            </a:r>
          </a:p>
          <a:p>
            <a:r>
              <a:rPr lang="en-US" dirty="0" smtClean="0"/>
              <a:t>Wear personal protective equipment.</a:t>
            </a:r>
          </a:p>
          <a:p>
            <a:r>
              <a:rPr lang="en-US" dirty="0" smtClean="0"/>
              <a:t>Be safe and watch out for the safety of others!</a:t>
            </a:r>
            <a:endParaRPr lang="en-US" dirty="0"/>
          </a:p>
        </p:txBody>
      </p:sp>
      <p:pic>
        <p:nvPicPr>
          <p:cNvPr id="9" name="Picture 2"/>
          <p:cNvPicPr>
            <a:picLocks noChangeAspect="1" noChangeArrowheads="1"/>
          </p:cNvPicPr>
          <p:nvPr/>
        </p:nvPicPr>
        <p:blipFill>
          <a:blip r:embed="rId3" cstate="print"/>
          <a:srcRect/>
          <a:stretch>
            <a:fillRect/>
          </a:stretch>
        </p:blipFill>
        <p:spPr bwMode="auto">
          <a:xfrm>
            <a:off x="4038600" y="5638800"/>
            <a:ext cx="1257300" cy="952500"/>
          </a:xfrm>
          <a:prstGeom prst="rect">
            <a:avLst/>
          </a:prstGeom>
          <a:noFill/>
          <a:ln w="25400">
            <a:noFill/>
            <a:miter lim="800000"/>
            <a:headEnd/>
            <a:tailEnd/>
          </a:ln>
        </p:spPr>
      </p:pic>
      <p:pic>
        <p:nvPicPr>
          <p:cNvPr id="10" name="Picture 3" descr="C:\Users\ajsisson\Desktop\ISUEO_WordmarkColor.bmp"/>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t="42071"/>
          <a:stretch/>
        </p:blipFill>
        <p:spPr bwMode="auto">
          <a:xfrm>
            <a:off x="381000" y="5955215"/>
            <a:ext cx="3511413" cy="52178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extbanner.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562600" y="5825547"/>
            <a:ext cx="3346946" cy="651453"/>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Outline</a:t>
            </a:r>
            <a:endParaRPr lang="en-US" b="1" dirty="0"/>
          </a:p>
        </p:txBody>
      </p:sp>
      <p:sp>
        <p:nvSpPr>
          <p:cNvPr id="3" name="Content Placeholder 2"/>
          <p:cNvSpPr>
            <a:spLocks noGrp="1"/>
          </p:cNvSpPr>
          <p:nvPr>
            <p:ph idx="1"/>
          </p:nvPr>
        </p:nvSpPr>
        <p:spPr/>
        <p:txBody>
          <a:bodyPr/>
          <a:lstStyle/>
          <a:p>
            <a:r>
              <a:rPr lang="en-US" dirty="0" smtClean="0"/>
              <a:t>Pesticides are important!</a:t>
            </a:r>
          </a:p>
          <a:p>
            <a:r>
              <a:rPr lang="en-US" dirty="0" smtClean="0"/>
              <a:t>Health benefits</a:t>
            </a:r>
          </a:p>
          <a:p>
            <a:r>
              <a:rPr lang="en-US" dirty="0" smtClean="0"/>
              <a:t>Health dangers</a:t>
            </a:r>
          </a:p>
          <a:p>
            <a:r>
              <a:rPr lang="en-US" dirty="0" smtClean="0"/>
              <a:t>How people are exposed</a:t>
            </a:r>
          </a:p>
          <a:p>
            <a:r>
              <a:rPr lang="en-US" dirty="0" smtClean="0"/>
              <a:t>Pesticides and the body</a:t>
            </a:r>
          </a:p>
          <a:p>
            <a:r>
              <a:rPr lang="en-US" dirty="0" smtClean="0"/>
              <a:t>Specific illnesses/injuries due to pesticides</a:t>
            </a:r>
          </a:p>
          <a:p>
            <a:r>
              <a:rPr lang="en-US" dirty="0" smtClean="0"/>
              <a:t>How to prevent and identify exposure</a:t>
            </a:r>
            <a:endParaRPr lang="en-US" dirty="0"/>
          </a:p>
        </p:txBody>
      </p:sp>
      <p:pic>
        <p:nvPicPr>
          <p:cNvPr id="3074" name="Picture 2" descr="C:\Documents and Settings\ajsisson\My Documents\My Pictures\Microsoft Clip Organizer\in00417_.wmf"/>
          <p:cNvPicPr>
            <a:picLocks noChangeAspect="1" noChangeArrowheads="1"/>
          </p:cNvPicPr>
          <p:nvPr/>
        </p:nvPicPr>
        <p:blipFill>
          <a:blip r:embed="rId3" cstate="print"/>
          <a:srcRect/>
          <a:stretch>
            <a:fillRect/>
          </a:stretch>
        </p:blipFill>
        <p:spPr bwMode="auto">
          <a:xfrm>
            <a:off x="4876800" y="1371600"/>
            <a:ext cx="3886200" cy="187916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Pesticides are important!</a:t>
            </a:r>
            <a:endParaRPr lang="en-US" b="1" dirty="0"/>
          </a:p>
        </p:txBody>
      </p:sp>
      <p:sp>
        <p:nvSpPr>
          <p:cNvPr id="3" name="Content Placeholder 2"/>
          <p:cNvSpPr>
            <a:spLocks noGrp="1"/>
          </p:cNvSpPr>
          <p:nvPr>
            <p:ph idx="1"/>
          </p:nvPr>
        </p:nvSpPr>
        <p:spPr/>
        <p:txBody>
          <a:bodyPr>
            <a:normAutofit/>
          </a:bodyPr>
          <a:lstStyle/>
          <a:p>
            <a:r>
              <a:rPr lang="en-US" dirty="0" smtClean="0"/>
              <a:t>Pesticides are a valuable tool in modern agriculture.</a:t>
            </a:r>
          </a:p>
          <a:p>
            <a:r>
              <a:rPr lang="en-US" dirty="0" smtClean="0"/>
              <a:t>Component of Integrated Pest Management</a:t>
            </a:r>
          </a:p>
          <a:p>
            <a:r>
              <a:rPr lang="en-US" dirty="0" smtClean="0"/>
              <a:t>Many pesticides can be used safely, but like all tools, care must be taken when using.</a:t>
            </a:r>
          </a:p>
          <a:p>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Health benefits</a:t>
            </a:r>
            <a:endParaRPr lang="en-US" b="1" baseline="30000" dirty="0"/>
          </a:p>
        </p:txBody>
      </p:sp>
      <p:sp>
        <p:nvSpPr>
          <p:cNvPr id="3" name="Content Placeholder 2"/>
          <p:cNvSpPr>
            <a:spLocks noGrp="1"/>
          </p:cNvSpPr>
          <p:nvPr>
            <p:ph idx="1"/>
          </p:nvPr>
        </p:nvSpPr>
        <p:spPr/>
        <p:txBody>
          <a:bodyPr/>
          <a:lstStyle/>
          <a:p>
            <a:r>
              <a:rPr lang="en-US" dirty="0" smtClean="0"/>
              <a:t>Bacteria killed by chlorine in drinking water</a:t>
            </a:r>
          </a:p>
          <a:p>
            <a:r>
              <a:rPr lang="en-US" dirty="0" smtClean="0"/>
              <a:t>Bacteria spread in hospitals managed by disinfectants</a:t>
            </a:r>
          </a:p>
          <a:p>
            <a:r>
              <a:rPr lang="en-US" dirty="0" smtClean="0"/>
              <a:t>Disease carrying insects repelled by insecticides</a:t>
            </a:r>
            <a:endParaRPr lang="en-US" dirty="0"/>
          </a:p>
        </p:txBody>
      </p:sp>
      <p:sp>
        <p:nvSpPr>
          <p:cNvPr id="4" name="TextBox 3"/>
          <p:cNvSpPr txBox="1"/>
          <p:nvPr/>
        </p:nvSpPr>
        <p:spPr>
          <a:xfrm>
            <a:off x="304800" y="6324600"/>
            <a:ext cx="8534400" cy="523220"/>
          </a:xfrm>
          <a:prstGeom prst="rect">
            <a:avLst/>
          </a:prstGeom>
          <a:noFill/>
        </p:spPr>
        <p:txBody>
          <a:bodyPr wrap="square" rtlCol="0">
            <a:spAutoFit/>
          </a:bodyPr>
          <a:lstStyle/>
          <a:p>
            <a:r>
              <a:rPr lang="en-US" sz="1400" dirty="0" smtClean="0"/>
              <a:t>Data from: </a:t>
            </a:r>
            <a:r>
              <a:rPr lang="en-US" sz="1400" dirty="0" err="1" smtClean="0"/>
              <a:t>Whitford</a:t>
            </a:r>
            <a:r>
              <a:rPr lang="en-US" sz="1400" dirty="0" smtClean="0"/>
              <a:t>, F., Pike, D., Hanger, G., Burroughs, F., Johnson, B., and Blessing, A. The Benefits of Pesticides A Story Worth Telling. Purdue Extension. PPP-70. Purdue University.</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Health dangers</a:t>
            </a:r>
            <a:endParaRPr lang="en-US" b="1" baseline="30000" dirty="0"/>
          </a:p>
        </p:txBody>
      </p:sp>
      <p:sp>
        <p:nvSpPr>
          <p:cNvPr id="3" name="Content Placeholder 2"/>
          <p:cNvSpPr>
            <a:spLocks noGrp="1"/>
          </p:cNvSpPr>
          <p:nvPr>
            <p:ph idx="1"/>
          </p:nvPr>
        </p:nvSpPr>
        <p:spPr/>
        <p:txBody>
          <a:bodyPr/>
          <a:lstStyle/>
          <a:p>
            <a:r>
              <a:rPr lang="en-US" dirty="0" smtClean="0"/>
              <a:t>There are also dangers associated with pesticides. These include </a:t>
            </a:r>
            <a:r>
              <a:rPr lang="en-US" i="1" dirty="0" smtClean="0"/>
              <a:t>acute</a:t>
            </a:r>
            <a:r>
              <a:rPr lang="en-US" dirty="0" smtClean="0"/>
              <a:t> and </a:t>
            </a:r>
            <a:r>
              <a:rPr lang="en-US" i="1" dirty="0" smtClean="0"/>
              <a:t>chronic</a:t>
            </a:r>
            <a:r>
              <a:rPr lang="en-US" dirty="0" smtClean="0"/>
              <a:t> effects. </a:t>
            </a:r>
          </a:p>
          <a:p>
            <a:r>
              <a:rPr lang="en-US" dirty="0" smtClean="0"/>
              <a:t>Acute</a:t>
            </a:r>
          </a:p>
          <a:p>
            <a:pPr lvl="1"/>
            <a:r>
              <a:rPr lang="en-US" dirty="0" smtClean="0"/>
              <a:t>Headache, nausea, skin irritation, rash, etc.</a:t>
            </a:r>
          </a:p>
          <a:p>
            <a:r>
              <a:rPr lang="en-US" dirty="0" smtClean="0"/>
              <a:t>Chronic</a:t>
            </a:r>
          </a:p>
          <a:p>
            <a:pPr lvl="1"/>
            <a:r>
              <a:rPr lang="en-US" dirty="0" smtClean="0"/>
              <a:t>Cancer, reproductive and nervous system problems, organ damage</a:t>
            </a:r>
            <a:endParaRPr lang="en-US" dirty="0"/>
          </a:p>
        </p:txBody>
      </p:sp>
      <p:sp>
        <p:nvSpPr>
          <p:cNvPr id="4" name="TextBox 3"/>
          <p:cNvSpPr txBox="1"/>
          <p:nvPr/>
        </p:nvSpPr>
        <p:spPr>
          <a:xfrm>
            <a:off x="304800" y="6324600"/>
            <a:ext cx="8686800" cy="523220"/>
          </a:xfrm>
          <a:prstGeom prst="rect">
            <a:avLst/>
          </a:prstGeom>
          <a:noFill/>
        </p:spPr>
        <p:txBody>
          <a:bodyPr wrap="square" rtlCol="0">
            <a:spAutoFit/>
          </a:bodyPr>
          <a:lstStyle/>
          <a:p>
            <a:r>
              <a:rPr lang="en-US" sz="1400" dirty="0" smtClean="0"/>
              <a:t>Data from: </a:t>
            </a:r>
            <a:r>
              <a:rPr lang="en-US" sz="1400" dirty="0" err="1" smtClean="0"/>
              <a:t>Whitford</a:t>
            </a:r>
            <a:r>
              <a:rPr lang="en-US" sz="1400" dirty="0" smtClean="0"/>
              <a:t>, F., Edwards, C. R., Neal, J. J., Martin, A. G., </a:t>
            </a:r>
            <a:r>
              <a:rPr lang="en-US" sz="1400" dirty="0" err="1" smtClean="0"/>
              <a:t>Osmun</a:t>
            </a:r>
            <a:r>
              <a:rPr lang="en-US" sz="1400" dirty="0" smtClean="0"/>
              <a:t>, J., </a:t>
            </a:r>
            <a:r>
              <a:rPr lang="en-US" sz="1400" dirty="0" err="1" smtClean="0"/>
              <a:t>Hollingworth</a:t>
            </a:r>
            <a:r>
              <a:rPr lang="en-US" sz="1400" dirty="0" smtClean="0"/>
              <a:t>, R. M., and Blessing, A. Pesticides and Personal Safety. PPP-20. Purdue Pesticide Programs. Purdue University Cooperative Extension Service.</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sz="3600" b="1" dirty="0" smtClean="0"/>
              <a:t>How are people exposed to pesticides?</a:t>
            </a:r>
            <a:endParaRPr lang="en-US" sz="3600" b="1" dirty="0"/>
          </a:p>
        </p:txBody>
      </p:sp>
      <p:sp>
        <p:nvSpPr>
          <p:cNvPr id="3" name="Content Placeholder 2"/>
          <p:cNvSpPr>
            <a:spLocks noGrp="1"/>
          </p:cNvSpPr>
          <p:nvPr>
            <p:ph idx="1"/>
          </p:nvPr>
        </p:nvSpPr>
        <p:spPr/>
        <p:txBody>
          <a:bodyPr/>
          <a:lstStyle/>
          <a:p>
            <a:r>
              <a:rPr lang="en-US" dirty="0" smtClean="0"/>
              <a:t>During application</a:t>
            </a:r>
          </a:p>
          <a:p>
            <a:r>
              <a:rPr lang="en-US" dirty="0" smtClean="0"/>
              <a:t>Preparing for application (mixing)</a:t>
            </a:r>
          </a:p>
          <a:p>
            <a:r>
              <a:rPr lang="en-US" dirty="0" smtClean="0"/>
              <a:t>Drift</a:t>
            </a:r>
          </a:p>
          <a:p>
            <a:r>
              <a:rPr lang="en-US" dirty="0" smtClean="0"/>
              <a:t>Consuming foods with residue</a:t>
            </a:r>
          </a:p>
          <a:p>
            <a:r>
              <a:rPr lang="en-US" dirty="0" smtClean="0"/>
              <a:t>Drinking contaminated water</a:t>
            </a:r>
          </a:p>
          <a:p>
            <a:r>
              <a:rPr lang="en-US" dirty="0" smtClean="0"/>
              <a:t>Residues brought into the home</a:t>
            </a:r>
          </a:p>
        </p:txBody>
      </p:sp>
      <p:pic>
        <p:nvPicPr>
          <p:cNvPr id="4" name="Picture 3" descr="C:\Documents and Settings\ajsisson\My Documents\My Pictures\Microsoft Clip Organizer\j0222007.wmf"/>
          <p:cNvPicPr>
            <a:picLocks noChangeAspect="1" noChangeArrowheads="1"/>
          </p:cNvPicPr>
          <p:nvPr/>
        </p:nvPicPr>
        <p:blipFill>
          <a:blip r:embed="rId3" cstate="print"/>
          <a:srcRect/>
          <a:stretch>
            <a:fillRect/>
          </a:stretch>
        </p:blipFill>
        <p:spPr bwMode="auto">
          <a:xfrm>
            <a:off x="6629400" y="4495800"/>
            <a:ext cx="1797050" cy="178435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Pesticides and the body</a:t>
            </a:r>
            <a:endParaRPr lang="en-US" b="1" baseline="30000" dirty="0"/>
          </a:p>
        </p:txBody>
      </p:sp>
      <p:sp>
        <p:nvSpPr>
          <p:cNvPr id="3" name="Content Placeholder 2"/>
          <p:cNvSpPr>
            <a:spLocks noGrp="1"/>
          </p:cNvSpPr>
          <p:nvPr>
            <p:ph idx="1"/>
          </p:nvPr>
        </p:nvSpPr>
        <p:spPr>
          <a:xfrm>
            <a:off x="304800" y="1295400"/>
            <a:ext cx="8534400" cy="4830763"/>
          </a:xfrm>
        </p:spPr>
        <p:txBody>
          <a:bodyPr/>
          <a:lstStyle/>
          <a:p>
            <a:r>
              <a:rPr lang="en-US" dirty="0" smtClean="0"/>
              <a:t>Three routes of pesticide entrance into body:</a:t>
            </a:r>
          </a:p>
          <a:p>
            <a:pPr lvl="1"/>
            <a:r>
              <a:rPr lang="en-US" dirty="0" smtClean="0"/>
              <a:t>Skin</a:t>
            </a:r>
          </a:p>
          <a:p>
            <a:pPr lvl="2"/>
            <a:r>
              <a:rPr lang="en-US" dirty="0" smtClean="0"/>
              <a:t>Absorbed during contact with skin or eyes</a:t>
            </a:r>
          </a:p>
          <a:p>
            <a:pPr lvl="2"/>
            <a:r>
              <a:rPr lang="en-US" dirty="0" smtClean="0"/>
              <a:t>Body parts absorb at different rates</a:t>
            </a:r>
          </a:p>
          <a:p>
            <a:pPr lvl="1"/>
            <a:r>
              <a:rPr lang="en-US" dirty="0" smtClean="0"/>
              <a:t>Mouth</a:t>
            </a:r>
          </a:p>
          <a:p>
            <a:pPr lvl="2"/>
            <a:r>
              <a:rPr lang="en-US" dirty="0" smtClean="0"/>
              <a:t>May be very serious</a:t>
            </a:r>
          </a:p>
          <a:p>
            <a:pPr lvl="2"/>
            <a:r>
              <a:rPr lang="en-US" dirty="0" smtClean="0"/>
              <a:t>Can occur when pesticides are stored improperly</a:t>
            </a:r>
          </a:p>
          <a:p>
            <a:pPr lvl="1"/>
            <a:r>
              <a:rPr lang="en-US" dirty="0" smtClean="0"/>
              <a:t>Lungs</a:t>
            </a:r>
          </a:p>
          <a:p>
            <a:pPr lvl="2"/>
            <a:r>
              <a:rPr lang="en-US" dirty="0" smtClean="0"/>
              <a:t>Can enter bloodstream quickly, damage respiratory tissue</a:t>
            </a:r>
          </a:p>
          <a:p>
            <a:pPr lvl="2"/>
            <a:r>
              <a:rPr lang="en-US" dirty="0" smtClean="0"/>
              <a:t>Powders and small droplets/mist inhaled</a:t>
            </a:r>
            <a:endParaRPr lang="en-US" dirty="0"/>
          </a:p>
        </p:txBody>
      </p:sp>
      <p:sp>
        <p:nvSpPr>
          <p:cNvPr id="4" name="TextBox 3"/>
          <p:cNvSpPr txBox="1"/>
          <p:nvPr/>
        </p:nvSpPr>
        <p:spPr>
          <a:xfrm>
            <a:off x="152400" y="6248400"/>
            <a:ext cx="8763000" cy="461665"/>
          </a:xfrm>
          <a:prstGeom prst="rect">
            <a:avLst/>
          </a:prstGeom>
          <a:noFill/>
        </p:spPr>
        <p:txBody>
          <a:bodyPr wrap="square" rtlCol="0">
            <a:spAutoFit/>
          </a:bodyPr>
          <a:lstStyle/>
          <a:p>
            <a:r>
              <a:rPr lang="en-US" sz="1200" dirty="0" smtClean="0"/>
              <a:t>Data from: Schulze, L. D., </a:t>
            </a:r>
            <a:r>
              <a:rPr lang="en-US" sz="1200" dirty="0" err="1" smtClean="0"/>
              <a:t>Ogg</a:t>
            </a:r>
            <a:r>
              <a:rPr lang="en-US" sz="1200" dirty="0" smtClean="0"/>
              <a:t>, C. L., and </a:t>
            </a:r>
            <a:r>
              <a:rPr lang="en-US" sz="1200" dirty="0" err="1" smtClean="0"/>
              <a:t>Vitzthum</a:t>
            </a:r>
            <a:r>
              <a:rPr lang="en-US" sz="1200" dirty="0" smtClean="0"/>
              <a:t>, E. F.  Signs and Symptoms of Pesticide Poisoning, EC2505. University of Nebraska Cooperative Extension EC97-2505-A. Http://www.ianr.unl.edu/pubs/Pesticides/ec2505.htm.</a:t>
            </a:r>
            <a:endParaRPr lang="en-US" sz="12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b="1" dirty="0" smtClean="0"/>
              <a:t>Prostate cancer</a:t>
            </a:r>
            <a:endParaRPr lang="en-US" b="1" dirty="0"/>
          </a:p>
        </p:txBody>
      </p:sp>
      <p:sp>
        <p:nvSpPr>
          <p:cNvPr id="3" name="Content Placeholder 2"/>
          <p:cNvSpPr>
            <a:spLocks noGrp="1"/>
          </p:cNvSpPr>
          <p:nvPr>
            <p:ph idx="1"/>
          </p:nvPr>
        </p:nvSpPr>
        <p:spPr/>
        <p:txBody>
          <a:bodyPr/>
          <a:lstStyle/>
          <a:p>
            <a:r>
              <a:rPr lang="en-US" dirty="0" smtClean="0"/>
              <a:t>What is prostate cancer?</a:t>
            </a:r>
          </a:p>
          <a:p>
            <a:r>
              <a:rPr lang="en-US" dirty="0" smtClean="0"/>
              <a:t>Risk factors for prostrate cancer include farming.</a:t>
            </a:r>
          </a:p>
          <a:p>
            <a:r>
              <a:rPr lang="en-US" dirty="0" smtClean="0"/>
              <a:t>Risk increases for pesticide applicators by</a:t>
            </a:r>
          </a:p>
          <a:p>
            <a:pPr lvl="1"/>
            <a:r>
              <a:rPr lang="en-US" dirty="0" smtClean="0"/>
              <a:t>41% in commercial applicators</a:t>
            </a:r>
          </a:p>
          <a:p>
            <a:pPr lvl="1"/>
            <a:r>
              <a:rPr lang="en-US" dirty="0" smtClean="0"/>
              <a:t>27% in private applicators</a:t>
            </a:r>
            <a:endParaRPr lang="en-US" dirty="0"/>
          </a:p>
        </p:txBody>
      </p:sp>
      <p:sp>
        <p:nvSpPr>
          <p:cNvPr id="4" name="TextBox 3"/>
          <p:cNvSpPr txBox="1"/>
          <p:nvPr/>
        </p:nvSpPr>
        <p:spPr>
          <a:xfrm>
            <a:off x="152400" y="6248400"/>
            <a:ext cx="8763000" cy="461665"/>
          </a:xfrm>
          <a:prstGeom prst="rect">
            <a:avLst/>
          </a:prstGeom>
          <a:noFill/>
        </p:spPr>
        <p:txBody>
          <a:bodyPr wrap="square" rtlCol="0">
            <a:spAutoFit/>
          </a:bodyPr>
          <a:lstStyle/>
          <a:p>
            <a:r>
              <a:rPr lang="en-US" sz="1200" dirty="0" smtClean="0"/>
              <a:t>Data from: </a:t>
            </a:r>
            <a:r>
              <a:rPr lang="en-US" sz="1200" dirty="0" err="1" smtClean="0"/>
              <a:t>Alavanja</a:t>
            </a:r>
            <a:r>
              <a:rPr lang="en-US" sz="1200" dirty="0" smtClean="0"/>
              <a:t>, M. C. R., Blair, A., Sandler, D. P., </a:t>
            </a:r>
            <a:r>
              <a:rPr lang="en-US" sz="1200" dirty="0" err="1" smtClean="0"/>
              <a:t>Hoppin</a:t>
            </a:r>
            <a:r>
              <a:rPr lang="en-US" sz="1200" dirty="0" smtClean="0"/>
              <a:t>, J., and Thomas, K. Prostrate Cancer and Agricultural Pesticides. Agricultural Health Study. 2003. </a:t>
            </a:r>
            <a:endParaRPr lang="en-US" sz="1200" dirty="0"/>
          </a:p>
        </p:txBody>
      </p:sp>
      <p:pic>
        <p:nvPicPr>
          <p:cNvPr id="4098" name="Picture 2" descr="C:\Documents and Settings\ajsisson\My Documents\My Pictures\Microsoft Clip Organizer\in00003_.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951373" y="4669598"/>
            <a:ext cx="2659227" cy="1502602"/>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b="1" dirty="0" smtClean="0"/>
              <a:t>Retinal degeneration</a:t>
            </a:r>
            <a:endParaRPr lang="en-US" b="1" dirty="0"/>
          </a:p>
        </p:txBody>
      </p:sp>
      <p:sp>
        <p:nvSpPr>
          <p:cNvPr id="3" name="Content Placeholder 2"/>
          <p:cNvSpPr>
            <a:spLocks noGrp="1"/>
          </p:cNvSpPr>
          <p:nvPr>
            <p:ph idx="1"/>
          </p:nvPr>
        </p:nvSpPr>
        <p:spPr/>
        <p:txBody>
          <a:bodyPr/>
          <a:lstStyle/>
          <a:p>
            <a:r>
              <a:rPr lang="en-US" dirty="0" smtClean="0"/>
              <a:t>What is retinal degeneration (RD)?</a:t>
            </a:r>
            <a:endParaRPr lang="en-US" dirty="0"/>
          </a:p>
          <a:p>
            <a:r>
              <a:rPr lang="en-US" dirty="0" smtClean="0"/>
              <a:t>RD and fungicide application may be related</a:t>
            </a:r>
          </a:p>
          <a:p>
            <a:r>
              <a:rPr lang="en-US" dirty="0" smtClean="0"/>
              <a:t>RD and insecticide application may be related</a:t>
            </a:r>
          </a:p>
        </p:txBody>
      </p:sp>
      <p:sp>
        <p:nvSpPr>
          <p:cNvPr id="4" name="TextBox 3"/>
          <p:cNvSpPr txBox="1"/>
          <p:nvPr/>
        </p:nvSpPr>
        <p:spPr>
          <a:xfrm>
            <a:off x="152400" y="6248400"/>
            <a:ext cx="8763000" cy="461665"/>
          </a:xfrm>
          <a:prstGeom prst="rect">
            <a:avLst/>
          </a:prstGeom>
          <a:noFill/>
        </p:spPr>
        <p:txBody>
          <a:bodyPr wrap="square" rtlCol="0">
            <a:spAutoFit/>
          </a:bodyPr>
          <a:lstStyle/>
          <a:p>
            <a:r>
              <a:rPr lang="en-US" sz="1200" dirty="0" smtClean="0"/>
              <a:t>Data from: </a:t>
            </a:r>
            <a:r>
              <a:rPr lang="en-US" sz="1200" dirty="0" err="1" smtClean="0"/>
              <a:t>Alavanja</a:t>
            </a:r>
            <a:r>
              <a:rPr lang="en-US" sz="1200" dirty="0" smtClean="0"/>
              <a:t>, M. C. R., Blair, A., Sandler, D. P., </a:t>
            </a:r>
            <a:r>
              <a:rPr lang="en-US" sz="1200" dirty="0" err="1" smtClean="0"/>
              <a:t>Hoppin</a:t>
            </a:r>
            <a:r>
              <a:rPr lang="en-US" sz="1200" dirty="0" smtClean="0"/>
              <a:t>, J., and Thomas, K. Retinal Degeneration in Licensed Pesticide Applicators. Agricultural Health Study. 2002. </a:t>
            </a:r>
            <a:endParaRPr lang="en-US" sz="1200" dirty="0"/>
          </a:p>
        </p:txBody>
      </p:sp>
      <p:pic>
        <p:nvPicPr>
          <p:cNvPr id="5125" name="Picture 5" descr="C:\Documents and Settings\ajsisson\My Documents\My Pictures\Microsoft Clip Organizer\j0311964.wmf"/>
          <p:cNvPicPr>
            <a:picLocks noChangeAspect="1" noChangeArrowheads="1"/>
          </p:cNvPicPr>
          <p:nvPr/>
        </p:nvPicPr>
        <p:blipFill>
          <a:blip r:embed="rId3" cstate="print"/>
          <a:srcRect/>
          <a:stretch>
            <a:fillRect/>
          </a:stretch>
        </p:blipFill>
        <p:spPr bwMode="auto">
          <a:xfrm>
            <a:off x="6096000" y="4191001"/>
            <a:ext cx="2319847" cy="1550592"/>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1028</TotalTime>
  <Words>2746</Words>
  <Application>Microsoft Macintosh PowerPoint</Application>
  <PresentationFormat>On-screen Show (4:3)</PresentationFormat>
  <Paragraphs>201</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Human Health and Pesticides</vt:lpstr>
      <vt:lpstr>Outline</vt:lpstr>
      <vt:lpstr>Pesticides are important!</vt:lpstr>
      <vt:lpstr>Health benefits</vt:lpstr>
      <vt:lpstr>Health dangers</vt:lpstr>
      <vt:lpstr>How are people exposed to pesticides?</vt:lpstr>
      <vt:lpstr>Pesticides and the body</vt:lpstr>
      <vt:lpstr>Prostate cancer</vt:lpstr>
      <vt:lpstr>Retinal degeneration</vt:lpstr>
      <vt:lpstr>Parkinson’s disease</vt:lpstr>
      <vt:lpstr>Thyroid disease</vt:lpstr>
      <vt:lpstr>How to prevent exposure</vt:lpstr>
      <vt:lpstr>Personal Protective Equipment</vt:lpstr>
      <vt:lpstr>Pesticide exposure symptoms</vt:lpstr>
      <vt:lpstr>What to do in case of emergency</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Crop Injury</dc:title>
  <dc:creator>dsmuelle</dc:creator>
  <cp:lastModifiedBy>Brandy VanDeWalle</cp:lastModifiedBy>
  <cp:revision>101</cp:revision>
  <dcterms:created xsi:type="dcterms:W3CDTF">2010-07-06T16:37:45Z</dcterms:created>
  <dcterms:modified xsi:type="dcterms:W3CDTF">2014-05-21T03:17:37Z</dcterms:modified>
</cp:coreProperties>
</file>