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4" r:id="rId4"/>
    <p:sldId id="267" r:id="rId5"/>
    <p:sldId id="263" r:id="rId6"/>
    <p:sldId id="259" r:id="rId7"/>
    <p:sldId id="270" r:id="rId8"/>
    <p:sldId id="269" r:id="rId9"/>
    <p:sldId id="274" r:id="rId10"/>
    <p:sldId id="277" r:id="rId11"/>
    <p:sldId id="275" r:id="rId12"/>
    <p:sldId id="27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63520" autoAdjust="0"/>
  </p:normalViewPr>
  <p:slideViewPr>
    <p:cSldViewPr>
      <p:cViewPr varScale="1">
        <p:scale>
          <a:sx n="67" d="100"/>
          <a:sy n="67" d="100"/>
        </p:scale>
        <p:origin x="-19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218899-D10D-4A25-8784-DBBF0297F5AC}" type="datetimeFigureOut">
              <a:rPr lang="en-US" smtClean="0"/>
              <a:pPr/>
              <a:t>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4F79C2-DF65-4F7B-A2AE-5B04C0F69CFB}" type="slidenum">
              <a:rPr lang="en-US" smtClean="0"/>
              <a:pPr/>
              <a:t>‹#›</a:t>
            </a:fld>
            <a:endParaRPr lang="en-US"/>
          </a:p>
        </p:txBody>
      </p:sp>
    </p:spTree>
    <p:extLst>
      <p:ext uri="{BB962C8B-B14F-4D97-AF65-F5344CB8AC3E}">
        <p14:creationId xmlns:p14="http://schemas.microsoft.com/office/powerpoint/2010/main" val="3510579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 the</a:t>
            </a:r>
            <a:r>
              <a:rPr lang="en-US" sz="1100" baseline="0" dirty="0" smtClean="0"/>
              <a:t> previous presentation on Human Health and Pesticides, we discussed some of the negative consequences associated with pesticide use. In this presentation we will focus on environmental degradation associated with pesticide use. </a:t>
            </a:r>
          </a:p>
          <a:p>
            <a:endParaRPr lang="en-US" sz="1100" baseline="0" dirty="0" smtClean="0"/>
          </a:p>
          <a:p>
            <a:r>
              <a:rPr lang="en-US" sz="1100" baseline="0" dirty="0" smtClean="0"/>
              <a:t>In reality, it may be hard to separate the negative impacts on human beings and the degradation of our environment due to pesticide use. This is because we must live, work, and play within the surrounding environment. Negative impacts that occur to the water and air may also have troublesome consequences for people and animals that utilize those resources for their livelihood. </a:t>
            </a:r>
            <a:endParaRPr lang="en-US" sz="110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Particle drift</a:t>
            </a:r>
            <a:r>
              <a:rPr lang="en-US" sz="1100" baseline="0" dirty="0" smtClean="0"/>
              <a:t> occurs when a pesticide moves through the air as droplets during the actual application of the pesticide. Larger spray droplets are less likely to drift from the target site.</a:t>
            </a:r>
          </a:p>
          <a:p>
            <a:endParaRPr lang="en-US" sz="1100" baseline="0" dirty="0" smtClean="0"/>
          </a:p>
          <a:p>
            <a:r>
              <a:rPr lang="en-US" sz="1100" baseline="0" dirty="0" smtClean="0"/>
              <a:t>Vapor drift occurs when applied pesticides volatize, or turn into fumes and move through the air. High temperatures cause volatility to be more of a problem. Certain pesticides are more likely to volatize than others. These include pesticides with  2,4-D esters, </a:t>
            </a:r>
            <a:r>
              <a:rPr lang="en-US" sz="1100" baseline="0" dirty="0" err="1" smtClean="0"/>
              <a:t>clomazone</a:t>
            </a:r>
            <a:r>
              <a:rPr lang="en-US" sz="1100" baseline="0" dirty="0" smtClean="0"/>
              <a:t>, or </a:t>
            </a:r>
            <a:r>
              <a:rPr lang="en-US" sz="1100" baseline="0" dirty="0" err="1" smtClean="0"/>
              <a:t>dicamba</a:t>
            </a:r>
            <a:r>
              <a:rPr lang="en-US" sz="1100" baseline="0" dirty="0" smtClean="0"/>
              <a:t>.  </a:t>
            </a:r>
          </a:p>
          <a:p>
            <a:endParaRPr lang="en-US" sz="1100" baseline="0" dirty="0" smtClean="0"/>
          </a:p>
          <a:p>
            <a:r>
              <a:rPr lang="en-US" sz="1100" baseline="0" dirty="0" smtClean="0"/>
              <a:t>Particle and vapor drift can cause harm to other plants, injure people or animals, and, as we discussed earlier, pollute surface water. To minimize drift, follow the included pesticide label, apply pesticides only during suitable weather conditions and only when needed, use the appropriate sprayer settings, and only spray after other options have been explored.</a:t>
            </a:r>
          </a:p>
        </p:txBody>
      </p:sp>
      <p:sp>
        <p:nvSpPr>
          <p:cNvPr id="4" name="Slide Number Placeholder 3"/>
          <p:cNvSpPr>
            <a:spLocks noGrp="1"/>
          </p:cNvSpPr>
          <p:nvPr>
            <p:ph type="sldNum" sz="quarter" idx="10"/>
          </p:nvPr>
        </p:nvSpPr>
        <p:spPr/>
        <p:txBody>
          <a:bodyPr/>
          <a:lstStyle/>
          <a:p>
            <a:fld id="{524F79C2-DF65-4F7B-A2AE-5B04C0F69CF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There are good</a:t>
            </a:r>
            <a:r>
              <a:rPr lang="en-US" sz="1100" baseline="0" dirty="0" smtClean="0">
                <a:latin typeface="+mn-lt"/>
              </a:rPr>
              <a:t> insects, known as </a:t>
            </a:r>
            <a:r>
              <a:rPr lang="en-US" sz="1100" dirty="0" smtClean="0">
                <a:latin typeface="+mn-lt"/>
              </a:rPr>
              <a:t>beneficial insects, that are working to keep pest insect populations under control. These insects eat</a:t>
            </a:r>
            <a:r>
              <a:rPr lang="en-US" sz="1100" baseline="0" dirty="0" smtClean="0">
                <a:latin typeface="+mn-lt"/>
              </a:rPr>
              <a:t> pests and can pollinate fruits and other plants.</a:t>
            </a:r>
            <a:endParaRPr lang="en-US" sz="11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For more about beneficial insects </a:t>
            </a:r>
            <a:r>
              <a:rPr lang="en-US" sz="1100" baseline="0" dirty="0" smtClean="0">
                <a:latin typeface="+mn-lt"/>
              </a:rPr>
              <a:t>see pages 48-50 in the Soybean Field Guide 2</a:t>
            </a:r>
            <a:r>
              <a:rPr lang="en-US" sz="1100" baseline="30000" dirty="0" smtClean="0">
                <a:latin typeface="+mn-lt"/>
              </a:rPr>
              <a:t>nd</a:t>
            </a:r>
            <a:r>
              <a:rPr lang="en-US" sz="1100" baseline="0" dirty="0" smtClean="0">
                <a:latin typeface="+mn-lt"/>
              </a:rPr>
              <a:t> Edition and pages 59 and 60 in the Corn Field Guide.</a:t>
            </a:r>
            <a:endParaRPr lang="en-US" sz="11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Insecticides can harm these beneficial insects. Sometimes beneficial insects are controlled better than the pests and pest populations may become worse because of the insecticide application. </a:t>
            </a:r>
          </a:p>
          <a:p>
            <a:endParaRPr lang="en-US" sz="11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The beneficial species on this slide are [</a:t>
            </a:r>
            <a:r>
              <a:rPr lang="en-US" sz="1100" i="1" dirty="0" smtClean="0">
                <a:latin typeface="+mn-lt"/>
              </a:rPr>
              <a:t>From top: a green lacewing adult </a:t>
            </a:r>
            <a:r>
              <a:rPr lang="en-US" sz="1100" i="0" dirty="0" smtClean="0">
                <a:latin typeface="+mn-lt"/>
              </a:rPr>
              <a:t>(insect predator as a larva; page 50, Soybean Field Guide 2</a:t>
            </a:r>
            <a:r>
              <a:rPr lang="en-US" sz="1100" i="0" baseline="30000" dirty="0" smtClean="0">
                <a:latin typeface="+mn-lt"/>
              </a:rPr>
              <a:t>nd</a:t>
            </a:r>
            <a:r>
              <a:rPr lang="en-US" sz="1100" i="0" dirty="0" smtClean="0">
                <a:latin typeface="+mn-lt"/>
              </a:rPr>
              <a:t> Edition and page 60,</a:t>
            </a:r>
            <a:r>
              <a:rPr lang="en-US" sz="1100" i="0" baseline="0" dirty="0" smtClean="0">
                <a:latin typeface="+mn-lt"/>
              </a:rPr>
              <a:t> Corn Field Guide</a:t>
            </a:r>
            <a:r>
              <a:rPr lang="en-US" sz="1100" i="0" dirty="0" smtClean="0">
                <a:latin typeface="+mn-lt"/>
              </a:rPr>
              <a:t>), </a:t>
            </a:r>
            <a:r>
              <a:rPr lang="en-US" sz="1100" i="1" dirty="0" smtClean="0">
                <a:latin typeface="+mn-lt"/>
              </a:rPr>
              <a:t>a ground beetle larva </a:t>
            </a:r>
            <a:r>
              <a:rPr lang="en-US" sz="1100" i="0" dirty="0" smtClean="0">
                <a:latin typeface="+mn-lt"/>
              </a:rPr>
              <a:t>(predator), </a:t>
            </a:r>
            <a:r>
              <a:rPr lang="en-US" sz="1100" i="1" dirty="0" smtClean="0">
                <a:latin typeface="+mn-lt"/>
              </a:rPr>
              <a:t>and multicolored Asian ladybeetles </a:t>
            </a:r>
            <a:r>
              <a:rPr lang="en-US" sz="1100" i="0" dirty="0" smtClean="0">
                <a:latin typeface="+mn-lt"/>
              </a:rPr>
              <a:t>(insect predator that can become a problem when it aggregates in and around homes for overwintering; page 49, Soybean Field Guide 2</a:t>
            </a:r>
            <a:r>
              <a:rPr lang="en-US" sz="1100" i="0" baseline="30000" dirty="0" smtClean="0">
                <a:latin typeface="+mn-lt"/>
              </a:rPr>
              <a:t>nd</a:t>
            </a:r>
            <a:r>
              <a:rPr lang="en-US" sz="1100" i="0" dirty="0" smtClean="0">
                <a:latin typeface="+mn-lt"/>
              </a:rPr>
              <a:t> Edition and page</a:t>
            </a:r>
            <a:r>
              <a:rPr lang="en-US" sz="1100" i="0" baseline="0" dirty="0" smtClean="0">
                <a:latin typeface="+mn-lt"/>
              </a:rPr>
              <a:t> 59, Corn Field Guide</a:t>
            </a:r>
            <a:r>
              <a:rPr lang="en-US" sz="1100" i="0" dirty="0" smtClean="0">
                <a:latin typeface="+mn-lt"/>
              </a:rPr>
              <a:t>).]</a:t>
            </a:r>
          </a:p>
        </p:txBody>
      </p:sp>
      <p:sp>
        <p:nvSpPr>
          <p:cNvPr id="4" name="Slide Number Placeholder 3"/>
          <p:cNvSpPr>
            <a:spLocks noGrp="1"/>
          </p:cNvSpPr>
          <p:nvPr>
            <p:ph type="sldNum" sz="quarter" idx="10"/>
          </p:nvPr>
        </p:nvSpPr>
        <p:spPr/>
        <p:txBody>
          <a:bodyPr/>
          <a:lstStyle/>
          <a:p>
            <a:fld id="{524F79C2-DF65-4F7B-A2AE-5B04C0F69CF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Bees are</a:t>
            </a:r>
            <a:r>
              <a:rPr lang="en-US" sz="1100" baseline="0" dirty="0" smtClean="0"/>
              <a:t> a beneficial insect because they pollinate many kinds of plants and produce honey. </a:t>
            </a:r>
          </a:p>
          <a:p>
            <a:endParaRPr lang="en-US" sz="1100" baseline="0" dirty="0" smtClean="0"/>
          </a:p>
          <a:p>
            <a:r>
              <a:rPr lang="en-US" sz="1100" baseline="0" dirty="0" smtClean="0"/>
              <a:t>Pesticides can harm bee colonies. Approximately 1 million colonies per year in the United States sustain damaged or are killed.</a:t>
            </a:r>
            <a:endParaRPr lang="en-US" sz="1100" dirty="0" smtClean="0"/>
          </a:p>
          <a:p>
            <a:endParaRPr lang="en-US" sz="1100" dirty="0" smtClean="0"/>
          </a:p>
          <a:p>
            <a:r>
              <a:rPr lang="en-US" sz="1100" dirty="0" smtClean="0"/>
              <a:t>Iowa has a law</a:t>
            </a:r>
            <a:r>
              <a:rPr lang="en-US" sz="1100" baseline="0" dirty="0" smtClean="0"/>
              <a:t> that protects bees from certain harmful pesticides. Pesticides labeled as being poisonous to bees cannot be sprayed from 8am to 6pm within a mile from a registered apiary (where bees live). Registered apiaries can be found on the Iowa Department of Agriculture and Land Stewardship Pesticide Bureau webpage at http://www.agriculture.state.ia.us/pesticides.asp. </a:t>
            </a:r>
            <a:endParaRPr lang="en-US" sz="1100" dirty="0" smtClean="0"/>
          </a:p>
          <a:p>
            <a:endParaRPr lang="en-US" sz="1100" dirty="0" smtClean="0"/>
          </a:p>
          <a:p>
            <a:r>
              <a:rPr lang="en-US" sz="1100" i="0" dirty="0" smtClean="0">
                <a:latin typeface="+mn-lt"/>
              </a:rPr>
              <a:t>[</a:t>
            </a:r>
            <a:r>
              <a:rPr lang="en-US" sz="1100" i="1" dirty="0" smtClean="0">
                <a:latin typeface="+mn-lt"/>
              </a:rPr>
              <a:t>Honey bee hive </a:t>
            </a:r>
            <a:r>
              <a:rPr lang="en-US" sz="1100" i="0" dirty="0" smtClean="0">
                <a:latin typeface="+mn-lt"/>
              </a:rPr>
              <a:t>(bees are pollinators</a:t>
            </a:r>
            <a:r>
              <a:rPr lang="en-US" sz="1100" i="0" baseline="0" dirty="0" smtClean="0">
                <a:latin typeface="+mn-lt"/>
              </a:rPr>
              <a:t> and</a:t>
            </a:r>
            <a:r>
              <a:rPr lang="en-US" sz="1100" i="0" dirty="0" smtClean="0">
                <a:latin typeface="+mn-lt"/>
              </a:rPr>
              <a:t> honey producers)]</a:t>
            </a:r>
            <a:endParaRPr lang="en-US" sz="1100" i="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 conclusion,</a:t>
            </a:r>
            <a:r>
              <a:rPr lang="en-US" sz="1100" baseline="0" dirty="0" smtClean="0"/>
              <a:t> w</a:t>
            </a:r>
            <a:r>
              <a:rPr lang="en-US" sz="1100" dirty="0" smtClean="0"/>
              <a:t>e have learned that</a:t>
            </a:r>
            <a:r>
              <a:rPr lang="en-US" sz="1100" baseline="0" dirty="0" smtClean="0"/>
              <a:t> </a:t>
            </a:r>
            <a:r>
              <a:rPr lang="en-US" sz="1100" dirty="0" smtClean="0"/>
              <a:t>pesticides </a:t>
            </a:r>
            <a:r>
              <a:rPr lang="en-US" sz="1100" baseline="0" dirty="0" smtClean="0"/>
              <a:t>are an important tool in modern agriculture, but the risks and benefits of using pesticides must be considered before an application takes place. While economics may drive many pesticide use decisions, the environment must also be considered.</a:t>
            </a:r>
          </a:p>
          <a:p>
            <a:endParaRPr lang="en-US" sz="1100" baseline="0" dirty="0" smtClean="0"/>
          </a:p>
          <a:p>
            <a:r>
              <a:rPr lang="en-US" sz="1100" baseline="0" dirty="0" smtClean="0"/>
              <a:t>Since we know that there are dangers associated with pesticide use, caution must be taken when using. This includes during mixing, application, clean-up, etc.</a:t>
            </a:r>
          </a:p>
          <a:p>
            <a:endParaRPr lang="en-US" sz="1100" baseline="0" dirty="0" smtClean="0"/>
          </a:p>
          <a:p>
            <a:r>
              <a:rPr lang="en-US" sz="1100" baseline="0" dirty="0" smtClean="0"/>
              <a:t>Safe practices are outlined on the label that comes with each and every pesticide. Follow the label for correct and safe application.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Consider alternative management options for pests if available.</a:t>
            </a:r>
          </a:p>
          <a:p>
            <a:endParaRPr lang="en-US" sz="1100" baseline="0" dirty="0" smtClean="0"/>
          </a:p>
          <a:p>
            <a:r>
              <a:rPr lang="en-US" sz="1100" baseline="0" dirty="0" smtClean="0"/>
              <a:t>Be safe and watch out for the wellbeing of the environment, animals, and other people when using pesticides!</a:t>
            </a:r>
          </a:p>
          <a:p>
            <a:endParaRPr lang="en-US" sz="11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Thanks to ISU Extension and Outreach</a:t>
            </a:r>
            <a:r>
              <a:rPr lang="en-US" sz="1100" baseline="0" dirty="0" smtClean="0">
                <a:latin typeface="+mn-lt"/>
              </a:rPr>
              <a:t> </a:t>
            </a:r>
            <a:r>
              <a:rPr lang="en-US" sz="1100" dirty="0" smtClean="0">
                <a:latin typeface="+mn-lt"/>
              </a:rPr>
              <a:t>and North Central IPM Center</a:t>
            </a:r>
            <a:r>
              <a:rPr lang="en-US" sz="1100" baseline="0" dirty="0" smtClean="0">
                <a:latin typeface="+mn-lt"/>
              </a:rPr>
              <a:t> for financial support.</a:t>
            </a:r>
            <a:endParaRPr lang="en-US" sz="1100" dirty="0" smtClean="0"/>
          </a:p>
          <a:p>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Today</a:t>
            </a:r>
            <a:r>
              <a:rPr lang="en-US" sz="1100" baseline="0" dirty="0" smtClean="0"/>
              <a:t> we will talk about the importance of our environment: what it is and how do we use it.</a:t>
            </a:r>
          </a:p>
          <a:p>
            <a:endParaRPr lang="en-US" sz="1100" baseline="0" dirty="0" smtClean="0"/>
          </a:p>
          <a:p>
            <a:r>
              <a:rPr lang="en-US" sz="1100" baseline="0" dirty="0" smtClean="0"/>
              <a:t>This will help us understand why a degraded environment can be harmful as we discuss environmental degradation to water and air and harm or loss of non-target species of animals.</a:t>
            </a:r>
          </a:p>
        </p:txBody>
      </p:sp>
      <p:sp>
        <p:nvSpPr>
          <p:cNvPr id="4" name="Slide Number Placeholder 3"/>
          <p:cNvSpPr>
            <a:spLocks noGrp="1"/>
          </p:cNvSpPr>
          <p:nvPr>
            <p:ph type="sldNum" sz="quarter" idx="10"/>
          </p:nvPr>
        </p:nvSpPr>
        <p:spPr/>
        <p:txBody>
          <a:bodyPr/>
          <a:lstStyle/>
          <a:p>
            <a:fld id="{524F79C2-DF65-4F7B-A2AE-5B04C0F69CF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Our environment</a:t>
            </a:r>
            <a:r>
              <a:rPr lang="en-US" sz="1100" baseline="0" dirty="0" smtClean="0"/>
              <a:t> is very important. Is sustains our lives! We build our houses or rent apartments here, we travel to and attend jobs and school here, we fish, hunt, hike, and enjoy in many other ways the areas in which we live. Our environment is full of valuable resources.</a:t>
            </a:r>
          </a:p>
          <a:p>
            <a:endParaRPr lang="en-US" sz="1100" baseline="0" dirty="0" smtClean="0"/>
          </a:p>
          <a:p>
            <a:r>
              <a:rPr lang="en-US" sz="1100" baseline="0" dirty="0" smtClean="0"/>
              <a:t>We depend on the soil and other natural resources to produce food and fuel, not only for ourselves, but for many other people as well.</a:t>
            </a:r>
          </a:p>
          <a:p>
            <a:endParaRPr lang="en-US" sz="1100" baseline="0" dirty="0" smtClean="0"/>
          </a:p>
          <a:p>
            <a:r>
              <a:rPr lang="en-US" sz="1100" baseline="0" dirty="0" smtClean="0"/>
              <a:t>We drink the water and rely on rain for watering field crops.</a:t>
            </a:r>
          </a:p>
          <a:p>
            <a:endParaRPr lang="en-US" sz="1100" baseline="0" dirty="0" smtClean="0"/>
          </a:p>
          <a:p>
            <a:r>
              <a:rPr lang="en-US" sz="1100" baseline="0" dirty="0" smtClean="0"/>
              <a:t>We take pleasure in and benefit from recreational activities and the beauty provided by our surroundings.</a:t>
            </a:r>
          </a:p>
          <a:p>
            <a:endParaRPr lang="en-US" sz="1100" baseline="0" dirty="0" smtClean="0"/>
          </a:p>
          <a:p>
            <a:r>
              <a:rPr lang="en-US" sz="1100" baseline="0" dirty="0" smtClean="0"/>
              <a:t>And also, other creatures live here besides us. Eagles, hawks, bluegill, deer, cats, dogs, bees, and many other animals use the same resources we do in order to survive.</a:t>
            </a:r>
          </a:p>
          <a:p>
            <a:endParaRPr lang="en-US" sz="1100" baseline="0" dirty="0" smtClean="0"/>
          </a:p>
          <a:p>
            <a:r>
              <a:rPr lang="en-US" sz="1100" baseline="0" dirty="0" smtClean="0"/>
              <a:t>In fact, the government of </a:t>
            </a:r>
            <a:r>
              <a:rPr lang="en-US" sz="1100" baseline="0" dirty="0" smtClean="0"/>
              <a:t>Nebraska has </a:t>
            </a:r>
            <a:r>
              <a:rPr lang="en-US" sz="1100" baseline="0" dirty="0" smtClean="0"/>
              <a:t>laws in place to help protect the environment from careless and damaging activities. However, we should seek to protect the place we live regardless of whether or not it is the law.</a:t>
            </a:r>
          </a:p>
          <a:p>
            <a:endParaRPr lang="en-US" sz="1100" baseline="0" dirty="0" smtClean="0"/>
          </a:p>
          <a:p>
            <a:endParaRPr lang="en-US"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a:t>
            </a:r>
            <a:r>
              <a:rPr lang="en-US" sz="1100" baseline="0" dirty="0" smtClean="0"/>
              <a:t> benefits to using pesticides go beyond merely killing insects, fungi, weeds, and other organisms in corn and soybean fields. </a:t>
            </a:r>
          </a:p>
          <a:p>
            <a:endParaRPr lang="en-US" sz="1100" baseline="0" dirty="0" smtClean="0"/>
          </a:p>
          <a:p>
            <a:r>
              <a:rPr lang="en-US" sz="1100" baseline="0" dirty="0" smtClean="0"/>
              <a:t>The use of pesticides allows preservation of existing wildlife habitat by increasing crop production on farm land. Less land can be utilized for growing crops because use of the land already in production can be maximized. Crops are protected from pests that would otherwise lower per acre yield.</a:t>
            </a:r>
          </a:p>
          <a:p>
            <a:endParaRPr lang="en-US" sz="1100" baseline="0" dirty="0" smtClean="0"/>
          </a:p>
          <a:p>
            <a:r>
              <a:rPr lang="en-US" sz="1100" baseline="0" dirty="0" smtClean="0"/>
              <a:t>The practice of no-till is beneficial for soil. Crop residue left on the soil surface protects the soil from erosion caused by water run-off. However, some disease causing organisms survive the winter in crop residue. A crop grown the next season may be exposed to disease that has survived the winter in the previous season’s plant tissue. Tillage buries the infested residue in the soil, increasing decomposition of the plant tissue and making it less likely that disease causing organisms will survive. The use of pesticides enables growers to leave crop residue on the soil surface to protect it from erosion and also manage diseases that may be more problematic when crop residue is left on the surface.</a:t>
            </a:r>
          </a:p>
          <a:p>
            <a:endParaRPr lang="en-US" sz="1100" baseline="0" dirty="0" smtClean="0"/>
          </a:p>
          <a:p>
            <a:r>
              <a:rPr lang="en-US" sz="1100" baseline="0" dirty="0" smtClean="0"/>
              <a:t>Some pests can move into areas where they did not exist previously. These organisms are called invasive, since they “invade,” or move into a region that they would not normally exist in. It can be beneficial to slow the movement of invasive organisms from one area to another in order to protect the area where the pest does not currently reside. Pesticides help to manage the spread of invasive organisms from one area to another by slowing movement of the pest, thus protecting the new area. </a:t>
            </a:r>
          </a:p>
          <a:p>
            <a:endParaRPr lang="en-US" sz="1100" baseline="0" dirty="0" smtClean="0"/>
          </a:p>
          <a:p>
            <a:endParaRPr lang="en-US" sz="110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Degradation occurs when a component of the environment in which we live is damaged or polluted in some way. Pesticides can cause</a:t>
            </a:r>
            <a:r>
              <a:rPr lang="en-US" sz="1100" baseline="0" dirty="0" smtClean="0"/>
              <a:t> chemical pollution and may</a:t>
            </a:r>
            <a:r>
              <a:rPr lang="en-US" sz="1100" dirty="0" smtClean="0"/>
              <a:t> contaminate water sources, the air we breathe, and harm animals such as bees that are beneficial to human beings. </a:t>
            </a:r>
          </a:p>
          <a:p>
            <a:endParaRPr lang="en-US" sz="1100" dirty="0" smtClean="0"/>
          </a:p>
          <a:p>
            <a:r>
              <a:rPr lang="en-US" sz="1100" dirty="0" smtClean="0"/>
              <a:t>Contamination can make resources less usable or even dangerous to use.</a:t>
            </a:r>
            <a:endParaRPr lang="en-US" sz="110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 many places of the world, water is a</a:t>
            </a:r>
            <a:r>
              <a:rPr lang="en-US" sz="1100" baseline="0" dirty="0" smtClean="0"/>
              <a:t> scarce resource. People must carry it long distances in order to meet their daily needs. It may need to be brought in using irrigation in order to grow food in some places in the world. People depend on it not only for drinking and producing food but also for bathing, transportation, fishing, industrial processes, and other uses. Without water, we would die within a few days. Water is essential to life and that is why it is important to protect it as a natural resource in our environment.</a:t>
            </a:r>
          </a:p>
          <a:p>
            <a:endParaRPr lang="en-US" sz="1100" baseline="0" dirty="0" smtClean="0"/>
          </a:p>
          <a:p>
            <a:r>
              <a:rPr lang="en-US" sz="1100" baseline="0" dirty="0" smtClean="0"/>
              <a:t>In the previous slide-set, we learned that chlorine is beneficial when used to manage bacteria in our water supply. However, other pesticides can contaminate our water supply and these chemicals are not intended for human consumption.</a:t>
            </a:r>
          </a:p>
          <a:p>
            <a:endParaRPr lang="en-US" sz="1100" baseline="0" dirty="0" smtClean="0"/>
          </a:p>
          <a:p>
            <a:r>
              <a:rPr lang="en-US" sz="1100" baseline="0" dirty="0" smtClean="0"/>
              <a:t>Both </a:t>
            </a:r>
            <a:r>
              <a:rPr lang="en-US" sz="1100" b="1" baseline="0" dirty="0" smtClean="0"/>
              <a:t>ground water </a:t>
            </a:r>
            <a:r>
              <a:rPr lang="en-US" sz="1100" baseline="0" dirty="0" smtClean="0"/>
              <a:t>and </a:t>
            </a:r>
            <a:r>
              <a:rPr lang="en-US" sz="1100" b="1" baseline="0" dirty="0" smtClean="0"/>
              <a:t>surface water </a:t>
            </a:r>
            <a:r>
              <a:rPr lang="en-US" sz="1100" baseline="0" dirty="0" smtClean="0"/>
              <a:t>have been found to contain pesticides or parts of pesticides. Ground water is water that is located beneath the soil surface; wells are drilled into this underground water supply and rural Iowan’s use it for drinking and other activities. Surface water consists of lakes, rivers, and ponds. The ways in which pesticides pollute these types of water differ.</a:t>
            </a:r>
            <a:endParaRPr lang="en-US" sz="110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There are large sources of underground water referred to as ground water, or aquifers. </a:t>
            </a:r>
          </a:p>
          <a:p>
            <a:endParaRPr lang="en-US" sz="1100" dirty="0" smtClean="0"/>
          </a:p>
          <a:p>
            <a:r>
              <a:rPr lang="en-US" sz="1100" dirty="0" smtClean="0"/>
              <a:t>Ground</a:t>
            </a:r>
            <a:r>
              <a:rPr lang="en-US" sz="1100" baseline="0" dirty="0" smtClean="0"/>
              <a:t> water can be polluted in several ways. Pesticides can reach ground water by leaching, or travelling downwards in soil. Pesticides may run off into old wells which extend down into the ground water supply. Agricultural drainage wells are a specific kind of well used to make wet land suitable for farming and these can provide a way for pesticides to reach ground water supplies.  </a:t>
            </a:r>
          </a:p>
          <a:p>
            <a:endParaRPr lang="en-US" sz="1100" baseline="0" dirty="0" smtClean="0"/>
          </a:p>
          <a:p>
            <a:r>
              <a:rPr lang="en-US" sz="1100" baseline="0" dirty="0" smtClean="0"/>
              <a:t>This type of pollution can be prevented by exploring other options of pest management before using pesticides.</a:t>
            </a:r>
            <a:endParaRPr lang="en-US" sz="1100"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Surface water can</a:t>
            </a:r>
            <a:r>
              <a:rPr lang="en-US" sz="1100" baseline="0" dirty="0" smtClean="0"/>
              <a:t> be polluted by pesticide drift and nearby sprays which end up in the water. Rain may also cause pesticides to travel from a location into surface water. Crop fields may be a source of this contamination.</a:t>
            </a:r>
          </a:p>
          <a:p>
            <a:endParaRPr lang="en-US" sz="1100" baseline="0" dirty="0" smtClean="0"/>
          </a:p>
          <a:p>
            <a:r>
              <a:rPr lang="en-US" sz="1100" baseline="0" dirty="0" smtClean="0"/>
              <a:t>Limiting pesticide use is a great way to prevent surface water contamination. There can be alternative methods of achieving pest management which should be fully explored before using chemical control.</a:t>
            </a:r>
          </a:p>
          <a:p>
            <a:endParaRPr lang="en-US" sz="1100" baseline="0" dirty="0" smtClean="0"/>
          </a:p>
          <a:p>
            <a:r>
              <a:rPr lang="en-US" sz="1100" baseline="0" dirty="0" smtClean="0"/>
              <a:t>Also, be sure to follow application instructions found on the label of the pesticide.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24F79C2-DF65-4F7B-A2AE-5B04C0F69CF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100" dirty="0" smtClean="0"/>
              <a:t>Pesticides</a:t>
            </a:r>
            <a:r>
              <a:rPr lang="en-US" sz="1100" baseline="0" dirty="0" smtClean="0"/>
              <a:t> can be moved through the air in a process called drift. Drift occurs when pesticides are windblown from the target area of application. We will discuss two kinds of pesticide drift known as particle and vapor drift on the next slide.</a:t>
            </a:r>
            <a:endParaRPr lang="en-US" sz="1100" dirty="0" smtClean="0"/>
          </a:p>
          <a:p>
            <a:endParaRPr lang="en-US" sz="1100" dirty="0" smtClean="0"/>
          </a:p>
          <a:p>
            <a:r>
              <a:rPr lang="en-US" sz="1100" dirty="0" smtClean="0"/>
              <a:t>Pesticides can also break down into “daughter” chemicals called volatile organic compounds. These</a:t>
            </a:r>
            <a:r>
              <a:rPr lang="en-US" sz="1100" baseline="0" dirty="0" smtClean="0"/>
              <a:t> compounds</a:t>
            </a:r>
            <a:r>
              <a:rPr lang="en-US" sz="1100" dirty="0" smtClean="0"/>
              <a:t> can react with other chemicals to form a pollutant called ozone. Pesticide use leads to an estimated 6% of the total ozone production.</a:t>
            </a:r>
          </a:p>
          <a:p>
            <a:pPr marL="548640" lvl="1" indent="-274320">
              <a:spcBef>
                <a:spcPts val="0"/>
              </a:spcBef>
              <a:buFont typeface="Arial" pitchFamily="34" charset="0"/>
              <a:buChar char="•"/>
              <a:defRPr/>
            </a:pPr>
            <a:endParaRPr lang="en-US" dirty="0" smtClean="0">
              <a:latin typeface="+mn-lt"/>
            </a:endParaRPr>
          </a:p>
        </p:txBody>
      </p:sp>
      <p:sp>
        <p:nvSpPr>
          <p:cNvPr id="4" name="Slide Number Placeholder 3"/>
          <p:cNvSpPr>
            <a:spLocks noGrp="1"/>
          </p:cNvSpPr>
          <p:nvPr>
            <p:ph type="sldNum" sz="quarter" idx="10"/>
          </p:nvPr>
        </p:nvSpPr>
        <p:spPr/>
        <p:txBody>
          <a:bodyPr/>
          <a:lstStyle/>
          <a:p>
            <a:fld id="{524F79C2-DF65-4F7B-A2AE-5B04C0F69CF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7" name="Rectangle 6"/>
          <p:cNvSpPr/>
          <p:nvPr userDrawn="1"/>
        </p:nvSpPr>
        <p:spPr bwMode="auto">
          <a:xfrm>
            <a:off x="457200" y="1219200"/>
            <a:ext cx="8229600" cy="152400"/>
          </a:xfrm>
          <a:prstGeom prst="rect">
            <a:avLst/>
          </a:prstGeom>
          <a:solidFill>
            <a:srgbClr val="800000"/>
          </a:solidFill>
          <a:ln w="12700" cap="rnd" cmpd="sng" algn="ctr">
            <a:solidFill>
              <a:schemeClr val="tx1"/>
            </a:solidFill>
            <a:prstDash val="solid"/>
            <a:round/>
            <a:headEnd type="none" w="med" len="med"/>
            <a:tailEnd type="none" w="med" len="med"/>
          </a:ln>
          <a:effectLst/>
          <a:scene3d>
            <a:camera prst="orthographicFront">
              <a:rot lat="0" lon="0" rev="0"/>
            </a:camera>
            <a:lightRig rig="threePt" dir="t"/>
          </a:scene3d>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5" Type="http://schemas.openxmlformats.org/officeDocument/2006/relationships/image" Target="../media/image9.jpe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Documents and Settings\dsmuelle\My Documents\My Pictures\Corn\Background image - TA.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609600" y="381000"/>
            <a:ext cx="7772400" cy="1470025"/>
          </a:xfrm>
        </p:spPr>
        <p:txBody>
          <a:bodyPr>
            <a:noAutofit/>
          </a:bodyPr>
          <a:lstStyle/>
          <a:p>
            <a:r>
              <a:rPr lang="en-US" b="1" dirty="0" smtClean="0"/>
              <a:t>Environmental Degradation and Pesticides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b="1" dirty="0" smtClean="0"/>
              <a:t>Particle and vapor drift</a:t>
            </a:r>
            <a:endParaRPr lang="en-US" b="1" dirty="0"/>
          </a:p>
        </p:txBody>
      </p:sp>
      <p:sp>
        <p:nvSpPr>
          <p:cNvPr id="3" name="Content Placeholder 2"/>
          <p:cNvSpPr>
            <a:spLocks noGrp="1"/>
          </p:cNvSpPr>
          <p:nvPr>
            <p:ph idx="1"/>
          </p:nvPr>
        </p:nvSpPr>
        <p:spPr/>
        <p:txBody>
          <a:bodyPr>
            <a:normAutofit lnSpcReduction="10000"/>
          </a:bodyPr>
          <a:lstStyle/>
          <a:p>
            <a:r>
              <a:rPr lang="en-US" dirty="0" smtClean="0"/>
              <a:t>Particle drift occurs when a pesticide moves through the air as droplets during application.</a:t>
            </a:r>
          </a:p>
          <a:p>
            <a:r>
              <a:rPr lang="en-US" dirty="0" smtClean="0"/>
              <a:t>Vapor drift occurs when applied pesticides volatize, or turn into fumes and move through the air.</a:t>
            </a:r>
          </a:p>
          <a:p>
            <a:r>
              <a:rPr lang="en-US" dirty="0" smtClean="0"/>
              <a:t>Can harm other plants, injure people or animals, and pollute surface water</a:t>
            </a:r>
          </a:p>
          <a:p>
            <a:r>
              <a:rPr lang="en-US" dirty="0" smtClean="0"/>
              <a:t>Follow label, apply during suitable weather, and use appropriate sprayer settings</a:t>
            </a:r>
          </a:p>
          <a:p>
            <a:endParaRPr lang="en-US" dirty="0" smtClean="0"/>
          </a:p>
        </p:txBody>
      </p:sp>
      <p:sp>
        <p:nvSpPr>
          <p:cNvPr id="4" name="TextBox 3"/>
          <p:cNvSpPr txBox="1"/>
          <p:nvPr/>
        </p:nvSpPr>
        <p:spPr>
          <a:xfrm>
            <a:off x="304800" y="6119336"/>
            <a:ext cx="8534400" cy="523220"/>
          </a:xfrm>
          <a:prstGeom prst="rect">
            <a:avLst/>
          </a:prstGeom>
          <a:noFill/>
        </p:spPr>
        <p:txBody>
          <a:bodyPr wrap="square" rtlCol="0">
            <a:spAutoFit/>
          </a:bodyPr>
          <a:lstStyle/>
          <a:p>
            <a:r>
              <a:rPr lang="en-US" sz="1400" dirty="0" smtClean="0"/>
              <a:t>Data from: </a:t>
            </a:r>
            <a:r>
              <a:rPr lang="en-US" sz="1400" dirty="0" err="1" smtClean="0"/>
              <a:t>Wixted</a:t>
            </a:r>
            <a:r>
              <a:rPr lang="en-US" sz="1400" dirty="0" smtClean="0"/>
              <a:t>, D., </a:t>
            </a:r>
            <a:r>
              <a:rPr lang="en-US" sz="1400" dirty="0" err="1" smtClean="0"/>
              <a:t>Boerboom</a:t>
            </a:r>
            <a:r>
              <a:rPr lang="en-US" sz="1400" dirty="0" smtClean="0"/>
              <a:t>, C., Alexander, M., and Pringnitz, B. Managing Pesticide Drift in Iowa: Field Sprayers. PAT 37. November 1999.</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8229600" cy="944562"/>
          </a:xfrm>
        </p:spPr>
        <p:txBody>
          <a:bodyPr/>
          <a:lstStyle/>
          <a:p>
            <a:r>
              <a:rPr lang="en-US" b="1" dirty="0" smtClean="0"/>
              <a:t>Beneficial insects</a:t>
            </a:r>
            <a:endParaRPr lang="en-US" b="1" dirty="0"/>
          </a:p>
        </p:txBody>
      </p:sp>
      <p:pic>
        <p:nvPicPr>
          <p:cNvPr id="4099" name="Picture 3"/>
          <p:cNvPicPr>
            <a:picLocks noGrp="1" noChangeAspect="1" noChangeArrowheads="1"/>
          </p:cNvPicPr>
          <p:nvPr>
            <p:ph idx="1"/>
          </p:nvPr>
        </p:nvPicPr>
        <p:blipFill rotWithShape="1">
          <a:blip r:embed="rId3" cstate="email">
            <a:extLst>
              <a:ext uri="{28A0092B-C50C-407E-A947-70E740481C1C}">
                <a14:useLocalDpi xmlns:a14="http://schemas.microsoft.com/office/drawing/2010/main"/>
              </a:ext>
            </a:extLst>
          </a:blip>
          <a:srcRect/>
          <a:stretch/>
        </p:blipFill>
        <p:spPr bwMode="auto">
          <a:xfrm>
            <a:off x="5730583" y="3352800"/>
            <a:ext cx="2956217" cy="1339763"/>
          </a:xfrm>
          <a:prstGeom prst="rect">
            <a:avLst/>
          </a:prstGeom>
          <a:noFill/>
          <a:ln w="9525">
            <a:solidFill>
              <a:schemeClr val="tx1"/>
            </a:solidFill>
            <a:miter lim="800000"/>
            <a:headEnd/>
            <a:tailEnd/>
          </a:ln>
          <a:effectLst/>
        </p:spPr>
      </p:pic>
      <p:sp>
        <p:nvSpPr>
          <p:cNvPr id="8" name="Content Placeholder 2"/>
          <p:cNvSpPr txBox="1">
            <a:spLocks/>
          </p:cNvSpPr>
          <p:nvPr/>
        </p:nvSpPr>
        <p:spPr>
          <a:xfrm>
            <a:off x="457200" y="1371600"/>
            <a:ext cx="5257800" cy="5334000"/>
          </a:xfrm>
          <a:prstGeom prst="rect">
            <a:avLst/>
          </a:prstGeom>
        </p:spPr>
        <p:txBody>
          <a:bodyPr vert="horz" lIns="91440" tIns="45720" rIns="91440" bIns="45720" rtlCol="0">
            <a:noAutofit/>
          </a:bodyPr>
          <a:lstStyle/>
          <a:p>
            <a:pPr marL="342900" lvl="1" indent="-342900">
              <a:spcBef>
                <a:spcPct val="20000"/>
              </a:spcBef>
              <a:buFont typeface="Arial" pitchFamily="34" charset="0"/>
              <a:buChar char="•"/>
            </a:pPr>
            <a:r>
              <a:rPr lang="en-US" sz="3200" dirty="0" smtClean="0"/>
              <a:t>Beneficial insects are helpful insects!</a:t>
            </a:r>
          </a:p>
          <a:p>
            <a:pPr marL="342900" lvl="1" indent="-342900">
              <a:spcBef>
                <a:spcPct val="20000"/>
              </a:spcBef>
              <a:buFont typeface="Arial" pitchFamily="34" charset="0"/>
              <a:buChar char="•"/>
            </a:pPr>
            <a:r>
              <a:rPr lang="en-US" sz="3200" dirty="0" smtClean="0"/>
              <a:t>They eat pest insects and can pollinate fruits and other plants (honey bees).</a:t>
            </a:r>
          </a:p>
          <a:p>
            <a:pPr marL="342900" marR="0" lvl="1"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Beneficial</a:t>
            </a:r>
            <a:r>
              <a:rPr kumimoji="0" lang="en-US" sz="3200" b="0" i="0" u="none" strike="noStrike" kern="1200" cap="none" spc="0" normalizeH="0" noProof="0" dirty="0" smtClean="0">
                <a:ln>
                  <a:noFill/>
                </a:ln>
                <a:solidFill>
                  <a:schemeClr val="tx1"/>
                </a:solidFill>
                <a:effectLst/>
                <a:uLnTx/>
                <a:uFillTx/>
                <a:latin typeface="+mn-lt"/>
                <a:ea typeface="+mn-ea"/>
                <a:cs typeface="+mn-cs"/>
              </a:rPr>
              <a:t> insects can be harmed by insecticides and be killed along with the pests.</a:t>
            </a:r>
          </a:p>
          <a:p>
            <a:pPr marL="342900" marR="0" lvl="1"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noProof="0" dirty="0" smtClean="0">
              <a:ln>
                <a:noFill/>
              </a:ln>
              <a:solidFill>
                <a:schemeClr val="tx1"/>
              </a:solidFill>
              <a:effectLst/>
              <a:uLnTx/>
              <a:uFillTx/>
              <a:latin typeface="+mn-lt"/>
              <a:ea typeface="+mn-ea"/>
              <a:cs typeface="+mn-cs"/>
            </a:endParaRPr>
          </a:p>
        </p:txBody>
      </p:sp>
      <p:pic>
        <p:nvPicPr>
          <p:cNvPr id="1026" name="Picture 2" descr="C:\Users\ajsisson\Desktop\All Images\Big image file\Mostly aphids, Mostly Marlin images\green lacewing adult.jpg"/>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5715000" y="1676400"/>
            <a:ext cx="2971800" cy="149262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788088" y="2984956"/>
            <a:ext cx="974912" cy="215444"/>
          </a:xfrm>
          <a:prstGeom prst="rect">
            <a:avLst/>
          </a:prstGeom>
          <a:noFill/>
        </p:spPr>
        <p:txBody>
          <a:bodyPr wrap="square" rtlCol="0">
            <a:spAutoFit/>
          </a:bodyPr>
          <a:lstStyle/>
          <a:p>
            <a:r>
              <a:rPr lang="en-US" sz="800" b="1" dirty="0" smtClean="0"/>
              <a:t>© Marlin E. Rice</a:t>
            </a:r>
            <a:endParaRPr lang="en-US" sz="800" b="1" dirty="0"/>
          </a:p>
        </p:txBody>
      </p:sp>
      <p:pic>
        <p:nvPicPr>
          <p:cNvPr id="1027" name="Picture 3" descr="C:\Users\ajsisson\Desktop\All Images\Big image file\Darens Images\01 Field Crops\Soybean\aa Images for soybean field guide\2007\Beneficial insect - Harmonia - Marlin Rice.jpg"/>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a:off x="5703689" y="4876800"/>
            <a:ext cx="2983111" cy="153296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7788088" y="6248400"/>
            <a:ext cx="974912" cy="215444"/>
          </a:xfrm>
          <a:prstGeom prst="rect">
            <a:avLst/>
          </a:prstGeom>
          <a:noFill/>
        </p:spPr>
        <p:txBody>
          <a:bodyPr wrap="square" rtlCol="0">
            <a:spAutoFit/>
          </a:bodyPr>
          <a:lstStyle/>
          <a:p>
            <a:r>
              <a:rPr lang="en-US" sz="800" b="1" dirty="0" smtClean="0"/>
              <a:t>© Marlin E. Rice</a:t>
            </a:r>
            <a:endParaRPr lang="en-US" sz="800" b="1" dirty="0"/>
          </a:p>
        </p:txBody>
      </p:sp>
      <p:sp>
        <p:nvSpPr>
          <p:cNvPr id="11" name="TextBox 10"/>
          <p:cNvSpPr txBox="1"/>
          <p:nvPr/>
        </p:nvSpPr>
        <p:spPr>
          <a:xfrm>
            <a:off x="5654488" y="4495800"/>
            <a:ext cx="974912" cy="215444"/>
          </a:xfrm>
          <a:prstGeom prst="rect">
            <a:avLst/>
          </a:prstGeom>
          <a:noFill/>
        </p:spPr>
        <p:txBody>
          <a:bodyPr wrap="square" rtlCol="0">
            <a:spAutoFit/>
          </a:bodyPr>
          <a:lstStyle/>
          <a:p>
            <a:r>
              <a:rPr lang="en-US" sz="800" b="1" dirty="0" smtClean="0"/>
              <a:t>© Marlin E. Rice</a:t>
            </a:r>
            <a:endParaRPr lang="en-US" sz="800" b="1"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lstStyle/>
          <a:p>
            <a:r>
              <a:rPr lang="en-US" b="1" dirty="0" smtClean="0"/>
              <a:t>Honey bees</a:t>
            </a:r>
            <a:endParaRPr lang="en-US" b="1" dirty="0"/>
          </a:p>
        </p:txBody>
      </p:sp>
      <p:sp>
        <p:nvSpPr>
          <p:cNvPr id="3" name="Content Placeholder 2"/>
          <p:cNvSpPr>
            <a:spLocks noGrp="1"/>
          </p:cNvSpPr>
          <p:nvPr>
            <p:ph idx="1"/>
          </p:nvPr>
        </p:nvSpPr>
        <p:spPr>
          <a:xfrm>
            <a:off x="457200" y="1600200"/>
            <a:ext cx="4953000" cy="4525963"/>
          </a:xfrm>
        </p:spPr>
        <p:txBody>
          <a:bodyPr>
            <a:normAutofit fontScale="92500" lnSpcReduction="20000"/>
          </a:bodyPr>
          <a:lstStyle/>
          <a:p>
            <a:r>
              <a:rPr lang="en-US" dirty="0" smtClean="0"/>
              <a:t>Honey bees pollinate many kinds of plants and produce honey.</a:t>
            </a:r>
          </a:p>
          <a:p>
            <a:r>
              <a:rPr lang="en-US" dirty="0" smtClean="0"/>
              <a:t>Pesticides can harm bee colonies.</a:t>
            </a:r>
          </a:p>
          <a:p>
            <a:r>
              <a:rPr lang="en-US" dirty="0" smtClean="0"/>
              <a:t>Approximately 1 million colonies per year in the U.S. are damaged or killed.</a:t>
            </a:r>
          </a:p>
          <a:p>
            <a:r>
              <a:rPr lang="en-US" dirty="0" smtClean="0"/>
              <a:t>Laws are being passed </a:t>
            </a:r>
            <a:r>
              <a:rPr lang="en-US" dirty="0" smtClean="0"/>
              <a:t>that protects bees from harmful pesticides.</a:t>
            </a:r>
          </a:p>
        </p:txBody>
      </p:sp>
      <p:sp>
        <p:nvSpPr>
          <p:cNvPr id="4" name="TextBox 3"/>
          <p:cNvSpPr txBox="1"/>
          <p:nvPr/>
        </p:nvSpPr>
        <p:spPr>
          <a:xfrm>
            <a:off x="304800" y="6397823"/>
            <a:ext cx="8534400" cy="307777"/>
          </a:xfrm>
          <a:prstGeom prst="rect">
            <a:avLst/>
          </a:prstGeom>
          <a:noFill/>
        </p:spPr>
        <p:txBody>
          <a:bodyPr wrap="square" rtlCol="0">
            <a:spAutoFit/>
          </a:bodyPr>
          <a:lstStyle/>
          <a:p>
            <a:r>
              <a:rPr lang="en-US" sz="1400" dirty="0" smtClean="0"/>
              <a:t>Data from: </a:t>
            </a:r>
            <a:r>
              <a:rPr lang="en-US" sz="1400" dirty="0" err="1" smtClean="0"/>
              <a:t>Bohmont</a:t>
            </a:r>
            <a:r>
              <a:rPr lang="en-US" sz="1400" dirty="0" smtClean="0"/>
              <a:t>, Bert, L. The Standard Pesticide User’s Guide. Sixth Edition. Prentice Hall. 2003.</a:t>
            </a:r>
          </a:p>
        </p:txBody>
      </p:sp>
      <p:pic>
        <p:nvPicPr>
          <p:cNvPr id="5" name="Picture 4"/>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5410200" y="1600201"/>
            <a:ext cx="3352800" cy="4311878"/>
          </a:xfrm>
          <a:prstGeom prst="rect">
            <a:avLst/>
          </a:prstGeom>
          <a:noFill/>
          <a:ln w="9525">
            <a:solidFill>
              <a:schemeClr val="tx1"/>
            </a:solidFill>
            <a:miter lim="800000"/>
            <a:headEnd/>
            <a:tailEnd/>
          </a:ln>
          <a:effectLst/>
        </p:spPr>
      </p:pic>
      <p:sp>
        <p:nvSpPr>
          <p:cNvPr id="6" name="TextBox 5"/>
          <p:cNvSpPr txBox="1"/>
          <p:nvPr/>
        </p:nvSpPr>
        <p:spPr>
          <a:xfrm>
            <a:off x="5334000" y="5715000"/>
            <a:ext cx="974912" cy="215444"/>
          </a:xfrm>
          <a:prstGeom prst="rect">
            <a:avLst/>
          </a:prstGeom>
          <a:noFill/>
        </p:spPr>
        <p:txBody>
          <a:bodyPr wrap="square" rtlCol="0">
            <a:spAutoFit/>
          </a:bodyPr>
          <a:lstStyle/>
          <a:p>
            <a:r>
              <a:rPr lang="en-US" sz="800" b="1" dirty="0" smtClean="0">
                <a:solidFill>
                  <a:schemeClr val="bg1"/>
                </a:solidFill>
              </a:rPr>
              <a:t>© Marlin E. Rice</a:t>
            </a:r>
            <a:endParaRPr lang="en-US" sz="800" b="1"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416007"/>
            <a:ext cx="91440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457200" y="381000"/>
            <a:ext cx="8229600" cy="990600"/>
          </a:xfrm>
        </p:spPr>
        <p:txBody>
          <a:bodyPr/>
          <a:lstStyle/>
          <a:p>
            <a:r>
              <a:rPr lang="en-US" b="1" dirty="0" smtClean="0"/>
              <a:t>Conclusions</a:t>
            </a:r>
            <a:endParaRPr lang="en-US" b="1" dirty="0"/>
          </a:p>
        </p:txBody>
      </p:sp>
      <p:sp>
        <p:nvSpPr>
          <p:cNvPr id="3" name="Content Placeholder 2"/>
          <p:cNvSpPr>
            <a:spLocks noGrp="1"/>
          </p:cNvSpPr>
          <p:nvPr>
            <p:ph idx="1"/>
          </p:nvPr>
        </p:nvSpPr>
        <p:spPr>
          <a:xfrm>
            <a:off x="457200" y="1600200"/>
            <a:ext cx="8229600" cy="3962400"/>
          </a:xfrm>
        </p:spPr>
        <p:txBody>
          <a:bodyPr>
            <a:normAutofit fontScale="92500" lnSpcReduction="10000"/>
          </a:bodyPr>
          <a:lstStyle/>
          <a:p>
            <a:r>
              <a:rPr lang="en-US" dirty="0" smtClean="0"/>
              <a:t>Pesticides are an important tool in modern agriculture.</a:t>
            </a:r>
          </a:p>
          <a:p>
            <a:r>
              <a:rPr lang="en-US" dirty="0" smtClean="0"/>
              <a:t>Consider how pesticides could harm the environment before you apply them</a:t>
            </a:r>
            <a:r>
              <a:rPr lang="en-US" i="1" dirty="0" smtClean="0"/>
              <a:t>. </a:t>
            </a:r>
          </a:p>
          <a:p>
            <a:r>
              <a:rPr lang="en-US" dirty="0" smtClean="0"/>
              <a:t>Follow the label for correct application methods.</a:t>
            </a:r>
          </a:p>
          <a:p>
            <a:r>
              <a:rPr lang="en-US" dirty="0" smtClean="0"/>
              <a:t>Consider alternative management options.</a:t>
            </a:r>
          </a:p>
          <a:p>
            <a:r>
              <a:rPr lang="en-US" dirty="0" smtClean="0"/>
              <a:t>Be safe and watch out for the safety of people, animals, and the place where you live.</a:t>
            </a:r>
            <a:endParaRPr lang="en-US" dirty="0"/>
          </a:p>
        </p:txBody>
      </p:sp>
      <p:pic>
        <p:nvPicPr>
          <p:cNvPr id="8" name="Picture 2"/>
          <p:cNvPicPr>
            <a:picLocks noChangeAspect="1" noChangeArrowheads="1"/>
          </p:cNvPicPr>
          <p:nvPr/>
        </p:nvPicPr>
        <p:blipFill>
          <a:blip r:embed="rId3" cstate="print"/>
          <a:srcRect/>
          <a:stretch>
            <a:fillRect/>
          </a:stretch>
        </p:blipFill>
        <p:spPr bwMode="auto">
          <a:xfrm>
            <a:off x="4038600" y="5638800"/>
            <a:ext cx="1257300" cy="952500"/>
          </a:xfrm>
          <a:prstGeom prst="rect">
            <a:avLst/>
          </a:prstGeom>
          <a:noFill/>
          <a:ln w="25400">
            <a:noFill/>
            <a:miter lim="800000"/>
            <a:headEnd/>
            <a:tailEnd/>
          </a:ln>
        </p:spPr>
      </p:pic>
      <p:pic>
        <p:nvPicPr>
          <p:cNvPr id="9" name="Picture 3" descr="C:\Users\ajsisson\Desktop\ISUEO_WordmarkColor.bmp"/>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t="42071"/>
          <a:stretch/>
        </p:blipFill>
        <p:spPr bwMode="auto">
          <a:xfrm>
            <a:off x="381000" y="5955215"/>
            <a:ext cx="3511413" cy="52178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extbanner.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562600" y="5825547"/>
            <a:ext cx="3346946" cy="651453"/>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smtClean="0"/>
              <a:t>Outline</a:t>
            </a:r>
            <a:endParaRPr lang="en-US" b="1" dirty="0"/>
          </a:p>
        </p:txBody>
      </p:sp>
      <p:sp>
        <p:nvSpPr>
          <p:cNvPr id="3" name="Content Placeholder 2"/>
          <p:cNvSpPr>
            <a:spLocks noGrp="1"/>
          </p:cNvSpPr>
          <p:nvPr>
            <p:ph idx="1"/>
          </p:nvPr>
        </p:nvSpPr>
        <p:spPr/>
        <p:txBody>
          <a:bodyPr>
            <a:normAutofit/>
          </a:bodyPr>
          <a:lstStyle/>
          <a:p>
            <a:r>
              <a:rPr lang="en-US" dirty="0" smtClean="0"/>
              <a:t>Importance of our environment</a:t>
            </a:r>
          </a:p>
          <a:p>
            <a:r>
              <a:rPr lang="en-US" dirty="0" smtClean="0"/>
              <a:t>What is environmental degradation?</a:t>
            </a:r>
          </a:p>
          <a:p>
            <a:r>
              <a:rPr lang="en-US" dirty="0" smtClean="0"/>
              <a:t>Water</a:t>
            </a:r>
          </a:p>
          <a:p>
            <a:r>
              <a:rPr lang="en-US" dirty="0" smtClean="0"/>
              <a:t>Air</a:t>
            </a:r>
          </a:p>
          <a:p>
            <a:r>
              <a:rPr lang="en-US" dirty="0" smtClean="0"/>
              <a:t>Harm or loss of beneficial insects</a:t>
            </a:r>
          </a:p>
          <a:p>
            <a:r>
              <a:rPr lang="en-US" dirty="0" smtClean="0"/>
              <a:t>Conclusions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smtClean="0"/>
              <a:t>Importance of our environment</a:t>
            </a:r>
            <a:endParaRPr lang="en-US" b="1" dirty="0"/>
          </a:p>
        </p:txBody>
      </p:sp>
      <p:sp>
        <p:nvSpPr>
          <p:cNvPr id="3" name="Content Placeholder 2"/>
          <p:cNvSpPr>
            <a:spLocks noGrp="1"/>
          </p:cNvSpPr>
          <p:nvPr>
            <p:ph idx="1"/>
          </p:nvPr>
        </p:nvSpPr>
        <p:spPr>
          <a:xfrm>
            <a:off x="457200" y="1600200"/>
            <a:ext cx="5181600" cy="4525963"/>
          </a:xfrm>
        </p:spPr>
        <p:txBody>
          <a:bodyPr>
            <a:normAutofit fontScale="77500" lnSpcReduction="20000"/>
          </a:bodyPr>
          <a:lstStyle/>
          <a:p>
            <a:r>
              <a:rPr lang="en-US" dirty="0" smtClean="0"/>
              <a:t>This is were we live, work, and play</a:t>
            </a:r>
          </a:p>
          <a:p>
            <a:r>
              <a:rPr lang="en-US" dirty="0" smtClean="0"/>
              <a:t>Provides resources for </a:t>
            </a:r>
          </a:p>
          <a:p>
            <a:pPr lvl="1"/>
            <a:r>
              <a:rPr lang="en-US" dirty="0" smtClean="0"/>
              <a:t>Food and fuel production</a:t>
            </a:r>
          </a:p>
          <a:p>
            <a:pPr lvl="1"/>
            <a:r>
              <a:rPr lang="en-US" dirty="0" smtClean="0"/>
              <a:t>Water supplies</a:t>
            </a:r>
          </a:p>
          <a:p>
            <a:pPr lvl="1"/>
            <a:r>
              <a:rPr lang="en-US" dirty="0" smtClean="0"/>
              <a:t>Recreational activities</a:t>
            </a:r>
          </a:p>
          <a:p>
            <a:pPr lvl="1"/>
            <a:r>
              <a:rPr lang="en-US" dirty="0" smtClean="0"/>
              <a:t>Other creatures live here</a:t>
            </a:r>
          </a:p>
          <a:p>
            <a:r>
              <a:rPr lang="en-US" dirty="0" smtClean="0"/>
              <a:t>Nebraska has </a:t>
            </a:r>
            <a:r>
              <a:rPr lang="en-US" dirty="0" smtClean="0"/>
              <a:t>laws in place to protect the environment from careless and damaging activities</a:t>
            </a:r>
          </a:p>
          <a:p>
            <a:r>
              <a:rPr lang="en-US" dirty="0" smtClean="0"/>
              <a:t>We should seek to protect the place we live regardless of whether or not it is the law</a:t>
            </a:r>
          </a:p>
        </p:txBody>
      </p:sp>
      <p:pic>
        <p:nvPicPr>
          <p:cNvPr id="1027" name="Picture 3" descr="C:\Users\ajsisson\AppData\Local\Temp\MP90040230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43600" y="1676400"/>
            <a:ext cx="2571750" cy="2057400"/>
          </a:xfrm>
          <a:prstGeom prst="rect">
            <a:avLst/>
          </a:prstGeom>
          <a:noFill/>
          <a:ln>
            <a:solidFill>
              <a:schemeClr val="tx1"/>
            </a:solidFill>
          </a:ln>
        </p:spPr>
      </p:pic>
      <p:pic>
        <p:nvPicPr>
          <p:cNvPr id="1028" name="Picture 4" descr="C:\Users\ajsisson\AppData\Local\Temp\MP900262568.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943600" y="3962400"/>
            <a:ext cx="2622344" cy="1752600"/>
          </a:xfrm>
          <a:prstGeom prst="rect">
            <a:avLst/>
          </a:prstGeom>
          <a:noFill/>
          <a:ln>
            <a:solidFill>
              <a:schemeClr val="tx1"/>
            </a:solidFill>
          </a:ln>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smtClean="0"/>
              <a:t>Environmental benefits of pesticides</a:t>
            </a:r>
            <a:endParaRPr lang="en-US" b="1" baseline="30000" dirty="0"/>
          </a:p>
        </p:txBody>
      </p:sp>
      <p:sp>
        <p:nvSpPr>
          <p:cNvPr id="3" name="Content Placeholder 2"/>
          <p:cNvSpPr>
            <a:spLocks noGrp="1"/>
          </p:cNvSpPr>
          <p:nvPr>
            <p:ph idx="1"/>
          </p:nvPr>
        </p:nvSpPr>
        <p:spPr>
          <a:xfrm>
            <a:off x="457200" y="1600200"/>
            <a:ext cx="4191000" cy="4525963"/>
          </a:xfrm>
        </p:spPr>
        <p:txBody>
          <a:bodyPr/>
          <a:lstStyle/>
          <a:p>
            <a:r>
              <a:rPr lang="en-US" dirty="0" smtClean="0"/>
              <a:t>Preserve habitat by increasing crop production on farm land</a:t>
            </a:r>
          </a:p>
          <a:p>
            <a:r>
              <a:rPr lang="en-US" dirty="0" smtClean="0"/>
              <a:t>Manage erosion by enabling no-till</a:t>
            </a:r>
          </a:p>
          <a:p>
            <a:r>
              <a:rPr lang="en-US" dirty="0" smtClean="0"/>
              <a:t>Manage invasive pest organisms</a:t>
            </a:r>
          </a:p>
        </p:txBody>
      </p:sp>
      <p:sp>
        <p:nvSpPr>
          <p:cNvPr id="4" name="TextBox 3"/>
          <p:cNvSpPr txBox="1"/>
          <p:nvPr/>
        </p:nvSpPr>
        <p:spPr>
          <a:xfrm>
            <a:off x="304800" y="6324600"/>
            <a:ext cx="8534400" cy="523220"/>
          </a:xfrm>
          <a:prstGeom prst="rect">
            <a:avLst/>
          </a:prstGeom>
          <a:noFill/>
        </p:spPr>
        <p:txBody>
          <a:bodyPr wrap="square" rtlCol="0">
            <a:spAutoFit/>
          </a:bodyPr>
          <a:lstStyle/>
          <a:p>
            <a:r>
              <a:rPr lang="en-US" sz="1400" dirty="0" smtClean="0"/>
              <a:t>Data from: </a:t>
            </a:r>
            <a:r>
              <a:rPr lang="en-US" sz="1400" dirty="0" err="1" smtClean="0"/>
              <a:t>Whitford</a:t>
            </a:r>
            <a:r>
              <a:rPr lang="en-US" sz="1400" dirty="0" smtClean="0"/>
              <a:t>, F., Pike, D., Hanger, G., Burroughs, F., Johnson, B., and Blessing, A. The Benefits of Pesticides A Story Worth Telling. Purdue Extension. PPP-70. Purdue University.</a:t>
            </a: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24400" y="1676400"/>
            <a:ext cx="3962400" cy="2224919"/>
          </a:xfrm>
          <a:prstGeom prst="rect">
            <a:avLst/>
          </a:prstGeom>
          <a:noFill/>
          <a:ln w="9525">
            <a:solidFill>
              <a:schemeClr val="tx1"/>
            </a:solid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smtClean="0"/>
              <a:t>What is environmental degradation?</a:t>
            </a:r>
            <a:endParaRPr lang="en-US" b="1" dirty="0"/>
          </a:p>
        </p:txBody>
      </p:sp>
      <p:sp>
        <p:nvSpPr>
          <p:cNvPr id="3" name="Content Placeholder 2"/>
          <p:cNvSpPr>
            <a:spLocks noGrp="1"/>
          </p:cNvSpPr>
          <p:nvPr>
            <p:ph idx="1"/>
          </p:nvPr>
        </p:nvSpPr>
        <p:spPr/>
        <p:txBody>
          <a:bodyPr>
            <a:normAutofit/>
          </a:bodyPr>
          <a:lstStyle/>
          <a:p>
            <a:r>
              <a:rPr lang="en-US" dirty="0" smtClean="0"/>
              <a:t>Degradation occurs when a part of the environment in which we live is damaged or polluted in some way.</a:t>
            </a:r>
          </a:p>
          <a:p>
            <a:r>
              <a:rPr lang="en-US" dirty="0" smtClean="0"/>
              <a:t>Pesticides can contaminate water sources, the air we breathe, and harm animals such as bees that are beneficial to human beings. </a:t>
            </a:r>
          </a:p>
          <a:p>
            <a:r>
              <a:rPr lang="en-US" dirty="0" smtClean="0"/>
              <a:t>Contamination can make resources less usable or even dangerous to use.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smtClean="0"/>
              <a:t>Water</a:t>
            </a:r>
            <a:endParaRPr lang="en-US" b="1" dirty="0"/>
          </a:p>
        </p:txBody>
      </p:sp>
      <p:sp>
        <p:nvSpPr>
          <p:cNvPr id="3" name="Content Placeholder 2"/>
          <p:cNvSpPr>
            <a:spLocks noGrp="1"/>
          </p:cNvSpPr>
          <p:nvPr>
            <p:ph idx="1"/>
          </p:nvPr>
        </p:nvSpPr>
        <p:spPr/>
        <p:txBody>
          <a:bodyPr/>
          <a:lstStyle/>
          <a:p>
            <a:r>
              <a:rPr lang="en-US" dirty="0" smtClean="0"/>
              <a:t>People depend on water for drinking, growing food, transportation, recreation, etc.</a:t>
            </a:r>
          </a:p>
          <a:p>
            <a:r>
              <a:rPr lang="en-US" dirty="0" smtClean="0"/>
              <a:t>Ground water and surface water can both be contaminated by pesticides</a:t>
            </a:r>
          </a:p>
          <a:p>
            <a:pPr>
              <a:buNone/>
            </a:pPr>
            <a:endParaRPr lang="en-US" dirty="0"/>
          </a:p>
        </p:txBody>
      </p:sp>
      <p:sp>
        <p:nvSpPr>
          <p:cNvPr id="4" name="TextBox 3"/>
          <p:cNvSpPr txBox="1"/>
          <p:nvPr/>
        </p:nvSpPr>
        <p:spPr>
          <a:xfrm>
            <a:off x="304800" y="6397823"/>
            <a:ext cx="8534400" cy="307777"/>
          </a:xfrm>
          <a:prstGeom prst="rect">
            <a:avLst/>
          </a:prstGeom>
          <a:noFill/>
        </p:spPr>
        <p:txBody>
          <a:bodyPr wrap="square" rtlCol="0">
            <a:spAutoFit/>
          </a:bodyPr>
          <a:lstStyle/>
          <a:p>
            <a:r>
              <a:rPr lang="en-US" sz="1400" dirty="0" smtClean="0"/>
              <a:t>Data from: Iowa Water Pollution. Iowa Environmental Issues Series. Iowa Association of Naturalists. IAN-103. 1998. </a:t>
            </a:r>
          </a:p>
        </p:txBody>
      </p:sp>
      <p:pic>
        <p:nvPicPr>
          <p:cNvPr id="3074" name="Picture 2" descr="C:\Users\ajsisson\AppData\Local\Temp\MP90014925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72000" y="3886200"/>
            <a:ext cx="3581400" cy="2351786"/>
          </a:xfrm>
          <a:prstGeom prst="rect">
            <a:avLst/>
          </a:prstGeom>
          <a:noFill/>
          <a:ln>
            <a:solidFill>
              <a:schemeClr val="tx1"/>
            </a:solidFill>
          </a:ln>
        </p:spPr>
      </p:pic>
      <p:pic>
        <p:nvPicPr>
          <p:cNvPr id="3075" name="Picture 3" descr="C:\Users\ajsisson\AppData\Local\Temp\MP900447737.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14400" y="3886200"/>
            <a:ext cx="3505200" cy="2338626"/>
          </a:xfrm>
          <a:prstGeom prst="rect">
            <a:avLst/>
          </a:prstGeom>
          <a:noFill/>
          <a:ln>
            <a:solidFill>
              <a:schemeClr val="tx1"/>
            </a:solidFill>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smtClean="0"/>
              <a:t>Ground Water</a:t>
            </a:r>
            <a:endParaRPr lang="en-US" b="1" dirty="0"/>
          </a:p>
        </p:txBody>
      </p:sp>
      <p:sp>
        <p:nvSpPr>
          <p:cNvPr id="3" name="Content Placeholder 2"/>
          <p:cNvSpPr>
            <a:spLocks noGrp="1"/>
          </p:cNvSpPr>
          <p:nvPr>
            <p:ph idx="1"/>
          </p:nvPr>
        </p:nvSpPr>
        <p:spPr/>
        <p:txBody>
          <a:bodyPr>
            <a:normAutofit/>
          </a:bodyPr>
          <a:lstStyle/>
          <a:p>
            <a:r>
              <a:rPr lang="en-US" dirty="0" smtClean="0"/>
              <a:t>Pollution occurs from</a:t>
            </a:r>
          </a:p>
          <a:p>
            <a:pPr lvl="1"/>
            <a:r>
              <a:rPr lang="en-US" dirty="0" smtClean="0"/>
              <a:t>Pesticides leaching through soil</a:t>
            </a:r>
          </a:p>
          <a:p>
            <a:pPr lvl="1"/>
            <a:r>
              <a:rPr lang="en-US" dirty="0" smtClean="0"/>
              <a:t>Old wells</a:t>
            </a:r>
          </a:p>
          <a:p>
            <a:pPr lvl="1"/>
            <a:r>
              <a:rPr lang="en-US" dirty="0" smtClean="0"/>
              <a:t>Agricultural drainage wells</a:t>
            </a:r>
          </a:p>
          <a:p>
            <a:r>
              <a:rPr lang="en-US" dirty="0" smtClean="0"/>
              <a:t>Explore other options of pest management before using pesticides</a:t>
            </a:r>
          </a:p>
          <a:p>
            <a:pPr lvl="1"/>
            <a:endParaRPr lang="en-US" dirty="0"/>
          </a:p>
        </p:txBody>
      </p:sp>
      <p:sp>
        <p:nvSpPr>
          <p:cNvPr id="4" name="TextBox 3"/>
          <p:cNvSpPr txBox="1"/>
          <p:nvPr/>
        </p:nvSpPr>
        <p:spPr>
          <a:xfrm>
            <a:off x="304800" y="6397823"/>
            <a:ext cx="8534400" cy="307777"/>
          </a:xfrm>
          <a:prstGeom prst="rect">
            <a:avLst/>
          </a:prstGeom>
          <a:noFill/>
        </p:spPr>
        <p:txBody>
          <a:bodyPr wrap="square" rtlCol="0">
            <a:spAutoFit/>
          </a:bodyPr>
          <a:lstStyle/>
          <a:p>
            <a:r>
              <a:rPr lang="en-US" sz="1400" dirty="0" smtClean="0"/>
              <a:t>Data from: Iowa Water Pollution. Iowa Environmental Issues Series. Iowa Association of Naturalists. IAN-103. 1998. </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smtClean="0"/>
              <a:t>Surface Water</a:t>
            </a:r>
            <a:endParaRPr lang="en-US" b="1" dirty="0"/>
          </a:p>
        </p:txBody>
      </p:sp>
      <p:sp>
        <p:nvSpPr>
          <p:cNvPr id="3" name="Content Placeholder 2"/>
          <p:cNvSpPr>
            <a:spLocks noGrp="1"/>
          </p:cNvSpPr>
          <p:nvPr>
            <p:ph idx="1"/>
          </p:nvPr>
        </p:nvSpPr>
        <p:spPr/>
        <p:txBody>
          <a:bodyPr>
            <a:normAutofit/>
          </a:bodyPr>
          <a:lstStyle/>
          <a:p>
            <a:r>
              <a:rPr lang="en-US" dirty="0" smtClean="0"/>
              <a:t>Polluted by </a:t>
            </a:r>
          </a:p>
          <a:p>
            <a:pPr lvl="1"/>
            <a:r>
              <a:rPr lang="en-US" dirty="0" smtClean="0"/>
              <a:t>Drift and nearby pesticide sprays</a:t>
            </a:r>
          </a:p>
          <a:p>
            <a:pPr lvl="1"/>
            <a:r>
              <a:rPr lang="en-US" dirty="0" smtClean="0"/>
              <a:t>Rain washing pesticides into waterways</a:t>
            </a:r>
          </a:p>
          <a:p>
            <a:r>
              <a:rPr lang="en-US" dirty="0" smtClean="0"/>
              <a:t>Contamination prevented by limiting pesticide use and following label directions</a:t>
            </a:r>
          </a:p>
          <a:p>
            <a:pPr lvl="1"/>
            <a:endParaRPr lang="en-US" dirty="0" smtClean="0"/>
          </a:p>
        </p:txBody>
      </p:sp>
      <p:sp>
        <p:nvSpPr>
          <p:cNvPr id="4" name="TextBox 3"/>
          <p:cNvSpPr txBox="1"/>
          <p:nvPr/>
        </p:nvSpPr>
        <p:spPr>
          <a:xfrm>
            <a:off x="304800" y="6397823"/>
            <a:ext cx="8534400" cy="307777"/>
          </a:xfrm>
          <a:prstGeom prst="rect">
            <a:avLst/>
          </a:prstGeom>
          <a:noFill/>
        </p:spPr>
        <p:txBody>
          <a:bodyPr wrap="square" rtlCol="0">
            <a:spAutoFit/>
          </a:bodyPr>
          <a:lstStyle/>
          <a:p>
            <a:r>
              <a:rPr lang="en-US" sz="1400" dirty="0" smtClean="0"/>
              <a:t>Data from: Iowa Water Pollution. Iowa Environmental Issues Series. Iowa Association of Naturalists. IAN-103. 1998.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b="1" dirty="0" smtClean="0"/>
              <a:t>Air</a:t>
            </a:r>
            <a:endParaRPr lang="en-US" b="1" dirty="0"/>
          </a:p>
        </p:txBody>
      </p:sp>
      <p:sp>
        <p:nvSpPr>
          <p:cNvPr id="3" name="Content Placeholder 2"/>
          <p:cNvSpPr>
            <a:spLocks noGrp="1"/>
          </p:cNvSpPr>
          <p:nvPr>
            <p:ph idx="1"/>
          </p:nvPr>
        </p:nvSpPr>
        <p:spPr>
          <a:xfrm>
            <a:off x="457200" y="1295400"/>
            <a:ext cx="8229600" cy="5334000"/>
          </a:xfrm>
        </p:spPr>
        <p:txBody>
          <a:bodyPr>
            <a:noAutofit/>
          </a:bodyPr>
          <a:lstStyle/>
          <a:p>
            <a:pPr marL="342900" lvl="1" indent="-342900">
              <a:buFont typeface="Arial" pitchFamily="34" charset="0"/>
              <a:buChar char="•"/>
            </a:pPr>
            <a:r>
              <a:rPr lang="en-US" sz="3200" dirty="0" smtClean="0"/>
              <a:t>Pesticide drift occurs when pesticides are windblown from the target area.</a:t>
            </a:r>
          </a:p>
          <a:p>
            <a:pPr marL="342900" lvl="1" indent="-342900">
              <a:buFont typeface="Arial" pitchFamily="34" charset="0"/>
              <a:buChar char="•"/>
            </a:pPr>
            <a:r>
              <a:rPr lang="en-US" sz="3200" dirty="0" smtClean="0"/>
              <a:t>Particle and vapor are two kinds of pesticide drift.</a:t>
            </a:r>
          </a:p>
          <a:p>
            <a:pPr marL="342900" lvl="1" indent="-342900">
              <a:buFont typeface="Arial" pitchFamily="34" charset="0"/>
              <a:buChar char="•"/>
            </a:pPr>
            <a:r>
              <a:rPr lang="en-US" sz="3200" dirty="0" smtClean="0"/>
              <a:t>Volatile organic compounds result from some pesticides that can react with other compounds and form ozone.</a:t>
            </a:r>
          </a:p>
        </p:txBody>
      </p:sp>
      <p:sp>
        <p:nvSpPr>
          <p:cNvPr id="4" name="TextBox 3"/>
          <p:cNvSpPr txBox="1"/>
          <p:nvPr/>
        </p:nvSpPr>
        <p:spPr>
          <a:xfrm>
            <a:off x="304800" y="6119336"/>
            <a:ext cx="8534400" cy="523220"/>
          </a:xfrm>
          <a:prstGeom prst="rect">
            <a:avLst/>
          </a:prstGeom>
          <a:noFill/>
        </p:spPr>
        <p:txBody>
          <a:bodyPr wrap="square" rtlCol="0">
            <a:spAutoFit/>
          </a:bodyPr>
          <a:lstStyle/>
          <a:p>
            <a:r>
              <a:rPr lang="en-US" sz="1400" dirty="0" smtClean="0"/>
              <a:t>Data from: </a:t>
            </a:r>
            <a:r>
              <a:rPr lang="en-US" sz="1400" dirty="0" err="1" smtClean="0"/>
              <a:t>Wixted</a:t>
            </a:r>
            <a:r>
              <a:rPr lang="en-US" sz="1400" dirty="0" smtClean="0"/>
              <a:t>, D., </a:t>
            </a:r>
            <a:r>
              <a:rPr lang="en-US" sz="1400" dirty="0" err="1" smtClean="0"/>
              <a:t>Boerboom</a:t>
            </a:r>
            <a:r>
              <a:rPr lang="en-US" sz="1400" dirty="0" smtClean="0"/>
              <a:t>, C., Alexander, M., and Pringnitz, B. Managing Pesticide Drift in Iowa: Field Sprayers. PAT 37. November 1999.</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TotalTime>
  <Words>2554</Words>
  <Application>Microsoft Macintosh PowerPoint</Application>
  <PresentationFormat>On-screen Show (4:3)</PresentationFormat>
  <Paragraphs>162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Environmental Degradation and Pesticides</vt:lpstr>
      <vt:lpstr>Outline</vt:lpstr>
      <vt:lpstr>Importance of our environment</vt:lpstr>
      <vt:lpstr>Environmental benefits of pesticides</vt:lpstr>
      <vt:lpstr>What is environmental degradation?</vt:lpstr>
      <vt:lpstr>Water</vt:lpstr>
      <vt:lpstr>Ground Water</vt:lpstr>
      <vt:lpstr>Surface Water</vt:lpstr>
      <vt:lpstr>Air</vt:lpstr>
      <vt:lpstr>Particle and vapor drift</vt:lpstr>
      <vt:lpstr>Beneficial insects</vt:lpstr>
      <vt:lpstr>Honey bees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Degradation and Pesticides</dc:title>
  <dc:creator>Mueller, Daren S [PL P]</dc:creator>
  <cp:lastModifiedBy>Brandy VanDeWalle</cp:lastModifiedBy>
  <cp:revision>107</cp:revision>
  <dcterms:created xsi:type="dcterms:W3CDTF">2006-08-16T00:00:00Z</dcterms:created>
  <dcterms:modified xsi:type="dcterms:W3CDTF">2014-05-21T03:19:24Z</dcterms:modified>
</cp:coreProperties>
</file>