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0.xml" ContentType="application/vnd.openxmlformats-officedocument.presentationml.tags+xml"/>
  <Override PartName="/ppt/notesSlides/notesSlide33.xml" ContentType="application/vnd.openxmlformats-officedocument.presentationml.notesSlide+xml"/>
  <Override PartName="/ppt/tags/tag11.xml" ContentType="application/vnd.openxmlformats-officedocument.presentationml.tags+xml"/>
  <Override PartName="/ppt/notesSlides/notesSlide34.xml" ContentType="application/vnd.openxmlformats-officedocument.presentationml.notesSlide+xml"/>
  <Override PartName="/ppt/tags/tag12.xml" ContentType="application/vnd.openxmlformats-officedocument.presentationml.tags+xml"/>
  <Override PartName="/ppt/notesSlides/notesSlide35.xml" ContentType="application/vnd.openxmlformats-officedocument.presentationml.notesSlide+xml"/>
  <Override PartName="/ppt/tags/tag13.xml" ContentType="application/vnd.openxmlformats-officedocument.presentationml.tags+xml"/>
  <Override PartName="/ppt/notesSlides/notesSlide36.xml" ContentType="application/vnd.openxmlformats-officedocument.presentationml.notesSlide+xml"/>
  <Override PartName="/ppt/tags/tag14.xml" ContentType="application/vnd.openxmlformats-officedocument.presentationml.tags+xml"/>
  <Override PartName="/ppt/notesSlides/notesSlide37.xml" ContentType="application/vnd.openxmlformats-officedocument.presentationml.notesSlide+xml"/>
  <Override PartName="/ppt/tags/tag15.xml" ContentType="application/vnd.openxmlformats-officedocument.presentationml.tags+xml"/>
  <Override PartName="/ppt/notesSlides/notesSlide38.xml" ContentType="application/vnd.openxmlformats-officedocument.presentationml.notesSlide+xml"/>
  <Override PartName="/ppt/tags/tag16.xml" ContentType="application/vnd.openxmlformats-officedocument.presentationml.tags+xml"/>
  <Override PartName="/ppt/notesSlides/notesSlide39.xml" ContentType="application/vnd.openxmlformats-officedocument.presentationml.notesSlide+xml"/>
  <Override PartName="/ppt/tags/tag17.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5"/>
  </p:notesMasterIdLst>
  <p:handoutMasterIdLst>
    <p:handoutMasterId r:id="rId46"/>
  </p:handoutMasterIdLst>
  <p:sldIdLst>
    <p:sldId id="386" r:id="rId2"/>
    <p:sldId id="388" r:id="rId3"/>
    <p:sldId id="551" r:id="rId4"/>
    <p:sldId id="389" r:id="rId5"/>
    <p:sldId id="556" r:id="rId6"/>
    <p:sldId id="547" r:id="rId7"/>
    <p:sldId id="573" r:id="rId8"/>
    <p:sldId id="558" r:id="rId9"/>
    <p:sldId id="563" r:id="rId10"/>
    <p:sldId id="518" r:id="rId11"/>
    <p:sldId id="564" r:id="rId12"/>
    <p:sldId id="565" r:id="rId13"/>
    <p:sldId id="566" r:id="rId14"/>
    <p:sldId id="567" r:id="rId15"/>
    <p:sldId id="568" r:id="rId16"/>
    <p:sldId id="570" r:id="rId17"/>
    <p:sldId id="571" r:id="rId18"/>
    <p:sldId id="387" r:id="rId19"/>
    <p:sldId id="454" r:id="rId20"/>
    <p:sldId id="391" r:id="rId21"/>
    <p:sldId id="486" r:id="rId22"/>
    <p:sldId id="561" r:id="rId23"/>
    <p:sldId id="397" r:id="rId24"/>
    <p:sldId id="455" r:id="rId25"/>
    <p:sldId id="462" r:id="rId26"/>
    <p:sldId id="399" r:id="rId27"/>
    <p:sldId id="398" r:id="rId28"/>
    <p:sldId id="559" r:id="rId29"/>
    <p:sldId id="487" r:id="rId30"/>
    <p:sldId id="490" r:id="rId31"/>
    <p:sldId id="491" r:id="rId32"/>
    <p:sldId id="494" r:id="rId33"/>
    <p:sldId id="488" r:id="rId34"/>
    <p:sldId id="508" r:id="rId35"/>
    <p:sldId id="572" r:id="rId36"/>
    <p:sldId id="509" r:id="rId37"/>
    <p:sldId id="510" r:id="rId38"/>
    <p:sldId id="511" r:id="rId39"/>
    <p:sldId id="512" r:id="rId40"/>
    <p:sldId id="513" r:id="rId41"/>
    <p:sldId id="514" r:id="rId42"/>
    <p:sldId id="560" r:id="rId43"/>
    <p:sldId id="517" r:id="rId44"/>
  </p:sldIdLst>
  <p:sldSz cx="9144000" cy="6858000" type="screen4x3"/>
  <p:notesSz cx="6858000" cy="9144000"/>
  <p:custDataLst>
    <p:tags r:id="rId48"/>
  </p:custDataLst>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69B"/>
    <a:srgbClr val="CCCCFF"/>
    <a:srgbClr val="FF3300"/>
    <a:srgbClr val="FF6600"/>
    <a:srgbClr val="FF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73864" autoAdjust="0"/>
  </p:normalViewPr>
  <p:slideViewPr>
    <p:cSldViewPr>
      <p:cViewPr>
        <p:scale>
          <a:sx n="86" d="100"/>
          <a:sy n="86" d="100"/>
        </p:scale>
        <p:origin x="-520" y="160"/>
      </p:cViewPr>
      <p:guideLst>
        <p:guide orient="horz" pos="2160"/>
        <p:guide pos="2880"/>
      </p:guideLst>
    </p:cSldViewPr>
  </p:slideViewPr>
  <p:outlineViewPr>
    <p:cViewPr>
      <p:scale>
        <a:sx n="33" d="100"/>
        <a:sy n="33" d="100"/>
      </p:scale>
      <p:origin x="0" y="3318"/>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6" d="100"/>
          <a:sy n="86" d="100"/>
        </p:scale>
        <p:origin x="-19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tags" Target="tags/tag1.xml"/><Relationship Id="rId4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1239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1239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1239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0D325CD1-16B9-461C-9447-A09B5D20C867}" type="slidenum">
              <a:rPr lang="en-US"/>
              <a:pPr>
                <a:defRPr/>
              </a:pPr>
              <a:t>‹#›</a:t>
            </a:fld>
            <a:endParaRPr lang="en-US"/>
          </a:p>
        </p:txBody>
      </p:sp>
    </p:spTree>
    <p:extLst>
      <p:ext uri="{BB962C8B-B14F-4D97-AF65-F5344CB8AC3E}">
        <p14:creationId xmlns:p14="http://schemas.microsoft.com/office/powerpoint/2010/main" val="2280082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latin typeface="+mn-lt"/>
              </a:defRPr>
            </a:lvl1pPr>
          </a:lstStyle>
          <a:p>
            <a:pPr>
              <a:defRPr/>
            </a:pPr>
            <a:r>
              <a:rPr lang="en-US" dirty="0" smtClean="0"/>
              <a:t>Plant Disease Management Module</a:t>
            </a:r>
            <a:endParaRPr lang="en-US" dirty="0"/>
          </a:p>
        </p:txBody>
      </p:sp>
      <p:sp>
        <p:nvSpPr>
          <p:cNvPr id="880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latin typeface="+mn-lt"/>
              </a:defRPr>
            </a:lvl1pPr>
          </a:lstStyle>
          <a:p>
            <a:pPr>
              <a:defRPr/>
            </a:pPr>
            <a:r>
              <a:rPr lang="en-US" dirty="0" smtClean="0"/>
              <a:t>Funded by: REAP</a:t>
            </a:r>
            <a:endParaRPr lang="en-US" dirty="0"/>
          </a:p>
        </p:txBody>
      </p:sp>
      <p:sp>
        <p:nvSpPr>
          <p:cNvPr id="7172" name="Rectangle 4"/>
          <p:cNvSpPr>
            <a:spLocks noGrp="1" noRot="1" noChangeAspect="1" noChangeArrowheads="1" noTextEdit="1"/>
          </p:cNvSpPr>
          <p:nvPr>
            <p:ph type="sldImg" idx="2"/>
          </p:nvPr>
        </p:nvSpPr>
        <p:spPr bwMode="auto">
          <a:xfrm>
            <a:off x="1295400" y="685800"/>
            <a:ext cx="4419600" cy="3314700"/>
          </a:xfrm>
          <a:prstGeom prst="rect">
            <a:avLst/>
          </a:prstGeom>
          <a:noFill/>
          <a:ln w="9525">
            <a:solidFill>
              <a:srgbClr val="000000"/>
            </a:solidFill>
            <a:miter lim="800000"/>
            <a:headEnd/>
            <a:tailEnd/>
          </a:ln>
        </p:spPr>
      </p:sp>
      <p:sp>
        <p:nvSpPr>
          <p:cNvPr id="88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latin typeface="+mn-lt"/>
              </a:defRPr>
            </a:lvl1pPr>
          </a:lstStyle>
          <a:p>
            <a:pPr>
              <a:defRPr/>
            </a:pPr>
            <a:fld id="{4B3F9205-609C-4E3E-A691-29A5DC9F0CB0}" type="slidenum">
              <a:rPr lang="en-US" smtClean="0"/>
              <a:pPr>
                <a:defRPr/>
              </a:pPr>
              <a:t>‹#›</a:t>
            </a:fld>
            <a:endParaRPr lang="en-US" dirty="0"/>
          </a:p>
        </p:txBody>
      </p:sp>
      <p:sp>
        <p:nvSpPr>
          <p:cNvPr id="7" name="Notes Placeholder 6"/>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93855228"/>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sz="1100" kern="1200">
        <a:solidFill>
          <a:schemeClr val="tx1"/>
        </a:solidFill>
        <a:latin typeface="+mn-lt"/>
        <a:ea typeface="+mn-ea"/>
        <a:cs typeface="+mn-cs"/>
      </a:defRPr>
    </a:lvl1pPr>
    <a:lvl2pPr marL="457200" algn="l" rtl="0" eaLnBrk="0" fontAlgn="base" hangingPunct="0">
      <a:spcBef>
        <a:spcPts val="0"/>
      </a:spcBef>
      <a:spcAft>
        <a:spcPct val="0"/>
      </a:spcAft>
      <a:defRPr sz="1100" kern="1200">
        <a:solidFill>
          <a:schemeClr val="tx1"/>
        </a:solidFill>
        <a:latin typeface="+mn-lt"/>
        <a:ea typeface="+mn-ea"/>
        <a:cs typeface="+mn-cs"/>
      </a:defRPr>
    </a:lvl2pPr>
    <a:lvl3pPr marL="914400" algn="l" rtl="0" eaLnBrk="0" fontAlgn="base" hangingPunct="0">
      <a:spcBef>
        <a:spcPts val="0"/>
      </a:spcBef>
      <a:spcAft>
        <a:spcPct val="0"/>
      </a:spcAft>
      <a:defRPr sz="1100" kern="1200">
        <a:solidFill>
          <a:schemeClr val="tx1"/>
        </a:solidFill>
        <a:latin typeface="+mn-lt"/>
        <a:ea typeface="+mn-ea"/>
        <a:cs typeface="+mn-cs"/>
      </a:defRPr>
    </a:lvl3pPr>
    <a:lvl4pPr marL="1371600" algn="l" rtl="0" eaLnBrk="0" fontAlgn="base" hangingPunct="0">
      <a:spcBef>
        <a:spcPts val="0"/>
      </a:spcBef>
      <a:spcAft>
        <a:spcPct val="0"/>
      </a:spcAft>
      <a:defRPr sz="1100" kern="1200">
        <a:solidFill>
          <a:schemeClr val="tx1"/>
        </a:solidFill>
        <a:latin typeface="+mn-lt"/>
        <a:ea typeface="+mn-ea"/>
        <a:cs typeface="+mn-cs"/>
      </a:defRPr>
    </a:lvl4pPr>
    <a:lvl5pPr marL="1828800" algn="l" rtl="0" eaLnBrk="0" fontAlgn="base" hangingPunct="0">
      <a:spcBef>
        <a:spcPts val="0"/>
      </a:spcBef>
      <a:spcAft>
        <a:spcPct val="0"/>
      </a:spcAft>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p>
            <a:fld id="{A5CCAE0C-2EC6-4CD3-8B4C-134AB7C253F2}" type="slidenum">
              <a:rPr lang="en-US" sz="1100" b="1" smtClean="0">
                <a:solidFill>
                  <a:srgbClr val="000000"/>
                </a:solidFill>
                <a:latin typeface="Calibri" pitchFamily="34" charset="0"/>
              </a:rPr>
              <a:pPr/>
              <a:t>1</a:t>
            </a:fld>
            <a:endParaRPr lang="en-US" sz="1100" b="1" smtClean="0">
              <a:solidFill>
                <a:srgbClr val="000000"/>
              </a:solidFill>
              <a:latin typeface="Calibri" pitchFamily="34" charset="0"/>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en-US" dirty="0" smtClean="0"/>
              <a:t>One of the foundations for an IPM system is scouting your fields. This presentation</a:t>
            </a:r>
            <a:r>
              <a:rPr lang="en-US" baseline="0" dirty="0" smtClean="0"/>
              <a:t> will outline some of the basics of scouting. </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C4BE34D3-853F-4955-87B5-E1B0442C5052}" type="slidenum">
              <a:rPr lang="en-US" sz="1100" b="1" smtClean="0">
                <a:solidFill>
                  <a:srgbClr val="000000"/>
                </a:solidFill>
                <a:latin typeface="Calibri" pitchFamily="34" charset="0"/>
              </a:rPr>
              <a:pPr/>
              <a:t>11</a:t>
            </a:fld>
            <a:endParaRPr lang="en-US" sz="1100" b="1" smtClean="0">
              <a:solidFill>
                <a:srgbClr val="000000"/>
              </a:solidFill>
              <a:latin typeface="Calibri" pitchFamily="34"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lvl="0"/>
            <a:r>
              <a:rPr lang="en-US" sz="1100" kern="1200" dirty="0" smtClean="0">
                <a:solidFill>
                  <a:schemeClr val="tx1"/>
                </a:solidFill>
                <a:latin typeface="+mn-lt"/>
                <a:ea typeface="+mn-ea"/>
                <a:cs typeface="+mn-cs"/>
              </a:rPr>
              <a:t>After</a:t>
            </a:r>
            <a:r>
              <a:rPr lang="en-US" sz="1100" kern="1200" baseline="0" dirty="0" smtClean="0">
                <a:solidFill>
                  <a:schemeClr val="tx1"/>
                </a:solidFill>
                <a:latin typeface="+mn-lt"/>
                <a:ea typeface="+mn-ea"/>
                <a:cs typeface="+mn-cs"/>
              </a:rPr>
              <a:t> doing your homework, it is now time to visit the field. </a:t>
            </a:r>
            <a:endParaRPr lang="en-US" sz="1100" kern="1200" dirty="0">
              <a:solidFill>
                <a:schemeClr val="tx1"/>
              </a:solidFill>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C4BE34D3-853F-4955-87B5-E1B0442C5052}" type="slidenum">
              <a:rPr lang="en-US" sz="1100" b="1" smtClean="0">
                <a:solidFill>
                  <a:srgbClr val="000000"/>
                </a:solidFill>
                <a:latin typeface="Calibri" pitchFamily="34" charset="0"/>
              </a:rPr>
              <a:pPr/>
              <a:t>12</a:t>
            </a:fld>
            <a:endParaRPr lang="en-US" sz="1100" b="1" smtClean="0">
              <a:solidFill>
                <a:srgbClr val="000000"/>
              </a:solidFill>
              <a:latin typeface="Calibri" pitchFamily="34"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marL="0" indent="0">
              <a:spcAft>
                <a:spcPts val="0"/>
              </a:spcAft>
              <a:buFont typeface="Arial" pitchFamily="34" charset="0"/>
              <a:buNone/>
            </a:pPr>
            <a:r>
              <a:rPr lang="en-US" sz="1100" b="0" dirty="0" smtClean="0">
                <a:solidFill>
                  <a:schemeClr val="tx1"/>
                </a:solidFill>
                <a:latin typeface="Calibri" pitchFamily="34" charset="0"/>
              </a:rPr>
              <a:t>Also recommended are close-toed </a:t>
            </a:r>
            <a:r>
              <a:rPr lang="en-US" sz="1100" b="0" dirty="0" smtClean="0">
                <a:latin typeface="Calibri" pitchFamily="34" charset="0"/>
              </a:rPr>
              <a:t>shoes, a rain jacket (or a change of cloths),</a:t>
            </a:r>
            <a:r>
              <a:rPr lang="en-US" sz="1100" b="0" baseline="0" dirty="0" smtClean="0">
                <a:latin typeface="Calibri" pitchFamily="34" charset="0"/>
              </a:rPr>
              <a:t> boots (or an extra pair of shoes), sunscreen and a hat. If in corn, a long-sleeved shirt is a bonus.</a:t>
            </a:r>
            <a:endParaRPr lang="en-US" sz="1100" b="0" dirty="0"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1265D496-08E7-47FC-A4D6-366FC95F4C50}" type="slidenum">
              <a:rPr lang="en-US" smtClean="0"/>
              <a:pPr/>
              <a:t>13</a:t>
            </a:fld>
            <a:endParaRPr lang="en-U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kern="1200" dirty="0" smtClean="0">
                <a:solidFill>
                  <a:schemeClr val="tx1"/>
                </a:solidFill>
                <a:latin typeface="+mn-lt"/>
                <a:ea typeface="+mn-ea"/>
                <a:cs typeface="+mn-cs"/>
              </a:rPr>
              <a:t>Another type of data record is to use aerial photographs or Google™ Maps or other map imagery to directly highlight conditions in the field. These maps can help you understand patterns that occur in the field that should be targeted for scouting. </a:t>
            </a:r>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100" kern="1200" dirty="0" smtClean="0">
                <a:solidFill>
                  <a:schemeClr val="tx1"/>
                </a:solidFill>
                <a:latin typeface="+mn-lt"/>
                <a:ea typeface="+mn-ea"/>
                <a:cs typeface="+mn-cs"/>
              </a:rPr>
              <a:t>Great information about the soils and topography of a field are available from the USDA as either the standard printed county soil surveys or the web soil survey, which is a free, web-based archive of soil information available for all parts of </a:t>
            </a:r>
            <a:r>
              <a:rPr lang="en-US" sz="1100" kern="1200" dirty="0" smtClean="0">
                <a:solidFill>
                  <a:schemeClr val="tx1"/>
                </a:solidFill>
                <a:latin typeface="+mn-lt"/>
                <a:ea typeface="+mn-ea"/>
                <a:cs typeface="+mn-cs"/>
              </a:rPr>
              <a:t>Nebraska. </a:t>
            </a:r>
            <a:r>
              <a:rPr lang="en-US" sz="1100" kern="1200" dirty="0" smtClean="0">
                <a:solidFill>
                  <a:schemeClr val="tx1"/>
                </a:solidFill>
                <a:latin typeface="+mn-lt"/>
                <a:ea typeface="+mn-ea"/>
                <a:cs typeface="+mn-cs"/>
              </a:rPr>
              <a:t>Web soil survey is available at http://websoilsurvey.nrcs.usda.gov/app/.</a:t>
            </a:r>
            <a:endParaRPr lang="en-US" sz="1100" u="none"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B3F9205-609C-4E3E-A691-29A5DC9F0CB0}"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042208BF-6A32-43BF-BB55-73B7E28F6CF3}" type="slidenum">
              <a:rPr lang="en-US" smtClean="0"/>
              <a:pPr/>
              <a:t>15</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marL="0" lvl="1" indent="0">
              <a:buFont typeface="Wingdings" pitchFamily="2" charset="2"/>
              <a:buNone/>
            </a:pPr>
            <a:r>
              <a:rPr lang="en-US" sz="1100" kern="1200" dirty="0" smtClean="0">
                <a:solidFill>
                  <a:schemeClr val="tx1"/>
                </a:solidFill>
                <a:latin typeface="+mn-lt"/>
                <a:ea typeface="+mn-ea"/>
                <a:cs typeface="+mn-cs"/>
              </a:rPr>
              <a:t>Consider recent weather that can contribute to plant stress. Weather stress can cause direct problems to any crop, or may make them more susceptible to some disease or insect damage. Flooding, hail, and drought conditions all can lead to predictable problems. </a:t>
            </a:r>
          </a:p>
          <a:p>
            <a:pPr eaLnBrk="1" hangingPunct="1"/>
            <a:endParaRPr lang="en-US" sz="1050" dirty="0" smtClean="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1DAC205D-C297-4269-8F41-E11175094A75}" type="slidenum">
              <a:rPr lang="en-US" smtClean="0"/>
              <a:pPr/>
              <a:t>16</a:t>
            </a:fld>
            <a:endParaRPr lang="en-US"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lvl="0"/>
            <a:r>
              <a:rPr lang="en-US" sz="1100" kern="1200" dirty="0" smtClean="0">
                <a:solidFill>
                  <a:schemeClr val="tx1"/>
                </a:solidFill>
                <a:latin typeface="+mn-lt"/>
                <a:ea typeface="+mn-ea"/>
                <a:cs typeface="+mn-cs"/>
              </a:rPr>
              <a:t>Each scouting effort should document the hybrid or variety of crop being grown, as well as the date and crop stage. Look at neighboring fields and in neighboring ditches and areas to see if similar problems are present.  </a:t>
            </a:r>
          </a:p>
          <a:p>
            <a:pPr marL="685800" lvl="1" indent="-228600">
              <a:buFont typeface="Arial" pitchFamily="34" charset="0"/>
              <a:buChar char="•"/>
            </a:pPr>
            <a:r>
              <a:rPr lang="en-US" sz="1100" kern="1200" dirty="0" smtClean="0">
                <a:solidFill>
                  <a:schemeClr val="tx1"/>
                </a:solidFill>
                <a:latin typeface="+mn-lt"/>
                <a:ea typeface="+mn-ea"/>
                <a:cs typeface="+mn-cs"/>
              </a:rPr>
              <a:t>Many diseases (or insects or even some weeds) are either specific to soybean or corn or are more problematic in one or the other. </a:t>
            </a:r>
          </a:p>
          <a:p>
            <a:pPr marL="685800" lvl="1" indent="-228600">
              <a:buFont typeface="Arial" pitchFamily="34" charset="0"/>
              <a:buChar char="•"/>
            </a:pPr>
            <a:r>
              <a:rPr lang="en-US" sz="1100" kern="1200" dirty="0" smtClean="0">
                <a:solidFill>
                  <a:schemeClr val="tx1"/>
                </a:solidFill>
                <a:latin typeface="+mn-lt"/>
                <a:ea typeface="+mn-ea"/>
                <a:cs typeface="+mn-cs"/>
              </a:rPr>
              <a:t>Remember that symptoms appearing at the same time and that are similar within an area on different species may suggest a problem that is not biological (a pathogen or even an insect).</a:t>
            </a:r>
          </a:p>
          <a:p>
            <a:pPr lvl="0"/>
            <a:endParaRPr lang="en-US" sz="1100" kern="1200" dirty="0" smtClean="0">
              <a:solidFill>
                <a:schemeClr val="tx1"/>
              </a:solidFill>
              <a:latin typeface="+mn-lt"/>
              <a:ea typeface="+mn-ea"/>
              <a:cs typeface="+mn-cs"/>
            </a:endParaRPr>
          </a:p>
          <a:p>
            <a:pPr lvl="0"/>
            <a:r>
              <a:rPr lang="en-US" sz="1100" kern="1200" dirty="0" smtClean="0">
                <a:solidFill>
                  <a:schemeClr val="tx1"/>
                </a:solidFill>
                <a:latin typeface="+mn-lt"/>
                <a:ea typeface="+mn-ea"/>
                <a:cs typeface="+mn-cs"/>
              </a:rPr>
              <a:t>In addition, keep a field by field set of records that may be useful as background information for each field. Good background information to have includes:</a:t>
            </a:r>
          </a:p>
          <a:p>
            <a:pPr marL="685800" lvl="1" indent="-228600">
              <a:buFont typeface="Arial" pitchFamily="34" charset="0"/>
              <a:buChar char="•"/>
            </a:pPr>
            <a:r>
              <a:rPr lang="en-US" sz="1100" kern="1200" dirty="0" smtClean="0">
                <a:solidFill>
                  <a:schemeClr val="tx1"/>
                </a:solidFill>
                <a:latin typeface="+mn-lt"/>
                <a:ea typeface="+mn-ea"/>
                <a:cs typeface="+mn-cs"/>
              </a:rPr>
              <a:t>Previous crop history, both in the field and in adjacent fields</a:t>
            </a:r>
          </a:p>
          <a:p>
            <a:pPr marL="685800" lvl="1" indent="-228600">
              <a:buFont typeface="Arial" pitchFamily="34" charset="0"/>
              <a:buChar char="•"/>
            </a:pPr>
            <a:r>
              <a:rPr lang="en-US" sz="1100" kern="1200" dirty="0" smtClean="0">
                <a:solidFill>
                  <a:schemeClr val="tx1"/>
                </a:solidFill>
                <a:latin typeface="+mn-lt"/>
                <a:ea typeface="+mn-ea"/>
                <a:cs typeface="+mn-cs"/>
              </a:rPr>
              <a:t>A history of chemicals applied on or near the crop, including herbicides, insecticides, fungicides, and fertilizers. For each, indicate when they were applied, how they were applied, what rate was used, and the weather conditions that occurred during and after application. </a:t>
            </a:r>
          </a:p>
          <a:p>
            <a:pPr marL="685800" lvl="1" indent="-228600">
              <a:buFont typeface="Arial" pitchFamily="34" charset="0"/>
              <a:buChar char="•"/>
            </a:pPr>
            <a:r>
              <a:rPr lang="en-US" sz="1100" kern="1200" dirty="0" smtClean="0">
                <a:solidFill>
                  <a:schemeClr val="tx1"/>
                </a:solidFill>
                <a:latin typeface="+mn-lt"/>
                <a:ea typeface="+mn-ea"/>
                <a:cs typeface="+mn-cs"/>
              </a:rPr>
              <a:t>Date of planting, planting depth, and the seedbed conditions</a:t>
            </a:r>
          </a:p>
          <a:p>
            <a:pPr marL="685800" lvl="1" indent="-228600">
              <a:buFont typeface="Arial" pitchFamily="34" charset="0"/>
              <a:buChar char="•"/>
            </a:pPr>
            <a:r>
              <a:rPr lang="en-US" sz="1100" kern="1200" dirty="0" smtClean="0">
                <a:solidFill>
                  <a:schemeClr val="tx1"/>
                </a:solidFill>
                <a:latin typeface="+mn-lt"/>
                <a:ea typeface="+mn-ea"/>
                <a:cs typeface="+mn-cs"/>
              </a:rPr>
              <a:t>Hybrid or variety characteristics including ratings for disease resistance or other varietal tolerances to field conditions (Bt corn, glyphosate resistance, iron chlorosis tolerance (soybean), soybean aphid resistance, etc.)  </a:t>
            </a:r>
          </a:p>
          <a:p>
            <a:pPr marL="685800" lvl="1" indent="-228600">
              <a:buFont typeface="Arial" pitchFamily="34" charset="0"/>
              <a:buChar char="•"/>
            </a:pPr>
            <a:r>
              <a:rPr lang="en-US" sz="1100" kern="1200" dirty="0" smtClean="0">
                <a:solidFill>
                  <a:schemeClr val="tx1"/>
                </a:solidFill>
                <a:latin typeface="+mn-lt"/>
                <a:ea typeface="+mn-ea"/>
                <a:cs typeface="+mn-cs"/>
              </a:rPr>
              <a:t>Current soil test information (soil fertility status and pH)</a:t>
            </a:r>
          </a:p>
          <a:p>
            <a:pPr marL="685800" lvl="1" indent="-228600">
              <a:buFont typeface="Arial" pitchFamily="34" charset="0"/>
              <a:buChar char="•"/>
            </a:pPr>
            <a:r>
              <a:rPr lang="en-US" sz="1100" kern="1200" dirty="0" smtClean="0">
                <a:solidFill>
                  <a:schemeClr val="tx1"/>
                </a:solidFill>
                <a:latin typeface="+mn-lt"/>
                <a:ea typeface="+mn-ea"/>
                <a:cs typeface="+mn-cs"/>
              </a:rPr>
              <a:t>Estimates of soil moisture and noting areas like end rows or where field work was done in adverse conditions where compaction may be a concern</a:t>
            </a:r>
          </a:p>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CAD2C7CC-B49D-4206-B99A-9938A568D651}" type="slidenum">
              <a:rPr lang="en-US" smtClean="0"/>
              <a:pPr/>
              <a:t>17</a:t>
            </a:fld>
            <a:endParaRPr lang="en-US"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lvl="0"/>
            <a:r>
              <a:rPr lang="en-US" sz="1100" kern="1200" dirty="0" smtClean="0">
                <a:solidFill>
                  <a:schemeClr val="tx1"/>
                </a:solidFill>
                <a:latin typeface="+mn-lt"/>
                <a:ea typeface="+mn-ea"/>
                <a:cs typeface="+mn-cs"/>
              </a:rPr>
              <a:t>At the completion of the season (both just prior to and after harvest) </a:t>
            </a:r>
          </a:p>
          <a:p>
            <a:pPr marL="685800" lvl="1" indent="-228600">
              <a:buFont typeface="Arial" pitchFamily="34" charset="0"/>
              <a:buChar char="•"/>
            </a:pPr>
            <a:r>
              <a:rPr lang="en-US" sz="1100" kern="1200" dirty="0" smtClean="0">
                <a:solidFill>
                  <a:schemeClr val="tx1"/>
                </a:solidFill>
                <a:latin typeface="+mn-lt"/>
                <a:ea typeface="+mn-ea"/>
                <a:cs typeface="+mn-cs"/>
              </a:rPr>
              <a:t>How well are plants standing? </a:t>
            </a:r>
          </a:p>
          <a:p>
            <a:pPr marL="685800" lvl="1" indent="-228600">
              <a:buFont typeface="Arial" pitchFamily="34" charset="0"/>
              <a:buChar char="•"/>
            </a:pPr>
            <a:r>
              <a:rPr lang="en-US" sz="1100" kern="1200" dirty="0" smtClean="0">
                <a:solidFill>
                  <a:schemeClr val="tx1"/>
                </a:solidFill>
                <a:latin typeface="+mn-lt"/>
                <a:ea typeface="+mn-ea"/>
                <a:cs typeface="+mn-cs"/>
              </a:rPr>
              <a:t>Condition of ears and pods</a:t>
            </a:r>
          </a:p>
          <a:p>
            <a:pPr marL="685800" lvl="1" indent="-228600">
              <a:buFont typeface="Arial" pitchFamily="34" charset="0"/>
              <a:buChar char="•"/>
            </a:pPr>
            <a:r>
              <a:rPr lang="en-US" sz="1100" kern="1200" dirty="0" smtClean="0">
                <a:solidFill>
                  <a:schemeClr val="tx1"/>
                </a:solidFill>
                <a:latin typeface="+mn-lt"/>
                <a:ea typeface="+mn-ea"/>
                <a:cs typeface="+mn-cs"/>
              </a:rPr>
              <a:t>Determine stalk strength and health of the root system (late season lodging can be a serious problem and leave volunteer crop plants for next year).</a:t>
            </a:r>
          </a:p>
          <a:p>
            <a:pPr marL="685800" lvl="1" indent="-228600">
              <a:buFont typeface="Arial" pitchFamily="34" charset="0"/>
              <a:buChar char="•"/>
            </a:pPr>
            <a:r>
              <a:rPr lang="en-US" sz="1100" kern="1200" dirty="0" smtClean="0">
                <a:solidFill>
                  <a:schemeClr val="tx1"/>
                </a:solidFill>
                <a:latin typeface="+mn-lt"/>
                <a:ea typeface="+mn-ea"/>
                <a:cs typeface="+mn-cs"/>
              </a:rPr>
              <a:t>Were yields what you expected, and if there was a problem, are there ideas as to what caused the loss?</a:t>
            </a:r>
          </a:p>
          <a:p>
            <a:pPr marL="685800" lvl="1" indent="-228600">
              <a:buFont typeface="Arial" pitchFamily="34" charset="0"/>
              <a:buChar char="•"/>
            </a:pPr>
            <a:r>
              <a:rPr lang="en-US" sz="1100" kern="1200" dirty="0" smtClean="0">
                <a:solidFill>
                  <a:schemeClr val="tx1"/>
                </a:solidFill>
                <a:latin typeface="+mn-lt"/>
                <a:ea typeface="+mn-ea"/>
                <a:cs typeface="+mn-cs"/>
              </a:rPr>
              <a:t>Was weed control effective, and if not, what species are problems and what caused the problem?</a:t>
            </a:r>
          </a:p>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C4BE34D3-853F-4955-87B5-E1B0442C5052}" type="slidenum">
              <a:rPr lang="en-US" sz="1100" b="1" smtClean="0">
                <a:solidFill>
                  <a:srgbClr val="000000"/>
                </a:solidFill>
                <a:latin typeface="Calibri" pitchFamily="34" charset="0"/>
              </a:rPr>
              <a:pPr/>
              <a:t>18</a:t>
            </a:fld>
            <a:endParaRPr lang="en-US" sz="1100" b="1" smtClean="0">
              <a:solidFill>
                <a:srgbClr val="000000"/>
              </a:solidFill>
              <a:latin typeface="Calibri" pitchFamily="34"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lvl="0"/>
            <a:r>
              <a:rPr lang="en-US" sz="1100" kern="1200" dirty="0" smtClean="0">
                <a:solidFill>
                  <a:schemeClr val="tx1"/>
                </a:solidFill>
                <a:latin typeface="+mn-lt"/>
                <a:ea typeface="+mn-ea"/>
                <a:cs typeface="+mn-cs"/>
              </a:rPr>
              <a:t>There are basically three things to do as you scout a field:</a:t>
            </a:r>
          </a:p>
          <a:p>
            <a:pPr marL="685800" lvl="1" indent="-228600">
              <a:buFont typeface="Arial" pitchFamily="34" charset="0"/>
              <a:buChar char="•"/>
            </a:pPr>
            <a:r>
              <a:rPr lang="en-US" sz="1100" kern="1200" dirty="0" smtClean="0">
                <a:solidFill>
                  <a:schemeClr val="tx1"/>
                </a:solidFill>
                <a:latin typeface="+mn-lt"/>
                <a:ea typeface="+mn-ea"/>
                <a:cs typeface="+mn-cs"/>
              </a:rPr>
              <a:t>Look at the BIG picture (field level).</a:t>
            </a:r>
          </a:p>
          <a:p>
            <a:pPr marL="685800" lvl="1" indent="-228600">
              <a:buFont typeface="Arial" pitchFamily="34" charset="0"/>
              <a:buChar char="•"/>
            </a:pPr>
            <a:r>
              <a:rPr lang="en-US" sz="1100" kern="1200" dirty="0" smtClean="0">
                <a:solidFill>
                  <a:schemeClr val="tx1"/>
                </a:solidFill>
                <a:latin typeface="+mn-lt"/>
                <a:ea typeface="+mn-ea"/>
                <a:cs typeface="+mn-cs"/>
              </a:rPr>
              <a:t>Look at the little picture (plant level).</a:t>
            </a:r>
          </a:p>
          <a:p>
            <a:pPr marL="685800" lvl="1" indent="-228600">
              <a:buFont typeface="Arial" pitchFamily="34" charset="0"/>
              <a:buChar char="•"/>
            </a:pPr>
            <a:r>
              <a:rPr lang="en-US" sz="1100" kern="1200" dirty="0" smtClean="0">
                <a:solidFill>
                  <a:schemeClr val="tx1"/>
                </a:solidFill>
                <a:latin typeface="+mn-lt"/>
                <a:ea typeface="+mn-ea"/>
                <a:cs typeface="+mn-cs"/>
              </a:rPr>
              <a:t>Collect and record information accurately so it can be used in management planning both now and in</a:t>
            </a:r>
            <a:r>
              <a:rPr lang="en-US" sz="1100" kern="1200" baseline="0" dirty="0" smtClean="0">
                <a:solidFill>
                  <a:schemeClr val="tx1"/>
                </a:solidFill>
                <a:latin typeface="+mn-lt"/>
                <a:ea typeface="+mn-ea"/>
                <a:cs typeface="+mn-cs"/>
              </a:rPr>
              <a:t> subsequent growing seasons.</a:t>
            </a:r>
            <a:endParaRPr lang="en-US" sz="1100" kern="1200" dirty="0">
              <a:solidFill>
                <a:schemeClr val="tx1"/>
              </a:solidFill>
              <a:latin typeface="+mn-lt"/>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34BB3872-270D-4D50-A254-E5A07B0E548C}" type="slidenum">
              <a:rPr lang="en-US" smtClean="0"/>
              <a:pPr/>
              <a:t>19</a:t>
            </a:fld>
            <a:endParaRPr lang="en-US"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marL="0" lvl="0" indent="0">
              <a:buFont typeface="Wingdings" pitchFamily="2" charset="2"/>
              <a:buNone/>
            </a:pPr>
            <a:r>
              <a:rPr lang="en-US" sz="1100" kern="1200" dirty="0" smtClean="0">
                <a:solidFill>
                  <a:schemeClr val="tx1"/>
                </a:solidFill>
                <a:latin typeface="+mn-lt"/>
                <a:ea typeface="+mn-ea"/>
                <a:cs typeface="+mn-cs"/>
              </a:rPr>
              <a:t>Do a drive around, as best as possible, to get a feel for the field. Go to a high point and look out over the field and look for patterns or areas with differences in height, color, form, or other unevenness in the crop from place to place. You are looking for variations in patterns.</a:t>
            </a:r>
            <a:r>
              <a:rPr lang="en-US" sz="1100" kern="1200" baseline="0" dirty="0" smtClean="0">
                <a:solidFill>
                  <a:schemeClr val="tx1"/>
                </a:solidFill>
                <a:latin typeface="+mn-lt"/>
                <a:ea typeface="+mn-ea"/>
                <a:cs typeface="+mn-cs"/>
              </a:rPr>
              <a:t> </a:t>
            </a:r>
            <a:r>
              <a:rPr lang="en-US" sz="1100" kern="1200" dirty="0" smtClean="0">
                <a:solidFill>
                  <a:schemeClr val="tx1"/>
                </a:solidFill>
                <a:latin typeface="+mn-lt"/>
                <a:ea typeface="+mn-ea"/>
                <a:cs typeface="+mn-cs"/>
              </a:rPr>
              <a:t>If you see these variations, you then walk into the odd areas and examine more closely to determine the cause of the variation.  </a:t>
            </a:r>
          </a:p>
          <a:p>
            <a:pPr lvl="0"/>
            <a:endParaRPr lang="en-US" sz="1100" kern="1200" dirty="0" smtClean="0">
              <a:solidFill>
                <a:schemeClr val="tx1"/>
              </a:solidFill>
              <a:latin typeface="+mn-lt"/>
              <a:ea typeface="+mn-ea"/>
              <a:cs typeface="+mn-cs"/>
            </a:endParaRPr>
          </a:p>
          <a:p>
            <a:pPr lvl="0"/>
            <a:r>
              <a:rPr lang="en-US" sz="1100" kern="1200" dirty="0" smtClean="0">
                <a:solidFill>
                  <a:schemeClr val="tx1"/>
                </a:solidFill>
                <a:latin typeface="+mn-lt"/>
                <a:ea typeface="+mn-ea"/>
                <a:cs typeface="+mn-cs"/>
              </a:rPr>
              <a:t>Keep in mind; you are looking for patterns that can help you diagnose problems. Then you can answer the question: Is the problem scattered randomly throughout the field, or is it tied to some other factor? Most patterns are associated with something that changes the crop growth environment slightly such as an old fence line, field drainage, soil types, previous tillage passes, crop residue, a fertilizer band, spray patterns, etc. </a:t>
            </a: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So looking at the big picture is looking for patterns, and the patterns may help you figure out the problem. Always LOOK FOR PATTERNS!</a:t>
            </a:r>
          </a:p>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FF912B1D-C9E2-465A-9E59-03F5D57114D6}" type="slidenum">
              <a:rPr lang="en-US" sz="1100" b="1" smtClean="0">
                <a:solidFill>
                  <a:srgbClr val="000000"/>
                </a:solidFill>
                <a:latin typeface="Calibri" pitchFamily="34" charset="0"/>
              </a:rPr>
              <a:pPr/>
              <a:t>20</a:t>
            </a:fld>
            <a:endParaRPr lang="en-US" sz="1100" b="1" smtClean="0">
              <a:solidFill>
                <a:srgbClr val="000000"/>
              </a:solidFill>
              <a:latin typeface="Calibri" pitchFamily="34"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kern="1200" dirty="0" smtClean="0">
                <a:solidFill>
                  <a:schemeClr val="tx1"/>
                </a:solidFill>
                <a:latin typeface="+mn-lt"/>
                <a:ea typeface="+mn-ea"/>
                <a:cs typeface="+mn-cs"/>
              </a:rPr>
              <a:t>These are patterns of randomly scattered problems and aggregated problems. Random patterns are typically associated with foliar diseases—where the spores (act like seeds for fungi), etc. randomly enter the field from the air. The</a:t>
            </a:r>
            <a:r>
              <a:rPr lang="en-US" sz="1100" kern="1200" baseline="0" dirty="0" smtClean="0">
                <a:solidFill>
                  <a:schemeClr val="tx1"/>
                </a:solidFill>
                <a:latin typeface="+mn-lt"/>
                <a:ea typeface="+mn-ea"/>
                <a:cs typeface="+mn-cs"/>
              </a:rPr>
              <a:t> “random” image above is soybean rust (page 24, Soybean Field Guide 2</a:t>
            </a:r>
            <a:r>
              <a:rPr lang="en-US" sz="1100" kern="1200" baseline="30000" dirty="0" smtClean="0">
                <a:solidFill>
                  <a:schemeClr val="tx1"/>
                </a:solidFill>
                <a:latin typeface="+mn-lt"/>
                <a:ea typeface="+mn-ea"/>
                <a:cs typeface="+mn-cs"/>
              </a:rPr>
              <a:t>nd</a:t>
            </a:r>
            <a:r>
              <a:rPr lang="en-US" sz="1100" kern="1200" baseline="0" dirty="0" smtClean="0">
                <a:solidFill>
                  <a:schemeClr val="tx1"/>
                </a:solidFill>
                <a:latin typeface="+mn-lt"/>
                <a:ea typeface="+mn-ea"/>
                <a:cs typeface="+mn-cs"/>
              </a:rPr>
              <a:t> Edition) in Mississippi. There is no clear pattern for this disease distribution. </a:t>
            </a:r>
            <a:r>
              <a:rPr lang="en-US" sz="1100" kern="1200" dirty="0" smtClean="0">
                <a:solidFill>
                  <a:schemeClr val="tx1"/>
                </a:solidFill>
                <a:latin typeface="+mn-lt"/>
                <a:ea typeface="+mn-ea"/>
                <a:cs typeface="+mn-cs"/>
              </a:rPr>
              <a:t>Aggregated (clumped) patterns are typically associated with soil-borne diseases or pathogens that require the micro-climates that occur at a position of the landscape or are associated with outside stresses dependent on micro-climate differences within the field.</a:t>
            </a: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lvl="0"/>
            <a:r>
              <a:rPr lang="en-US" sz="1100" kern="1200" dirty="0" smtClean="0">
                <a:solidFill>
                  <a:schemeClr val="tx1"/>
                </a:solidFill>
                <a:latin typeface="+mn-lt"/>
                <a:ea typeface="+mn-ea"/>
                <a:cs typeface="+mn-cs"/>
              </a:rPr>
              <a:t> This presentation covers three things:</a:t>
            </a:r>
          </a:p>
          <a:p>
            <a:pPr marL="685800" lvl="1" indent="-228600">
              <a:buFont typeface="Arial" pitchFamily="34" charset="0"/>
              <a:buChar char="•"/>
            </a:pPr>
            <a:r>
              <a:rPr lang="en-US" sz="1100" kern="1200" dirty="0" smtClean="0">
                <a:solidFill>
                  <a:schemeClr val="tx1"/>
                </a:solidFill>
                <a:latin typeface="+mn-lt"/>
                <a:ea typeface="+mn-ea"/>
                <a:cs typeface="+mn-cs"/>
              </a:rPr>
              <a:t>Do your homework to prepare for scouting fields; what preparation</a:t>
            </a:r>
            <a:r>
              <a:rPr lang="en-US" sz="1100" kern="1200" baseline="0" dirty="0" smtClean="0">
                <a:solidFill>
                  <a:schemeClr val="tx1"/>
                </a:solidFill>
                <a:latin typeface="+mn-lt"/>
                <a:ea typeface="+mn-ea"/>
                <a:cs typeface="+mn-cs"/>
              </a:rPr>
              <a:t> </a:t>
            </a:r>
            <a:r>
              <a:rPr lang="en-US" sz="1100" kern="1200" dirty="0" smtClean="0">
                <a:solidFill>
                  <a:schemeClr val="tx1"/>
                </a:solidFill>
                <a:latin typeface="+mn-lt"/>
                <a:ea typeface="+mn-ea"/>
                <a:cs typeface="+mn-cs"/>
              </a:rPr>
              <a:t>can be done at a computer or on the phone before</a:t>
            </a:r>
            <a:r>
              <a:rPr lang="en-US" sz="1100" kern="1200" baseline="0" dirty="0" smtClean="0">
                <a:solidFill>
                  <a:schemeClr val="tx1"/>
                </a:solidFill>
                <a:latin typeface="+mn-lt"/>
                <a:ea typeface="+mn-ea"/>
                <a:cs typeface="+mn-cs"/>
              </a:rPr>
              <a:t> getting to the field?</a:t>
            </a:r>
            <a:endParaRPr lang="en-US" sz="1100" kern="1200" dirty="0" smtClean="0">
              <a:solidFill>
                <a:schemeClr val="tx1"/>
              </a:solidFill>
              <a:latin typeface="+mn-lt"/>
              <a:ea typeface="+mn-ea"/>
              <a:cs typeface="+mn-cs"/>
            </a:endParaRPr>
          </a:p>
          <a:p>
            <a:pPr marL="685800" lvl="1" indent="-228600">
              <a:buFont typeface="Arial" pitchFamily="34" charset="0"/>
              <a:buChar char="•"/>
            </a:pPr>
            <a:r>
              <a:rPr lang="en-US" sz="1100" kern="1200" dirty="0" smtClean="0">
                <a:solidFill>
                  <a:schemeClr val="tx1"/>
                </a:solidFill>
                <a:latin typeface="+mn-lt"/>
                <a:ea typeface="+mn-ea"/>
                <a:cs typeface="+mn-cs"/>
              </a:rPr>
              <a:t>To understand the basics of scouting; to get an idea of what is going on in a field or part of a field. What to do to get help once you are done. </a:t>
            </a:r>
          </a:p>
          <a:p>
            <a:pPr marL="685800" lvl="1" indent="-228600">
              <a:buFont typeface="Arial" pitchFamily="34" charset="0"/>
              <a:buChar char="•"/>
            </a:pPr>
            <a:r>
              <a:rPr lang="en-US" sz="1100" kern="1200" dirty="0" smtClean="0">
                <a:solidFill>
                  <a:schemeClr val="tx1"/>
                </a:solidFill>
                <a:latin typeface="+mn-lt"/>
                <a:ea typeface="+mn-ea"/>
                <a:cs typeface="+mn-cs"/>
              </a:rPr>
              <a:t>And finally, where to get further information if you still don’t know something.</a:t>
            </a:r>
          </a:p>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DD2DB24-9423-43D0-8C74-F27CFF12A33F}" type="slidenum">
              <a:rPr lang="en-US" sz="1100">
                <a:solidFill>
                  <a:srgbClr val="000000"/>
                </a:solidFill>
                <a:latin typeface="Calibri" pitchFamily="34" charset="0"/>
              </a:rPr>
              <a:pPr algn="r"/>
              <a:t>21</a:t>
            </a:fld>
            <a:endParaRPr lang="en-US" sz="1100">
              <a:solidFill>
                <a:srgbClr val="000000"/>
              </a:solidFill>
              <a:latin typeface="Calibri" pitchFamily="34"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lvl="0"/>
            <a:r>
              <a:rPr lang="en-US" sz="1100" kern="1200" dirty="0" smtClean="0">
                <a:solidFill>
                  <a:schemeClr val="tx1"/>
                </a:solidFill>
                <a:latin typeface="+mn-lt"/>
                <a:ea typeface="+mn-ea"/>
                <a:cs typeface="+mn-cs"/>
              </a:rPr>
              <a:t>Here are two examples of different aggregated patterns and what likely is causing them. On the left is a pattern that is associated with the slope, perhaps associated with eroded topsoil, lost nutrients, or directly washed out crop [</a:t>
            </a:r>
            <a:r>
              <a:rPr lang="en-US" sz="1100" i="1" kern="1200" dirty="0" smtClean="0">
                <a:solidFill>
                  <a:schemeClr val="tx1"/>
                </a:solidFill>
                <a:latin typeface="+mn-lt"/>
                <a:ea typeface="+mn-ea"/>
                <a:cs typeface="+mn-cs"/>
              </a:rPr>
              <a:t>image</a:t>
            </a:r>
            <a:r>
              <a:rPr lang="en-US" sz="1100" i="1" kern="1200" baseline="0" dirty="0" smtClean="0">
                <a:solidFill>
                  <a:schemeClr val="tx1"/>
                </a:solidFill>
                <a:latin typeface="+mn-lt"/>
                <a:ea typeface="+mn-ea"/>
                <a:cs typeface="+mn-cs"/>
              </a:rPr>
              <a:t> on left is actually a root rot on soybean</a:t>
            </a:r>
            <a:r>
              <a:rPr lang="en-US" sz="1100" kern="1200" baseline="0" dirty="0" smtClean="0">
                <a:solidFill>
                  <a:schemeClr val="tx1"/>
                </a:solidFill>
                <a:latin typeface="+mn-lt"/>
                <a:ea typeface="+mn-ea"/>
                <a:cs typeface="+mn-cs"/>
              </a:rPr>
              <a:t>]</a:t>
            </a:r>
            <a:r>
              <a:rPr lang="en-US" sz="1100" kern="1200" dirty="0" smtClean="0">
                <a:solidFill>
                  <a:schemeClr val="tx1"/>
                </a:solidFill>
                <a:latin typeface="+mn-lt"/>
                <a:ea typeface="+mn-ea"/>
                <a:cs typeface="+mn-cs"/>
              </a:rPr>
              <a:t>. On the right, the pattern is adjacent to a field edge, possibly indicating either a pathogen or insect that is entering the field from field edges [</a:t>
            </a:r>
            <a:r>
              <a:rPr lang="en-US" sz="1100" i="1" kern="1200" dirty="0" smtClean="0">
                <a:solidFill>
                  <a:schemeClr val="tx1"/>
                </a:solidFill>
                <a:latin typeface="+mn-lt"/>
                <a:ea typeface="+mn-ea"/>
                <a:cs typeface="+mn-cs"/>
              </a:rPr>
              <a:t>image on right is stalk borer</a:t>
            </a:r>
            <a:r>
              <a:rPr lang="en-US" sz="1100" i="1" kern="1200" baseline="0" dirty="0" smtClean="0">
                <a:solidFill>
                  <a:schemeClr val="tx1"/>
                </a:solidFill>
                <a:latin typeface="+mn-lt"/>
                <a:ea typeface="+mn-ea"/>
                <a:cs typeface="+mn-cs"/>
              </a:rPr>
              <a:t> damage on corn </a:t>
            </a:r>
            <a:r>
              <a:rPr lang="en-US" sz="1100" i="0" kern="1200" baseline="0" dirty="0" smtClean="0">
                <a:solidFill>
                  <a:schemeClr val="tx1"/>
                </a:solidFill>
                <a:latin typeface="+mn-lt"/>
                <a:ea typeface="+mn-ea"/>
                <a:cs typeface="+mn-cs"/>
              </a:rPr>
              <a:t>(page 52, Corn Field Guide)</a:t>
            </a:r>
            <a:r>
              <a:rPr lang="en-US" sz="1100" kern="1200" baseline="0" dirty="0" smtClean="0">
                <a:solidFill>
                  <a:schemeClr val="tx1"/>
                </a:solidFill>
                <a:latin typeface="+mn-lt"/>
                <a:ea typeface="+mn-ea"/>
                <a:cs typeface="+mn-cs"/>
              </a:rPr>
              <a:t>]</a:t>
            </a:r>
            <a:r>
              <a:rPr lang="en-US" sz="1100" kern="1200" dirty="0" smtClean="0">
                <a:solidFill>
                  <a:schemeClr val="tx1"/>
                </a:solidFill>
                <a:latin typeface="+mn-lt"/>
                <a:ea typeface="+mn-ea"/>
                <a:cs typeface="+mn-cs"/>
              </a:rPr>
              <a:t>, or perhaps the field conditions have been altered by lime blown from the roadway, etc. In each case, the pattern is a basic key to diagnosing the problem.</a:t>
            </a:r>
            <a:endParaRPr lang="en-US" sz="1100" kern="1200" dirty="0">
              <a:solidFill>
                <a:schemeClr val="tx1"/>
              </a:solidFill>
              <a:latin typeface="+mn-lt"/>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DD2DB24-9423-43D0-8C74-F27CFF12A33F}" type="slidenum">
              <a:rPr lang="en-US" sz="1100">
                <a:solidFill>
                  <a:srgbClr val="000000"/>
                </a:solidFill>
                <a:latin typeface="Calibri" pitchFamily="34" charset="0"/>
              </a:rPr>
              <a:pPr algn="r"/>
              <a:t>22</a:t>
            </a:fld>
            <a:endParaRPr lang="en-US" sz="1100">
              <a:solidFill>
                <a:srgbClr val="000000"/>
              </a:solidFill>
              <a:latin typeface="Calibri" pitchFamily="34"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1100" b="0" dirty="0" smtClean="0">
                <a:latin typeface="Calibri" pitchFamily="34" charset="0"/>
                <a:cs typeface="Calibri" pitchFamily="34" charset="0"/>
              </a:rPr>
              <a:t>Equipment can often cause patterns that are repeated across fields.</a:t>
            </a:r>
          </a:p>
          <a:p>
            <a:endParaRPr lang="en-US" sz="1100" b="0" dirty="0" smtClean="0">
              <a:latin typeface="Calibri" pitchFamily="34" charset="0"/>
              <a:cs typeface="Calibri" pitchFamily="34" charset="0"/>
            </a:endParaRPr>
          </a:p>
          <a:p>
            <a:r>
              <a:rPr lang="en-US" sz="1100" b="0" dirty="0" smtClean="0">
                <a:latin typeface="Calibri" pitchFamily="34" charset="0"/>
                <a:cs typeface="Calibri" pitchFamily="34" charset="0"/>
              </a:rPr>
              <a:t>For example, spray overlap every time the booms overlapped, compacted areas every "x" rows from combine tires the prior fall, etc..</a:t>
            </a:r>
          </a:p>
          <a:p>
            <a:endParaRPr lang="en-US" sz="1100" b="0" dirty="0" smtClean="0">
              <a:latin typeface="Calibri" pitchFamily="34" charset="0"/>
              <a:cs typeface="Calibri"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100" b="0" dirty="0" smtClean="0">
                <a:latin typeface="Calibri" pitchFamily="34" charset="0"/>
                <a:cs typeface="Calibri" pitchFamily="34" charset="0"/>
              </a:rPr>
              <a:t>[</a:t>
            </a:r>
            <a:r>
              <a:rPr lang="en-US" sz="1100" b="0" i="1" dirty="0" smtClean="0">
                <a:latin typeface="Calibri" pitchFamily="34" charset="0"/>
                <a:cs typeface="Calibri" pitchFamily="34" charset="0"/>
              </a:rPr>
              <a:t>Image shows</a:t>
            </a:r>
            <a:r>
              <a:rPr lang="en-US" sz="1100" b="0" i="1" baseline="0" dirty="0" smtClean="0">
                <a:latin typeface="Calibri" pitchFamily="34" charset="0"/>
                <a:cs typeface="Calibri" pitchFamily="34" charset="0"/>
              </a:rPr>
              <a:t> a</a:t>
            </a:r>
            <a:r>
              <a:rPr lang="en-US" sz="1100" b="0" i="1" dirty="0" smtClean="0">
                <a:latin typeface="Calibri" pitchFamily="34" charset="0"/>
                <a:cs typeface="Calibri" pitchFamily="34" charset="0"/>
              </a:rPr>
              <a:t> weed problem caused by equipment failure</a:t>
            </a:r>
            <a:r>
              <a:rPr lang="en-US" sz="1100" b="0" i="1" baseline="0" dirty="0" smtClean="0">
                <a:latin typeface="Calibri" pitchFamily="34" charset="0"/>
                <a:cs typeface="Calibri" pitchFamily="34" charset="0"/>
              </a:rPr>
              <a:t> – problem following the rows.</a:t>
            </a:r>
            <a:r>
              <a:rPr lang="en-US" sz="1100" b="0" baseline="0" dirty="0" smtClean="0">
                <a:latin typeface="Calibri" pitchFamily="34" charset="0"/>
                <a:cs typeface="Calibri" pitchFamily="34" charset="0"/>
              </a:rPr>
              <a:t>]</a:t>
            </a:r>
            <a:endParaRPr lang="en-US" sz="1100" b="0" dirty="0" smtClean="0">
              <a:latin typeface="Calibri" pitchFamily="34" charset="0"/>
              <a:cs typeface="Calibri" pitchFamily="34" charset="0"/>
            </a:endParaRPr>
          </a:p>
          <a:p>
            <a:endParaRPr lang="en-US" sz="1100" b="0" dirty="0">
              <a:latin typeface="Calibri" pitchFamily="34" charset="0"/>
              <a:cs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14E0558F-8566-450E-A227-B3BAC5C2E981}" type="slidenum">
              <a:rPr lang="en-US" sz="1100" b="1" smtClean="0">
                <a:solidFill>
                  <a:srgbClr val="000000"/>
                </a:solidFill>
                <a:latin typeface="Calibri" pitchFamily="34" charset="0"/>
              </a:rPr>
              <a:pPr/>
              <a:t>23</a:t>
            </a:fld>
            <a:endParaRPr lang="en-US" sz="1100" b="1" smtClean="0">
              <a:solidFill>
                <a:srgbClr val="000000"/>
              </a:solidFill>
              <a:latin typeface="Calibri" pitchFamily="34"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lvl="0"/>
            <a:r>
              <a:rPr lang="en-US" sz="1100" kern="1200" dirty="0" smtClean="0">
                <a:solidFill>
                  <a:schemeClr val="tx1"/>
                </a:solidFill>
                <a:latin typeface="+mn-lt"/>
                <a:ea typeface="+mn-ea"/>
                <a:cs typeface="+mn-cs"/>
              </a:rPr>
              <a:t>Several different scouting patterns (to examine the field systematically) are useful to gain an understanding of the condition of the field.  </a:t>
            </a:r>
          </a:p>
          <a:p>
            <a:pPr marL="685800" lvl="1" indent="-228600">
              <a:buFont typeface="Arial" pitchFamily="34" charset="0"/>
              <a:buChar char="•"/>
            </a:pPr>
            <a:r>
              <a:rPr lang="en-US" sz="1100" kern="1200" dirty="0" smtClean="0">
                <a:solidFill>
                  <a:schemeClr val="tx1"/>
                </a:solidFill>
                <a:latin typeface="+mn-lt"/>
                <a:ea typeface="+mn-ea"/>
                <a:cs typeface="+mn-cs"/>
              </a:rPr>
              <a:t>The simplest is a transect, which is just walking a somewhat straight line from one point to another and looking at the plants along the way. </a:t>
            </a:r>
          </a:p>
          <a:p>
            <a:pPr marL="685800" lvl="1" indent="-228600">
              <a:buFont typeface="Arial" pitchFamily="34" charset="0"/>
              <a:buChar char="•"/>
            </a:pPr>
            <a:r>
              <a:rPr lang="en-US" sz="1100" kern="1200" dirty="0" smtClean="0">
                <a:solidFill>
                  <a:schemeClr val="tx1"/>
                </a:solidFill>
                <a:latin typeface="+mn-lt"/>
                <a:ea typeface="+mn-ea"/>
                <a:cs typeface="+mn-cs"/>
              </a:rPr>
              <a:t>Another pattern is the “Z” or “W” pattern, called a </a:t>
            </a:r>
            <a:r>
              <a:rPr lang="en-US" sz="1100" kern="1200" dirty="0" err="1" smtClean="0">
                <a:solidFill>
                  <a:schemeClr val="tx1"/>
                </a:solidFill>
                <a:latin typeface="+mn-lt"/>
                <a:ea typeface="+mn-ea"/>
                <a:cs typeface="+mn-cs"/>
              </a:rPr>
              <a:t>zig-zag</a:t>
            </a:r>
            <a:r>
              <a:rPr lang="en-US" sz="1100" kern="1200" dirty="0" smtClean="0">
                <a:solidFill>
                  <a:schemeClr val="tx1"/>
                </a:solidFill>
                <a:latin typeface="+mn-lt"/>
                <a:ea typeface="+mn-ea"/>
                <a:cs typeface="+mn-cs"/>
              </a:rPr>
              <a:t>, or</a:t>
            </a:r>
          </a:p>
          <a:p>
            <a:pPr marL="685800" lvl="1" indent="-228600">
              <a:buFont typeface="Arial" pitchFamily="34" charset="0"/>
              <a:buChar char="•"/>
            </a:pPr>
            <a:r>
              <a:rPr lang="en-US" sz="1100" kern="1200" dirty="0" smtClean="0">
                <a:solidFill>
                  <a:schemeClr val="tx1"/>
                </a:solidFill>
                <a:latin typeface="+mn-lt"/>
                <a:ea typeface="+mn-ea"/>
                <a:cs typeface="+mn-cs"/>
              </a:rPr>
              <a:t>A diamond pattern that takes you to different quadrants of the field. The diamond pattern allows you to enter and leave the field at the same place, which is sometimes useful for access to vehicles, etc. </a:t>
            </a:r>
            <a:endParaRPr lang="en-US" sz="1100" kern="1200" dirty="0">
              <a:solidFill>
                <a:schemeClr val="tx1"/>
              </a:solidFill>
              <a:latin typeface="+mn-lt"/>
              <a:ea typeface="+mn-ea"/>
              <a:cs typeface="+mn-cs"/>
            </a:endParaRPr>
          </a:p>
          <a:p>
            <a:pPr marL="685800" lvl="1" indent="-228600">
              <a:buFont typeface="+mj-lt"/>
              <a:buNone/>
            </a:pPr>
            <a:endParaRPr lang="en-US" sz="1100" kern="1200" dirty="0" smtClean="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sz="1100" kern="1200" dirty="0" smtClean="0">
                <a:solidFill>
                  <a:schemeClr val="tx1"/>
                </a:solidFill>
                <a:latin typeface="+mn-lt"/>
                <a:ea typeface="+mn-ea"/>
                <a:cs typeface="+mn-cs"/>
              </a:rPr>
              <a:t>The point of going through a field and looking for problems or anomalies (especially plants showing signs of stress) is to see if there are areas that are</a:t>
            </a:r>
            <a:r>
              <a:rPr lang="en-US" sz="1100" kern="1200" baseline="0" dirty="0" smtClean="0">
                <a:solidFill>
                  <a:schemeClr val="tx1"/>
                </a:solidFill>
                <a:latin typeface="+mn-lt"/>
                <a:ea typeface="+mn-ea"/>
                <a:cs typeface="+mn-cs"/>
              </a:rPr>
              <a:t> </a:t>
            </a:r>
            <a:r>
              <a:rPr lang="en-US" sz="1100" kern="1200" dirty="0" smtClean="0">
                <a:solidFill>
                  <a:schemeClr val="tx1"/>
                </a:solidFill>
                <a:latin typeface="+mn-lt"/>
                <a:ea typeface="+mn-ea"/>
                <a:cs typeface="+mn-cs"/>
              </a:rPr>
              <a:t>different.</a:t>
            </a:r>
            <a:r>
              <a:rPr lang="en-US" sz="1100" kern="1200" baseline="0" dirty="0" smtClean="0">
                <a:solidFill>
                  <a:schemeClr val="tx1"/>
                </a:solidFill>
                <a:latin typeface="+mn-lt"/>
                <a:ea typeface="+mn-ea"/>
                <a:cs typeface="+mn-cs"/>
              </a:rPr>
              <a:t> Also, be sure</a:t>
            </a:r>
            <a:r>
              <a:rPr lang="en-US" sz="1100" kern="1200" dirty="0" smtClean="0">
                <a:solidFill>
                  <a:schemeClr val="tx1"/>
                </a:solidFill>
                <a:latin typeface="+mn-lt"/>
                <a:ea typeface="+mn-ea"/>
                <a:cs typeface="+mn-cs"/>
              </a:rPr>
              <a:t> that your scouting pattern covers those areas which looked problematic</a:t>
            </a:r>
            <a:r>
              <a:rPr lang="en-US" sz="1100" kern="1200" baseline="0" dirty="0" smtClean="0">
                <a:solidFill>
                  <a:schemeClr val="tx1"/>
                </a:solidFill>
                <a:latin typeface="+mn-lt"/>
                <a:ea typeface="+mn-ea"/>
                <a:cs typeface="+mn-cs"/>
              </a:rPr>
              <a:t> during the drive around</a:t>
            </a:r>
            <a:r>
              <a:rPr lang="en-US" sz="1100" kern="1200" dirty="0" smtClean="0">
                <a:solidFill>
                  <a:schemeClr val="tx1"/>
                </a:solidFill>
                <a:latin typeface="+mn-lt"/>
                <a:ea typeface="+mn-ea"/>
                <a:cs typeface="+mn-cs"/>
              </a:rPr>
              <a:t>. </a:t>
            </a:r>
          </a:p>
          <a:p>
            <a:pPr marL="685800" lvl="1" indent="-228600">
              <a:buFont typeface="+mj-lt"/>
              <a:buNone/>
            </a:pPr>
            <a:endParaRPr lang="en-US" sz="1100" kern="1200" dirty="0">
              <a:solidFill>
                <a:schemeClr val="tx1"/>
              </a:solidFill>
              <a:latin typeface="+mn-lt"/>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FA4A470A-5589-441E-9EEF-43F7397B85D9}" type="slidenum">
              <a:rPr lang="en-US" smtClean="0"/>
              <a:pPr/>
              <a:t>24</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lvl="0"/>
            <a:r>
              <a:rPr lang="en-US" sz="1100" kern="1200" dirty="0" smtClean="0">
                <a:solidFill>
                  <a:schemeClr val="tx1"/>
                </a:solidFill>
                <a:latin typeface="+mn-lt"/>
                <a:ea typeface="+mn-ea"/>
                <a:cs typeface="+mn-cs"/>
              </a:rPr>
              <a:t>Next, turn to the “little” picture</a:t>
            </a:r>
            <a:r>
              <a:rPr lang="en-US" sz="1100" kern="1200" baseline="0" dirty="0" smtClean="0">
                <a:solidFill>
                  <a:schemeClr val="tx1"/>
                </a:solidFill>
                <a:latin typeface="+mn-lt"/>
                <a:ea typeface="+mn-ea"/>
                <a:cs typeface="+mn-cs"/>
              </a:rPr>
              <a:t>–</a:t>
            </a:r>
            <a:r>
              <a:rPr lang="en-US" sz="1100" kern="1200" dirty="0" smtClean="0">
                <a:solidFill>
                  <a:schemeClr val="tx1"/>
                </a:solidFill>
                <a:latin typeface="+mn-lt"/>
                <a:ea typeface="+mn-ea"/>
                <a:cs typeface="+mn-cs"/>
              </a:rPr>
              <a:t>the individual plant. Examine individual plants for symptoms and signs, doing the following:</a:t>
            </a:r>
          </a:p>
          <a:p>
            <a:pPr marL="731520" lvl="2" indent="-274320">
              <a:buFont typeface="Arial" pitchFamily="34" charset="0"/>
              <a:buChar char="•"/>
            </a:pPr>
            <a:r>
              <a:rPr lang="en-US" sz="1100" kern="1200" dirty="0" smtClean="0">
                <a:solidFill>
                  <a:schemeClr val="tx1"/>
                </a:solidFill>
                <a:latin typeface="+mn-lt"/>
                <a:ea typeface="+mn-ea"/>
                <a:cs typeface="+mn-cs"/>
              </a:rPr>
              <a:t>Compare damaged plants with healthy plants.</a:t>
            </a:r>
          </a:p>
          <a:p>
            <a:pPr marL="731520" lvl="1" indent="-274320">
              <a:buFont typeface="Arial" pitchFamily="34" charset="0"/>
              <a:buChar char="•"/>
            </a:pPr>
            <a:r>
              <a:rPr lang="en-US" sz="1100" dirty="0" smtClean="0">
                <a:latin typeface="+mn-lt"/>
              </a:rPr>
              <a:t>Check the entire plant and environment around it</a:t>
            </a:r>
            <a:r>
              <a:rPr lang="en-US" sz="1100" b="0" dirty="0" smtClean="0">
                <a:latin typeface="+mn-lt"/>
              </a:rPr>
              <a:t>, including leaves, stems, roots, internal tissues, soil, pests not directly on the plant, competition, etc.</a:t>
            </a:r>
          </a:p>
          <a:p>
            <a:pPr marL="731520" lvl="2" indent="-274320">
              <a:buFont typeface="Arial" pitchFamily="34" charset="0"/>
              <a:buChar char="•"/>
            </a:pPr>
            <a:r>
              <a:rPr lang="en-US" sz="1100" kern="1200" dirty="0" smtClean="0">
                <a:solidFill>
                  <a:schemeClr val="tx1"/>
                </a:solidFill>
                <a:latin typeface="+mn-lt"/>
                <a:ea typeface="+mn-ea"/>
                <a:cs typeface="+mn-cs"/>
              </a:rPr>
              <a:t>Remember that a small hand lens, pocket knife, trowel, and a shovel are great tools you need to examine the plants and for gathering information. </a:t>
            </a:r>
            <a:endParaRPr lang="en-US" sz="1100" kern="1200" dirty="0">
              <a:solidFill>
                <a:schemeClr val="tx1"/>
              </a:solidFill>
              <a:latin typeface="+mn-lt"/>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6568A026-E951-42CB-9935-7B5F7A272689}" type="slidenum">
              <a:rPr lang="en-US" sz="1100" b="1" smtClean="0">
                <a:solidFill>
                  <a:srgbClr val="000000"/>
                </a:solidFill>
                <a:latin typeface="Calibri" pitchFamily="34" charset="0"/>
              </a:rPr>
              <a:pPr/>
              <a:t>25</a:t>
            </a:fld>
            <a:endParaRPr lang="en-US" sz="1100" b="1" smtClean="0">
              <a:solidFill>
                <a:srgbClr val="000000"/>
              </a:solidFill>
              <a:latin typeface="Calibri" pitchFamily="34"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lvl="0"/>
            <a:r>
              <a:rPr lang="en-US" sz="1100" kern="1200" dirty="0" smtClean="0">
                <a:solidFill>
                  <a:schemeClr val="tx1"/>
                </a:solidFill>
                <a:latin typeface="+mn-lt"/>
                <a:ea typeface="+mn-ea"/>
                <a:cs typeface="+mn-cs"/>
              </a:rPr>
              <a:t>These are all pictures of diseases that could occur on different parts of individual plants. </a:t>
            </a:r>
          </a:p>
          <a:p>
            <a:pPr lvl="0"/>
            <a:endParaRPr lang="en-US" sz="1100" kern="1200" dirty="0" smtClean="0">
              <a:solidFill>
                <a:schemeClr val="tx1"/>
              </a:solidFill>
              <a:latin typeface="+mn-lt"/>
              <a:ea typeface="+mn-ea"/>
              <a:cs typeface="+mn-cs"/>
            </a:endParaRPr>
          </a:p>
          <a:p>
            <a:pPr lvl="0"/>
            <a:r>
              <a:rPr lang="en-US" sz="1100" kern="1200" dirty="0" smtClean="0">
                <a:solidFill>
                  <a:schemeClr val="tx1"/>
                </a:solidFill>
                <a:latin typeface="+mn-lt"/>
                <a:ea typeface="+mn-ea"/>
                <a:cs typeface="+mn-cs"/>
              </a:rPr>
              <a:t>[</a:t>
            </a:r>
            <a:r>
              <a:rPr lang="en-US" sz="1100" i="1" kern="1200" dirty="0" smtClean="0">
                <a:solidFill>
                  <a:schemeClr val="tx1"/>
                </a:solidFill>
                <a:latin typeface="+mn-lt"/>
                <a:ea typeface="+mn-ea"/>
                <a:cs typeface="+mn-cs"/>
              </a:rPr>
              <a:t>To the upper left are lesions from a foliar disease </a:t>
            </a:r>
            <a:r>
              <a:rPr lang="en-US" sz="1100" kern="1200" dirty="0" smtClean="0">
                <a:solidFill>
                  <a:schemeClr val="tx1"/>
                </a:solidFill>
                <a:latin typeface="+mn-lt"/>
                <a:ea typeface="+mn-ea"/>
                <a:cs typeface="+mn-cs"/>
              </a:rPr>
              <a:t>(sudden</a:t>
            </a:r>
            <a:r>
              <a:rPr lang="en-US" sz="1100" kern="1200" baseline="0" dirty="0" smtClean="0">
                <a:solidFill>
                  <a:schemeClr val="tx1"/>
                </a:solidFill>
                <a:latin typeface="+mn-lt"/>
                <a:ea typeface="+mn-ea"/>
                <a:cs typeface="+mn-cs"/>
              </a:rPr>
              <a:t> death syndrome (SDS)</a:t>
            </a:r>
            <a:r>
              <a:rPr lang="en-US" sz="1100" kern="1200" dirty="0" smtClean="0">
                <a:solidFill>
                  <a:schemeClr val="tx1"/>
                </a:solidFill>
                <a:latin typeface="+mn-lt"/>
                <a:ea typeface="+mn-ea"/>
                <a:cs typeface="+mn-cs"/>
              </a:rPr>
              <a:t> or brown stem rot (BSR), pages 28 and 29, Soybean Field Guide 2</a:t>
            </a:r>
            <a:r>
              <a:rPr lang="en-US" sz="1100" kern="1200" baseline="30000" dirty="0" smtClean="0">
                <a:solidFill>
                  <a:schemeClr val="tx1"/>
                </a:solidFill>
                <a:latin typeface="+mn-lt"/>
                <a:ea typeface="+mn-ea"/>
                <a:cs typeface="+mn-cs"/>
              </a:rPr>
              <a:t>nd</a:t>
            </a:r>
            <a:r>
              <a:rPr lang="en-US" sz="1100" kern="1200" dirty="0" smtClean="0">
                <a:solidFill>
                  <a:schemeClr val="tx1"/>
                </a:solidFill>
                <a:latin typeface="+mn-lt"/>
                <a:ea typeface="+mn-ea"/>
                <a:cs typeface="+mn-cs"/>
              </a:rPr>
              <a:t> Edition), </a:t>
            </a:r>
            <a:r>
              <a:rPr lang="en-US" sz="1100" i="1" kern="1200" dirty="0" smtClean="0">
                <a:solidFill>
                  <a:schemeClr val="tx1"/>
                </a:solidFill>
                <a:latin typeface="+mn-lt"/>
                <a:ea typeface="+mn-ea"/>
                <a:cs typeface="+mn-cs"/>
              </a:rPr>
              <a:t>the upper right is white mold growth on soybean stems </a:t>
            </a:r>
            <a:r>
              <a:rPr lang="en-US" sz="1100" kern="1200" dirty="0" smtClean="0">
                <a:solidFill>
                  <a:schemeClr val="tx1"/>
                </a:solidFill>
                <a:latin typeface="+mn-lt"/>
                <a:ea typeface="+mn-ea"/>
                <a:cs typeface="+mn-cs"/>
              </a:rPr>
              <a:t>(page 30,</a:t>
            </a:r>
            <a:r>
              <a:rPr lang="en-US" sz="1100" kern="1200" baseline="0" dirty="0" smtClean="0">
                <a:solidFill>
                  <a:schemeClr val="tx1"/>
                </a:solidFill>
                <a:latin typeface="+mn-lt"/>
                <a:ea typeface="+mn-ea"/>
                <a:cs typeface="+mn-cs"/>
              </a:rPr>
              <a:t> Soybean Field Guide 2</a:t>
            </a:r>
            <a:r>
              <a:rPr lang="en-US" sz="1100" kern="1200" baseline="30000" dirty="0" smtClean="0">
                <a:solidFill>
                  <a:schemeClr val="tx1"/>
                </a:solidFill>
                <a:latin typeface="+mn-lt"/>
                <a:ea typeface="+mn-ea"/>
                <a:cs typeface="+mn-cs"/>
              </a:rPr>
              <a:t>nd</a:t>
            </a:r>
            <a:r>
              <a:rPr lang="en-US" sz="1100" kern="1200" baseline="0" dirty="0" smtClean="0">
                <a:solidFill>
                  <a:schemeClr val="tx1"/>
                </a:solidFill>
                <a:latin typeface="+mn-lt"/>
                <a:ea typeface="+mn-ea"/>
                <a:cs typeface="+mn-cs"/>
              </a:rPr>
              <a:t> Edition</a:t>
            </a:r>
            <a:r>
              <a:rPr lang="en-US" sz="1100" kern="1200" dirty="0" smtClean="0">
                <a:solidFill>
                  <a:schemeClr val="tx1"/>
                </a:solidFill>
                <a:latin typeface="+mn-lt"/>
                <a:ea typeface="+mn-ea"/>
                <a:cs typeface="+mn-cs"/>
              </a:rPr>
              <a:t>), </a:t>
            </a:r>
            <a:r>
              <a:rPr lang="en-US" sz="1100" i="1" kern="1200" dirty="0" smtClean="0">
                <a:solidFill>
                  <a:schemeClr val="tx1"/>
                </a:solidFill>
                <a:latin typeface="+mn-lt"/>
                <a:ea typeface="+mn-ea"/>
                <a:cs typeface="+mn-cs"/>
              </a:rPr>
              <a:t>to the lower left is discolored pith</a:t>
            </a:r>
            <a:r>
              <a:rPr lang="en-US" sz="1100" kern="1200" dirty="0" smtClean="0">
                <a:solidFill>
                  <a:schemeClr val="tx1"/>
                </a:solidFill>
                <a:latin typeface="+mn-lt"/>
                <a:ea typeface="+mn-ea"/>
                <a:cs typeface="+mn-cs"/>
              </a:rPr>
              <a:t>, </a:t>
            </a:r>
            <a:r>
              <a:rPr lang="en-US" sz="1100" i="1" kern="1200" dirty="0" smtClean="0">
                <a:solidFill>
                  <a:schemeClr val="tx1"/>
                </a:solidFill>
                <a:latin typeface="+mn-lt"/>
                <a:ea typeface="+mn-ea"/>
                <a:cs typeface="+mn-cs"/>
              </a:rPr>
              <a:t>perhaps from brown stem rot, and to the lower right is the root system.</a:t>
            </a:r>
            <a:r>
              <a:rPr lang="en-US" sz="1100" i="0" kern="1200" dirty="0" smtClean="0">
                <a:solidFill>
                  <a:schemeClr val="tx1"/>
                </a:solidFill>
                <a:latin typeface="+mn-lt"/>
                <a:ea typeface="+mn-ea"/>
                <a:cs typeface="+mn-cs"/>
              </a:rPr>
              <a:t>]</a:t>
            </a:r>
            <a:endParaRPr lang="en-US" sz="1100" i="1" kern="1200" dirty="0">
              <a:solidFill>
                <a:schemeClr val="tx1"/>
              </a:solidFill>
              <a:latin typeface="+mn-lt"/>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EE1A72E8-4611-4B44-A978-5493D7671CF0}" type="slidenum">
              <a:rPr lang="en-US" sz="1100" b="1" smtClean="0">
                <a:solidFill>
                  <a:srgbClr val="000000"/>
                </a:solidFill>
                <a:latin typeface="Calibri" pitchFamily="34" charset="0"/>
              </a:rPr>
              <a:pPr/>
              <a:t>26</a:t>
            </a:fld>
            <a:endParaRPr lang="en-US" sz="1100" b="1" smtClean="0">
              <a:solidFill>
                <a:srgbClr val="000000"/>
              </a:solidFill>
              <a:latin typeface="Calibri" pitchFamily="34"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kern="1200" dirty="0" smtClean="0">
                <a:solidFill>
                  <a:schemeClr val="tx1"/>
                </a:solidFill>
                <a:latin typeface="+mn-lt"/>
                <a:ea typeface="+mn-ea"/>
                <a:cs typeface="+mn-cs"/>
              </a:rPr>
              <a:t>Remember the scouting pattern you are following, and expand the sampling to systematically examine individual plants to get a truer picture of what is really occurring in the field. Assess a minimum of 50</a:t>
            </a:r>
            <a:r>
              <a:rPr lang="en-US" sz="1100" kern="1200" baseline="0" dirty="0" smtClean="0">
                <a:solidFill>
                  <a:schemeClr val="tx1"/>
                </a:solidFill>
                <a:latin typeface="+mn-lt"/>
                <a:ea typeface="+mn-ea"/>
                <a:cs typeface="+mn-cs"/>
              </a:rPr>
              <a:t> to </a:t>
            </a:r>
            <a:r>
              <a:rPr lang="en-US" sz="1100" kern="1200" dirty="0" smtClean="0">
                <a:solidFill>
                  <a:schemeClr val="tx1"/>
                </a:solidFill>
                <a:latin typeface="+mn-lt"/>
                <a:ea typeface="+mn-ea"/>
                <a:cs typeface="+mn-cs"/>
              </a:rPr>
              <a:t>100 plants per field in a systematic way. For example, walk a transect through the field, and stop every x-number steps and look for 5 to 15 plants at each stop, then compile the information. </a:t>
            </a:r>
          </a:p>
          <a:p>
            <a:pPr eaLnBrk="1" hangingPunct="1"/>
            <a:endParaRPr lang="en-US" sz="1100" dirty="0" smtClean="0">
              <a:latin typeface="+mn-lt"/>
            </a:endParaRPr>
          </a:p>
          <a:p>
            <a:pPr eaLnBrk="1" hangingPunct="1"/>
            <a:r>
              <a:rPr lang="en-US" sz="1100" dirty="0" smtClean="0">
                <a:latin typeface="+mn-lt"/>
              </a:rPr>
              <a:t>The more samples the better the precision when scouting, BUT consider the time when deciding on number of plants to examine.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E23ABFD8-D99C-4524-B475-05452D9B7176}" type="slidenum">
              <a:rPr lang="en-US" sz="1100" b="1" smtClean="0">
                <a:solidFill>
                  <a:srgbClr val="000000"/>
                </a:solidFill>
                <a:latin typeface="Calibri" pitchFamily="34" charset="0"/>
              </a:rPr>
              <a:pPr/>
              <a:t>27</a:t>
            </a:fld>
            <a:endParaRPr lang="en-US" sz="1100" b="1" smtClean="0">
              <a:solidFill>
                <a:srgbClr val="000000"/>
              </a:solidFill>
              <a:latin typeface="Calibri" pitchFamily="34"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lvl="0"/>
            <a:r>
              <a:rPr lang="en-US" sz="1100" kern="1200" dirty="0" smtClean="0">
                <a:solidFill>
                  <a:schemeClr val="tx1"/>
                </a:solidFill>
                <a:latin typeface="+mn-lt"/>
                <a:ea typeface="+mn-ea"/>
                <a:cs typeface="+mn-cs"/>
              </a:rPr>
              <a:t>Modify your scouting pattern to account for the variation in the field. That means use common sense to make sure you truly sample the variability of the field to get a clear idea of the situation. </a:t>
            </a:r>
          </a:p>
          <a:p>
            <a:pPr marL="685800" lvl="1" indent="-228600">
              <a:buFont typeface="Arial" pitchFamily="34" charset="0"/>
              <a:buChar char="•"/>
            </a:pPr>
            <a:r>
              <a:rPr lang="en-US" sz="1100" kern="1200" dirty="0" smtClean="0">
                <a:solidFill>
                  <a:schemeClr val="tx1"/>
                </a:solidFill>
                <a:latin typeface="+mn-lt"/>
                <a:ea typeface="+mn-ea"/>
                <a:cs typeface="+mn-cs"/>
              </a:rPr>
              <a:t>Is the problem (or problems) you find occurring randomly? If yes, you can make fewer stops, because each stop is likely to randomly “hit” the problem, but at each stop, assess additional plants. </a:t>
            </a:r>
          </a:p>
          <a:p>
            <a:pPr marL="685800" lvl="1" indent="-228600">
              <a:buFont typeface="Arial" pitchFamily="34" charset="0"/>
              <a:buChar char="•"/>
            </a:pPr>
            <a:r>
              <a:rPr lang="en-US" sz="1100" kern="1200" dirty="0" smtClean="0">
                <a:solidFill>
                  <a:schemeClr val="tx1"/>
                </a:solidFill>
                <a:latin typeface="+mn-lt"/>
                <a:ea typeface="+mn-ea"/>
                <a:cs typeface="+mn-cs"/>
              </a:rPr>
              <a:t>If the problem appears aggregated into areas, for example as often happens with </a:t>
            </a:r>
            <a:r>
              <a:rPr lang="en-US" sz="1100" kern="1200" dirty="0" err="1" smtClean="0">
                <a:solidFill>
                  <a:schemeClr val="tx1"/>
                </a:solidFill>
                <a:latin typeface="+mn-lt"/>
                <a:ea typeface="+mn-ea"/>
                <a:cs typeface="+mn-cs"/>
              </a:rPr>
              <a:t>soilborne</a:t>
            </a:r>
            <a:r>
              <a:rPr lang="en-US" sz="1100" kern="1200" dirty="0" smtClean="0">
                <a:solidFill>
                  <a:schemeClr val="tx1"/>
                </a:solidFill>
                <a:latin typeface="+mn-lt"/>
                <a:ea typeface="+mn-ea"/>
                <a:cs typeface="+mn-cs"/>
              </a:rPr>
              <a:t> diseases, make more stops, some in and some out of the problem areas, and examine fewer plants at each stop in the field. </a:t>
            </a:r>
            <a:endParaRPr lang="en-US" sz="1050" dirty="0" smtClean="0">
              <a:latin typeface="+mn-l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Considering the symptoms and the patterns, try to diagnose</a:t>
            </a:r>
            <a:r>
              <a:rPr lang="en-US" baseline="0" dirty="0" smtClean="0"/>
              <a:t> the problem at this time. A complicating factor is when more than one thing is contributing to the problem.</a:t>
            </a:r>
            <a:endParaRPr lang="en-US" dirty="0"/>
          </a:p>
        </p:txBody>
      </p:sp>
      <p:sp>
        <p:nvSpPr>
          <p:cNvPr id="4" name="Slide Number Placeholder 3"/>
          <p:cNvSpPr>
            <a:spLocks noGrp="1"/>
          </p:cNvSpPr>
          <p:nvPr>
            <p:ph type="sldNum" sz="quarter" idx="10"/>
          </p:nvPr>
        </p:nvSpPr>
        <p:spPr/>
        <p:txBody>
          <a:bodyPr/>
          <a:lstStyle/>
          <a:p>
            <a:pPr>
              <a:defRPr/>
            </a:pPr>
            <a:fld id="{4B3F9205-609C-4E3E-A691-29A5DC9F0CB0}" type="slidenum">
              <a:rPr lang="en-US" smtClean="0"/>
              <a:pPr>
                <a:defRPr/>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E2B14C7-4D36-4AEC-BC3C-90BFE9003587}" type="slidenum">
              <a:rPr lang="en-US" sz="1200" b="0"/>
              <a:pPr algn="r"/>
              <a:t>29</a:t>
            </a:fld>
            <a:endParaRPr lang="en-US" sz="1200" b="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lvl="0"/>
            <a:r>
              <a:rPr lang="en-US" sz="1100" kern="1200" dirty="0" smtClean="0">
                <a:solidFill>
                  <a:schemeClr val="tx1"/>
                </a:solidFill>
                <a:latin typeface="+mn-lt"/>
                <a:ea typeface="+mn-ea"/>
                <a:cs typeface="+mn-cs"/>
              </a:rPr>
              <a:t>Regardless of your sampling plan (part of what is called a protocol), you are trying to answer the questions of how often does the problem occur, and how damaging is it (how bad is it) – both now and potential</a:t>
            </a:r>
            <a:r>
              <a:rPr lang="en-US" sz="1100" kern="1200" baseline="0" dirty="0" smtClean="0">
                <a:solidFill>
                  <a:schemeClr val="tx1"/>
                </a:solidFill>
                <a:latin typeface="+mn-lt"/>
                <a:ea typeface="+mn-ea"/>
                <a:cs typeface="+mn-cs"/>
              </a:rPr>
              <a:t> damage in the future</a:t>
            </a:r>
            <a:r>
              <a:rPr lang="en-US" sz="1100" kern="1200" dirty="0" smtClean="0">
                <a:solidFill>
                  <a:schemeClr val="tx1"/>
                </a:solidFill>
                <a:latin typeface="+mn-lt"/>
                <a:ea typeface="+mn-ea"/>
                <a:cs typeface="+mn-cs"/>
              </a:rPr>
              <a:t>. As you examine plants,</a:t>
            </a:r>
            <a:r>
              <a:rPr lang="en-US" sz="1100" kern="1200" baseline="0" dirty="0" smtClean="0">
                <a:solidFill>
                  <a:schemeClr val="tx1"/>
                </a:solidFill>
                <a:latin typeface="+mn-lt"/>
                <a:ea typeface="+mn-ea"/>
                <a:cs typeface="+mn-cs"/>
              </a:rPr>
              <a:t> t</a:t>
            </a:r>
            <a:r>
              <a:rPr lang="en-US" sz="1100" kern="1200" dirty="0" smtClean="0">
                <a:solidFill>
                  <a:schemeClr val="tx1"/>
                </a:solidFill>
                <a:latin typeface="+mn-lt"/>
                <a:ea typeface="+mn-ea"/>
                <a:cs typeface="+mn-cs"/>
              </a:rPr>
              <a:t>hat information should be recorded in a clear way that you can compile and use later. </a:t>
            </a:r>
            <a:endParaRPr lang="en-US" sz="1100" kern="1200" dirty="0">
              <a:solidFill>
                <a:schemeClr val="tx1"/>
              </a:solidFill>
              <a:latin typeface="+mn-lt"/>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41140CA-B027-4BD0-A8F3-7C50D40834C3}" type="slidenum">
              <a:rPr lang="en-US" sz="1100">
                <a:solidFill>
                  <a:srgbClr val="000000"/>
                </a:solidFill>
                <a:latin typeface="Calibri" pitchFamily="34" charset="0"/>
              </a:rPr>
              <a:pPr algn="r"/>
              <a:t>30</a:t>
            </a:fld>
            <a:endParaRPr lang="en-US" sz="1100">
              <a:solidFill>
                <a:srgbClr val="000000"/>
              </a:solidFill>
              <a:latin typeface="Calibri" pitchFamily="34"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lvl="0"/>
            <a:r>
              <a:rPr lang="en-US" sz="1100" kern="1200" dirty="0" smtClean="0">
                <a:solidFill>
                  <a:schemeClr val="tx1"/>
                </a:solidFill>
                <a:latin typeface="+mn-lt"/>
                <a:ea typeface="+mn-ea"/>
                <a:cs typeface="+mn-cs"/>
              </a:rPr>
              <a:t>For this purpose there are two terms that are useful.  </a:t>
            </a:r>
          </a:p>
          <a:p>
            <a:pPr marL="685800" lvl="1" indent="-228600">
              <a:buFont typeface="Arial" pitchFamily="34" charset="0"/>
              <a:buChar char="•"/>
            </a:pPr>
            <a:r>
              <a:rPr lang="en-US" sz="1100" kern="1200" dirty="0" smtClean="0">
                <a:solidFill>
                  <a:schemeClr val="tx1"/>
                </a:solidFill>
                <a:latin typeface="+mn-lt"/>
                <a:ea typeface="+mn-ea"/>
                <a:cs typeface="+mn-cs"/>
              </a:rPr>
              <a:t>The first is the </a:t>
            </a:r>
            <a:r>
              <a:rPr lang="en-US" sz="1100" u="sng" kern="1200" dirty="0" smtClean="0">
                <a:solidFill>
                  <a:schemeClr val="tx1"/>
                </a:solidFill>
                <a:latin typeface="+mn-lt"/>
                <a:ea typeface="+mn-ea"/>
                <a:cs typeface="+mn-cs"/>
              </a:rPr>
              <a:t>incidence</a:t>
            </a:r>
            <a:r>
              <a:rPr lang="en-US" sz="1100" kern="1200" dirty="0" smtClean="0">
                <a:solidFill>
                  <a:schemeClr val="tx1"/>
                </a:solidFill>
                <a:latin typeface="+mn-lt"/>
                <a:ea typeface="+mn-ea"/>
                <a:cs typeface="+mn-cs"/>
              </a:rPr>
              <a:t> of the disease or pest damage. This is simply the percentage of plants you examine that have the pest damage (for example, a field</a:t>
            </a:r>
            <a:r>
              <a:rPr lang="en-US" sz="1100" kern="1200" baseline="0" dirty="0" smtClean="0">
                <a:solidFill>
                  <a:schemeClr val="tx1"/>
                </a:solidFill>
                <a:latin typeface="+mn-lt"/>
                <a:ea typeface="+mn-ea"/>
                <a:cs typeface="+mn-cs"/>
              </a:rPr>
              <a:t> with </a:t>
            </a:r>
            <a:r>
              <a:rPr lang="en-US" sz="1100" kern="1200" dirty="0" smtClean="0">
                <a:solidFill>
                  <a:schemeClr val="tx1"/>
                </a:solidFill>
                <a:latin typeface="+mn-lt"/>
                <a:ea typeface="+mn-ea"/>
                <a:cs typeface="+mn-cs"/>
              </a:rPr>
              <a:t>5 plants cut in 100 by ¾ inch black cutworms would mean a 5% incidence in that field).</a:t>
            </a:r>
          </a:p>
          <a:p>
            <a:pPr marL="685800" lvl="1" indent="-228600">
              <a:buFont typeface="Arial" pitchFamily="34" charset="0"/>
              <a:buChar char="•"/>
            </a:pPr>
            <a:r>
              <a:rPr lang="en-US" sz="1100" kern="1200" dirty="0" smtClean="0">
                <a:solidFill>
                  <a:schemeClr val="tx1"/>
                </a:solidFill>
                <a:latin typeface="+mn-lt"/>
                <a:ea typeface="+mn-ea"/>
                <a:cs typeface="+mn-cs"/>
              </a:rPr>
              <a:t>The second is the </a:t>
            </a:r>
            <a:r>
              <a:rPr lang="en-US" sz="1100" u="sng" kern="1200" dirty="0" smtClean="0">
                <a:solidFill>
                  <a:schemeClr val="tx1"/>
                </a:solidFill>
                <a:latin typeface="+mn-lt"/>
                <a:ea typeface="+mn-ea"/>
                <a:cs typeface="+mn-cs"/>
              </a:rPr>
              <a:t>severity</a:t>
            </a:r>
            <a:r>
              <a:rPr lang="en-US" sz="1100" u="none" kern="1200" baseline="0" dirty="0" smtClean="0">
                <a:solidFill>
                  <a:schemeClr val="tx1"/>
                </a:solidFill>
                <a:latin typeface="+mn-lt"/>
                <a:ea typeface="+mn-ea"/>
                <a:cs typeface="+mn-cs"/>
              </a:rPr>
              <a:t> </a:t>
            </a:r>
            <a:r>
              <a:rPr lang="en-US" sz="1100" u="none" kern="1200" dirty="0" smtClean="0">
                <a:solidFill>
                  <a:schemeClr val="tx1"/>
                </a:solidFill>
                <a:latin typeface="+mn-lt"/>
                <a:ea typeface="+mn-ea"/>
                <a:cs typeface="+mn-cs"/>
              </a:rPr>
              <a:t>of the disease or pest damage.</a:t>
            </a:r>
            <a:r>
              <a:rPr lang="en-US" sz="1100" kern="1200" dirty="0" smtClean="0">
                <a:solidFill>
                  <a:schemeClr val="tx1"/>
                </a:solidFill>
                <a:latin typeface="+mn-lt"/>
                <a:ea typeface="+mn-ea"/>
                <a:cs typeface="+mn-cs"/>
              </a:rPr>
              <a:t> This is the percent of the tissue that is damaged, or the percent of harvestable commodity lost (for example, 30% defoliated or 20% loss from a hail storm).</a:t>
            </a: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lvl="0"/>
            <a:r>
              <a:rPr lang="en-US" sz="1100" kern="1200" dirty="0" smtClean="0">
                <a:solidFill>
                  <a:schemeClr val="tx1"/>
                </a:solidFill>
                <a:latin typeface="+mn-lt"/>
                <a:ea typeface="+mn-ea"/>
                <a:cs typeface="+mn-cs"/>
              </a:rPr>
              <a:t>Doing your homework: first, know what a healthy plant looks like. </a:t>
            </a:r>
          </a:p>
          <a:p>
            <a:pPr marL="685800" lvl="1" indent="-228600">
              <a:buFont typeface="Arial" pitchFamily="34" charset="0"/>
              <a:buChar char="•"/>
            </a:pPr>
            <a:r>
              <a:rPr lang="en-US" sz="1100" kern="1200" dirty="0" smtClean="0">
                <a:solidFill>
                  <a:schemeClr val="tx1"/>
                </a:solidFill>
                <a:latin typeface="+mn-lt"/>
                <a:ea typeface="+mn-ea"/>
                <a:cs typeface="+mn-cs"/>
              </a:rPr>
              <a:t>What does a normal plant look like? Sometimes we lose focus on symptoms of a disease or insect issue, and we need to know what the plant looks like—not just on the aboveground parts, but also on roots and interior structures of the plant.</a:t>
            </a:r>
          </a:p>
          <a:p>
            <a:pPr marL="685800" lvl="1" indent="-228600">
              <a:buFont typeface="Arial" pitchFamily="34" charset="0"/>
              <a:buChar char="•"/>
            </a:pPr>
            <a:r>
              <a:rPr lang="en-US" sz="1100" kern="1200" dirty="0" smtClean="0">
                <a:solidFill>
                  <a:schemeClr val="tx1"/>
                </a:solidFill>
                <a:latin typeface="+mn-lt"/>
                <a:ea typeface="+mn-ea"/>
                <a:cs typeface="+mn-cs"/>
              </a:rPr>
              <a:t>A sick plant that is stressed will give indicators of the problem, called symptoms. Symptoms may include stunting, leaves and other plant parts changing color, crinkling of leaves or loss of tissue.  </a:t>
            </a:r>
          </a:p>
          <a:p>
            <a:pPr marL="685800" lvl="1" indent="-228600">
              <a:buFont typeface="Arial" pitchFamily="34" charset="0"/>
              <a:buChar char="•"/>
            </a:pPr>
            <a:r>
              <a:rPr lang="en-US" sz="1100" kern="1200" dirty="0" smtClean="0">
                <a:solidFill>
                  <a:schemeClr val="tx1"/>
                </a:solidFill>
                <a:latin typeface="+mn-lt"/>
                <a:ea typeface="+mn-ea"/>
                <a:cs typeface="+mn-cs"/>
              </a:rPr>
              <a:t>If you know what a healthy plant looks like, you can identify the symptoms better and begin to know what might be wrong as a foundation to correct the issue. </a:t>
            </a:r>
          </a:p>
          <a:p>
            <a:endParaRPr lang="en-US" dirty="0" smtClean="0"/>
          </a:p>
          <a:p>
            <a:r>
              <a:rPr lang="en-US" dirty="0" smtClean="0"/>
              <a:t>Note, for more information on what a “normal” plant looks like, see presentations</a:t>
            </a:r>
            <a:r>
              <a:rPr lang="en-US" baseline="0" dirty="0" smtClean="0"/>
              <a:t> on Corn and Soybean Growth and Development.</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F2B033C-8C0B-4A9F-9354-3013746F22F3}" type="slidenum">
              <a:rPr lang="en-US" sz="1100">
                <a:solidFill>
                  <a:srgbClr val="000000"/>
                </a:solidFill>
                <a:latin typeface="Calibri" pitchFamily="34" charset="0"/>
              </a:rPr>
              <a:pPr algn="r"/>
              <a:t>31</a:t>
            </a:fld>
            <a:endParaRPr lang="en-US" sz="1100">
              <a:solidFill>
                <a:srgbClr val="000000"/>
              </a:solidFill>
              <a:latin typeface="Calibri" pitchFamily="34"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lvl="0"/>
            <a:r>
              <a:rPr lang="en-US" sz="1100" kern="1200" dirty="0" smtClean="0">
                <a:solidFill>
                  <a:schemeClr val="tx1"/>
                </a:solidFill>
                <a:latin typeface="+mn-lt"/>
                <a:ea typeface="+mn-ea"/>
                <a:cs typeface="+mn-cs"/>
              </a:rPr>
              <a:t>Foliar disease severity can be difficult to assess, so we sometimes use guides to “calibrate” our assessments. Calibration is just standardizing what we see, measure or assess with a standard so that we are most accurate. Typically people tend to over-estimate damage, sometimes doubling the rating, especially if they aren’t trained. This chart is part of a training program</a:t>
            </a:r>
            <a:r>
              <a:rPr lang="en-US" sz="1100" kern="1200" baseline="0" dirty="0" smtClean="0">
                <a:solidFill>
                  <a:schemeClr val="tx1"/>
                </a:solidFill>
                <a:latin typeface="+mn-lt"/>
                <a:ea typeface="+mn-ea"/>
                <a:cs typeface="+mn-cs"/>
              </a:rPr>
              <a:t> </a:t>
            </a:r>
            <a:r>
              <a:rPr lang="en-US" sz="1100" kern="1200" dirty="0" smtClean="0">
                <a:solidFill>
                  <a:schemeClr val="tx1"/>
                </a:solidFill>
                <a:latin typeface="+mn-lt"/>
                <a:ea typeface="+mn-ea"/>
                <a:cs typeface="+mn-cs"/>
              </a:rPr>
              <a:t>developed at Iowa State University to assess gray leaf spot lesions on corn leaves, and can be carried into the field for side by side comparison to train the field scout for accuracy. </a:t>
            </a:r>
            <a:endParaRPr lang="en-US" sz="1100" kern="1200" dirty="0">
              <a:solidFill>
                <a:schemeClr val="tx1"/>
              </a:solidFill>
              <a:latin typeface="+mn-lt"/>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2111A6E-8E42-4E76-A2DE-B54CFB3940CD}" type="slidenum">
              <a:rPr lang="en-US" sz="1100">
                <a:solidFill>
                  <a:srgbClr val="000000"/>
                </a:solidFill>
                <a:latin typeface="Calibri" pitchFamily="34" charset="0"/>
              </a:rPr>
              <a:pPr algn="r"/>
              <a:t>32</a:t>
            </a:fld>
            <a:endParaRPr lang="en-US" sz="1100">
              <a:solidFill>
                <a:srgbClr val="000000"/>
              </a:solidFill>
              <a:latin typeface="Calibri" pitchFamily="34"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kern="1200" dirty="0" smtClean="0">
                <a:solidFill>
                  <a:schemeClr val="tx1"/>
                </a:solidFill>
                <a:latin typeface="+mn-lt"/>
                <a:ea typeface="+mn-ea"/>
                <a:cs typeface="+mn-cs"/>
              </a:rPr>
              <a:t>Another example, utilized here for stalk damage from stalk rots, is using a rating scale that represents different stages of disease severity.</a:t>
            </a:r>
            <a:r>
              <a:rPr lang="en-US" sz="1100" kern="1200" baseline="0" dirty="0" smtClean="0">
                <a:solidFill>
                  <a:schemeClr val="tx1"/>
                </a:solidFill>
                <a:latin typeface="+mn-lt"/>
                <a:ea typeface="+mn-ea"/>
                <a:cs typeface="+mn-cs"/>
              </a:rPr>
              <a:t> </a:t>
            </a:r>
            <a:r>
              <a:rPr lang="en-US" sz="1100" kern="1200" dirty="0" smtClean="0">
                <a:solidFill>
                  <a:schemeClr val="tx1"/>
                </a:solidFill>
                <a:latin typeface="+mn-lt"/>
                <a:ea typeface="+mn-ea"/>
                <a:cs typeface="+mn-cs"/>
              </a:rPr>
              <a:t>Here the University of Illinois rates stalk damage on a 0 to 5 scale.</a:t>
            </a:r>
            <a:r>
              <a:rPr lang="en-US" sz="1100" kern="1200" baseline="0" dirty="0" smtClean="0">
                <a:solidFill>
                  <a:schemeClr val="tx1"/>
                </a:solidFill>
                <a:latin typeface="+mn-lt"/>
                <a:ea typeface="+mn-ea"/>
                <a:cs typeface="+mn-cs"/>
              </a:rPr>
              <a:t> The levels of stalk rot </a:t>
            </a:r>
            <a:r>
              <a:rPr lang="en-US" sz="1100" kern="1200" dirty="0" smtClean="0">
                <a:solidFill>
                  <a:schemeClr val="tx1"/>
                </a:solidFill>
                <a:latin typeface="+mn-lt"/>
                <a:ea typeface="+mn-ea"/>
                <a:cs typeface="+mn-cs"/>
              </a:rPr>
              <a:t>are represented by the plants shown. </a:t>
            </a:r>
          </a:p>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512F446-15F8-4892-AFBF-00A83E8CC7DC}" type="slidenum">
              <a:rPr lang="en-US" sz="1100">
                <a:solidFill>
                  <a:srgbClr val="000000"/>
                </a:solidFill>
                <a:latin typeface="Calibri" pitchFamily="34" charset="0"/>
              </a:rPr>
              <a:pPr algn="r"/>
              <a:t>33</a:t>
            </a:fld>
            <a:endParaRPr lang="en-US" sz="1100">
              <a:solidFill>
                <a:srgbClr val="000000"/>
              </a:solidFill>
              <a:latin typeface="Calibri" pitchFamily="34"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lvl="0"/>
            <a:r>
              <a:rPr lang="en-US" sz="1100" kern="1200" dirty="0" smtClean="0">
                <a:solidFill>
                  <a:schemeClr val="tx1"/>
                </a:solidFill>
                <a:latin typeface="+mn-lt"/>
                <a:ea typeface="+mn-ea"/>
                <a:cs typeface="+mn-cs"/>
              </a:rPr>
              <a:t>The second part of collecting data is recording it in a clear and concise way so that the information can be saved and examined later, with hopefully no loss of data. That way you can go back and know where the problem was, and how severe it was in the field. There are Global Positioning</a:t>
            </a:r>
            <a:r>
              <a:rPr lang="en-US" sz="1100" kern="1200" baseline="0" dirty="0" smtClean="0">
                <a:solidFill>
                  <a:schemeClr val="tx1"/>
                </a:solidFill>
                <a:latin typeface="+mn-lt"/>
                <a:ea typeface="+mn-ea"/>
                <a:cs typeface="+mn-cs"/>
              </a:rPr>
              <a:t> System (</a:t>
            </a:r>
            <a:r>
              <a:rPr lang="en-US" sz="1100" kern="1200" dirty="0" smtClean="0">
                <a:solidFill>
                  <a:schemeClr val="tx1"/>
                </a:solidFill>
                <a:latin typeface="+mn-lt"/>
                <a:ea typeface="+mn-ea"/>
                <a:cs typeface="+mn-cs"/>
              </a:rPr>
              <a:t>GPS) technologies that can allow you to exactly spot problems, but even without them, your data can be quite useful. We will not cover GPS technologies in this</a:t>
            </a:r>
            <a:r>
              <a:rPr lang="en-US" sz="1100" kern="1200" baseline="0" dirty="0" smtClean="0">
                <a:solidFill>
                  <a:schemeClr val="tx1"/>
                </a:solidFill>
                <a:latin typeface="+mn-lt"/>
                <a:ea typeface="+mn-ea"/>
                <a:cs typeface="+mn-cs"/>
              </a:rPr>
              <a:t> presentation, but this technology can replace hand-written notes. Watch this YouTube video that explains how some may use this technology (http://www.youtube.com/watch?v=dFBQ6n3cDXY).</a:t>
            </a:r>
            <a:r>
              <a:rPr lang="en-US" sz="1100" kern="1200" dirty="0" smtClean="0">
                <a:solidFill>
                  <a:schemeClr val="tx1"/>
                </a:solidFill>
                <a:latin typeface="+mn-lt"/>
                <a:ea typeface="+mn-ea"/>
                <a:cs typeface="+mn-cs"/>
              </a:rPr>
              <a:t> It is best to pre-prepare data sheets to carry into the field on a clipboard that are laid out simply to match your path through the field. </a:t>
            </a:r>
            <a:endParaRPr lang="en-US" sz="1100" kern="1200" dirty="0">
              <a:solidFill>
                <a:schemeClr val="tx1"/>
              </a:solidFill>
              <a:latin typeface="+mn-lt"/>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3D90F9E9-C2A5-4547-B76E-CEB82131B48B}" type="slidenum">
              <a:rPr lang="en-US" smtClean="0"/>
              <a:pPr/>
              <a:t>34</a:t>
            </a:fld>
            <a:endParaRPr lang="en-US"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kern="1200" dirty="0" smtClean="0">
                <a:solidFill>
                  <a:schemeClr val="tx1"/>
                </a:solidFill>
                <a:latin typeface="+mn-lt"/>
                <a:ea typeface="+mn-ea"/>
                <a:cs typeface="+mn-cs"/>
              </a:rPr>
              <a:t>Regardless of when an issue occurs or what the issue is, remember that no one knows everything. And when you cannot come up with a diagnosis of a problem there is help. There are several</a:t>
            </a:r>
            <a:r>
              <a:rPr lang="en-US" sz="1100" kern="1200" baseline="0" dirty="0" smtClean="0">
                <a:solidFill>
                  <a:schemeClr val="tx1"/>
                </a:solidFill>
                <a:latin typeface="+mn-lt"/>
                <a:ea typeface="+mn-ea"/>
                <a:cs typeface="+mn-cs"/>
              </a:rPr>
              <a:t> labs available, including one at </a:t>
            </a:r>
            <a:r>
              <a:rPr lang="en-US" sz="1100" kern="1200" baseline="0" dirty="0" smtClean="0">
                <a:solidFill>
                  <a:schemeClr val="tx1"/>
                </a:solidFill>
                <a:latin typeface="+mn-lt"/>
                <a:ea typeface="+mn-ea"/>
                <a:cs typeface="+mn-cs"/>
              </a:rPr>
              <a:t>the University of Nebraska-Lincoln.</a:t>
            </a:r>
            <a:r>
              <a:rPr lang="en-US"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3D90F9E9-C2A5-4547-B76E-CEB82131B48B}" type="slidenum">
              <a:rPr lang="en-US" smtClean="0"/>
              <a:pPr/>
              <a:t>35</a:t>
            </a:fld>
            <a:endParaRPr lang="en-US"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en-US" sz="1100" kern="1200" dirty="0" smtClean="0">
                <a:solidFill>
                  <a:schemeClr val="tx1"/>
                </a:solidFill>
                <a:latin typeface="+mn-lt"/>
                <a:ea typeface="+mn-ea"/>
                <a:cs typeface="+mn-cs"/>
              </a:rPr>
              <a:t>The field guides can help you take good samples along with sufficient information needed to give to diagnosticians to help you find a solution. This information is available on page 21 in the Corn Field Guide and page 11 in the Soybean Field Guide 2</a:t>
            </a:r>
            <a:r>
              <a:rPr lang="en-US" sz="1100" kern="1200" baseline="30000" dirty="0" smtClean="0">
                <a:solidFill>
                  <a:schemeClr val="tx1"/>
                </a:solidFill>
                <a:latin typeface="+mn-lt"/>
                <a:ea typeface="+mn-ea"/>
                <a:cs typeface="+mn-cs"/>
              </a:rPr>
              <a:t>nd</a:t>
            </a:r>
            <a:r>
              <a:rPr lang="en-US" sz="1100" kern="1200" dirty="0" smtClean="0">
                <a:solidFill>
                  <a:schemeClr val="tx1"/>
                </a:solidFill>
                <a:latin typeface="+mn-lt"/>
                <a:ea typeface="+mn-ea"/>
                <a:cs typeface="+mn-cs"/>
              </a:rPr>
              <a:t> Edition. </a:t>
            </a:r>
            <a:r>
              <a:rPr lang="en-US" dirty="0" smtClean="0"/>
              <a:t>These</a:t>
            </a:r>
            <a:r>
              <a:rPr lang="en-US" baseline="0" dirty="0" smtClean="0"/>
              <a:t> guides include information on how to package samples for diagnosis at the </a:t>
            </a:r>
            <a:r>
              <a:rPr lang="en-US" baseline="0" dirty="0" smtClean="0"/>
              <a:t>UNL </a:t>
            </a:r>
            <a:r>
              <a:rPr lang="en-US" baseline="0" dirty="0" smtClean="0"/>
              <a:t>Plant </a:t>
            </a:r>
            <a:r>
              <a:rPr lang="en-US" baseline="0" dirty="0" smtClean="0"/>
              <a:t>Diagnostic </a:t>
            </a:r>
            <a:r>
              <a:rPr lang="en-US" baseline="0" dirty="0" smtClean="0"/>
              <a:t>Clinic.</a:t>
            </a: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A8B13D9F-7D67-45AC-9CC3-807BCFB46F70}" type="slidenum">
              <a:rPr lang="en-US" smtClean="0"/>
              <a:pPr/>
              <a:t>36</a:t>
            </a:fld>
            <a:endParaRPr lang="en-U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sz="1050" b="1" dirty="0" smtClean="0">
              <a:latin typeface="+mn-l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DF389E97-3F5C-4179-84DB-E1B9DF3142A2}" type="slidenum">
              <a:rPr lang="en-US" smtClean="0"/>
              <a:pPr/>
              <a:t>37</a:t>
            </a:fld>
            <a:endParaRPr lang="en-US"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lvl="0"/>
            <a:r>
              <a:rPr lang="en-US" sz="1100" kern="1200" dirty="0" smtClean="0">
                <a:solidFill>
                  <a:schemeClr val="tx1"/>
                </a:solidFill>
                <a:latin typeface="+mn-lt"/>
                <a:ea typeface="+mn-ea"/>
                <a:cs typeface="+mn-cs"/>
              </a:rPr>
              <a:t>When you submit a plant sample for diagnosis, remember a few important guidelines:</a:t>
            </a:r>
          </a:p>
          <a:p>
            <a:pPr marL="685800" lvl="1" indent="-228600">
              <a:buFont typeface="Arial" pitchFamily="34" charset="0"/>
              <a:buChar char="•"/>
            </a:pPr>
            <a:r>
              <a:rPr lang="en-US" sz="1100" kern="1200" dirty="0" smtClean="0">
                <a:solidFill>
                  <a:schemeClr val="tx1"/>
                </a:solidFill>
                <a:latin typeface="+mn-lt"/>
                <a:ea typeface="+mn-ea"/>
                <a:cs typeface="+mn-cs"/>
              </a:rPr>
              <a:t>Provide plenty of fresh material. Too little material and diagnosis can be impossible. </a:t>
            </a:r>
          </a:p>
          <a:p>
            <a:pPr marL="685800" lvl="1" indent="-228600">
              <a:buFont typeface="Arial" pitchFamily="34" charset="0"/>
              <a:buChar char="•"/>
            </a:pPr>
            <a:r>
              <a:rPr lang="en-US" sz="1100" kern="1200" dirty="0" smtClean="0">
                <a:solidFill>
                  <a:schemeClr val="tx1"/>
                </a:solidFill>
                <a:latin typeface="+mn-lt"/>
                <a:ea typeface="+mn-ea"/>
                <a:cs typeface="+mn-cs"/>
              </a:rPr>
              <a:t>If possible, send the entire plant, including roots and top growth. Stalks can be folded to fit the whole plant in a box.  </a:t>
            </a:r>
            <a:endParaRPr lang="en-US" sz="1100" kern="1200" dirty="0">
              <a:solidFill>
                <a:schemeClr val="tx1"/>
              </a:solidFill>
              <a:latin typeface="+mn-lt"/>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1D8114D4-3F54-4E57-AAD9-422CD82268B4}" type="slidenum">
              <a:rPr lang="en-US" smtClean="0"/>
              <a:pPr/>
              <a:t>38</a:t>
            </a:fld>
            <a:endParaRPr lang="en-U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lvl="0"/>
            <a:r>
              <a:rPr lang="en-US" sz="1100" kern="1200" dirty="0" smtClean="0">
                <a:solidFill>
                  <a:schemeClr val="tx1"/>
                </a:solidFill>
                <a:latin typeface="+mn-lt"/>
                <a:ea typeface="+mn-ea"/>
                <a:cs typeface="+mn-cs"/>
              </a:rPr>
              <a:t>Also, try</a:t>
            </a:r>
            <a:r>
              <a:rPr lang="en-US" sz="1100" kern="1200" baseline="0" dirty="0" smtClean="0">
                <a:solidFill>
                  <a:schemeClr val="tx1"/>
                </a:solidFill>
                <a:latin typeface="+mn-lt"/>
                <a:ea typeface="+mn-ea"/>
                <a:cs typeface="+mn-cs"/>
              </a:rPr>
              <a:t> to submit plants that show all stages of symptoms from undamaged to the most severe. Some plant conditions are diagnosed by how the symptoms progress, and if all else fails, send more plant material rather than less. </a:t>
            </a:r>
            <a:endParaRPr lang="en-US" sz="1100" kern="1200" dirty="0">
              <a:solidFill>
                <a:schemeClr val="tx1"/>
              </a:solidFill>
              <a:latin typeface="+mn-lt"/>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C74784C9-7B1F-4430-BCD1-2F13BF583A0E}" type="slidenum">
              <a:rPr lang="en-US" smtClean="0"/>
              <a:pPr/>
              <a:t>39</a:t>
            </a:fld>
            <a:endParaRPr lang="en-US"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lvl="0"/>
            <a:r>
              <a:rPr lang="en-US" sz="1100" kern="1200" dirty="0" smtClean="0">
                <a:solidFill>
                  <a:schemeClr val="tx1"/>
                </a:solidFill>
                <a:latin typeface="+mn-lt"/>
                <a:ea typeface="+mn-ea"/>
                <a:cs typeface="+mn-cs"/>
              </a:rPr>
              <a:t>Provide</a:t>
            </a:r>
            <a:r>
              <a:rPr lang="en-US" sz="1100" kern="1200" baseline="0" dirty="0" smtClean="0">
                <a:solidFill>
                  <a:schemeClr val="tx1"/>
                </a:solidFill>
                <a:latin typeface="+mn-lt"/>
                <a:ea typeface="+mn-ea"/>
                <a:cs typeface="+mn-cs"/>
              </a:rPr>
              <a:t> the appropriate background information for helping with the diagnosis. The card on the left is an example of what NOT to do. The clinic does have forms to complete to help you capture thorough background information. </a:t>
            </a:r>
            <a:endParaRPr lang="en-US" sz="1100" kern="1200" dirty="0">
              <a:solidFill>
                <a:schemeClr val="tx1"/>
              </a:solidFill>
              <a:latin typeface="+mn-lt"/>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D8387D99-0573-4320-9A60-276ED62E8798}" type="slidenum">
              <a:rPr lang="en-US" smtClean="0"/>
              <a:pPr/>
              <a:t>40</a:t>
            </a:fld>
            <a:endParaRPr lang="en-US"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kern="1200" dirty="0" smtClean="0">
                <a:solidFill>
                  <a:schemeClr val="tx1"/>
                </a:solidFill>
                <a:latin typeface="+mn-lt"/>
                <a:ea typeface="+mn-ea"/>
                <a:cs typeface="+mn-cs"/>
              </a:rPr>
              <a:t>Wrap live plant materials in DRY paper towels or clean newspaper (Do NOT add water!!) and securely wrap the sample. These two images are the extremes. The box on the left</a:t>
            </a:r>
            <a:r>
              <a:rPr lang="en-US" sz="1100" kern="1200" baseline="0" dirty="0" smtClean="0">
                <a:solidFill>
                  <a:schemeClr val="tx1"/>
                </a:solidFill>
                <a:latin typeface="+mn-lt"/>
                <a:ea typeface="+mn-ea"/>
                <a:cs typeface="+mn-cs"/>
              </a:rPr>
              <a:t> is</a:t>
            </a:r>
            <a:r>
              <a:rPr lang="en-US" sz="1100" kern="1200" dirty="0" smtClean="0">
                <a:solidFill>
                  <a:schemeClr val="tx1"/>
                </a:solidFill>
                <a:latin typeface="+mn-lt"/>
                <a:ea typeface="+mn-ea"/>
                <a:cs typeface="+mn-cs"/>
              </a:rPr>
              <a:t> an example of what NOT to do.</a:t>
            </a:r>
            <a:r>
              <a:rPr lang="en-US" sz="1100" kern="1200" baseline="0" dirty="0" smtClean="0">
                <a:solidFill>
                  <a:schemeClr val="tx1"/>
                </a:solidFill>
                <a:latin typeface="+mn-lt"/>
                <a:ea typeface="+mn-ea"/>
                <a:cs typeface="+mn-cs"/>
              </a:rPr>
              <a:t> It</a:t>
            </a:r>
            <a:r>
              <a:rPr lang="en-US" sz="1100" kern="1200" dirty="0" smtClean="0">
                <a:solidFill>
                  <a:schemeClr val="tx1"/>
                </a:solidFill>
                <a:latin typeface="+mn-lt"/>
                <a:ea typeface="+mn-ea"/>
                <a:cs typeface="+mn-cs"/>
              </a:rPr>
              <a:t> has an assortment of soil and plant material with the information sheet crumpled up with the plant.</a:t>
            </a:r>
            <a:r>
              <a:rPr lang="en-US" sz="1100" kern="1200" baseline="0" dirty="0" smtClean="0">
                <a:solidFill>
                  <a:schemeClr val="tx1"/>
                </a:solidFill>
                <a:latin typeface="+mn-lt"/>
                <a:ea typeface="+mn-ea"/>
                <a:cs typeface="+mn-cs"/>
              </a:rPr>
              <a:t> T</a:t>
            </a:r>
            <a:r>
              <a:rPr lang="en-US" sz="1100" kern="1200" dirty="0" smtClean="0">
                <a:solidFill>
                  <a:schemeClr val="tx1"/>
                </a:solidFill>
                <a:latin typeface="+mn-lt"/>
                <a:ea typeface="+mn-ea"/>
                <a:cs typeface="+mn-cs"/>
              </a:rPr>
              <a:t>he other extreme is a securely wrapped corn plant, show</a:t>
            </a:r>
            <a:r>
              <a:rPr lang="en-US" sz="1100" kern="1200" baseline="0" dirty="0" smtClean="0">
                <a:solidFill>
                  <a:schemeClr val="tx1"/>
                </a:solidFill>
                <a:latin typeface="+mn-lt"/>
                <a:ea typeface="+mn-ea"/>
                <a:cs typeface="+mn-cs"/>
              </a:rPr>
              <a:t>n on the right</a:t>
            </a:r>
            <a:r>
              <a:rPr lang="en-US" sz="1100" kern="1200" dirty="0" smtClean="0">
                <a:solidFill>
                  <a:schemeClr val="tx1"/>
                </a:solidFill>
                <a:latin typeface="+mn-lt"/>
                <a:ea typeface="+mn-ea"/>
                <a:cs typeface="+mn-cs"/>
              </a:rPr>
              <a:t>.</a:t>
            </a:r>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F715E44C-CECA-4B9D-B4D0-7B107FB9C969}" type="slidenum">
              <a:rPr lang="en-US" sz="1100" b="1" smtClean="0">
                <a:solidFill>
                  <a:srgbClr val="000000"/>
                </a:solidFill>
                <a:latin typeface="Calibri" pitchFamily="34" charset="0"/>
              </a:rPr>
              <a:pPr/>
              <a:t>4</a:t>
            </a:fld>
            <a:endParaRPr lang="en-US" sz="1100" b="1" smtClean="0">
              <a:solidFill>
                <a:srgbClr val="000000"/>
              </a:solidFill>
              <a:latin typeface="Calibri" pitchFamily="34" charset="0"/>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lvl="0"/>
            <a:r>
              <a:rPr lang="en-US" sz="1100" kern="1200" dirty="0" smtClean="0">
                <a:solidFill>
                  <a:schemeClr val="tx1"/>
                </a:solidFill>
                <a:latin typeface="+mn-lt"/>
                <a:ea typeface="+mn-ea"/>
                <a:cs typeface="+mn-cs"/>
              </a:rPr>
              <a:t>Pictured</a:t>
            </a:r>
            <a:r>
              <a:rPr lang="en-US" sz="1100" kern="1200" baseline="0" dirty="0" smtClean="0">
                <a:solidFill>
                  <a:schemeClr val="tx1"/>
                </a:solidFill>
                <a:latin typeface="+mn-lt"/>
                <a:ea typeface="+mn-ea"/>
                <a:cs typeface="+mn-cs"/>
              </a:rPr>
              <a:t> on this slide are seven </a:t>
            </a:r>
            <a:r>
              <a:rPr lang="en-US" sz="1100" kern="1200" dirty="0" smtClean="0">
                <a:solidFill>
                  <a:schemeClr val="tx1"/>
                </a:solidFill>
                <a:latin typeface="+mn-lt"/>
                <a:ea typeface="+mn-ea"/>
                <a:cs typeface="+mn-cs"/>
              </a:rPr>
              <a:t>plant diseases, all showing</a:t>
            </a:r>
            <a:r>
              <a:rPr lang="en-US" sz="1100" kern="1200" baseline="0" dirty="0" smtClean="0">
                <a:solidFill>
                  <a:schemeClr val="tx1"/>
                </a:solidFill>
                <a:latin typeface="+mn-lt"/>
                <a:ea typeface="+mn-ea"/>
                <a:cs typeface="+mn-cs"/>
              </a:rPr>
              <a:t> up on different parts of the plant, during different times of the year and/or appearing very different.</a:t>
            </a:r>
            <a:r>
              <a:rPr lang="en-US" sz="1100" kern="1200" dirty="0" smtClean="0">
                <a:solidFill>
                  <a:schemeClr val="tx1"/>
                </a:solidFill>
                <a:latin typeface="+mn-lt"/>
                <a:ea typeface="+mn-ea"/>
                <a:cs typeface="+mn-cs"/>
              </a:rPr>
              <a:t> Other issues include insects, environmental stresses, weed problems or nutrient problems (see next slide).</a:t>
            </a:r>
          </a:p>
          <a:p>
            <a:pPr lvl="0"/>
            <a:endParaRPr lang="en-US" sz="1100" kern="1200" dirty="0" smtClean="0">
              <a:solidFill>
                <a:schemeClr val="tx1"/>
              </a:solidFill>
              <a:latin typeface="+mn-lt"/>
              <a:ea typeface="+mn-ea"/>
              <a:cs typeface="+mn-cs"/>
            </a:endParaRPr>
          </a:p>
          <a:p>
            <a:pPr lvl="0"/>
            <a:r>
              <a:rPr lang="en-US" sz="1100" kern="1200" dirty="0" smtClean="0">
                <a:solidFill>
                  <a:schemeClr val="tx1"/>
                </a:solidFill>
                <a:latin typeface="+mn-lt"/>
                <a:ea typeface="+mn-ea"/>
                <a:cs typeface="+mn-cs"/>
              </a:rPr>
              <a:t>This slide shows examples of different diseases. [</a:t>
            </a:r>
            <a:r>
              <a:rPr lang="en-US" sz="1100" i="1" kern="1200" dirty="0" smtClean="0">
                <a:solidFill>
                  <a:schemeClr val="tx1"/>
                </a:solidFill>
                <a:latin typeface="+mn-lt"/>
                <a:ea typeface="+mn-ea"/>
                <a:cs typeface="+mn-cs"/>
              </a:rPr>
              <a:t>Clockwise from upper left: corn stalk rot </a:t>
            </a:r>
            <a:r>
              <a:rPr lang="en-US" sz="1100" i="0" kern="1200" dirty="0" smtClean="0">
                <a:solidFill>
                  <a:schemeClr val="tx1"/>
                </a:solidFill>
                <a:latin typeface="+mn-lt"/>
                <a:ea typeface="+mn-ea"/>
                <a:cs typeface="+mn-cs"/>
              </a:rPr>
              <a:t>(pages 36-38, Corn</a:t>
            </a:r>
            <a:r>
              <a:rPr lang="en-US" sz="1100" i="0" kern="1200" baseline="0" dirty="0" smtClean="0">
                <a:solidFill>
                  <a:schemeClr val="tx1"/>
                </a:solidFill>
                <a:latin typeface="+mn-lt"/>
                <a:ea typeface="+mn-ea"/>
                <a:cs typeface="+mn-cs"/>
              </a:rPr>
              <a:t> Field Guide)</a:t>
            </a:r>
            <a:r>
              <a:rPr lang="en-US" sz="1100" i="1" kern="1200" dirty="0" smtClean="0">
                <a:solidFill>
                  <a:schemeClr val="tx1"/>
                </a:solidFill>
                <a:latin typeface="+mn-lt"/>
                <a:ea typeface="+mn-ea"/>
                <a:cs typeface="+mn-cs"/>
              </a:rPr>
              <a:t>, Anthracnose of soybean </a:t>
            </a:r>
            <a:r>
              <a:rPr lang="en-US" sz="1100" i="0" kern="1200" dirty="0" smtClean="0">
                <a:solidFill>
                  <a:schemeClr val="tx1"/>
                </a:solidFill>
                <a:latin typeface="+mn-lt"/>
                <a:ea typeface="+mn-ea"/>
                <a:cs typeface="+mn-cs"/>
              </a:rPr>
              <a:t>(page 31, Soybean Field</a:t>
            </a:r>
            <a:r>
              <a:rPr lang="en-US" sz="1100" i="0" kern="1200" baseline="0" dirty="0" smtClean="0">
                <a:solidFill>
                  <a:schemeClr val="tx1"/>
                </a:solidFill>
                <a:latin typeface="+mn-lt"/>
                <a:ea typeface="+mn-ea"/>
                <a:cs typeface="+mn-cs"/>
              </a:rPr>
              <a:t> Guide 2</a:t>
            </a:r>
            <a:r>
              <a:rPr lang="en-US" sz="1100" i="0" kern="1200" baseline="30000" dirty="0" smtClean="0">
                <a:solidFill>
                  <a:schemeClr val="tx1"/>
                </a:solidFill>
                <a:latin typeface="+mn-lt"/>
                <a:ea typeface="+mn-ea"/>
                <a:cs typeface="+mn-cs"/>
              </a:rPr>
              <a:t>nd</a:t>
            </a:r>
            <a:r>
              <a:rPr lang="en-US" sz="1100" i="0" kern="1200" baseline="0" dirty="0" smtClean="0">
                <a:solidFill>
                  <a:schemeClr val="tx1"/>
                </a:solidFill>
                <a:latin typeface="+mn-lt"/>
                <a:ea typeface="+mn-ea"/>
                <a:cs typeface="+mn-cs"/>
              </a:rPr>
              <a:t> Edition)</a:t>
            </a:r>
            <a:r>
              <a:rPr lang="en-US" sz="1100" i="1" kern="1200" dirty="0" smtClean="0">
                <a:solidFill>
                  <a:schemeClr val="tx1"/>
                </a:solidFill>
                <a:latin typeface="+mn-lt"/>
                <a:ea typeface="+mn-ea"/>
                <a:cs typeface="+mn-cs"/>
              </a:rPr>
              <a:t>, seedling damping-off of corn </a:t>
            </a:r>
            <a:r>
              <a:rPr lang="en-US" sz="1100" i="0" kern="1200" dirty="0" smtClean="0">
                <a:solidFill>
                  <a:schemeClr val="tx1"/>
                </a:solidFill>
                <a:latin typeface="+mn-lt"/>
                <a:ea typeface="+mn-ea"/>
                <a:cs typeface="+mn-cs"/>
              </a:rPr>
              <a:t>(page 42, Corn Field Guide)</a:t>
            </a:r>
            <a:r>
              <a:rPr lang="en-US" sz="1100" i="1" kern="1200" dirty="0" smtClean="0">
                <a:solidFill>
                  <a:schemeClr val="tx1"/>
                </a:solidFill>
                <a:latin typeface="+mn-lt"/>
                <a:ea typeface="+mn-ea"/>
                <a:cs typeface="+mn-cs"/>
              </a:rPr>
              <a:t>, gray leaf spot of corn </a:t>
            </a:r>
            <a:r>
              <a:rPr lang="en-US" sz="1100" i="0" kern="1200" dirty="0" smtClean="0">
                <a:solidFill>
                  <a:schemeClr val="tx1"/>
                </a:solidFill>
                <a:latin typeface="+mn-lt"/>
                <a:ea typeface="+mn-ea"/>
                <a:cs typeface="+mn-cs"/>
              </a:rPr>
              <a:t>(page</a:t>
            </a:r>
            <a:r>
              <a:rPr lang="en-US" sz="1100" i="0" kern="1200" baseline="0" dirty="0" smtClean="0">
                <a:solidFill>
                  <a:schemeClr val="tx1"/>
                </a:solidFill>
                <a:latin typeface="+mn-lt"/>
                <a:ea typeface="+mn-ea"/>
                <a:cs typeface="+mn-cs"/>
              </a:rPr>
              <a:t> 28, Corn Field Guide)</a:t>
            </a:r>
            <a:r>
              <a:rPr lang="en-US" sz="1100" i="1" kern="1200" dirty="0" smtClean="0">
                <a:solidFill>
                  <a:schemeClr val="tx1"/>
                </a:solidFill>
                <a:latin typeface="+mn-lt"/>
                <a:ea typeface="+mn-ea"/>
                <a:cs typeface="+mn-cs"/>
              </a:rPr>
              <a:t>, Cercospora leaf blight of soybean </a:t>
            </a:r>
            <a:r>
              <a:rPr lang="en-US" sz="1100" i="0" kern="1200" dirty="0" smtClean="0">
                <a:solidFill>
                  <a:schemeClr val="tx1"/>
                </a:solidFill>
                <a:latin typeface="+mn-lt"/>
                <a:ea typeface="+mn-ea"/>
                <a:cs typeface="+mn-cs"/>
              </a:rPr>
              <a:t>(page</a:t>
            </a:r>
            <a:r>
              <a:rPr lang="en-US" sz="1100" i="0" kern="1200" baseline="0" dirty="0" smtClean="0">
                <a:solidFill>
                  <a:schemeClr val="tx1"/>
                </a:solidFill>
                <a:latin typeface="+mn-lt"/>
                <a:ea typeface="+mn-ea"/>
                <a:cs typeface="+mn-cs"/>
              </a:rPr>
              <a:t> 22, Soybean Field Guide 2</a:t>
            </a:r>
            <a:r>
              <a:rPr lang="en-US" sz="1100" i="0" kern="1200" baseline="30000" dirty="0" smtClean="0">
                <a:solidFill>
                  <a:schemeClr val="tx1"/>
                </a:solidFill>
                <a:latin typeface="+mn-lt"/>
                <a:ea typeface="+mn-ea"/>
                <a:cs typeface="+mn-cs"/>
              </a:rPr>
              <a:t>nd</a:t>
            </a:r>
            <a:r>
              <a:rPr lang="en-US" sz="1100" i="0" kern="1200" baseline="0" dirty="0" smtClean="0">
                <a:solidFill>
                  <a:schemeClr val="tx1"/>
                </a:solidFill>
                <a:latin typeface="+mn-lt"/>
                <a:ea typeface="+mn-ea"/>
                <a:cs typeface="+mn-cs"/>
              </a:rPr>
              <a:t> Edition)</a:t>
            </a:r>
            <a:r>
              <a:rPr lang="en-US" sz="1100" i="1" kern="1200" dirty="0" smtClean="0">
                <a:solidFill>
                  <a:schemeClr val="tx1"/>
                </a:solidFill>
                <a:latin typeface="+mn-lt"/>
                <a:ea typeface="+mn-ea"/>
                <a:cs typeface="+mn-cs"/>
              </a:rPr>
              <a:t>, Anthracnose top dieback of corn </a:t>
            </a:r>
            <a:r>
              <a:rPr lang="en-US" sz="1100" i="0" kern="1200" dirty="0" smtClean="0">
                <a:solidFill>
                  <a:schemeClr val="tx1"/>
                </a:solidFill>
                <a:latin typeface="+mn-lt"/>
                <a:ea typeface="+mn-ea"/>
                <a:cs typeface="+mn-cs"/>
              </a:rPr>
              <a:t>(page 35, Corn</a:t>
            </a:r>
            <a:r>
              <a:rPr lang="en-US" sz="1100" i="0" kern="1200" baseline="0" dirty="0" smtClean="0">
                <a:solidFill>
                  <a:schemeClr val="tx1"/>
                </a:solidFill>
                <a:latin typeface="+mn-lt"/>
                <a:ea typeface="+mn-ea"/>
                <a:cs typeface="+mn-cs"/>
              </a:rPr>
              <a:t> Field Guide)</a:t>
            </a:r>
            <a:r>
              <a:rPr lang="en-US" sz="1100" i="1" kern="1200" dirty="0" smtClean="0">
                <a:solidFill>
                  <a:schemeClr val="tx1"/>
                </a:solidFill>
                <a:latin typeface="+mn-lt"/>
                <a:ea typeface="+mn-ea"/>
                <a:cs typeface="+mn-cs"/>
              </a:rPr>
              <a:t> and </a:t>
            </a:r>
            <a:r>
              <a:rPr lang="en-US" sz="1100" i="1" kern="1200" dirty="0" err="1" smtClean="0">
                <a:solidFill>
                  <a:schemeClr val="tx1"/>
                </a:solidFill>
                <a:latin typeface="+mn-lt"/>
                <a:ea typeface="+mn-ea"/>
                <a:cs typeface="+mn-cs"/>
              </a:rPr>
              <a:t>Septoria</a:t>
            </a:r>
            <a:r>
              <a:rPr lang="en-US" sz="1100" i="1" kern="1200" dirty="0" smtClean="0">
                <a:solidFill>
                  <a:schemeClr val="tx1"/>
                </a:solidFill>
                <a:latin typeface="+mn-lt"/>
                <a:ea typeface="+mn-ea"/>
                <a:cs typeface="+mn-cs"/>
              </a:rPr>
              <a:t> brown spot of soybean </a:t>
            </a:r>
            <a:r>
              <a:rPr lang="en-US" sz="1100" i="0" kern="1200" dirty="0" smtClean="0">
                <a:solidFill>
                  <a:schemeClr val="tx1"/>
                </a:solidFill>
                <a:latin typeface="+mn-lt"/>
                <a:ea typeface="+mn-ea"/>
                <a:cs typeface="+mn-cs"/>
              </a:rPr>
              <a:t>(page 21, Soybean Field Guide 2</a:t>
            </a:r>
            <a:r>
              <a:rPr lang="en-US" sz="1100" i="0" kern="1200" baseline="30000" dirty="0" smtClean="0">
                <a:solidFill>
                  <a:schemeClr val="tx1"/>
                </a:solidFill>
                <a:latin typeface="+mn-lt"/>
                <a:ea typeface="+mn-ea"/>
                <a:cs typeface="+mn-cs"/>
              </a:rPr>
              <a:t>nd</a:t>
            </a:r>
            <a:r>
              <a:rPr lang="en-US" sz="1100" i="0" kern="1200" dirty="0" smtClean="0">
                <a:solidFill>
                  <a:schemeClr val="tx1"/>
                </a:solidFill>
                <a:latin typeface="+mn-lt"/>
                <a:ea typeface="+mn-ea"/>
                <a:cs typeface="+mn-cs"/>
              </a:rPr>
              <a:t> Edition)</a:t>
            </a:r>
            <a:r>
              <a:rPr lang="en-US" sz="1100" kern="1200" dirty="0" smtClean="0">
                <a:solidFill>
                  <a:schemeClr val="tx1"/>
                </a:solidFill>
                <a:latin typeface="+mn-lt"/>
                <a:ea typeface="+mn-ea"/>
                <a:cs typeface="+mn-cs"/>
              </a:rPr>
              <a:t>]</a:t>
            </a:r>
          </a:p>
          <a:p>
            <a:pPr lvl="0"/>
            <a:endParaRPr lang="en-US" sz="1100" kern="1200" dirty="0" smtClean="0">
              <a:solidFill>
                <a:schemeClr val="tx1"/>
              </a:solidFill>
              <a:latin typeface="+mn-lt"/>
              <a:ea typeface="+mn-ea"/>
              <a:cs typeface="+mn-cs"/>
            </a:endParaRPr>
          </a:p>
          <a:p>
            <a:pPr lvl="0"/>
            <a:r>
              <a:rPr lang="en-US" sz="1100" kern="1200" dirty="0" smtClean="0">
                <a:solidFill>
                  <a:schemeClr val="tx1"/>
                </a:solidFill>
                <a:latin typeface="+mn-lt"/>
                <a:ea typeface="+mn-ea"/>
                <a:cs typeface="+mn-cs"/>
              </a:rPr>
              <a:t>Most diseases we deal with are caused by fungi, and affect plants throughout the season. Stalk rots are common at the end of the season, but you can have foliar diseases throughout the growing season. In general there are many diseases that can cause problems in </a:t>
            </a:r>
            <a:r>
              <a:rPr lang="en-US" sz="1100" kern="1200" dirty="0" smtClean="0">
                <a:solidFill>
                  <a:schemeClr val="tx1"/>
                </a:solidFill>
                <a:latin typeface="+mn-lt"/>
                <a:ea typeface="+mn-ea"/>
                <a:cs typeface="+mn-cs"/>
              </a:rPr>
              <a:t>Nebraska crops</a:t>
            </a:r>
            <a:r>
              <a:rPr lang="en-US" sz="1100" kern="1200" dirty="0" smtClean="0">
                <a:solidFill>
                  <a:schemeClr val="tx1"/>
                </a:solidFill>
                <a:latin typeface="+mn-lt"/>
                <a:ea typeface="+mn-ea"/>
                <a:cs typeface="+mn-cs"/>
              </a:rPr>
              <a:t>. </a:t>
            </a:r>
            <a:endParaRPr lang="en-US" sz="1100" kern="1200" dirty="0">
              <a:solidFill>
                <a:schemeClr val="tx1"/>
              </a:solidFill>
              <a:latin typeface="+mn-lt"/>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5A7E6EF2-FFF1-45BB-AFBD-9198EAD2A8F0}" type="slidenum">
              <a:rPr lang="en-US" smtClean="0"/>
              <a:pPr/>
              <a:t>41</a:t>
            </a:fld>
            <a:endParaRPr lang="en-US"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lvl="0"/>
            <a:r>
              <a:rPr lang="en-US" sz="1100" kern="1200" dirty="0" smtClean="0">
                <a:solidFill>
                  <a:schemeClr val="tx1"/>
                </a:solidFill>
                <a:latin typeface="+mn-lt"/>
                <a:ea typeface="+mn-ea"/>
                <a:cs typeface="+mn-cs"/>
              </a:rPr>
              <a:t>Finally, do not submit dead tissue, and include photos when possible. Dead tissue often gets colonized by decay organisms that obscure the symptoms of the problem you want diagnosed. Digital photos can sometimes be used to send images directly to the clinic for diagnosis, but make sure you document as much information as possible to include with the image(s).</a:t>
            </a:r>
            <a:endParaRPr lang="en-US" sz="1100" kern="1200" dirty="0">
              <a:solidFill>
                <a:schemeClr val="tx1"/>
              </a:solidFill>
              <a:latin typeface="+mn-lt"/>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73050" indent="-273050">
              <a:buFont typeface="Arial" pitchFamily="34" charset="0"/>
              <a:buNone/>
            </a:pPr>
            <a:r>
              <a:rPr lang="en-US" sz="1100" b="0" dirty="0" smtClean="0">
                <a:latin typeface="+mn-lt"/>
              </a:rPr>
              <a:t>Diagnosing a problem and properly recording this information can help with the next steps.</a:t>
            </a:r>
          </a:p>
          <a:p>
            <a:pPr marL="730250" lvl="1" indent="-273050">
              <a:buFont typeface="Wingdings" pitchFamily="2" charset="2"/>
              <a:buChar char="ü"/>
            </a:pPr>
            <a:r>
              <a:rPr lang="en-US" sz="1100" b="0" dirty="0" smtClean="0">
                <a:latin typeface="+mn-lt"/>
              </a:rPr>
              <a:t>Management decisions, either for this year or subsequent years, can be implemented.</a:t>
            </a:r>
          </a:p>
          <a:p>
            <a:pPr marL="730250" lvl="1" indent="-273050">
              <a:buFont typeface="Wingdings" pitchFamily="2" charset="2"/>
              <a:buChar char="ü"/>
            </a:pPr>
            <a:r>
              <a:rPr lang="en-US" sz="1100" b="0" dirty="0" smtClean="0">
                <a:latin typeface="+mn-lt"/>
              </a:rPr>
              <a:t>Proper identification can help pick the correct management strategy.</a:t>
            </a:r>
          </a:p>
          <a:p>
            <a:pPr marL="730250" lvl="1" indent="-273050">
              <a:buFont typeface="Wingdings" pitchFamily="2" charset="2"/>
              <a:buChar char="ü"/>
            </a:pPr>
            <a:r>
              <a:rPr lang="en-US" sz="1100" b="0" dirty="0" smtClean="0">
                <a:latin typeface="+mn-lt"/>
              </a:rPr>
              <a:t>Realizing what can happen if the problem is not addressed.</a:t>
            </a:r>
          </a:p>
          <a:p>
            <a:endParaRPr lang="en-US" dirty="0"/>
          </a:p>
        </p:txBody>
      </p:sp>
      <p:sp>
        <p:nvSpPr>
          <p:cNvPr id="4" name="Slide Number Placeholder 3"/>
          <p:cNvSpPr>
            <a:spLocks noGrp="1"/>
          </p:cNvSpPr>
          <p:nvPr>
            <p:ph type="sldNum" sz="quarter" idx="10"/>
          </p:nvPr>
        </p:nvSpPr>
        <p:spPr/>
        <p:txBody>
          <a:bodyPr/>
          <a:lstStyle/>
          <a:p>
            <a:pPr>
              <a:defRPr/>
            </a:pPr>
            <a:fld id="{4B3F9205-609C-4E3E-A691-29A5DC9F0CB0}" type="slidenum">
              <a:rPr lang="en-US" smtClean="0"/>
              <a:pPr>
                <a:defRPr/>
              </a:pPr>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B5297C98-DC86-4B23-A02D-8D5401AD40EE}" type="slidenum">
              <a:rPr lang="en-US" sz="1100" b="1" smtClean="0">
                <a:solidFill>
                  <a:srgbClr val="000000"/>
                </a:solidFill>
                <a:latin typeface="Calibri" pitchFamily="34" charset="0"/>
              </a:rPr>
              <a:pPr/>
              <a:t>43</a:t>
            </a:fld>
            <a:endParaRPr lang="en-US" sz="1100" b="1" smtClean="0">
              <a:solidFill>
                <a:srgbClr val="000000"/>
              </a:solidFill>
              <a:latin typeface="Calibri" pitchFamily="34"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lvl="0"/>
            <a:r>
              <a:rPr lang="en-US" sz="1100" kern="1200" dirty="0" smtClean="0">
                <a:solidFill>
                  <a:schemeClr val="tx1"/>
                </a:solidFill>
                <a:latin typeface="+mn-lt"/>
                <a:ea typeface="+mn-ea"/>
                <a:cs typeface="+mn-cs"/>
              </a:rPr>
              <a:t>To summarize: </a:t>
            </a:r>
          </a:p>
          <a:p>
            <a:pPr marL="685800" lvl="1" indent="-228600">
              <a:buFont typeface="Wingdings" pitchFamily="2" charset="2"/>
              <a:buChar char="§"/>
            </a:pPr>
            <a:r>
              <a:rPr lang="en-US" sz="1100" kern="1200" dirty="0" smtClean="0">
                <a:solidFill>
                  <a:schemeClr val="tx1"/>
                </a:solidFill>
                <a:latin typeface="+mn-lt"/>
                <a:ea typeface="+mn-ea"/>
                <a:cs typeface="+mn-cs"/>
              </a:rPr>
              <a:t>Do your homework…use references to try to pin down what the problem possibly could be, and plan before you scout the field.</a:t>
            </a:r>
          </a:p>
          <a:p>
            <a:pPr marL="685800" lvl="1" indent="-228600">
              <a:buFont typeface="Wingdings" pitchFamily="2" charset="2"/>
              <a:buChar char="§"/>
            </a:pPr>
            <a:r>
              <a:rPr lang="en-US" sz="1100" kern="1200" dirty="0" smtClean="0">
                <a:solidFill>
                  <a:schemeClr val="tx1"/>
                </a:solidFill>
                <a:latin typeface="+mn-lt"/>
                <a:ea typeface="+mn-ea"/>
                <a:cs typeface="+mn-cs"/>
              </a:rPr>
              <a:t>Scout the field systematically, and gather data that you can make sense of later.</a:t>
            </a:r>
          </a:p>
          <a:p>
            <a:pPr marL="685800" lvl="1" indent="-228600">
              <a:buFont typeface="Wingdings" pitchFamily="2" charset="2"/>
              <a:buChar char="§"/>
            </a:pPr>
            <a:r>
              <a:rPr lang="en-US" sz="1100" kern="1200" dirty="0" smtClean="0">
                <a:solidFill>
                  <a:schemeClr val="tx1"/>
                </a:solidFill>
                <a:latin typeface="+mn-lt"/>
                <a:ea typeface="+mn-ea"/>
                <a:cs typeface="+mn-cs"/>
              </a:rPr>
              <a:t>If you cannot diagnose a problem yourself, ask for assistance…see the two spiral corn and soybean guidebooks we have included, and submit good samples if you need help. </a:t>
            </a:r>
          </a:p>
          <a:p>
            <a:pPr marL="685800" lvl="1" indent="-228600">
              <a:buFont typeface="+mj-lt"/>
              <a:buAutoNum type="alphaLcPeriod"/>
            </a:pPr>
            <a:endParaRPr lang="en-US" sz="1100" i="1" kern="1200" dirty="0" smtClean="0">
              <a:solidFill>
                <a:schemeClr val="tx1"/>
              </a:solidFill>
              <a:latin typeface="+mn-lt"/>
              <a:ea typeface="+mn-ea"/>
              <a:cs typeface="+mn-cs"/>
            </a:endParaRPr>
          </a:p>
          <a:p>
            <a:pPr marL="228600" lvl="0" indent="-228600">
              <a:buFont typeface="+mj-lt"/>
              <a:buNone/>
            </a:pPr>
            <a:r>
              <a:rPr lang="en-US" sz="1100" i="1" kern="1200" dirty="0" smtClean="0">
                <a:solidFill>
                  <a:schemeClr val="tx1"/>
                </a:solidFill>
                <a:latin typeface="+mn-lt"/>
                <a:ea typeface="+mn-ea"/>
                <a:cs typeface="+mn-cs"/>
              </a:rPr>
              <a:t>All images © ISU,</a:t>
            </a:r>
            <a:r>
              <a:rPr lang="en-US" sz="1100" i="1" kern="1200" baseline="0" dirty="0" smtClean="0">
                <a:solidFill>
                  <a:schemeClr val="tx1"/>
                </a:solidFill>
                <a:latin typeface="+mn-lt"/>
                <a:ea typeface="+mn-ea"/>
                <a:cs typeface="+mn-cs"/>
              </a:rPr>
              <a:t> except where noted.</a:t>
            </a:r>
          </a:p>
          <a:p>
            <a:pPr marL="228600" lvl="0" indent="-228600">
              <a:buFont typeface="+mj-lt"/>
              <a:buNone/>
            </a:pPr>
            <a:endParaRPr lang="en-US" sz="1100" i="1" kern="1200" baseline="0" dirty="0" smtClean="0">
              <a:solidFill>
                <a:schemeClr val="tx1"/>
              </a:solidFill>
              <a:latin typeface="+mn-lt"/>
              <a:ea typeface="+mn-ea"/>
              <a:cs typeface="+mn-cs"/>
            </a:endParaRPr>
          </a:p>
          <a:p>
            <a:pPr marL="228600" marR="0" lvl="0" indent="-228600" algn="l" defTabSz="914400" rtl="0" eaLnBrk="0" fontAlgn="base" latinLnBrk="0" hangingPunct="0">
              <a:lnSpc>
                <a:spcPct val="100000"/>
              </a:lnSpc>
              <a:spcBef>
                <a:spcPts val="0"/>
              </a:spcBef>
              <a:spcAft>
                <a:spcPct val="0"/>
              </a:spcAft>
              <a:buClrTx/>
              <a:buSzTx/>
              <a:buFont typeface="+mj-lt"/>
              <a:buNone/>
              <a:tabLst/>
              <a:defRPr/>
            </a:pPr>
            <a:r>
              <a:rPr lang="en-US" sz="1100" dirty="0" smtClean="0">
                <a:latin typeface="+mn-lt"/>
              </a:rPr>
              <a:t>Thanks to ISU Extension </a:t>
            </a:r>
            <a:r>
              <a:rPr lang="en-US" sz="1100" smtClean="0">
                <a:latin typeface="+mn-lt"/>
              </a:rPr>
              <a:t>and Outreach and </a:t>
            </a:r>
            <a:r>
              <a:rPr lang="en-US" sz="1100" dirty="0" smtClean="0">
                <a:latin typeface="+mn-lt"/>
              </a:rPr>
              <a:t>North Central IPM Center</a:t>
            </a:r>
            <a:r>
              <a:rPr lang="en-US" sz="1100" baseline="0" dirty="0" smtClean="0">
                <a:latin typeface="+mn-lt"/>
              </a:rPr>
              <a:t> for financial support.</a:t>
            </a:r>
            <a:endParaRPr lang="en-US" sz="1100" dirty="0" smtClean="0">
              <a:latin typeface="+mn-lt"/>
            </a:endParaRPr>
          </a:p>
          <a:p>
            <a:pPr marL="228600" lvl="0" indent="-228600">
              <a:buFont typeface="+mj-lt"/>
              <a:buNone/>
            </a:pPr>
            <a:endParaRPr lang="en-US" sz="1100" i="1" kern="1200" dirty="0">
              <a:solidFill>
                <a:schemeClr val="tx1"/>
              </a:solidFill>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F715E44C-CECA-4B9D-B4D0-7B107FB9C969}" type="slidenum">
              <a:rPr lang="en-US" sz="1100" b="1" smtClean="0">
                <a:solidFill>
                  <a:srgbClr val="000000"/>
                </a:solidFill>
                <a:latin typeface="Calibri" pitchFamily="34" charset="0"/>
              </a:rPr>
              <a:pPr/>
              <a:t>5</a:t>
            </a:fld>
            <a:endParaRPr lang="en-US" sz="1100" b="1" smtClean="0">
              <a:solidFill>
                <a:srgbClr val="000000"/>
              </a:solidFill>
              <a:latin typeface="Calibri" pitchFamily="34" charset="0"/>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lvl="0"/>
            <a:r>
              <a:rPr lang="en-US" sz="1100" kern="1200" dirty="0" smtClean="0">
                <a:solidFill>
                  <a:schemeClr val="tx1"/>
                </a:solidFill>
                <a:latin typeface="+mn-lt"/>
                <a:ea typeface="+mn-ea"/>
                <a:cs typeface="+mn-cs"/>
              </a:rPr>
              <a:t>There are other problems that are not diseases, but</a:t>
            </a:r>
            <a:r>
              <a:rPr lang="en-US" sz="1100" kern="1200" baseline="0" dirty="0" smtClean="0">
                <a:solidFill>
                  <a:schemeClr val="tx1"/>
                </a:solidFill>
                <a:latin typeface="+mn-lt"/>
                <a:ea typeface="+mn-ea"/>
                <a:cs typeface="+mn-cs"/>
              </a:rPr>
              <a:t> </a:t>
            </a:r>
            <a:r>
              <a:rPr lang="en-US" sz="1100" kern="1200" dirty="0" smtClean="0">
                <a:solidFill>
                  <a:schemeClr val="tx1"/>
                </a:solidFill>
                <a:latin typeface="+mn-lt"/>
                <a:ea typeface="+mn-ea"/>
                <a:cs typeface="+mn-cs"/>
              </a:rPr>
              <a:t>can be confused with diseases. </a:t>
            </a:r>
          </a:p>
          <a:p>
            <a:pPr lvl="0"/>
            <a:endParaRPr lang="en-US" sz="1100" kern="1200" dirty="0" smtClean="0">
              <a:solidFill>
                <a:schemeClr val="tx1"/>
              </a:solidFill>
              <a:latin typeface="+mn-lt"/>
              <a:ea typeface="+mn-ea"/>
              <a:cs typeface="+mn-cs"/>
            </a:endParaRPr>
          </a:p>
          <a:p>
            <a:pPr lvl="0"/>
            <a:r>
              <a:rPr lang="en-US" sz="1100" kern="1200" dirty="0" smtClean="0">
                <a:solidFill>
                  <a:schemeClr val="tx1"/>
                </a:solidFill>
                <a:latin typeface="+mn-lt"/>
                <a:ea typeface="+mn-ea"/>
                <a:cs typeface="+mn-cs"/>
              </a:rPr>
              <a:t>Here are examples of common non-infectious problems found in corn and soybean. [</a:t>
            </a:r>
            <a:r>
              <a:rPr lang="en-US" sz="1100" i="1" kern="1200" dirty="0" smtClean="0">
                <a:solidFill>
                  <a:schemeClr val="tx1"/>
                </a:solidFill>
                <a:latin typeface="+mn-lt"/>
                <a:ea typeface="+mn-ea"/>
                <a:cs typeface="+mn-cs"/>
              </a:rPr>
              <a:t>Clockwise from the upper left: nitrogen deficiency of corn </a:t>
            </a:r>
            <a:r>
              <a:rPr lang="en-US" sz="1100" i="0" kern="1200" dirty="0" smtClean="0">
                <a:solidFill>
                  <a:schemeClr val="tx1"/>
                </a:solidFill>
                <a:latin typeface="+mn-lt"/>
                <a:ea typeface="+mn-ea"/>
                <a:cs typeface="+mn-cs"/>
              </a:rPr>
              <a:t>(page 67, Corn Field Guide)</a:t>
            </a:r>
            <a:r>
              <a:rPr lang="en-US" sz="1100" i="1" kern="1200" dirty="0" smtClean="0">
                <a:solidFill>
                  <a:schemeClr val="tx1"/>
                </a:solidFill>
                <a:latin typeface="+mn-lt"/>
                <a:ea typeface="+mn-ea"/>
                <a:cs typeface="+mn-cs"/>
              </a:rPr>
              <a:t>, stalk borer on corn </a:t>
            </a:r>
            <a:r>
              <a:rPr lang="en-US" sz="1100" i="0" kern="1200" dirty="0" smtClean="0">
                <a:solidFill>
                  <a:schemeClr val="tx1"/>
                </a:solidFill>
                <a:latin typeface="+mn-lt"/>
                <a:ea typeface="+mn-ea"/>
                <a:cs typeface="+mn-cs"/>
              </a:rPr>
              <a:t>(page 52, Corn Field Guide)</a:t>
            </a:r>
            <a:r>
              <a:rPr lang="en-US" sz="1100" i="1" kern="1200" dirty="0" smtClean="0">
                <a:solidFill>
                  <a:schemeClr val="tx1"/>
                </a:solidFill>
                <a:latin typeface="+mn-lt"/>
                <a:ea typeface="+mn-ea"/>
                <a:cs typeface="+mn-cs"/>
              </a:rPr>
              <a:t>, iron-deficiency </a:t>
            </a:r>
            <a:r>
              <a:rPr lang="en-US" sz="1100" i="1" kern="1200" dirty="0" err="1" smtClean="0">
                <a:solidFill>
                  <a:schemeClr val="tx1"/>
                </a:solidFill>
                <a:latin typeface="+mn-lt"/>
                <a:ea typeface="+mn-ea"/>
                <a:cs typeface="+mn-cs"/>
              </a:rPr>
              <a:t>chlorosis</a:t>
            </a:r>
            <a:r>
              <a:rPr lang="en-US" sz="1100" i="1" kern="1200" dirty="0" smtClean="0">
                <a:solidFill>
                  <a:schemeClr val="tx1"/>
                </a:solidFill>
                <a:latin typeface="+mn-lt"/>
                <a:ea typeface="+mn-ea"/>
                <a:cs typeface="+mn-cs"/>
              </a:rPr>
              <a:t> on soybean </a:t>
            </a:r>
            <a:r>
              <a:rPr lang="en-US" sz="1100" i="0" kern="1200" dirty="0" smtClean="0">
                <a:solidFill>
                  <a:schemeClr val="tx1"/>
                </a:solidFill>
                <a:latin typeface="+mn-lt"/>
                <a:ea typeface="+mn-ea"/>
                <a:cs typeface="+mn-cs"/>
              </a:rPr>
              <a:t>(page 59, Soybean Field Guide 2</a:t>
            </a:r>
            <a:r>
              <a:rPr lang="en-US" sz="1100" i="0" kern="1200" baseline="30000" dirty="0" smtClean="0">
                <a:solidFill>
                  <a:schemeClr val="tx1"/>
                </a:solidFill>
                <a:latin typeface="+mn-lt"/>
                <a:ea typeface="+mn-ea"/>
                <a:cs typeface="+mn-cs"/>
              </a:rPr>
              <a:t>nd</a:t>
            </a:r>
            <a:r>
              <a:rPr lang="en-US" sz="1100" i="0" kern="1200" dirty="0" smtClean="0">
                <a:solidFill>
                  <a:schemeClr val="tx1"/>
                </a:solidFill>
                <a:latin typeface="+mn-lt"/>
                <a:ea typeface="+mn-ea"/>
                <a:cs typeface="+mn-cs"/>
              </a:rPr>
              <a:t> Edition)</a:t>
            </a:r>
            <a:r>
              <a:rPr lang="en-US" sz="1100" i="1" kern="1200" dirty="0" smtClean="0">
                <a:solidFill>
                  <a:schemeClr val="tx1"/>
                </a:solidFill>
                <a:latin typeface="+mn-lt"/>
                <a:ea typeface="+mn-ea"/>
                <a:cs typeface="+mn-cs"/>
              </a:rPr>
              <a:t>, buggy-whipping of corn </a:t>
            </a:r>
            <a:r>
              <a:rPr lang="en-US" sz="1100" i="0" kern="1200" dirty="0" smtClean="0">
                <a:solidFill>
                  <a:schemeClr val="tx1"/>
                </a:solidFill>
                <a:latin typeface="+mn-lt"/>
                <a:ea typeface="+mn-ea"/>
                <a:cs typeface="+mn-cs"/>
              </a:rPr>
              <a:t>(likely from growth-regulator herbicide)</a:t>
            </a:r>
            <a:r>
              <a:rPr lang="en-US" sz="1100" i="0" kern="1200" baseline="0" dirty="0" smtClean="0">
                <a:solidFill>
                  <a:schemeClr val="tx1"/>
                </a:solidFill>
                <a:latin typeface="+mn-lt"/>
                <a:ea typeface="+mn-ea"/>
                <a:cs typeface="+mn-cs"/>
              </a:rPr>
              <a:t> (</a:t>
            </a:r>
            <a:r>
              <a:rPr lang="en-US" sz="1100" i="0" kern="1200" dirty="0" smtClean="0">
                <a:solidFill>
                  <a:schemeClr val="tx1"/>
                </a:solidFill>
                <a:latin typeface="+mn-lt"/>
                <a:ea typeface="+mn-ea"/>
                <a:cs typeface="+mn-cs"/>
              </a:rPr>
              <a:t>page 78, Corn Field</a:t>
            </a:r>
            <a:r>
              <a:rPr lang="en-US" sz="1100" i="0" kern="1200" baseline="0" dirty="0" smtClean="0">
                <a:solidFill>
                  <a:schemeClr val="tx1"/>
                </a:solidFill>
                <a:latin typeface="+mn-lt"/>
                <a:ea typeface="+mn-ea"/>
                <a:cs typeface="+mn-cs"/>
              </a:rPr>
              <a:t> Guide)</a:t>
            </a:r>
            <a:r>
              <a:rPr lang="en-US" sz="1100" i="1" kern="1200" dirty="0" smtClean="0">
                <a:solidFill>
                  <a:schemeClr val="tx1"/>
                </a:solidFill>
                <a:latin typeface="+mn-lt"/>
                <a:ea typeface="+mn-ea"/>
                <a:cs typeface="+mn-cs"/>
              </a:rPr>
              <a:t>, Japanese beetles and their damage on soybean </a:t>
            </a:r>
            <a:r>
              <a:rPr lang="en-US" sz="1100" i="0" kern="1200" dirty="0" smtClean="0">
                <a:solidFill>
                  <a:schemeClr val="tx1"/>
                </a:solidFill>
                <a:latin typeface="+mn-lt"/>
                <a:ea typeface="+mn-ea"/>
                <a:cs typeface="+mn-cs"/>
              </a:rPr>
              <a:t>(page</a:t>
            </a:r>
            <a:r>
              <a:rPr lang="en-US" sz="1100" i="0" kern="1200" baseline="0" dirty="0" smtClean="0">
                <a:solidFill>
                  <a:schemeClr val="tx1"/>
                </a:solidFill>
                <a:latin typeface="+mn-lt"/>
                <a:ea typeface="+mn-ea"/>
                <a:cs typeface="+mn-cs"/>
              </a:rPr>
              <a:t> 43, Soybean Field Guide 2</a:t>
            </a:r>
            <a:r>
              <a:rPr lang="en-US" sz="1100" i="0" kern="1200" baseline="30000" dirty="0" smtClean="0">
                <a:solidFill>
                  <a:schemeClr val="tx1"/>
                </a:solidFill>
                <a:latin typeface="+mn-lt"/>
                <a:ea typeface="+mn-ea"/>
                <a:cs typeface="+mn-cs"/>
              </a:rPr>
              <a:t>nd</a:t>
            </a:r>
            <a:r>
              <a:rPr lang="en-US" sz="1100" i="0" kern="1200" baseline="0" dirty="0" smtClean="0">
                <a:solidFill>
                  <a:schemeClr val="tx1"/>
                </a:solidFill>
                <a:latin typeface="+mn-lt"/>
                <a:ea typeface="+mn-ea"/>
                <a:cs typeface="+mn-cs"/>
              </a:rPr>
              <a:t> Edition)</a:t>
            </a:r>
            <a:r>
              <a:rPr lang="en-US" sz="1100" i="1" kern="1200" dirty="0" smtClean="0">
                <a:solidFill>
                  <a:schemeClr val="tx1"/>
                </a:solidFill>
                <a:latin typeface="+mn-lt"/>
                <a:ea typeface="+mn-ea"/>
                <a:cs typeface="+mn-cs"/>
              </a:rPr>
              <a:t> and herbicide injury to corn </a:t>
            </a:r>
            <a:r>
              <a:rPr lang="en-US" sz="1100" i="0" kern="1200" dirty="0" smtClean="0">
                <a:solidFill>
                  <a:schemeClr val="tx1"/>
                </a:solidFill>
                <a:latin typeface="+mn-lt"/>
                <a:ea typeface="+mn-ea"/>
                <a:cs typeface="+mn-cs"/>
              </a:rPr>
              <a:t>(pages 62-66, Corn</a:t>
            </a:r>
            <a:r>
              <a:rPr lang="en-US" sz="1100" i="0" kern="1200" baseline="0" dirty="0" smtClean="0">
                <a:solidFill>
                  <a:schemeClr val="tx1"/>
                </a:solidFill>
                <a:latin typeface="+mn-lt"/>
                <a:ea typeface="+mn-ea"/>
                <a:cs typeface="+mn-cs"/>
              </a:rPr>
              <a:t> Field Guide</a:t>
            </a:r>
            <a:r>
              <a:rPr lang="en-US" sz="1100" i="0" kern="1200" dirty="0" smtClean="0">
                <a:solidFill>
                  <a:schemeClr val="tx1"/>
                </a:solidFill>
                <a:latin typeface="+mn-lt"/>
                <a:ea typeface="+mn-ea"/>
                <a:cs typeface="+mn-cs"/>
              </a:rPr>
              <a:t>)] </a:t>
            </a:r>
          </a:p>
          <a:p>
            <a:pPr eaLnBrk="1" hangingPunct="1"/>
            <a:endParaRPr lang="en-US" sz="1050" dirty="0" smtClean="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lvl="0"/>
            <a:r>
              <a:rPr lang="en-US" sz="1100" kern="1200" dirty="0" smtClean="0">
                <a:solidFill>
                  <a:schemeClr val="tx1"/>
                </a:solidFill>
                <a:latin typeface="+mn-lt"/>
                <a:ea typeface="+mn-ea"/>
                <a:cs typeface="+mn-cs"/>
              </a:rPr>
              <a:t>Several references are available for help with field identification of problems, and three companion books published recently by Iowa State University are the Soybean Field Guide 2</a:t>
            </a:r>
            <a:r>
              <a:rPr lang="en-US" sz="1100" kern="1200" baseline="30000" dirty="0" smtClean="0">
                <a:solidFill>
                  <a:schemeClr val="tx1"/>
                </a:solidFill>
                <a:latin typeface="+mn-lt"/>
                <a:ea typeface="+mn-ea"/>
                <a:cs typeface="+mn-cs"/>
              </a:rPr>
              <a:t>nd</a:t>
            </a:r>
            <a:r>
              <a:rPr lang="en-US" sz="1100" kern="1200" dirty="0" smtClean="0">
                <a:solidFill>
                  <a:schemeClr val="tx1"/>
                </a:solidFill>
                <a:latin typeface="+mn-lt"/>
                <a:ea typeface="+mn-ea"/>
                <a:cs typeface="+mn-cs"/>
              </a:rPr>
              <a:t> Edition, the Corn Field Guide, and the Weed Identification</a:t>
            </a:r>
            <a:r>
              <a:rPr lang="en-US" sz="1100" kern="1200" baseline="0" dirty="0" smtClean="0">
                <a:solidFill>
                  <a:schemeClr val="tx1"/>
                </a:solidFill>
                <a:latin typeface="+mn-lt"/>
                <a:ea typeface="+mn-ea"/>
                <a:cs typeface="+mn-cs"/>
              </a:rPr>
              <a:t> Field Guide</a:t>
            </a:r>
            <a:r>
              <a:rPr lang="en-US" sz="1100" kern="1200" dirty="0" smtClean="0">
                <a:solidFill>
                  <a:schemeClr val="tx1"/>
                </a:solidFill>
                <a:latin typeface="+mn-lt"/>
                <a:ea typeface="+mn-ea"/>
                <a:cs typeface="+mn-cs"/>
              </a:rPr>
              <a:t>.</a:t>
            </a:r>
            <a:r>
              <a:rPr lang="en-US" sz="1100" kern="1200" baseline="0" dirty="0" smtClean="0">
                <a:solidFill>
                  <a:schemeClr val="tx1"/>
                </a:solidFill>
                <a:latin typeface="+mn-lt"/>
                <a:ea typeface="+mn-ea"/>
                <a:cs typeface="+mn-cs"/>
              </a:rPr>
              <a:t> C</a:t>
            </a:r>
            <a:r>
              <a:rPr lang="en-US" sz="1100" kern="1200" dirty="0" smtClean="0">
                <a:solidFill>
                  <a:schemeClr val="tx1"/>
                </a:solidFill>
                <a:latin typeface="+mn-lt"/>
                <a:ea typeface="+mn-ea"/>
                <a:cs typeface="+mn-cs"/>
              </a:rPr>
              <a:t>opies are</a:t>
            </a:r>
            <a:r>
              <a:rPr lang="en-US" sz="1100" kern="1200" baseline="0" dirty="0" smtClean="0">
                <a:solidFill>
                  <a:schemeClr val="tx1"/>
                </a:solidFill>
                <a:latin typeface="+mn-lt"/>
                <a:ea typeface="+mn-ea"/>
                <a:cs typeface="+mn-cs"/>
              </a:rPr>
              <a:t> available at the Iowa State University Extension Distribution Center at</a:t>
            </a:r>
            <a:r>
              <a:rPr lang="en-US" sz="1100" kern="1200" dirty="0" smtClean="0">
                <a:solidFill>
                  <a:schemeClr val="tx1"/>
                </a:solidFill>
                <a:latin typeface="+mn-lt"/>
                <a:ea typeface="+mn-ea"/>
                <a:cs typeface="+mn-cs"/>
              </a:rPr>
              <a:t> </a:t>
            </a:r>
            <a:r>
              <a:rPr lang="en-US" sz="1100" kern="1200" baseline="0" dirty="0" smtClean="0">
                <a:solidFill>
                  <a:schemeClr val="tx1"/>
                </a:solidFill>
                <a:latin typeface="+mn-lt"/>
                <a:ea typeface="+mn-ea"/>
                <a:cs typeface="+mn-cs"/>
              </a:rPr>
              <a:t>https://www.extension.iastate.edu/store/.</a:t>
            </a:r>
            <a:r>
              <a:rPr lang="en-US" sz="1100" kern="1200" dirty="0" smtClean="0">
                <a:solidFill>
                  <a:schemeClr val="tx1"/>
                </a:solidFill>
                <a:latin typeface="+mn-lt"/>
                <a:ea typeface="+mn-ea"/>
                <a:cs typeface="+mn-cs"/>
              </a:rPr>
              <a:t> These are a starting point to assist in the identification and understanding of field problems. Of course, there are other available references and websites from both Land Grant Universities and the private sector.</a:t>
            </a:r>
          </a:p>
          <a:p>
            <a:endParaRPr lang="en-US" sz="1050" dirty="0" smtClean="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F715E44C-CECA-4B9D-B4D0-7B107FB9C969}" type="slidenum">
              <a:rPr lang="en-US" sz="1100" b="1" smtClean="0">
                <a:solidFill>
                  <a:srgbClr val="000000"/>
                </a:solidFill>
                <a:latin typeface="Calibri" pitchFamily="34" charset="0"/>
              </a:rPr>
              <a:pPr/>
              <a:t>8</a:t>
            </a:fld>
            <a:endParaRPr lang="en-US" sz="1100" b="1" smtClean="0">
              <a:solidFill>
                <a:srgbClr val="000000"/>
              </a:solidFill>
              <a:latin typeface="Calibri" pitchFamily="34" charset="0"/>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lvl="0"/>
            <a:r>
              <a:rPr lang="en-US" sz="1100" kern="1200" dirty="0" smtClean="0">
                <a:solidFill>
                  <a:schemeClr val="tx1"/>
                </a:solidFill>
                <a:latin typeface="+mn-lt"/>
                <a:ea typeface="+mn-ea"/>
                <a:cs typeface="+mn-cs"/>
              </a:rPr>
              <a:t>Knowing what</a:t>
            </a:r>
            <a:r>
              <a:rPr lang="en-US" sz="1100" kern="1200" baseline="0" dirty="0" smtClean="0">
                <a:solidFill>
                  <a:schemeClr val="tx1"/>
                </a:solidFill>
                <a:latin typeface="+mn-lt"/>
                <a:ea typeface="+mn-ea"/>
                <a:cs typeface="+mn-cs"/>
              </a:rPr>
              <a:t> is going on both nationally and locally can give clues to what problems may be expected. Much of the information is available on university extension websites, from agriculture media, or in local coffee shops. Information on emerging pests, weather conditions, etc. can help by giving you a starting point as what to expect once you start scouting.</a:t>
            </a:r>
            <a:endParaRPr lang="en-US" sz="1100" i="0" kern="1200" dirty="0" smtClean="0">
              <a:solidFill>
                <a:schemeClr val="tx1"/>
              </a:solidFill>
              <a:latin typeface="+mn-lt"/>
              <a:ea typeface="+mn-ea"/>
              <a:cs typeface="+mn-cs"/>
            </a:endParaRPr>
          </a:p>
          <a:p>
            <a:pPr eaLnBrk="1" hangingPunct="1"/>
            <a:endParaRPr lang="en-US" sz="1050" dirty="0" smtClean="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55046B79-0565-4590-9807-3C13A9B993CE}" type="slidenum">
              <a:rPr lang="en-US" smtClean="0"/>
              <a:pPr/>
              <a:t>9</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kern="1200" dirty="0" smtClean="0">
                <a:solidFill>
                  <a:schemeClr val="tx1"/>
                </a:solidFill>
                <a:latin typeface="+mn-lt"/>
                <a:ea typeface="+mn-ea"/>
                <a:cs typeface="+mn-cs"/>
              </a:rPr>
              <a:t>When you are gathering information, consider the time of the year. Different pests often occur at different, yet predictable times during the season. The graphic shows when several common corn diseases typically appear during the developmental stages of corn. This just illustrates how understanding when different problems may occur in a crop can help you target scouting efforts. W</a:t>
            </a:r>
            <a:r>
              <a:rPr lang="en-US" sz="1100" kern="1200" baseline="0" dirty="0" smtClean="0">
                <a:solidFill>
                  <a:schemeClr val="tx1"/>
                </a:solidFill>
                <a:latin typeface="+mn-lt"/>
                <a:ea typeface="+mn-ea"/>
                <a:cs typeface="+mn-cs"/>
              </a:rPr>
              <a:t>e can eliminate many of the seedling and late-season diseases as we identify diseases in August.</a:t>
            </a:r>
            <a:endParaRPr lang="en-US" sz="1100" kern="1200" dirty="0" smtClean="0">
              <a:solidFill>
                <a:schemeClr val="tx1"/>
              </a:solidFill>
              <a:latin typeface="+mn-lt"/>
              <a:ea typeface="+mn-ea"/>
              <a:cs typeface="+mn-cs"/>
            </a:endParaRP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lvl="0"/>
            <a:r>
              <a:rPr lang="en-US" sz="1100" kern="1200" dirty="0" smtClean="0">
                <a:solidFill>
                  <a:schemeClr val="tx1"/>
                </a:solidFill>
                <a:latin typeface="+mn-lt"/>
                <a:ea typeface="+mn-ea"/>
                <a:cs typeface="+mn-cs"/>
              </a:rPr>
              <a:t>The basics of scouting involve:</a:t>
            </a:r>
          </a:p>
          <a:p>
            <a:pPr marL="685800" lvl="1" indent="-228600">
              <a:buFont typeface="Arial" pitchFamily="34" charset="0"/>
              <a:buChar char="•"/>
            </a:pPr>
            <a:r>
              <a:rPr lang="en-US" sz="1100" kern="1200" dirty="0" smtClean="0">
                <a:solidFill>
                  <a:schemeClr val="tx1"/>
                </a:solidFill>
                <a:latin typeface="+mn-lt"/>
                <a:ea typeface="+mn-ea"/>
                <a:cs typeface="+mn-cs"/>
              </a:rPr>
              <a:t>Walking through a field and assessing how healthy that crop is and what growth stage it is in, noting any odd things you see, and </a:t>
            </a:r>
          </a:p>
          <a:p>
            <a:pPr marL="685800" lvl="1" indent="-228600">
              <a:buFont typeface="Arial" pitchFamily="34" charset="0"/>
              <a:buChar char="•"/>
            </a:pPr>
            <a:r>
              <a:rPr lang="en-US" sz="1100" kern="1200" dirty="0" smtClean="0">
                <a:solidFill>
                  <a:schemeClr val="tx1"/>
                </a:solidFill>
                <a:latin typeface="+mn-lt"/>
                <a:ea typeface="+mn-ea"/>
                <a:cs typeface="+mn-cs"/>
              </a:rPr>
              <a:t>Find any pests that are present, diagnose them and then assess any damage they have currently caused and may be causing in the future. </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DF32FDE5-8D60-4F1E-B3F7-D5BFBA33A12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457200" y="990600"/>
            <a:ext cx="8229600" cy="152400"/>
          </a:xfrm>
          <a:prstGeom prst="rect">
            <a:avLst/>
          </a:prstGeom>
          <a:solidFill>
            <a:srgbClr val="800000"/>
          </a:solidFill>
          <a:ln w="12700" cap="rnd" cmpd="sng" algn="ctr">
            <a:solidFill>
              <a:schemeClr val="tx1"/>
            </a:solidFill>
            <a:prstDash val="solid"/>
            <a:round/>
            <a:headEnd type="none" w="med" len="med"/>
            <a:tailEnd type="none" w="med" len="med"/>
          </a:ln>
          <a:effectLst/>
          <a:scene3d>
            <a:camera prst="orthographicFront">
              <a:rot lat="0" lon="0" rev="0"/>
            </a:camera>
            <a:lightRig rig="threePt" dir="t"/>
          </a:scene3d>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7" r:id="rId4"/>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jpe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5"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wmf"/><Relationship Id="rId5" Type="http://schemas.openxmlformats.org/officeDocument/2006/relationships/image" Target="../media/image51.wmf"/><Relationship Id="rId6" Type="http://schemas.openxmlformats.org/officeDocument/2006/relationships/image" Target="../media/image52.wm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54.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55.pn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56.jpeg"/><Relationship Id="rId5" Type="http://schemas.openxmlformats.org/officeDocument/2006/relationships/image" Target="../media/image57.jpeg"/><Relationship Id="rId6" Type="http://schemas.openxmlformats.org/officeDocument/2006/relationships/image" Target="../media/image58.jpeg"/><Relationship Id="rId7" Type="http://schemas.openxmlformats.org/officeDocument/2006/relationships/image" Target="../media/image59.jpe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60.jpeg"/><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image" Target="../media/image61.jpeg"/><Relationship Id="rId5" Type="http://schemas.openxmlformats.org/officeDocument/2006/relationships/image" Target="../media/image62.pn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63.jpeg"/><Relationship Id="rId5" Type="http://schemas.openxmlformats.org/officeDocument/2006/relationships/image" Target="../media/image64.jpeg"/><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image" Target="../media/image65.jpeg"/><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8.png"/><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52400" y="152400"/>
            <a:ext cx="8780463" cy="769441"/>
          </a:xfrm>
          <a:prstGeom prst="rect">
            <a:avLst/>
          </a:prstGeom>
          <a:noFill/>
          <a:ln w="9525">
            <a:noFill/>
            <a:miter lim="800000"/>
            <a:headEnd/>
            <a:tailEnd/>
          </a:ln>
        </p:spPr>
        <p:txBody>
          <a:bodyPr>
            <a:spAutoFit/>
          </a:bodyPr>
          <a:lstStyle/>
          <a:p>
            <a:pPr algn="ctr"/>
            <a:r>
              <a:rPr lang="en-US" sz="4400" dirty="0" smtClean="0">
                <a:latin typeface="Calibri" pitchFamily="34" charset="0"/>
                <a:cs typeface="Calibri" pitchFamily="34" charset="0"/>
              </a:rPr>
              <a:t>Scouting Fields</a:t>
            </a:r>
            <a:endParaRPr lang="en-US" sz="4400" dirty="0">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bwMode="auto">
          <a:xfrm>
            <a:off x="0" y="152400"/>
            <a:ext cx="91440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latin typeface="Calibri" pitchFamily="34" charset="0"/>
              </a:rPr>
              <a:t>Basics of scouting</a:t>
            </a:r>
          </a:p>
        </p:txBody>
      </p:sp>
      <p:sp>
        <p:nvSpPr>
          <p:cNvPr id="16386"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smtClean="0">
                <a:latin typeface="Calibri" pitchFamily="34" charset="0"/>
              </a:rPr>
              <a:t>Accurately estimate crop plant health, stand, growth stage and populations of any pests present</a:t>
            </a:r>
            <a:br>
              <a:rPr lang="en-US" sz="3600" dirty="0" smtClean="0">
                <a:latin typeface="Calibri" pitchFamily="34" charset="0"/>
              </a:rPr>
            </a:br>
            <a:endParaRPr lang="en-US" sz="3600" dirty="0" smtClean="0">
              <a:latin typeface="Calibri" pitchFamily="34" charset="0"/>
            </a:endParaRPr>
          </a:p>
          <a:p>
            <a:pPr eaLnBrk="1" hangingPunct="1"/>
            <a:r>
              <a:rPr lang="en-US" sz="3600" dirty="0" smtClean="0">
                <a:latin typeface="Calibri" pitchFamily="34" charset="0"/>
              </a:rPr>
              <a:t>Pest identification and/or diagnosis of the cause of crop injury</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8"/>
          <p:cNvSpPr txBox="1">
            <a:spLocks noChangeArrowheads="1"/>
          </p:cNvSpPr>
          <p:nvPr/>
        </p:nvSpPr>
        <p:spPr bwMode="auto">
          <a:xfrm>
            <a:off x="914400" y="1735991"/>
            <a:ext cx="7315200" cy="3354765"/>
          </a:xfrm>
          <a:prstGeom prst="rect">
            <a:avLst/>
          </a:prstGeom>
          <a:noFill/>
          <a:ln w="9525">
            <a:noFill/>
            <a:miter lim="800000"/>
            <a:headEnd/>
            <a:tailEnd/>
          </a:ln>
        </p:spPr>
        <p:txBody>
          <a:bodyPr wrap="square">
            <a:spAutoFit/>
          </a:bodyPr>
          <a:lstStyle/>
          <a:p>
            <a:pPr marL="457200" indent="-457200">
              <a:spcAft>
                <a:spcPts val="0"/>
              </a:spcAft>
              <a:buFont typeface="Arial" pitchFamily="34" charset="0"/>
              <a:buChar char="•"/>
            </a:pPr>
            <a:r>
              <a:rPr lang="en-US" sz="3200" dirty="0" smtClean="0">
                <a:solidFill>
                  <a:srgbClr val="000000"/>
                </a:solidFill>
                <a:latin typeface="Calibri" pitchFamily="34" charset="0"/>
              </a:rPr>
              <a:t>Gather equipment </a:t>
            </a:r>
          </a:p>
          <a:p>
            <a:pPr marL="457200" indent="-457200">
              <a:spcAft>
                <a:spcPts val="0"/>
              </a:spcAft>
              <a:buFont typeface="Arial" pitchFamily="34" charset="0"/>
              <a:buChar char="•"/>
            </a:pPr>
            <a:r>
              <a:rPr lang="en-US" sz="3200" dirty="0" smtClean="0">
                <a:solidFill>
                  <a:srgbClr val="000000"/>
                </a:solidFill>
                <a:latin typeface="Calibri" pitchFamily="34" charset="0"/>
              </a:rPr>
              <a:t>Contact grower</a:t>
            </a:r>
          </a:p>
          <a:p>
            <a:pPr marL="914400" lvl="1" indent="-457200">
              <a:spcAft>
                <a:spcPts val="0"/>
              </a:spcAft>
              <a:buFont typeface="Wingdings" pitchFamily="2" charset="2"/>
              <a:buChar char="ü"/>
            </a:pPr>
            <a:r>
              <a:rPr lang="en-US" sz="2800" b="0" dirty="0" smtClean="0">
                <a:solidFill>
                  <a:srgbClr val="000000"/>
                </a:solidFill>
                <a:latin typeface="Calibri" pitchFamily="34" charset="0"/>
              </a:rPr>
              <a:t>Let them know when you are coming</a:t>
            </a:r>
          </a:p>
          <a:p>
            <a:pPr marL="914400" lvl="1" indent="-457200">
              <a:spcAft>
                <a:spcPts val="0"/>
              </a:spcAft>
              <a:buFont typeface="Wingdings" pitchFamily="2" charset="2"/>
              <a:buChar char="ü"/>
            </a:pPr>
            <a:r>
              <a:rPr lang="en-US" sz="2800" b="0" dirty="0" smtClean="0">
                <a:solidFill>
                  <a:srgbClr val="000000"/>
                </a:solidFill>
                <a:latin typeface="Calibri" pitchFamily="34" charset="0"/>
              </a:rPr>
              <a:t>Ask if there are any special instructions</a:t>
            </a:r>
          </a:p>
          <a:p>
            <a:pPr marL="914400" lvl="1" indent="-457200">
              <a:spcAft>
                <a:spcPts val="0"/>
              </a:spcAft>
              <a:buFont typeface="Wingdings" pitchFamily="2" charset="2"/>
              <a:buChar char="ü"/>
            </a:pPr>
            <a:r>
              <a:rPr lang="en-US" sz="2800" b="0" dirty="0" smtClean="0">
                <a:solidFill>
                  <a:srgbClr val="000000"/>
                </a:solidFill>
                <a:latin typeface="Calibri" pitchFamily="34" charset="0"/>
              </a:rPr>
              <a:t>Spend time with them</a:t>
            </a:r>
          </a:p>
          <a:p>
            <a:pPr marL="457200" indent="-457200">
              <a:spcAft>
                <a:spcPts val="0"/>
              </a:spcAft>
              <a:buFont typeface="Arial" pitchFamily="34" charset="0"/>
              <a:buChar char="•"/>
            </a:pPr>
            <a:r>
              <a:rPr lang="en-US" sz="3200" dirty="0" smtClean="0">
                <a:solidFill>
                  <a:srgbClr val="000000"/>
                </a:solidFill>
                <a:latin typeface="Calibri" pitchFamily="34" charset="0"/>
              </a:rPr>
              <a:t>Collect information about the field/season – learn the field history</a:t>
            </a:r>
          </a:p>
        </p:txBody>
      </p:sp>
      <p:sp>
        <p:nvSpPr>
          <p:cNvPr id="17410" name="Rectangle 23"/>
          <p:cNvSpPr>
            <a:spLocks noChangeArrowheads="1"/>
          </p:cNvSpPr>
          <p:nvPr/>
        </p:nvSpPr>
        <p:spPr bwMode="auto">
          <a:xfrm>
            <a:off x="0" y="144463"/>
            <a:ext cx="9144000" cy="769937"/>
          </a:xfrm>
          <a:prstGeom prst="rect">
            <a:avLst/>
          </a:prstGeom>
          <a:noFill/>
          <a:ln w="9525">
            <a:noFill/>
            <a:miter lim="800000"/>
            <a:headEnd/>
            <a:tailEnd/>
          </a:ln>
        </p:spPr>
        <p:txBody>
          <a:bodyPr>
            <a:spAutoFit/>
          </a:bodyPr>
          <a:lstStyle/>
          <a:p>
            <a:pPr algn="ctr"/>
            <a:r>
              <a:rPr lang="en-US" sz="4400" dirty="0" smtClean="0">
                <a:solidFill>
                  <a:srgbClr val="000000"/>
                </a:solidFill>
                <a:latin typeface="Calibri" pitchFamily="34" charset="0"/>
              </a:rPr>
              <a:t>First steps of scouting</a:t>
            </a:r>
            <a:endParaRPr lang="en-US" sz="4400" dirty="0">
              <a:solidFill>
                <a:srgbClr val="000000"/>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8"/>
          <p:cNvSpPr txBox="1">
            <a:spLocks noChangeArrowheads="1"/>
          </p:cNvSpPr>
          <p:nvPr/>
        </p:nvSpPr>
        <p:spPr bwMode="auto">
          <a:xfrm>
            <a:off x="355593" y="1828800"/>
            <a:ext cx="4826007" cy="4524315"/>
          </a:xfrm>
          <a:prstGeom prst="rect">
            <a:avLst/>
          </a:prstGeom>
          <a:noFill/>
          <a:ln w="9525">
            <a:noFill/>
            <a:miter lim="800000"/>
            <a:headEnd/>
            <a:tailEnd/>
          </a:ln>
        </p:spPr>
        <p:txBody>
          <a:bodyPr wrap="square">
            <a:spAutoFit/>
          </a:bodyPr>
          <a:lstStyle/>
          <a:p>
            <a:pPr marL="457200" indent="-457200">
              <a:spcAft>
                <a:spcPts val="0"/>
              </a:spcAft>
              <a:buFont typeface="Arial" pitchFamily="34" charset="0"/>
              <a:buChar char="•"/>
            </a:pPr>
            <a:r>
              <a:rPr lang="en-US" sz="3200" b="0" dirty="0" smtClean="0">
                <a:latin typeface="Calibri" pitchFamily="34" charset="0"/>
              </a:rPr>
              <a:t>Field maps</a:t>
            </a:r>
          </a:p>
          <a:p>
            <a:pPr marL="457200" indent="-457200">
              <a:spcAft>
                <a:spcPts val="0"/>
              </a:spcAft>
              <a:buFont typeface="Arial" pitchFamily="34" charset="0"/>
              <a:buChar char="•"/>
            </a:pPr>
            <a:r>
              <a:rPr lang="en-US" sz="3200" b="0" dirty="0" smtClean="0">
                <a:latin typeface="Calibri" pitchFamily="34" charset="0"/>
              </a:rPr>
              <a:t>Field guides</a:t>
            </a:r>
          </a:p>
          <a:p>
            <a:pPr marL="457200" indent="-457200">
              <a:spcAft>
                <a:spcPts val="0"/>
              </a:spcAft>
              <a:buFont typeface="Arial" pitchFamily="34" charset="0"/>
              <a:buChar char="•"/>
            </a:pPr>
            <a:r>
              <a:rPr lang="en-US" sz="3200" b="0" dirty="0" smtClean="0">
                <a:latin typeface="Calibri" pitchFamily="34" charset="0"/>
              </a:rPr>
              <a:t>Paper and pen to take notes</a:t>
            </a:r>
          </a:p>
          <a:p>
            <a:pPr marL="457200" indent="-457200">
              <a:spcAft>
                <a:spcPts val="0"/>
              </a:spcAft>
              <a:buFont typeface="Arial" pitchFamily="34" charset="0"/>
              <a:buChar char="•"/>
            </a:pPr>
            <a:r>
              <a:rPr lang="en-US" sz="3200" b="0" dirty="0" smtClean="0">
                <a:latin typeface="Calibri" pitchFamily="34" charset="0"/>
              </a:rPr>
              <a:t>Safety glasses</a:t>
            </a:r>
          </a:p>
          <a:p>
            <a:pPr marL="457200" indent="-457200">
              <a:spcAft>
                <a:spcPts val="0"/>
              </a:spcAft>
              <a:buFont typeface="Arial" pitchFamily="34" charset="0"/>
              <a:buChar char="•"/>
            </a:pPr>
            <a:r>
              <a:rPr lang="en-US" sz="3200" b="0" dirty="0" smtClean="0">
                <a:latin typeface="Calibri" pitchFamily="34" charset="0"/>
              </a:rPr>
              <a:t>Hand lens</a:t>
            </a:r>
          </a:p>
          <a:p>
            <a:pPr marL="457200" indent="-457200">
              <a:spcAft>
                <a:spcPts val="0"/>
              </a:spcAft>
              <a:buFont typeface="Arial" pitchFamily="34" charset="0"/>
              <a:buChar char="•"/>
            </a:pPr>
            <a:r>
              <a:rPr lang="en-US" sz="3200" b="0" dirty="0" smtClean="0">
                <a:latin typeface="Calibri" pitchFamily="34" charset="0"/>
              </a:rPr>
              <a:t>Pocket knife/scissors</a:t>
            </a:r>
          </a:p>
          <a:p>
            <a:pPr marL="457200" indent="-457200">
              <a:spcAft>
                <a:spcPts val="0"/>
              </a:spcAft>
              <a:buFont typeface="Arial" pitchFamily="34" charset="0"/>
              <a:buChar char="•"/>
            </a:pPr>
            <a:r>
              <a:rPr lang="en-US" sz="3200" b="0" dirty="0" smtClean="0">
                <a:latin typeface="Calibri" pitchFamily="34" charset="0"/>
              </a:rPr>
              <a:t>Sampling bags/ envelopes</a:t>
            </a:r>
          </a:p>
        </p:txBody>
      </p:sp>
      <p:sp>
        <p:nvSpPr>
          <p:cNvPr id="17410" name="Rectangle 23"/>
          <p:cNvSpPr>
            <a:spLocks noChangeArrowheads="1"/>
          </p:cNvSpPr>
          <p:nvPr/>
        </p:nvSpPr>
        <p:spPr bwMode="auto">
          <a:xfrm>
            <a:off x="0" y="144463"/>
            <a:ext cx="9144000" cy="769937"/>
          </a:xfrm>
          <a:prstGeom prst="rect">
            <a:avLst/>
          </a:prstGeom>
          <a:noFill/>
          <a:ln w="9525">
            <a:noFill/>
            <a:miter lim="800000"/>
            <a:headEnd/>
            <a:tailEnd/>
          </a:ln>
        </p:spPr>
        <p:txBody>
          <a:bodyPr>
            <a:spAutoFit/>
          </a:bodyPr>
          <a:lstStyle/>
          <a:p>
            <a:pPr algn="ctr"/>
            <a:r>
              <a:rPr lang="en-US" sz="4400" dirty="0" smtClean="0">
                <a:solidFill>
                  <a:srgbClr val="000000"/>
                </a:solidFill>
                <a:latin typeface="Calibri" pitchFamily="34" charset="0"/>
              </a:rPr>
              <a:t>Equipment needs</a:t>
            </a:r>
            <a:endParaRPr lang="en-US" sz="4400" dirty="0">
              <a:solidFill>
                <a:srgbClr val="000000"/>
              </a:solidFill>
              <a:latin typeface="Calibri" pitchFamily="34" charset="0"/>
            </a:endParaRPr>
          </a:p>
        </p:txBody>
      </p:sp>
      <p:sp>
        <p:nvSpPr>
          <p:cNvPr id="6" name="Text Box 8"/>
          <p:cNvSpPr txBox="1">
            <a:spLocks noChangeArrowheads="1"/>
          </p:cNvSpPr>
          <p:nvPr/>
        </p:nvSpPr>
        <p:spPr bwMode="auto">
          <a:xfrm>
            <a:off x="4953000" y="1828800"/>
            <a:ext cx="3945630" cy="3539430"/>
          </a:xfrm>
          <a:prstGeom prst="rect">
            <a:avLst/>
          </a:prstGeom>
          <a:noFill/>
          <a:ln w="9525">
            <a:noFill/>
            <a:miter lim="800000"/>
            <a:headEnd/>
            <a:tailEnd/>
          </a:ln>
        </p:spPr>
        <p:txBody>
          <a:bodyPr wrap="square">
            <a:spAutoFit/>
          </a:bodyPr>
          <a:lstStyle/>
          <a:p>
            <a:pPr marL="457200" indent="-457200">
              <a:spcAft>
                <a:spcPts val="0"/>
              </a:spcAft>
              <a:buFont typeface="Arial" pitchFamily="34" charset="0"/>
              <a:buChar char="•"/>
            </a:pPr>
            <a:r>
              <a:rPr lang="en-US" sz="3200" b="0" dirty="0" smtClean="0">
                <a:solidFill>
                  <a:srgbClr val="000000"/>
                </a:solidFill>
                <a:latin typeface="Calibri" pitchFamily="34" charset="0"/>
              </a:rPr>
              <a:t>Old newspapers/</a:t>
            </a:r>
            <a:br>
              <a:rPr lang="en-US" sz="3200" b="0" dirty="0" smtClean="0">
                <a:solidFill>
                  <a:srgbClr val="000000"/>
                </a:solidFill>
                <a:latin typeface="Calibri" pitchFamily="34" charset="0"/>
              </a:rPr>
            </a:br>
            <a:r>
              <a:rPr lang="en-US" sz="3200" b="0" dirty="0" smtClean="0">
                <a:solidFill>
                  <a:srgbClr val="000000"/>
                </a:solidFill>
                <a:latin typeface="Calibri" pitchFamily="34" charset="0"/>
              </a:rPr>
              <a:t>paper towels</a:t>
            </a:r>
          </a:p>
          <a:p>
            <a:pPr marL="457200" indent="-457200">
              <a:spcAft>
                <a:spcPts val="0"/>
              </a:spcAft>
              <a:buFont typeface="Arial" pitchFamily="34" charset="0"/>
              <a:buChar char="•"/>
            </a:pPr>
            <a:r>
              <a:rPr lang="en-US" sz="3200" b="0" dirty="0" smtClean="0">
                <a:solidFill>
                  <a:srgbClr val="000000"/>
                </a:solidFill>
                <a:latin typeface="Calibri" pitchFamily="34" charset="0"/>
              </a:rPr>
              <a:t>Sharpies</a:t>
            </a:r>
          </a:p>
          <a:p>
            <a:pPr marL="457200" indent="-457200">
              <a:spcAft>
                <a:spcPts val="0"/>
              </a:spcAft>
              <a:buFont typeface="Arial" pitchFamily="34" charset="0"/>
              <a:buChar char="•"/>
            </a:pPr>
            <a:r>
              <a:rPr lang="en-US" sz="3200" b="0" dirty="0" smtClean="0">
                <a:solidFill>
                  <a:srgbClr val="000000"/>
                </a:solidFill>
                <a:latin typeface="Calibri" pitchFamily="34" charset="0"/>
              </a:rPr>
              <a:t>Ice chest</a:t>
            </a:r>
          </a:p>
          <a:p>
            <a:pPr marL="457200" indent="-457200">
              <a:spcAft>
                <a:spcPts val="0"/>
              </a:spcAft>
              <a:buFont typeface="Arial" pitchFamily="34" charset="0"/>
              <a:buChar char="•"/>
            </a:pPr>
            <a:r>
              <a:rPr lang="en-US" sz="3200" b="0" dirty="0" smtClean="0">
                <a:solidFill>
                  <a:srgbClr val="000000"/>
                </a:solidFill>
                <a:latin typeface="Calibri" pitchFamily="34" charset="0"/>
              </a:rPr>
              <a:t>First aid kit</a:t>
            </a:r>
          </a:p>
          <a:p>
            <a:pPr marL="457200" indent="-457200">
              <a:spcAft>
                <a:spcPts val="0"/>
              </a:spcAft>
              <a:buFont typeface="Arial" pitchFamily="34" charset="0"/>
              <a:buChar char="•"/>
            </a:pPr>
            <a:r>
              <a:rPr lang="en-US" sz="3200" b="0" dirty="0" smtClean="0">
                <a:solidFill>
                  <a:srgbClr val="000000"/>
                </a:solidFill>
                <a:latin typeface="Calibri" pitchFamily="34" charset="0"/>
              </a:rPr>
              <a:t>Water</a:t>
            </a:r>
          </a:p>
          <a:p>
            <a:pPr marL="457200" indent="-457200">
              <a:spcAft>
                <a:spcPts val="0"/>
              </a:spcAft>
              <a:buFont typeface="Arial" pitchFamily="34" charset="0"/>
              <a:buChar char="•"/>
            </a:pPr>
            <a:r>
              <a:rPr lang="en-US" sz="3200" b="0" dirty="0" smtClean="0">
                <a:solidFill>
                  <a:srgbClr val="000000"/>
                </a:solidFill>
                <a:latin typeface="Calibri" pitchFamily="34" charset="0"/>
              </a:rPr>
              <a:t>Digital camera</a:t>
            </a:r>
            <a:endParaRPr lang="en-US" sz="3200" b="0" dirty="0">
              <a:solidFill>
                <a:srgbClr val="000000"/>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ChangeArrowheads="1"/>
          </p:cNvSpPr>
          <p:nvPr/>
        </p:nvSpPr>
        <p:spPr bwMode="auto">
          <a:xfrm>
            <a:off x="609600" y="1536700"/>
            <a:ext cx="7467600" cy="1373188"/>
          </a:xfrm>
          <a:prstGeom prst="rect">
            <a:avLst/>
          </a:prstGeom>
          <a:noFill/>
          <a:ln w="9525">
            <a:noFill/>
            <a:miter lim="800000"/>
            <a:headEnd/>
            <a:tailEnd/>
          </a:ln>
        </p:spPr>
        <p:txBody>
          <a:bodyPr wrap="square">
            <a:spAutoFit/>
          </a:bodyPr>
          <a:lstStyle/>
          <a:p>
            <a:r>
              <a:rPr lang="en-US" sz="2800" dirty="0" smtClean="0">
                <a:latin typeface="Calibri" pitchFamily="34" charset="0"/>
              </a:rPr>
              <a:t>Map </a:t>
            </a:r>
            <a:r>
              <a:rPr lang="en-US" sz="2800" dirty="0">
                <a:latin typeface="Calibri" pitchFamily="34" charset="0"/>
              </a:rPr>
              <a:t>fields</a:t>
            </a:r>
          </a:p>
          <a:p>
            <a:pPr marL="822325" lvl="3" indent="-365125">
              <a:buFont typeface="Arial" charset="0"/>
              <a:buChar char="•"/>
            </a:pPr>
            <a:r>
              <a:rPr lang="en-US" sz="2800" b="0" dirty="0">
                <a:latin typeface="Calibri" pitchFamily="34" charset="0"/>
              </a:rPr>
              <a:t>Aerial photographs</a:t>
            </a:r>
          </a:p>
          <a:p>
            <a:pPr marL="822325" lvl="3" indent="-365125">
              <a:buFont typeface="Arial" charset="0"/>
              <a:buChar char="•"/>
            </a:pPr>
            <a:r>
              <a:rPr lang="en-US" sz="2800" b="0" dirty="0">
                <a:latin typeface="Calibri" pitchFamily="34" charset="0"/>
              </a:rPr>
              <a:t>Map from plat book or </a:t>
            </a:r>
            <a:r>
              <a:rPr lang="en-US" sz="2800" b="0" dirty="0" smtClean="0">
                <a:latin typeface="Calibri" pitchFamily="34" charset="0"/>
              </a:rPr>
              <a:t>Google</a:t>
            </a:r>
            <a:r>
              <a:rPr lang="en-US" sz="2800" b="0" dirty="0" smtClean="0">
                <a:latin typeface="Calibri" pitchFamily="34" charset="0"/>
                <a:cs typeface="Calibri" pitchFamily="34" charset="0"/>
              </a:rPr>
              <a:t>™</a:t>
            </a:r>
            <a:r>
              <a:rPr lang="en-US" sz="2800" b="0" dirty="0" smtClean="0">
                <a:latin typeface="Calibri" pitchFamily="34" charset="0"/>
              </a:rPr>
              <a:t> </a:t>
            </a:r>
            <a:r>
              <a:rPr lang="en-US" sz="2800" b="0" dirty="0">
                <a:latin typeface="Calibri" pitchFamily="34" charset="0"/>
              </a:rPr>
              <a:t>Maps</a:t>
            </a:r>
          </a:p>
        </p:txBody>
      </p:sp>
      <p:sp>
        <p:nvSpPr>
          <p:cNvPr id="47106" name="Text Box 2"/>
          <p:cNvSpPr txBox="1">
            <a:spLocks noChangeArrowheads="1"/>
          </p:cNvSpPr>
          <p:nvPr/>
        </p:nvSpPr>
        <p:spPr bwMode="auto">
          <a:xfrm>
            <a:off x="0" y="0"/>
            <a:ext cx="9144000" cy="1143000"/>
          </a:xfrm>
          <a:prstGeom prst="rect">
            <a:avLst/>
          </a:prstGeom>
          <a:noFill/>
          <a:ln w="12700">
            <a:noFill/>
            <a:miter lim="800000"/>
            <a:headEnd/>
            <a:tailEnd/>
          </a:ln>
        </p:spPr>
        <p:txBody>
          <a:bodyPr anchor="ctr"/>
          <a:lstStyle/>
          <a:p>
            <a:pPr algn="ctr"/>
            <a:r>
              <a:rPr lang="en-US" sz="4400" dirty="0" smtClean="0">
                <a:latin typeface="Calibri" pitchFamily="34" charset="0"/>
              </a:rPr>
              <a:t>Collect information</a:t>
            </a:r>
            <a:endParaRPr lang="en-US" sz="4400" dirty="0">
              <a:latin typeface="Calibri" pitchFamily="34" charset="0"/>
            </a:endParaRPr>
          </a:p>
        </p:txBody>
      </p:sp>
      <p:pic>
        <p:nvPicPr>
          <p:cNvPr id="47107" name="Picture 2"/>
          <p:cNvPicPr>
            <a:picLocks noChangeAspect="1" noChangeArrowheads="1"/>
          </p:cNvPicPr>
          <p:nvPr/>
        </p:nvPicPr>
        <p:blipFill>
          <a:blip r:embed="rId4" cstate="print"/>
          <a:srcRect/>
          <a:stretch>
            <a:fillRect/>
          </a:stretch>
        </p:blipFill>
        <p:spPr bwMode="auto">
          <a:xfrm>
            <a:off x="4876800" y="3124200"/>
            <a:ext cx="3562350" cy="3562350"/>
          </a:xfrm>
          <a:prstGeom prst="rect">
            <a:avLst/>
          </a:prstGeom>
          <a:noFill/>
          <a:ln w="25400">
            <a:solidFill>
              <a:schemeClr val="tx1"/>
            </a:solidFill>
            <a:miter lim="800000"/>
            <a:headEnd/>
            <a:tailEnd/>
          </a:ln>
        </p:spPr>
      </p:pic>
      <p:pic>
        <p:nvPicPr>
          <p:cNvPr id="4710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600" y="3124200"/>
            <a:ext cx="3962400" cy="3557588"/>
          </a:xfrm>
          <a:prstGeom prst="rect">
            <a:avLst/>
          </a:prstGeom>
          <a:noFill/>
          <a:ln w="25400">
            <a:solidFill>
              <a:schemeClr val="tx1"/>
            </a:solidFill>
            <a:miter lim="800000"/>
            <a:headEnd/>
            <a:tailEnd/>
          </a:ln>
        </p:spPr>
      </p:pic>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0" y="304800"/>
            <a:ext cx="9144000" cy="563563"/>
          </a:xfrm>
          <a:prstGeom prst="rect">
            <a:avLst/>
          </a:prstGeom>
        </p:spPr>
        <p:txBody>
          <a:bodyPr anchor="ctr"/>
          <a:lstStyle/>
          <a:p>
            <a:pPr marL="54864" marR="0" lvl="0" indent="0" algn="ctr" defTabSz="914400" rtl="0" eaLnBrk="0" fontAlgn="auto" latinLnBrk="0" hangingPunct="0">
              <a:lnSpc>
                <a:spcPct val="100000"/>
              </a:lnSpc>
              <a:spcBef>
                <a:spcPct val="0"/>
              </a:spcBef>
              <a:spcAft>
                <a:spcPts val="0"/>
              </a:spcAft>
              <a:buClrTx/>
              <a:buSzTx/>
              <a:buFontTx/>
              <a:buNone/>
              <a:tabLst/>
              <a:defRPr/>
            </a:pPr>
            <a:r>
              <a:rPr kumimoji="0" lang="en-US" sz="4400" b="1" i="0" u="none" strike="noStrike" kern="0" cap="none" spc="0" normalizeH="0" baseline="0" noProof="0" dirty="0" smtClean="0">
                <a:ln>
                  <a:noFill/>
                </a:ln>
                <a:solidFill>
                  <a:schemeClr val="tx2">
                    <a:tint val="100000"/>
                    <a:shade val="90000"/>
                    <a:satMod val="250000"/>
                    <a:alpha val="100000"/>
                  </a:schemeClr>
                </a:solidFill>
                <a:effectLst/>
                <a:uLnTx/>
                <a:uFillTx/>
                <a:latin typeface="Calibri" pitchFamily="34" charset="0"/>
                <a:ea typeface="+mj-ea"/>
                <a:cs typeface="+mj-cs"/>
              </a:rPr>
              <a:t>Collect</a:t>
            </a:r>
            <a:r>
              <a:rPr kumimoji="0" lang="en-US" sz="4400" b="1" i="0" u="none" strike="noStrike" kern="0" cap="none" spc="0" normalizeH="0" noProof="0" dirty="0" smtClean="0">
                <a:ln>
                  <a:noFill/>
                </a:ln>
                <a:solidFill>
                  <a:schemeClr val="tx2">
                    <a:tint val="100000"/>
                    <a:shade val="90000"/>
                    <a:satMod val="250000"/>
                    <a:alpha val="100000"/>
                  </a:schemeClr>
                </a:solidFill>
                <a:effectLst/>
                <a:uLnTx/>
                <a:uFillTx/>
                <a:latin typeface="Calibri" pitchFamily="34" charset="0"/>
                <a:ea typeface="+mj-ea"/>
                <a:cs typeface="+mj-cs"/>
              </a:rPr>
              <a:t> information</a:t>
            </a:r>
            <a:endParaRPr kumimoji="0" lang="en-US" sz="4400" b="1" i="0" u="none" strike="noStrike" kern="0" cap="none" spc="0" normalizeH="0" baseline="0" noProof="0" dirty="0">
              <a:ln>
                <a:noFill/>
              </a:ln>
              <a:solidFill>
                <a:schemeClr val="tx2">
                  <a:tint val="100000"/>
                  <a:shade val="90000"/>
                  <a:satMod val="250000"/>
                  <a:alpha val="100000"/>
                </a:schemeClr>
              </a:solidFill>
              <a:effectLst/>
              <a:uLnTx/>
              <a:uFillTx/>
              <a:latin typeface="Calibri" pitchFamily="34" charset="0"/>
              <a:ea typeface="+mj-ea"/>
              <a:cs typeface="+mj-cs"/>
            </a:endParaRPr>
          </a:p>
        </p:txBody>
      </p:sp>
      <p:pic>
        <p:nvPicPr>
          <p:cNvPr id="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2859088"/>
            <a:ext cx="3352800" cy="3313112"/>
          </a:xfrm>
          <a:prstGeom prst="rect">
            <a:avLst/>
          </a:prstGeom>
          <a:ln>
            <a:noFill/>
          </a:ln>
          <a:effectLst>
            <a:outerShdw blurRad="292100" dist="139700" dir="2700000" algn="tl" rotWithShape="0">
              <a:srgbClr val="333333">
                <a:alpha val="65000"/>
              </a:srgbClr>
            </a:outerShdw>
          </a:effectLst>
        </p:spPr>
      </p:pic>
      <p:sp>
        <p:nvSpPr>
          <p:cNvPr id="5" name="Rectangle 3"/>
          <p:cNvSpPr>
            <a:spLocks noChangeArrowheads="1"/>
          </p:cNvSpPr>
          <p:nvPr/>
        </p:nvSpPr>
        <p:spPr bwMode="auto">
          <a:xfrm>
            <a:off x="609600" y="1536700"/>
            <a:ext cx="7924800" cy="954088"/>
          </a:xfrm>
          <a:prstGeom prst="rect">
            <a:avLst/>
          </a:prstGeom>
          <a:noFill/>
          <a:ln w="9525">
            <a:noFill/>
            <a:miter lim="800000"/>
            <a:headEnd/>
            <a:tailEnd/>
          </a:ln>
        </p:spPr>
        <p:txBody>
          <a:bodyPr wrap="square">
            <a:spAutoFit/>
          </a:bodyPr>
          <a:lstStyle/>
          <a:p>
            <a:r>
              <a:rPr lang="en-US" sz="2800" dirty="0" smtClean="0">
                <a:latin typeface="Calibri" pitchFamily="34" charset="0"/>
              </a:rPr>
              <a:t>Map </a:t>
            </a:r>
            <a:r>
              <a:rPr lang="en-US" sz="2800" dirty="0">
                <a:latin typeface="Calibri" pitchFamily="34" charset="0"/>
              </a:rPr>
              <a:t>fields</a:t>
            </a:r>
          </a:p>
          <a:p>
            <a:pPr marL="822325" lvl="3" indent="-365125">
              <a:buFont typeface="Arial" charset="0"/>
              <a:buChar char="•"/>
            </a:pPr>
            <a:r>
              <a:rPr lang="en-US" sz="2800" b="0" dirty="0">
                <a:latin typeface="Calibri" pitchFamily="34" charset="0"/>
              </a:rPr>
              <a:t>Soil map (printed soil survey or download)</a:t>
            </a:r>
          </a:p>
        </p:txBody>
      </p:sp>
      <p:grpSp>
        <p:nvGrpSpPr>
          <p:cNvPr id="6" name="Group 3"/>
          <p:cNvGrpSpPr>
            <a:grpSpLocks/>
          </p:cNvGrpSpPr>
          <p:nvPr/>
        </p:nvGrpSpPr>
        <p:grpSpPr bwMode="auto">
          <a:xfrm>
            <a:off x="152400" y="2819400"/>
            <a:ext cx="5334000" cy="2667000"/>
            <a:chOff x="1056" y="1296"/>
            <a:chExt cx="4398" cy="2640"/>
          </a:xfrm>
        </p:grpSpPr>
        <p:pic>
          <p:nvPicPr>
            <p:cNvPr id="7" name="Picture 4" descr="scan000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56" y="1296"/>
              <a:ext cx="3120" cy="2640"/>
            </a:xfrm>
            <a:prstGeom prst="rect">
              <a:avLst/>
            </a:prstGeom>
            <a:ln>
              <a:noFill/>
            </a:ln>
            <a:effectLst>
              <a:outerShdw blurRad="292100" dist="139700" dir="2700000" algn="tl" rotWithShape="0">
                <a:srgbClr val="333333">
                  <a:alpha val="65000"/>
                </a:srgbClr>
              </a:outerShdw>
            </a:effectLst>
          </p:spPr>
        </p:pic>
        <p:pic>
          <p:nvPicPr>
            <p:cNvPr id="8" name="Picture 5" descr="scan000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72" y="1296"/>
              <a:ext cx="1182" cy="1831"/>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0"/>
            <a:ext cx="9144000" cy="1143000"/>
          </a:xfrm>
          <a:prstGeom prst="rect">
            <a:avLst/>
          </a:prstGeom>
          <a:noFill/>
          <a:ln w="12700">
            <a:noFill/>
            <a:miter lim="800000"/>
            <a:headEnd/>
            <a:tailEnd/>
          </a:ln>
        </p:spPr>
        <p:txBody>
          <a:bodyPr anchor="ctr"/>
          <a:lstStyle/>
          <a:p>
            <a:pPr algn="ctr"/>
            <a:r>
              <a:rPr lang="en-US" sz="4400" dirty="0" smtClean="0">
                <a:latin typeface="Calibri" pitchFamily="34" charset="0"/>
              </a:rPr>
              <a:t>Collect information</a:t>
            </a:r>
            <a:endParaRPr lang="en-US" sz="4400" dirty="0">
              <a:latin typeface="Calibri" pitchFamily="34" charset="0"/>
            </a:endParaRPr>
          </a:p>
        </p:txBody>
      </p:sp>
      <p:sp>
        <p:nvSpPr>
          <p:cNvPr id="50179" name="Rectangle 6"/>
          <p:cNvSpPr>
            <a:spLocks noChangeArrowheads="1"/>
          </p:cNvSpPr>
          <p:nvPr/>
        </p:nvSpPr>
        <p:spPr bwMode="auto">
          <a:xfrm>
            <a:off x="609600" y="1676400"/>
            <a:ext cx="7620000" cy="1800225"/>
          </a:xfrm>
          <a:prstGeom prst="rect">
            <a:avLst/>
          </a:prstGeom>
          <a:noFill/>
          <a:ln w="9525">
            <a:noFill/>
            <a:miter lim="800000"/>
            <a:headEnd/>
            <a:tailEnd/>
          </a:ln>
        </p:spPr>
        <p:txBody>
          <a:bodyPr wrap="square">
            <a:spAutoFit/>
          </a:bodyPr>
          <a:lstStyle/>
          <a:p>
            <a:r>
              <a:rPr lang="en-US" sz="2800" dirty="0" smtClean="0">
                <a:latin typeface="Calibri" pitchFamily="34" charset="0"/>
              </a:rPr>
              <a:t>Consider </a:t>
            </a:r>
            <a:r>
              <a:rPr lang="en-US" sz="2800" dirty="0">
                <a:latin typeface="Calibri" pitchFamily="34" charset="0"/>
              </a:rPr>
              <a:t>recent weather</a:t>
            </a:r>
          </a:p>
          <a:p>
            <a:pPr marL="742950" lvl="1" indent="-285750">
              <a:buFont typeface="Arial" charset="0"/>
              <a:buChar char="•"/>
            </a:pPr>
            <a:r>
              <a:rPr lang="en-US" sz="2800" b="0" dirty="0">
                <a:latin typeface="Calibri" pitchFamily="34" charset="0"/>
              </a:rPr>
              <a:t> Environmental stresses may damage soybean and corn directly or make them more susceptible to some diseases.</a:t>
            </a:r>
            <a:endParaRPr lang="en-US" sz="2800" dirty="0">
              <a:latin typeface="Calibri" pitchFamily="34" charset="0"/>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5"/>
          <p:cNvSpPr>
            <a:spLocks noChangeArrowheads="1"/>
          </p:cNvSpPr>
          <p:nvPr/>
        </p:nvSpPr>
        <p:spPr bwMode="auto">
          <a:xfrm>
            <a:off x="381000" y="1305610"/>
            <a:ext cx="8153400" cy="5247590"/>
          </a:xfrm>
          <a:prstGeom prst="rect">
            <a:avLst/>
          </a:prstGeom>
          <a:noFill/>
          <a:ln w="9525">
            <a:noFill/>
            <a:miter lim="800000"/>
            <a:headEnd/>
            <a:tailEnd/>
          </a:ln>
        </p:spPr>
        <p:txBody>
          <a:bodyPr>
            <a:spAutoFit/>
          </a:bodyPr>
          <a:lstStyle/>
          <a:p>
            <a:pPr marL="571500" indent="-571500">
              <a:defRPr/>
            </a:pPr>
            <a:r>
              <a:rPr lang="en-US" sz="2800" dirty="0">
                <a:latin typeface="Calibri" pitchFamily="34" charset="0"/>
              </a:rPr>
              <a:t>Collect background information for the field</a:t>
            </a:r>
          </a:p>
          <a:p>
            <a:pPr marL="495300" indent="-495300">
              <a:buFontTx/>
              <a:buAutoNum type="romanLcPeriod" startAt="6"/>
              <a:defRPr/>
            </a:pPr>
            <a:endParaRPr lang="en-US" sz="1000" dirty="0">
              <a:latin typeface="Calibri" pitchFamily="34" charset="0"/>
            </a:endParaRPr>
          </a:p>
          <a:p>
            <a:pPr marL="952500" lvl="1" indent="-495300">
              <a:defRPr/>
            </a:pPr>
            <a:r>
              <a:rPr lang="en-US" sz="2600" dirty="0">
                <a:latin typeface="Calibri" pitchFamily="34" charset="0"/>
              </a:rPr>
              <a:t>• </a:t>
            </a:r>
            <a:r>
              <a:rPr lang="en-US" sz="2700" dirty="0">
                <a:latin typeface="Calibri" pitchFamily="34" charset="0"/>
              </a:rPr>
              <a:t>Previous crops</a:t>
            </a:r>
            <a:r>
              <a:rPr lang="en-US" sz="2700" b="0" dirty="0">
                <a:latin typeface="Calibri" pitchFamily="34" charset="0"/>
              </a:rPr>
              <a:t>, adjacent crop and non-crop areas</a:t>
            </a:r>
          </a:p>
          <a:p>
            <a:pPr marL="952500" lvl="1" indent="-495300">
              <a:defRPr/>
            </a:pPr>
            <a:r>
              <a:rPr lang="en-US" sz="2700" b="0" dirty="0">
                <a:latin typeface="Calibri" pitchFamily="34" charset="0"/>
              </a:rPr>
              <a:t>• </a:t>
            </a:r>
            <a:r>
              <a:rPr lang="en-US" sz="2700" dirty="0">
                <a:latin typeface="Calibri" pitchFamily="34" charset="0"/>
              </a:rPr>
              <a:t>Chemicals used</a:t>
            </a:r>
            <a:r>
              <a:rPr lang="en-US" sz="2700" b="0" dirty="0">
                <a:latin typeface="Calibri" pitchFamily="34" charset="0"/>
              </a:rPr>
              <a:t> on or near the crop including herbicides, fertilizers, </a:t>
            </a:r>
            <a:r>
              <a:rPr lang="en-US" sz="2700" b="0" dirty="0" smtClean="0">
                <a:latin typeface="Calibri" pitchFamily="34" charset="0"/>
              </a:rPr>
              <a:t>fungicides </a:t>
            </a:r>
            <a:r>
              <a:rPr lang="en-US" sz="2700" b="0" dirty="0">
                <a:latin typeface="Calibri" pitchFamily="34" charset="0"/>
              </a:rPr>
              <a:t>and insecticides; indicate when applied, how applied, rate of application, weather conditions during and following application</a:t>
            </a:r>
          </a:p>
          <a:p>
            <a:pPr marL="952500" lvl="1" indent="-495300">
              <a:defRPr/>
            </a:pPr>
            <a:r>
              <a:rPr lang="en-US" sz="2700" b="0" dirty="0">
                <a:latin typeface="Calibri" pitchFamily="34" charset="0"/>
              </a:rPr>
              <a:t>• </a:t>
            </a:r>
            <a:r>
              <a:rPr lang="en-US" sz="2700" dirty="0">
                <a:latin typeface="Calibri" pitchFamily="34" charset="0"/>
              </a:rPr>
              <a:t>Planting date</a:t>
            </a:r>
            <a:r>
              <a:rPr lang="en-US" sz="2700" b="0" dirty="0">
                <a:latin typeface="Calibri" pitchFamily="34" charset="0"/>
              </a:rPr>
              <a:t>, depth, and seedbed conditions</a:t>
            </a:r>
          </a:p>
          <a:p>
            <a:pPr marL="952500" lvl="1" indent="-495300">
              <a:defRPr/>
            </a:pPr>
            <a:r>
              <a:rPr lang="en-US" sz="2700" b="0" dirty="0">
                <a:latin typeface="Calibri" pitchFamily="34" charset="0"/>
              </a:rPr>
              <a:t>• </a:t>
            </a:r>
            <a:r>
              <a:rPr lang="en-US" sz="2700" dirty="0">
                <a:latin typeface="Calibri" pitchFamily="34" charset="0"/>
              </a:rPr>
              <a:t>Hybrid/variety</a:t>
            </a:r>
            <a:r>
              <a:rPr lang="en-US" sz="2700" b="0" dirty="0">
                <a:latin typeface="Calibri" pitchFamily="34" charset="0"/>
              </a:rPr>
              <a:t> </a:t>
            </a:r>
            <a:r>
              <a:rPr lang="en-US" sz="2700" dirty="0">
                <a:latin typeface="Calibri" pitchFamily="34" charset="0"/>
              </a:rPr>
              <a:t>information</a:t>
            </a:r>
            <a:r>
              <a:rPr lang="en-US" sz="2700" b="0" dirty="0">
                <a:latin typeface="Calibri" pitchFamily="34" charset="0"/>
              </a:rPr>
              <a:t>, including disease resistance</a:t>
            </a:r>
          </a:p>
          <a:p>
            <a:pPr marL="952500" lvl="1" indent="-495300">
              <a:defRPr/>
            </a:pPr>
            <a:r>
              <a:rPr lang="en-US" sz="2700" b="0" dirty="0" smtClean="0">
                <a:latin typeface="Calibri" pitchFamily="34" charset="0"/>
              </a:rPr>
              <a:t>• </a:t>
            </a:r>
            <a:r>
              <a:rPr lang="en-US" sz="2700" b="0" dirty="0">
                <a:latin typeface="Calibri" pitchFamily="34" charset="0"/>
              </a:rPr>
              <a:t>Current </a:t>
            </a:r>
            <a:r>
              <a:rPr lang="en-US" sz="2700" dirty="0">
                <a:latin typeface="Calibri" pitchFamily="34" charset="0"/>
              </a:rPr>
              <a:t>soil test</a:t>
            </a:r>
            <a:r>
              <a:rPr lang="en-US" sz="2700" b="0" dirty="0">
                <a:latin typeface="Calibri" pitchFamily="34" charset="0"/>
              </a:rPr>
              <a:t> information (e.g., soil fertility, pH)</a:t>
            </a:r>
          </a:p>
          <a:p>
            <a:pPr marL="952500" lvl="1" indent="-495300">
              <a:defRPr/>
            </a:pPr>
            <a:r>
              <a:rPr lang="en-US" sz="2700" b="0" dirty="0">
                <a:latin typeface="Calibri" pitchFamily="34" charset="0"/>
              </a:rPr>
              <a:t>• </a:t>
            </a:r>
            <a:r>
              <a:rPr lang="en-US" sz="2700" dirty="0">
                <a:latin typeface="Calibri" pitchFamily="34" charset="0"/>
              </a:rPr>
              <a:t>Soil</a:t>
            </a:r>
            <a:r>
              <a:rPr lang="en-US" sz="2700" b="0" dirty="0">
                <a:latin typeface="Calibri" pitchFamily="34" charset="0"/>
              </a:rPr>
              <a:t> moisture and compaction</a:t>
            </a:r>
            <a:endParaRPr lang="en-US" sz="2700" dirty="0">
              <a:latin typeface="Calibri" pitchFamily="34" charset="0"/>
            </a:endParaRPr>
          </a:p>
        </p:txBody>
      </p:sp>
      <p:sp>
        <p:nvSpPr>
          <p:cNvPr id="54274" name="Text Box 2"/>
          <p:cNvSpPr txBox="1">
            <a:spLocks noChangeArrowheads="1"/>
          </p:cNvSpPr>
          <p:nvPr/>
        </p:nvSpPr>
        <p:spPr bwMode="auto">
          <a:xfrm>
            <a:off x="0" y="0"/>
            <a:ext cx="9144000" cy="1143000"/>
          </a:xfrm>
          <a:prstGeom prst="rect">
            <a:avLst/>
          </a:prstGeom>
          <a:noFill/>
          <a:ln w="12700">
            <a:noFill/>
            <a:miter lim="800000"/>
            <a:headEnd/>
            <a:tailEnd/>
          </a:ln>
        </p:spPr>
        <p:txBody>
          <a:bodyPr anchor="ctr"/>
          <a:lstStyle/>
          <a:p>
            <a:pPr algn="ctr"/>
            <a:r>
              <a:rPr lang="en-US" sz="4400" dirty="0" smtClean="0">
                <a:latin typeface="Calibri" pitchFamily="34" charset="0"/>
              </a:rPr>
              <a:t>Collect information</a:t>
            </a:r>
            <a:endParaRPr lang="en-US" sz="4400" dirty="0">
              <a:latin typeface="Calibri" pitchFamily="34" charset="0"/>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5"/>
          <p:cNvSpPr>
            <a:spLocks noChangeArrowheads="1"/>
          </p:cNvSpPr>
          <p:nvPr/>
        </p:nvSpPr>
        <p:spPr bwMode="auto">
          <a:xfrm>
            <a:off x="457200" y="1371600"/>
            <a:ext cx="7543800" cy="3262313"/>
          </a:xfrm>
          <a:prstGeom prst="rect">
            <a:avLst/>
          </a:prstGeom>
          <a:noFill/>
          <a:ln w="9525">
            <a:noFill/>
            <a:miter lim="800000"/>
            <a:headEnd/>
            <a:tailEnd/>
          </a:ln>
        </p:spPr>
        <p:txBody>
          <a:bodyPr>
            <a:spAutoFit/>
          </a:bodyPr>
          <a:lstStyle/>
          <a:p>
            <a:pPr marL="571500" indent="-571500">
              <a:defRPr/>
            </a:pPr>
            <a:r>
              <a:rPr lang="en-US" sz="2800" dirty="0" smtClean="0">
                <a:latin typeface="Calibri" pitchFamily="34" charset="0"/>
              </a:rPr>
              <a:t>Questions for the end </a:t>
            </a:r>
            <a:r>
              <a:rPr lang="en-US" sz="2800" dirty="0">
                <a:latin typeface="Calibri" pitchFamily="34" charset="0"/>
              </a:rPr>
              <a:t>of the season</a:t>
            </a:r>
          </a:p>
          <a:p>
            <a:pPr marL="495300" indent="-495300">
              <a:buFontTx/>
              <a:buAutoNum type="romanLcPeriod" startAt="7"/>
              <a:defRPr/>
            </a:pPr>
            <a:endParaRPr lang="en-US" sz="1000" dirty="0">
              <a:latin typeface="Calibri" pitchFamily="34" charset="0"/>
            </a:endParaRPr>
          </a:p>
          <a:p>
            <a:pPr marL="822960" lvl="1" indent="-365760">
              <a:buFont typeface="Arial" pitchFamily="34" charset="0"/>
              <a:buChar char="•"/>
              <a:defRPr/>
            </a:pPr>
            <a:r>
              <a:rPr lang="en-US" sz="2800" b="0" dirty="0">
                <a:latin typeface="Calibri" pitchFamily="34" charset="0"/>
              </a:rPr>
              <a:t>How are plants standing?</a:t>
            </a:r>
          </a:p>
          <a:p>
            <a:pPr marL="822960" lvl="1" indent="-365760">
              <a:buFont typeface="Arial" pitchFamily="34" charset="0"/>
              <a:buChar char="•"/>
              <a:defRPr/>
            </a:pPr>
            <a:r>
              <a:rPr lang="en-US" sz="2800" b="0" dirty="0">
                <a:latin typeface="Calibri" pitchFamily="34" charset="0"/>
              </a:rPr>
              <a:t>What does the ear/pods look </a:t>
            </a:r>
            <a:r>
              <a:rPr lang="en-US" sz="2800" b="0" dirty="0" smtClean="0">
                <a:latin typeface="Calibri" pitchFamily="34" charset="0"/>
              </a:rPr>
              <a:t>like?</a:t>
            </a:r>
            <a:endParaRPr lang="en-US" sz="2800" b="0" dirty="0">
              <a:latin typeface="Calibri" pitchFamily="34" charset="0"/>
            </a:endParaRPr>
          </a:p>
          <a:p>
            <a:pPr marL="822960" lvl="1" indent="-365760">
              <a:buFont typeface="Arial" pitchFamily="34" charset="0"/>
              <a:buChar char="•"/>
              <a:defRPr/>
            </a:pPr>
            <a:r>
              <a:rPr lang="en-US" sz="2800" b="0" dirty="0" smtClean="0">
                <a:latin typeface="Calibri" pitchFamily="34" charset="0"/>
              </a:rPr>
              <a:t>What is stalk </a:t>
            </a:r>
            <a:r>
              <a:rPr lang="en-US" sz="2800" b="0" dirty="0">
                <a:latin typeface="Calibri" pitchFamily="34" charset="0"/>
              </a:rPr>
              <a:t>strength and health of root </a:t>
            </a:r>
            <a:r>
              <a:rPr lang="en-US" sz="2800" b="0" dirty="0" smtClean="0">
                <a:latin typeface="Calibri" pitchFamily="34" charset="0"/>
              </a:rPr>
              <a:t>system?</a:t>
            </a:r>
            <a:endParaRPr lang="en-US" sz="2800" b="0" dirty="0">
              <a:latin typeface="Calibri" pitchFamily="34" charset="0"/>
            </a:endParaRPr>
          </a:p>
          <a:p>
            <a:pPr marL="822960" lvl="1" indent="-365760">
              <a:buFont typeface="Arial" pitchFamily="34" charset="0"/>
              <a:buChar char="•"/>
              <a:defRPr/>
            </a:pPr>
            <a:r>
              <a:rPr lang="en-US" sz="2800" b="0" dirty="0">
                <a:latin typeface="Calibri" pitchFamily="34" charset="0"/>
              </a:rPr>
              <a:t>Yield, why good or bad?</a:t>
            </a:r>
          </a:p>
          <a:p>
            <a:pPr marL="822960" lvl="1" indent="-365760">
              <a:buFont typeface="Arial" pitchFamily="34" charset="0"/>
              <a:buChar char="•"/>
              <a:defRPr/>
            </a:pPr>
            <a:r>
              <a:rPr lang="en-US" sz="2800" b="0" dirty="0">
                <a:latin typeface="Calibri" pitchFamily="34" charset="0"/>
              </a:rPr>
              <a:t>How was weed control?</a:t>
            </a:r>
          </a:p>
        </p:txBody>
      </p:sp>
      <p:sp>
        <p:nvSpPr>
          <p:cNvPr id="56322" name="Text Box 2"/>
          <p:cNvSpPr txBox="1">
            <a:spLocks noChangeArrowheads="1"/>
          </p:cNvSpPr>
          <p:nvPr/>
        </p:nvSpPr>
        <p:spPr bwMode="auto">
          <a:xfrm>
            <a:off x="0" y="0"/>
            <a:ext cx="9144000" cy="1143000"/>
          </a:xfrm>
          <a:prstGeom prst="rect">
            <a:avLst/>
          </a:prstGeom>
          <a:noFill/>
          <a:ln w="12700">
            <a:noFill/>
            <a:miter lim="800000"/>
            <a:headEnd/>
            <a:tailEnd/>
          </a:ln>
        </p:spPr>
        <p:txBody>
          <a:bodyPr anchor="ctr"/>
          <a:lstStyle/>
          <a:p>
            <a:pPr algn="ctr"/>
            <a:r>
              <a:rPr lang="en-US" sz="4400" dirty="0" smtClean="0">
                <a:latin typeface="Calibri" pitchFamily="34" charset="0"/>
              </a:rPr>
              <a:t>Collect information</a:t>
            </a:r>
            <a:endParaRPr lang="en-US" sz="4400" dirty="0">
              <a:latin typeface="Calibri" pitchFamily="34" charset="0"/>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8"/>
          <p:cNvSpPr txBox="1">
            <a:spLocks noChangeArrowheads="1"/>
          </p:cNvSpPr>
          <p:nvPr/>
        </p:nvSpPr>
        <p:spPr bwMode="auto">
          <a:xfrm>
            <a:off x="1293813" y="1351508"/>
            <a:ext cx="6697924" cy="2077492"/>
          </a:xfrm>
          <a:prstGeom prst="rect">
            <a:avLst/>
          </a:prstGeom>
          <a:noFill/>
          <a:ln w="9525">
            <a:noFill/>
            <a:miter lim="800000"/>
            <a:headEnd/>
            <a:tailEnd/>
          </a:ln>
        </p:spPr>
        <p:txBody>
          <a:bodyPr wrap="none">
            <a:spAutoFit/>
          </a:bodyPr>
          <a:lstStyle/>
          <a:p>
            <a:pPr marL="457200" indent="-457200">
              <a:spcAft>
                <a:spcPts val="1500"/>
              </a:spcAft>
              <a:buFontTx/>
              <a:buAutoNum type="arabicPeriod"/>
            </a:pPr>
            <a:r>
              <a:rPr lang="en-US" sz="3200" dirty="0" smtClean="0">
                <a:solidFill>
                  <a:srgbClr val="000000"/>
                </a:solidFill>
                <a:latin typeface="Calibri" pitchFamily="34" charset="0"/>
              </a:rPr>
              <a:t>Look </a:t>
            </a:r>
            <a:r>
              <a:rPr lang="en-US" sz="3200" dirty="0">
                <a:solidFill>
                  <a:srgbClr val="000000"/>
                </a:solidFill>
                <a:latin typeface="Calibri" pitchFamily="34" charset="0"/>
              </a:rPr>
              <a:t>at the </a:t>
            </a:r>
            <a:r>
              <a:rPr lang="en-US" sz="4000" dirty="0">
                <a:solidFill>
                  <a:srgbClr val="000000"/>
                </a:solidFill>
                <a:latin typeface="Calibri" pitchFamily="34" charset="0"/>
              </a:rPr>
              <a:t>BIG</a:t>
            </a:r>
            <a:r>
              <a:rPr lang="en-US" sz="3200" dirty="0">
                <a:solidFill>
                  <a:srgbClr val="000000"/>
                </a:solidFill>
                <a:latin typeface="Calibri" pitchFamily="34" charset="0"/>
              </a:rPr>
              <a:t> picture (field level)</a:t>
            </a:r>
          </a:p>
          <a:p>
            <a:pPr marL="457200" indent="-457200">
              <a:spcAft>
                <a:spcPts val="1500"/>
              </a:spcAft>
              <a:buFontTx/>
              <a:buAutoNum type="arabicPeriod"/>
            </a:pPr>
            <a:r>
              <a:rPr lang="en-US" sz="3200" dirty="0">
                <a:solidFill>
                  <a:srgbClr val="000000"/>
                </a:solidFill>
                <a:latin typeface="Calibri" pitchFamily="34" charset="0"/>
              </a:rPr>
              <a:t>Look at the </a:t>
            </a:r>
            <a:r>
              <a:rPr lang="en-US" sz="2000" dirty="0">
                <a:solidFill>
                  <a:srgbClr val="000000"/>
                </a:solidFill>
                <a:latin typeface="Calibri" pitchFamily="34" charset="0"/>
              </a:rPr>
              <a:t>little</a:t>
            </a:r>
            <a:r>
              <a:rPr lang="en-US" sz="3200" dirty="0">
                <a:solidFill>
                  <a:srgbClr val="000000"/>
                </a:solidFill>
                <a:latin typeface="Calibri" pitchFamily="34" charset="0"/>
              </a:rPr>
              <a:t> picture (plant level)</a:t>
            </a:r>
          </a:p>
          <a:p>
            <a:pPr marL="457200" indent="-457200">
              <a:spcAft>
                <a:spcPts val="1500"/>
              </a:spcAft>
              <a:buFontTx/>
              <a:buAutoNum type="arabicPeriod"/>
            </a:pPr>
            <a:r>
              <a:rPr lang="en-US" sz="3200" dirty="0" smtClean="0">
                <a:solidFill>
                  <a:srgbClr val="000000"/>
                </a:solidFill>
                <a:latin typeface="Calibri" pitchFamily="34" charset="0"/>
              </a:rPr>
              <a:t>Record </a:t>
            </a:r>
            <a:r>
              <a:rPr lang="en-US" sz="3200" dirty="0">
                <a:solidFill>
                  <a:srgbClr val="000000"/>
                </a:solidFill>
                <a:latin typeface="Calibri" pitchFamily="34" charset="0"/>
              </a:rPr>
              <a:t>information</a:t>
            </a:r>
          </a:p>
        </p:txBody>
      </p:sp>
      <p:sp>
        <p:nvSpPr>
          <p:cNvPr id="17410" name="Rectangle 23"/>
          <p:cNvSpPr>
            <a:spLocks noChangeArrowheads="1"/>
          </p:cNvSpPr>
          <p:nvPr/>
        </p:nvSpPr>
        <p:spPr bwMode="auto">
          <a:xfrm>
            <a:off x="0" y="144463"/>
            <a:ext cx="9144000" cy="769937"/>
          </a:xfrm>
          <a:prstGeom prst="rect">
            <a:avLst/>
          </a:prstGeom>
          <a:noFill/>
          <a:ln w="9525">
            <a:noFill/>
            <a:miter lim="800000"/>
            <a:headEnd/>
            <a:tailEnd/>
          </a:ln>
        </p:spPr>
        <p:txBody>
          <a:bodyPr>
            <a:spAutoFit/>
          </a:bodyPr>
          <a:lstStyle/>
          <a:p>
            <a:pPr algn="ctr"/>
            <a:r>
              <a:rPr lang="en-US" sz="4400">
                <a:solidFill>
                  <a:srgbClr val="000000"/>
                </a:solidFill>
                <a:latin typeface="Calibri" pitchFamily="34" charset="0"/>
              </a:rPr>
              <a:t>Basics of scouting</a:t>
            </a:r>
          </a:p>
        </p:txBody>
      </p:sp>
      <p:pic>
        <p:nvPicPr>
          <p:cNvPr id="36869" name="Picture 6"/>
          <p:cNvPicPr>
            <a:picLocks noChangeAspect="1" noChangeArrowheads="1"/>
          </p:cNvPicPr>
          <p:nvPr/>
        </p:nvPicPr>
        <p:blipFill>
          <a:blip r:embed="rId3" cstate="print"/>
          <a:srcRect/>
          <a:stretch>
            <a:fillRect/>
          </a:stretch>
        </p:blipFill>
        <p:spPr bwMode="auto">
          <a:xfrm>
            <a:off x="0" y="3735387"/>
            <a:ext cx="3656013" cy="2741613"/>
          </a:xfrm>
          <a:prstGeom prst="rect">
            <a:avLst/>
          </a:prstGeom>
          <a:noFill/>
          <a:ln w="9525">
            <a:solidFill>
              <a:schemeClr val="tx1"/>
            </a:solidFill>
            <a:miter lim="800000"/>
            <a:headEnd/>
            <a:tailEnd/>
          </a:ln>
        </p:spPr>
      </p:pic>
      <p:pic>
        <p:nvPicPr>
          <p:cNvPr id="36870" name="Picture 7"/>
          <p:cNvPicPr>
            <a:picLocks noChangeAspect="1" noChangeArrowheads="1"/>
          </p:cNvPicPr>
          <p:nvPr/>
        </p:nvPicPr>
        <p:blipFill>
          <a:blip r:embed="rId4" cstate="print"/>
          <a:srcRect/>
          <a:stretch>
            <a:fillRect/>
          </a:stretch>
        </p:blipFill>
        <p:spPr bwMode="auto">
          <a:xfrm>
            <a:off x="3657600" y="3740150"/>
            <a:ext cx="2057400" cy="2736850"/>
          </a:xfrm>
          <a:prstGeom prst="rect">
            <a:avLst/>
          </a:prstGeom>
          <a:noFill/>
          <a:ln w="9525">
            <a:solidFill>
              <a:schemeClr val="tx1"/>
            </a:solidFill>
            <a:miter lim="800000"/>
            <a:headEnd/>
            <a:tailEnd/>
          </a:ln>
        </p:spPr>
      </p:pic>
      <p:pic>
        <p:nvPicPr>
          <p:cNvPr id="36872" name="Picture 8"/>
          <p:cNvPicPr>
            <a:picLocks noChangeAspect="1" noChangeArrowheads="1"/>
          </p:cNvPicPr>
          <p:nvPr/>
        </p:nvPicPr>
        <p:blipFill>
          <a:blip r:embed="rId5" cstate="print"/>
          <a:srcRect/>
          <a:stretch>
            <a:fillRect/>
          </a:stretch>
        </p:blipFill>
        <p:spPr bwMode="auto">
          <a:xfrm>
            <a:off x="5688012" y="3735387"/>
            <a:ext cx="3455988" cy="2741613"/>
          </a:xfrm>
          <a:prstGeom prst="rect">
            <a:avLst/>
          </a:prstGeom>
          <a:noFill/>
          <a:ln w="9525">
            <a:solidFill>
              <a:schemeClr val="tx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ChangeArrowheads="1"/>
          </p:cNvSpPr>
          <p:nvPr/>
        </p:nvSpPr>
        <p:spPr bwMode="auto">
          <a:xfrm>
            <a:off x="457200" y="1485900"/>
            <a:ext cx="8153400" cy="4000500"/>
          </a:xfrm>
          <a:prstGeom prst="rect">
            <a:avLst/>
          </a:prstGeom>
          <a:noFill/>
          <a:ln w="9525">
            <a:noFill/>
            <a:miter lim="800000"/>
            <a:headEnd/>
            <a:tailEnd/>
          </a:ln>
        </p:spPr>
        <p:txBody>
          <a:bodyPr anchor="ctr">
            <a:spAutoFit/>
          </a:bodyPr>
          <a:lstStyle/>
          <a:p>
            <a:pPr marL="495300" indent="-495300">
              <a:buFontTx/>
              <a:buAutoNum type="romanLcPeriod"/>
            </a:pPr>
            <a:r>
              <a:rPr lang="en-US" sz="2800" b="0" dirty="0">
                <a:latin typeface="Calibri" pitchFamily="34" charset="0"/>
              </a:rPr>
              <a:t>Is the problem </a:t>
            </a:r>
            <a:r>
              <a:rPr lang="en-US" sz="2800" dirty="0">
                <a:latin typeface="Calibri" pitchFamily="34" charset="0"/>
              </a:rPr>
              <a:t>scattered randomly</a:t>
            </a:r>
            <a:r>
              <a:rPr lang="en-US" sz="2800" b="0" dirty="0">
                <a:latin typeface="Calibri" pitchFamily="34" charset="0"/>
              </a:rPr>
              <a:t> through the field or occurring in a </a:t>
            </a:r>
            <a:r>
              <a:rPr lang="en-US" sz="2800" dirty="0">
                <a:latin typeface="Calibri" pitchFamily="34" charset="0"/>
              </a:rPr>
              <a:t>pattern</a:t>
            </a:r>
            <a:r>
              <a:rPr lang="en-US" sz="2800" b="0" dirty="0">
                <a:latin typeface="Calibri" pitchFamily="34" charset="0"/>
              </a:rPr>
              <a:t>?</a:t>
            </a:r>
          </a:p>
          <a:p>
            <a:pPr marL="495300" indent="-495300">
              <a:buFontTx/>
              <a:buAutoNum type="romanLcPeriod"/>
            </a:pPr>
            <a:endParaRPr lang="en-US" sz="1000" b="0" dirty="0">
              <a:latin typeface="Calibri" pitchFamily="34" charset="0"/>
            </a:endParaRPr>
          </a:p>
          <a:p>
            <a:pPr marL="495300" indent="-495300">
              <a:buFontTx/>
              <a:buAutoNum type="romanLcPeriod"/>
            </a:pPr>
            <a:r>
              <a:rPr lang="en-US" sz="2800" b="0" dirty="0">
                <a:latin typeface="Calibri" pitchFamily="34" charset="0"/>
              </a:rPr>
              <a:t>Is the problem more </a:t>
            </a:r>
            <a:r>
              <a:rPr lang="en-US" sz="2800" dirty="0">
                <a:latin typeface="Calibri" pitchFamily="34" charset="0"/>
              </a:rPr>
              <a:t>prevalent along a fence, field edge</a:t>
            </a:r>
            <a:r>
              <a:rPr lang="en-US" sz="2800" b="0" dirty="0" smtClean="0">
                <a:latin typeface="Calibri" pitchFamily="34" charset="0"/>
              </a:rPr>
              <a:t>, </a:t>
            </a:r>
            <a:r>
              <a:rPr lang="en-US" sz="2800" dirty="0">
                <a:latin typeface="Calibri" pitchFamily="34" charset="0"/>
              </a:rPr>
              <a:t>entrance</a:t>
            </a:r>
            <a:r>
              <a:rPr lang="en-US" sz="2800" b="0" dirty="0">
                <a:latin typeface="Calibri" pitchFamily="34" charset="0"/>
              </a:rPr>
              <a:t> of a field or </a:t>
            </a:r>
            <a:r>
              <a:rPr lang="en-US" sz="2800" dirty="0">
                <a:latin typeface="Calibri" pitchFamily="34" charset="0"/>
              </a:rPr>
              <a:t>along a waterway</a:t>
            </a:r>
            <a:r>
              <a:rPr lang="en-US" sz="2800" b="0" dirty="0">
                <a:latin typeface="Calibri" pitchFamily="34" charset="0"/>
              </a:rPr>
              <a:t>?</a:t>
            </a:r>
          </a:p>
          <a:p>
            <a:pPr marL="495300" indent="-495300">
              <a:buFontTx/>
              <a:buAutoNum type="romanLcPeriod"/>
            </a:pPr>
            <a:endParaRPr lang="en-US" sz="1000" b="0" dirty="0">
              <a:latin typeface="Calibri" pitchFamily="34" charset="0"/>
            </a:endParaRPr>
          </a:p>
          <a:p>
            <a:pPr marL="495300" indent="-495300">
              <a:buFontTx/>
              <a:buAutoNum type="romanLcPeriod"/>
            </a:pPr>
            <a:r>
              <a:rPr lang="en-US" sz="2800" b="0" dirty="0">
                <a:latin typeface="Calibri" pitchFamily="34" charset="0"/>
              </a:rPr>
              <a:t>Is the problem in the affected area more severe in </a:t>
            </a:r>
            <a:r>
              <a:rPr lang="en-US" sz="2800" dirty="0">
                <a:latin typeface="Calibri" pitchFamily="34" charset="0"/>
              </a:rPr>
              <a:t>certain soil types</a:t>
            </a:r>
            <a:r>
              <a:rPr lang="en-US" sz="2800" b="0" dirty="0">
                <a:latin typeface="Calibri" pitchFamily="34" charset="0"/>
              </a:rPr>
              <a:t>, </a:t>
            </a:r>
            <a:r>
              <a:rPr lang="en-US" sz="2800" dirty="0">
                <a:latin typeface="Calibri" pitchFamily="34" charset="0"/>
              </a:rPr>
              <a:t>low areas</a:t>
            </a:r>
            <a:r>
              <a:rPr lang="en-US" sz="2800" b="0" dirty="0">
                <a:latin typeface="Calibri" pitchFamily="34" charset="0"/>
              </a:rPr>
              <a:t> or on </a:t>
            </a:r>
            <a:r>
              <a:rPr lang="en-US" sz="2800" dirty="0">
                <a:latin typeface="Calibri" pitchFamily="34" charset="0"/>
              </a:rPr>
              <a:t>exposed slopes</a:t>
            </a:r>
            <a:r>
              <a:rPr lang="en-US" sz="2800" b="0" dirty="0">
                <a:latin typeface="Calibri" pitchFamily="34" charset="0"/>
              </a:rPr>
              <a:t>?</a:t>
            </a:r>
          </a:p>
          <a:p>
            <a:pPr marL="495300" indent="-495300">
              <a:buFontTx/>
              <a:buAutoNum type="romanLcPeriod"/>
            </a:pPr>
            <a:endParaRPr lang="en-US" sz="1000" b="0" dirty="0">
              <a:latin typeface="Calibri" pitchFamily="34" charset="0"/>
            </a:endParaRPr>
          </a:p>
          <a:p>
            <a:pPr marL="495300" indent="-495300">
              <a:buFontTx/>
              <a:buAutoNum type="romanLcPeriod"/>
            </a:pPr>
            <a:r>
              <a:rPr lang="en-US" sz="2800" b="0" dirty="0">
                <a:latin typeface="Calibri" pitchFamily="34" charset="0"/>
              </a:rPr>
              <a:t>Does the </a:t>
            </a:r>
            <a:r>
              <a:rPr lang="en-US" sz="2800" dirty="0">
                <a:latin typeface="Calibri" pitchFamily="34" charset="0"/>
              </a:rPr>
              <a:t>pattern correspond to tillage</a:t>
            </a:r>
            <a:r>
              <a:rPr lang="en-US" sz="2800" b="0" dirty="0">
                <a:latin typeface="Calibri" pitchFamily="34" charset="0"/>
              </a:rPr>
              <a:t>,</a:t>
            </a:r>
            <a:r>
              <a:rPr lang="en-US" sz="2800" dirty="0">
                <a:latin typeface="Calibri" pitchFamily="34" charset="0"/>
              </a:rPr>
              <a:t> planting</a:t>
            </a:r>
            <a:r>
              <a:rPr lang="en-US" sz="2800" b="0" dirty="0">
                <a:latin typeface="Calibri" pitchFamily="34" charset="0"/>
              </a:rPr>
              <a:t>,</a:t>
            </a:r>
            <a:r>
              <a:rPr lang="en-US" sz="2800" dirty="0">
                <a:latin typeface="Calibri" pitchFamily="34" charset="0"/>
              </a:rPr>
              <a:t> spraying</a:t>
            </a:r>
            <a:r>
              <a:rPr lang="en-US" sz="2800" b="0" dirty="0">
                <a:latin typeface="Calibri" pitchFamily="34" charset="0"/>
              </a:rPr>
              <a:t>,</a:t>
            </a:r>
            <a:r>
              <a:rPr lang="en-US" sz="2800" dirty="0">
                <a:latin typeface="Calibri" pitchFamily="34" charset="0"/>
              </a:rPr>
              <a:t> </a:t>
            </a:r>
            <a:r>
              <a:rPr lang="en-US" sz="2800" dirty="0" smtClean="0">
                <a:latin typeface="Calibri" pitchFamily="34" charset="0"/>
              </a:rPr>
              <a:t>harvesting</a:t>
            </a:r>
            <a:r>
              <a:rPr lang="en-US" sz="2800" b="0" dirty="0" smtClean="0">
                <a:latin typeface="Calibri" pitchFamily="34" charset="0"/>
              </a:rPr>
              <a:t> </a:t>
            </a:r>
            <a:r>
              <a:rPr lang="en-US" sz="2800" b="0" dirty="0">
                <a:latin typeface="Calibri" pitchFamily="34" charset="0"/>
              </a:rPr>
              <a:t>or </a:t>
            </a:r>
            <a:r>
              <a:rPr lang="en-US" sz="2800" dirty="0">
                <a:latin typeface="Calibri" pitchFamily="34" charset="0"/>
              </a:rPr>
              <a:t>other field activities</a:t>
            </a:r>
            <a:r>
              <a:rPr lang="en-US" sz="2800" b="0" dirty="0">
                <a:latin typeface="Calibri" pitchFamily="34" charset="0"/>
              </a:rPr>
              <a:t>?</a:t>
            </a:r>
          </a:p>
        </p:txBody>
      </p:sp>
      <p:sp>
        <p:nvSpPr>
          <p:cNvPr id="22530" name="TextBox 4"/>
          <p:cNvSpPr txBox="1">
            <a:spLocks noChangeArrowheads="1"/>
          </p:cNvSpPr>
          <p:nvPr/>
        </p:nvSpPr>
        <p:spPr bwMode="auto">
          <a:xfrm>
            <a:off x="2362200" y="5759450"/>
            <a:ext cx="4202113" cy="641350"/>
          </a:xfrm>
          <a:prstGeom prst="rect">
            <a:avLst/>
          </a:prstGeom>
          <a:noFill/>
          <a:ln w="9525">
            <a:noFill/>
            <a:miter lim="800000"/>
            <a:headEnd/>
            <a:tailEnd/>
          </a:ln>
        </p:spPr>
        <p:txBody>
          <a:bodyPr wrap="none">
            <a:spAutoFit/>
          </a:bodyPr>
          <a:lstStyle/>
          <a:p>
            <a:r>
              <a:rPr lang="en-US" sz="3600">
                <a:latin typeface="Calibri" pitchFamily="34" charset="0"/>
              </a:rPr>
              <a:t>LOOK FOR PATTERNS</a:t>
            </a:r>
          </a:p>
        </p:txBody>
      </p:sp>
      <p:sp>
        <p:nvSpPr>
          <p:cNvPr id="22531" name="Text Box 5"/>
          <p:cNvSpPr txBox="1">
            <a:spLocks noChangeArrowheads="1"/>
          </p:cNvSpPr>
          <p:nvPr/>
        </p:nvSpPr>
        <p:spPr bwMode="auto">
          <a:xfrm>
            <a:off x="0" y="90488"/>
            <a:ext cx="9144000" cy="823912"/>
          </a:xfrm>
          <a:prstGeom prst="rect">
            <a:avLst/>
          </a:prstGeom>
          <a:noFill/>
          <a:ln w="9525">
            <a:noFill/>
            <a:miter lim="800000"/>
            <a:headEnd/>
            <a:tailEnd/>
          </a:ln>
        </p:spPr>
        <p:txBody>
          <a:bodyPr>
            <a:spAutoFit/>
          </a:bodyPr>
          <a:lstStyle/>
          <a:p>
            <a:pPr algn="ctr"/>
            <a:r>
              <a:rPr lang="en-US" sz="4000">
                <a:solidFill>
                  <a:srgbClr val="000000"/>
                </a:solidFill>
                <a:latin typeface="Calibri" pitchFamily="34" charset="0"/>
              </a:rPr>
              <a:t> 1.  Look at the </a:t>
            </a:r>
            <a:r>
              <a:rPr lang="en-US" sz="4800">
                <a:solidFill>
                  <a:srgbClr val="000000"/>
                </a:solidFill>
                <a:latin typeface="Calibri" pitchFamily="34" charset="0"/>
              </a:rPr>
              <a:t>BIG</a:t>
            </a:r>
            <a:r>
              <a:rPr lang="en-US" sz="4000">
                <a:solidFill>
                  <a:srgbClr val="000000"/>
                </a:solidFill>
                <a:latin typeface="Calibri" pitchFamily="34" charset="0"/>
              </a:rPr>
              <a:t> picture (field)</a:t>
            </a: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5"/>
          <p:cNvSpPr>
            <a:spLocks noChangeArrowheads="1"/>
          </p:cNvSpPr>
          <p:nvPr/>
        </p:nvSpPr>
        <p:spPr bwMode="auto">
          <a:xfrm>
            <a:off x="0" y="152400"/>
            <a:ext cx="9144000" cy="762000"/>
          </a:xfrm>
          <a:prstGeom prst="rect">
            <a:avLst/>
          </a:prstGeom>
          <a:noFill/>
          <a:ln w="9525">
            <a:noFill/>
            <a:miter lim="800000"/>
            <a:headEnd/>
            <a:tailEnd/>
          </a:ln>
        </p:spPr>
        <p:txBody>
          <a:bodyPr>
            <a:spAutoFit/>
          </a:bodyPr>
          <a:lstStyle/>
          <a:p>
            <a:pPr algn="ctr"/>
            <a:r>
              <a:rPr lang="en-US" sz="4400">
                <a:solidFill>
                  <a:srgbClr val="000000"/>
                </a:solidFill>
                <a:latin typeface="Calibri" pitchFamily="34" charset="0"/>
              </a:rPr>
              <a:t>Overview</a:t>
            </a:r>
          </a:p>
        </p:txBody>
      </p:sp>
      <p:sp>
        <p:nvSpPr>
          <p:cNvPr id="11266" name="Text Box 8"/>
          <p:cNvSpPr txBox="1">
            <a:spLocks noChangeArrowheads="1"/>
          </p:cNvSpPr>
          <p:nvPr/>
        </p:nvSpPr>
        <p:spPr bwMode="auto">
          <a:xfrm>
            <a:off x="1981200" y="2236788"/>
            <a:ext cx="4991100" cy="2138362"/>
          </a:xfrm>
          <a:prstGeom prst="rect">
            <a:avLst/>
          </a:prstGeom>
          <a:noFill/>
          <a:ln w="9525">
            <a:noFill/>
            <a:miter lim="800000"/>
            <a:headEnd/>
            <a:tailEnd/>
          </a:ln>
        </p:spPr>
        <p:txBody>
          <a:bodyPr wrap="none">
            <a:spAutoFit/>
          </a:bodyPr>
          <a:lstStyle/>
          <a:p>
            <a:pPr marL="457200" indent="-457200">
              <a:spcAft>
                <a:spcPts val="1500"/>
              </a:spcAft>
              <a:buFontTx/>
              <a:buAutoNum type="arabicPeriod"/>
            </a:pPr>
            <a:r>
              <a:rPr lang="en-US" sz="3600">
                <a:solidFill>
                  <a:srgbClr val="000000"/>
                </a:solidFill>
                <a:latin typeface="Calibri" pitchFamily="34" charset="0"/>
              </a:rPr>
              <a:t>Do your homework</a:t>
            </a:r>
          </a:p>
          <a:p>
            <a:pPr marL="457200" indent="-457200">
              <a:spcAft>
                <a:spcPts val="1500"/>
              </a:spcAft>
              <a:buFontTx/>
              <a:buAutoNum type="arabicPeriod"/>
            </a:pPr>
            <a:r>
              <a:rPr lang="en-US" sz="3600">
                <a:solidFill>
                  <a:srgbClr val="000000"/>
                </a:solidFill>
                <a:latin typeface="Calibri" pitchFamily="34" charset="0"/>
              </a:rPr>
              <a:t>Basics of scouting</a:t>
            </a:r>
          </a:p>
          <a:p>
            <a:pPr marL="457200" indent="-457200">
              <a:spcAft>
                <a:spcPts val="1500"/>
              </a:spcAft>
              <a:buFontTx/>
              <a:buAutoNum type="arabicPeriod"/>
            </a:pPr>
            <a:r>
              <a:rPr lang="en-US" sz="3600">
                <a:solidFill>
                  <a:srgbClr val="000000"/>
                </a:solidFill>
                <a:latin typeface="Calibri" pitchFamily="34" charset="0"/>
              </a:rPr>
              <a:t>Help! I still don’t know</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body" idx="4294967295"/>
          </p:nvPr>
        </p:nvSpPr>
        <p:spPr bwMode="auto">
          <a:xfrm>
            <a:off x="1593850" y="1295400"/>
            <a:ext cx="1676400" cy="609600"/>
          </a:xfrm>
          <a:prstGeom prst="rect">
            <a:avLst/>
          </a:prstGeom>
          <a:noFill/>
          <a:ln>
            <a:miter lim="800000"/>
            <a:headEnd/>
            <a:tailEnd/>
          </a:ln>
        </p:spPr>
        <p:txBody>
          <a:bodyPr/>
          <a:lstStyle/>
          <a:p>
            <a:pPr eaLnBrk="1" hangingPunct="1">
              <a:buFontTx/>
              <a:buNone/>
            </a:pPr>
            <a:r>
              <a:rPr lang="en-US" b="1" smtClean="0">
                <a:latin typeface="Calibri" pitchFamily="34" charset="0"/>
              </a:rPr>
              <a:t>Random</a:t>
            </a:r>
          </a:p>
        </p:txBody>
      </p:sp>
      <p:grpSp>
        <p:nvGrpSpPr>
          <p:cNvPr id="24579" name="Group 74"/>
          <p:cNvGrpSpPr>
            <a:grpSpLocks/>
          </p:cNvGrpSpPr>
          <p:nvPr/>
        </p:nvGrpSpPr>
        <p:grpSpPr bwMode="auto">
          <a:xfrm>
            <a:off x="1066800" y="4572000"/>
            <a:ext cx="2819400" cy="1981200"/>
            <a:chOff x="144" y="1344"/>
            <a:chExt cx="1776" cy="1248"/>
          </a:xfrm>
        </p:grpSpPr>
        <p:sp>
          <p:nvSpPr>
            <p:cNvPr id="24614" name="Rectangle 7"/>
            <p:cNvSpPr>
              <a:spLocks noChangeArrowheads="1"/>
            </p:cNvSpPr>
            <p:nvPr/>
          </p:nvSpPr>
          <p:spPr bwMode="auto">
            <a:xfrm rot="5400000">
              <a:off x="408" y="1080"/>
              <a:ext cx="1248" cy="1776"/>
            </a:xfrm>
            <a:prstGeom prst="rect">
              <a:avLst/>
            </a:prstGeom>
            <a:noFill/>
            <a:ln w="9525">
              <a:solidFill>
                <a:schemeClr val="tx1"/>
              </a:solidFill>
              <a:miter lim="800000"/>
              <a:headEnd/>
              <a:tailEnd/>
            </a:ln>
          </p:spPr>
          <p:txBody>
            <a:bodyPr rot="10800000" vert="eaVert" wrap="none" anchor="ctr"/>
            <a:lstStyle/>
            <a:p>
              <a:endParaRPr lang="en-US">
                <a:solidFill>
                  <a:srgbClr val="000000"/>
                </a:solidFill>
                <a:latin typeface="Calibri" pitchFamily="34" charset="0"/>
              </a:endParaRPr>
            </a:p>
          </p:txBody>
        </p:sp>
        <p:sp>
          <p:nvSpPr>
            <p:cNvPr id="24615" name="Oval 8"/>
            <p:cNvSpPr>
              <a:spLocks noChangeAspect="1" noChangeArrowheads="1"/>
            </p:cNvSpPr>
            <p:nvPr/>
          </p:nvSpPr>
          <p:spPr bwMode="auto">
            <a:xfrm rot="5400000">
              <a:off x="513" y="1400"/>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16" name="Oval 9"/>
            <p:cNvSpPr>
              <a:spLocks noChangeAspect="1" noChangeArrowheads="1"/>
            </p:cNvSpPr>
            <p:nvPr/>
          </p:nvSpPr>
          <p:spPr bwMode="auto">
            <a:xfrm rot="5400000">
              <a:off x="282" y="1497"/>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17" name="Oval 10"/>
            <p:cNvSpPr>
              <a:spLocks noChangeAspect="1" noChangeArrowheads="1"/>
            </p:cNvSpPr>
            <p:nvPr/>
          </p:nvSpPr>
          <p:spPr bwMode="auto">
            <a:xfrm rot="5400000">
              <a:off x="551" y="2328"/>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18" name="Oval 11"/>
            <p:cNvSpPr>
              <a:spLocks noChangeAspect="1" noChangeArrowheads="1"/>
            </p:cNvSpPr>
            <p:nvPr/>
          </p:nvSpPr>
          <p:spPr bwMode="auto">
            <a:xfrm rot="5400000">
              <a:off x="207" y="2360"/>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19" name="Oval 12"/>
            <p:cNvSpPr>
              <a:spLocks noChangeAspect="1" noChangeArrowheads="1"/>
            </p:cNvSpPr>
            <p:nvPr/>
          </p:nvSpPr>
          <p:spPr bwMode="auto">
            <a:xfrm rot="5400000">
              <a:off x="282" y="1817"/>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20" name="Oval 13"/>
            <p:cNvSpPr>
              <a:spLocks noChangeAspect="1" noChangeArrowheads="1"/>
            </p:cNvSpPr>
            <p:nvPr/>
          </p:nvSpPr>
          <p:spPr bwMode="auto">
            <a:xfrm rot="5400000">
              <a:off x="322" y="1976"/>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21" name="Oval 14"/>
            <p:cNvSpPr>
              <a:spLocks noChangeAspect="1" noChangeArrowheads="1"/>
            </p:cNvSpPr>
            <p:nvPr/>
          </p:nvSpPr>
          <p:spPr bwMode="auto">
            <a:xfrm rot="5400000">
              <a:off x="475" y="2168"/>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22" name="Oval 15"/>
            <p:cNvSpPr>
              <a:spLocks noChangeAspect="1" noChangeArrowheads="1"/>
            </p:cNvSpPr>
            <p:nvPr/>
          </p:nvSpPr>
          <p:spPr bwMode="auto">
            <a:xfrm rot="5400000">
              <a:off x="513" y="1912"/>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23" name="Oval 16"/>
            <p:cNvSpPr>
              <a:spLocks noChangeAspect="1" noChangeArrowheads="1"/>
            </p:cNvSpPr>
            <p:nvPr/>
          </p:nvSpPr>
          <p:spPr bwMode="auto">
            <a:xfrm rot="5400000">
              <a:off x="435" y="1689"/>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24" name="Oval 17"/>
            <p:cNvSpPr>
              <a:spLocks noChangeAspect="1" noChangeArrowheads="1"/>
            </p:cNvSpPr>
            <p:nvPr/>
          </p:nvSpPr>
          <p:spPr bwMode="auto">
            <a:xfrm rot="5400000">
              <a:off x="727" y="2201"/>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25" name="Oval 18"/>
            <p:cNvSpPr>
              <a:spLocks noChangeAspect="1" noChangeArrowheads="1"/>
            </p:cNvSpPr>
            <p:nvPr/>
          </p:nvSpPr>
          <p:spPr bwMode="auto">
            <a:xfrm rot="5400000">
              <a:off x="741" y="2041"/>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26" name="Oval 19"/>
            <p:cNvSpPr>
              <a:spLocks noChangeAspect="1" noChangeArrowheads="1"/>
            </p:cNvSpPr>
            <p:nvPr/>
          </p:nvSpPr>
          <p:spPr bwMode="auto">
            <a:xfrm rot="5400000">
              <a:off x="781" y="1880"/>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27" name="Oval 20"/>
            <p:cNvSpPr>
              <a:spLocks noChangeAspect="1" noChangeArrowheads="1"/>
            </p:cNvSpPr>
            <p:nvPr/>
          </p:nvSpPr>
          <p:spPr bwMode="auto">
            <a:xfrm rot="5400000">
              <a:off x="741" y="1689"/>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28" name="Oval 21"/>
            <p:cNvSpPr>
              <a:spLocks noChangeAspect="1" noChangeArrowheads="1"/>
            </p:cNvSpPr>
            <p:nvPr/>
          </p:nvSpPr>
          <p:spPr bwMode="auto">
            <a:xfrm rot="5400000">
              <a:off x="588" y="1561"/>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29" name="Oval 22"/>
            <p:cNvSpPr>
              <a:spLocks noChangeAspect="1" noChangeArrowheads="1"/>
            </p:cNvSpPr>
            <p:nvPr/>
          </p:nvSpPr>
          <p:spPr bwMode="auto">
            <a:xfrm rot="5400000">
              <a:off x="781" y="1400"/>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30" name="Oval 23"/>
            <p:cNvSpPr>
              <a:spLocks noChangeAspect="1" noChangeArrowheads="1"/>
            </p:cNvSpPr>
            <p:nvPr/>
          </p:nvSpPr>
          <p:spPr bwMode="auto">
            <a:xfrm rot="5400000">
              <a:off x="1353" y="2057"/>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31" name="Oval 24"/>
            <p:cNvSpPr>
              <a:spLocks noChangeAspect="1" noChangeArrowheads="1"/>
            </p:cNvSpPr>
            <p:nvPr/>
          </p:nvSpPr>
          <p:spPr bwMode="auto">
            <a:xfrm rot="5400000">
              <a:off x="1584" y="2248"/>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32" name="Oval 25"/>
            <p:cNvSpPr>
              <a:spLocks noChangeAspect="1" noChangeArrowheads="1"/>
            </p:cNvSpPr>
            <p:nvPr/>
          </p:nvSpPr>
          <p:spPr bwMode="auto">
            <a:xfrm rot="5400000">
              <a:off x="1163" y="2168"/>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33" name="Oval 26"/>
            <p:cNvSpPr>
              <a:spLocks noChangeAspect="1" noChangeArrowheads="1"/>
            </p:cNvSpPr>
            <p:nvPr/>
          </p:nvSpPr>
          <p:spPr bwMode="auto">
            <a:xfrm rot="5400000">
              <a:off x="1316" y="2328"/>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34" name="Oval 27"/>
            <p:cNvSpPr>
              <a:spLocks noChangeAspect="1" noChangeArrowheads="1"/>
            </p:cNvSpPr>
            <p:nvPr/>
          </p:nvSpPr>
          <p:spPr bwMode="auto">
            <a:xfrm rot="5400000">
              <a:off x="581" y="1781"/>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35" name="Oval 28"/>
            <p:cNvSpPr>
              <a:spLocks noChangeAspect="1" noChangeArrowheads="1"/>
            </p:cNvSpPr>
            <p:nvPr/>
          </p:nvSpPr>
          <p:spPr bwMode="auto">
            <a:xfrm rot="5400000">
              <a:off x="972" y="2248"/>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36" name="Oval 29"/>
            <p:cNvSpPr>
              <a:spLocks noChangeAspect="1" noChangeArrowheads="1"/>
            </p:cNvSpPr>
            <p:nvPr/>
          </p:nvSpPr>
          <p:spPr bwMode="auto">
            <a:xfrm rot="5400000">
              <a:off x="1506" y="2009"/>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37" name="Oval 30"/>
            <p:cNvSpPr>
              <a:spLocks noChangeAspect="1" noChangeArrowheads="1"/>
            </p:cNvSpPr>
            <p:nvPr/>
          </p:nvSpPr>
          <p:spPr bwMode="auto">
            <a:xfrm rot="5400000">
              <a:off x="1353" y="1817"/>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38" name="Oval 31"/>
            <p:cNvSpPr>
              <a:spLocks noChangeAspect="1" noChangeArrowheads="1"/>
            </p:cNvSpPr>
            <p:nvPr/>
          </p:nvSpPr>
          <p:spPr bwMode="auto">
            <a:xfrm rot="5400000">
              <a:off x="1163" y="1975"/>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39" name="Oval 32"/>
            <p:cNvSpPr>
              <a:spLocks noChangeAspect="1" noChangeArrowheads="1"/>
            </p:cNvSpPr>
            <p:nvPr/>
          </p:nvSpPr>
          <p:spPr bwMode="auto">
            <a:xfrm rot="5400000">
              <a:off x="920" y="1784"/>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40" name="Oval 33"/>
            <p:cNvSpPr>
              <a:spLocks noChangeAspect="1" noChangeArrowheads="1"/>
            </p:cNvSpPr>
            <p:nvPr/>
          </p:nvSpPr>
          <p:spPr bwMode="auto">
            <a:xfrm rot="5400000">
              <a:off x="972" y="2008"/>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41" name="Oval 34"/>
            <p:cNvSpPr>
              <a:spLocks noChangeAspect="1" noChangeArrowheads="1"/>
            </p:cNvSpPr>
            <p:nvPr/>
          </p:nvSpPr>
          <p:spPr bwMode="auto">
            <a:xfrm rot="5400000">
              <a:off x="968" y="1576"/>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42" name="Oval 35"/>
            <p:cNvSpPr>
              <a:spLocks noChangeAspect="1" noChangeArrowheads="1"/>
            </p:cNvSpPr>
            <p:nvPr/>
          </p:nvSpPr>
          <p:spPr bwMode="auto">
            <a:xfrm rot="5400000">
              <a:off x="1160" y="1751"/>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43" name="Oval 36"/>
            <p:cNvSpPr>
              <a:spLocks noChangeAspect="1" noChangeArrowheads="1"/>
            </p:cNvSpPr>
            <p:nvPr/>
          </p:nvSpPr>
          <p:spPr bwMode="auto">
            <a:xfrm rot="5400000">
              <a:off x="1208" y="1528"/>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45" name="Oval 38"/>
            <p:cNvSpPr>
              <a:spLocks noChangeAspect="1" noChangeArrowheads="1"/>
            </p:cNvSpPr>
            <p:nvPr/>
          </p:nvSpPr>
          <p:spPr bwMode="auto">
            <a:xfrm rot="5400000">
              <a:off x="1622" y="1911"/>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46" name="Oval 39"/>
            <p:cNvSpPr>
              <a:spLocks noChangeAspect="1" noChangeArrowheads="1"/>
            </p:cNvSpPr>
            <p:nvPr/>
          </p:nvSpPr>
          <p:spPr bwMode="auto">
            <a:xfrm rot="5400000">
              <a:off x="1506" y="1720"/>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47" name="Oval 40"/>
            <p:cNvSpPr>
              <a:spLocks noChangeAspect="1" noChangeArrowheads="1"/>
            </p:cNvSpPr>
            <p:nvPr/>
          </p:nvSpPr>
          <p:spPr bwMode="auto">
            <a:xfrm rot="5400000">
              <a:off x="1584" y="1431"/>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48" name="Oval 41"/>
            <p:cNvSpPr>
              <a:spLocks noChangeAspect="1" noChangeArrowheads="1"/>
            </p:cNvSpPr>
            <p:nvPr/>
          </p:nvSpPr>
          <p:spPr bwMode="auto">
            <a:xfrm rot="5400000">
              <a:off x="1353" y="1432"/>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49" name="Oval 42"/>
            <p:cNvSpPr>
              <a:spLocks noChangeAspect="1" noChangeArrowheads="1"/>
            </p:cNvSpPr>
            <p:nvPr/>
          </p:nvSpPr>
          <p:spPr bwMode="auto">
            <a:xfrm rot="5400000">
              <a:off x="1010" y="1400"/>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50" name="Oval 43"/>
            <p:cNvSpPr>
              <a:spLocks noChangeAspect="1" noChangeArrowheads="1"/>
            </p:cNvSpPr>
            <p:nvPr/>
          </p:nvSpPr>
          <p:spPr bwMode="auto">
            <a:xfrm rot="5400000">
              <a:off x="1737" y="2072"/>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51" name="Oval 44"/>
            <p:cNvSpPr>
              <a:spLocks noChangeAspect="1" noChangeArrowheads="1"/>
            </p:cNvSpPr>
            <p:nvPr/>
          </p:nvSpPr>
          <p:spPr bwMode="auto">
            <a:xfrm rot="5400000">
              <a:off x="248" y="1672"/>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52" name="Oval 45"/>
            <p:cNvSpPr>
              <a:spLocks noChangeAspect="1" noChangeArrowheads="1"/>
            </p:cNvSpPr>
            <p:nvPr/>
          </p:nvSpPr>
          <p:spPr bwMode="auto">
            <a:xfrm rot="5400000">
              <a:off x="1775" y="1399"/>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grpSp>
      <p:pic>
        <p:nvPicPr>
          <p:cNvPr id="24580" name="Picture 26" descr="IMG_1003"/>
          <p:cNvPicPr>
            <a:picLocks noChangeAspect="1" noChangeArrowheads="1"/>
          </p:cNvPicPr>
          <p:nvPr/>
        </p:nvPicPr>
        <p:blipFill>
          <a:blip r:embed="rId3" cstate="print"/>
          <a:srcRect/>
          <a:stretch>
            <a:fillRect/>
          </a:stretch>
        </p:blipFill>
        <p:spPr bwMode="auto">
          <a:xfrm>
            <a:off x="4572000" y="1905000"/>
            <a:ext cx="3729038" cy="2560638"/>
          </a:xfrm>
          <a:prstGeom prst="rect">
            <a:avLst/>
          </a:prstGeom>
          <a:noFill/>
          <a:ln w="9525">
            <a:solidFill>
              <a:schemeClr val="tx1"/>
            </a:solidFill>
            <a:miter lim="800000"/>
            <a:headEnd/>
            <a:tailEnd/>
          </a:ln>
        </p:spPr>
      </p:pic>
      <p:sp>
        <p:nvSpPr>
          <p:cNvPr id="24581" name="Rectangle 2"/>
          <p:cNvSpPr>
            <a:spLocks noChangeArrowheads="1"/>
          </p:cNvSpPr>
          <p:nvPr/>
        </p:nvSpPr>
        <p:spPr bwMode="auto">
          <a:xfrm>
            <a:off x="5330825" y="1295400"/>
            <a:ext cx="2209800" cy="609600"/>
          </a:xfrm>
          <a:prstGeom prst="rect">
            <a:avLst/>
          </a:prstGeom>
          <a:noFill/>
          <a:ln w="9525">
            <a:noFill/>
            <a:miter lim="800000"/>
            <a:headEnd/>
            <a:tailEnd/>
          </a:ln>
        </p:spPr>
        <p:txBody>
          <a:bodyPr/>
          <a:lstStyle/>
          <a:p>
            <a:pPr marL="342900" indent="-342900">
              <a:spcBef>
                <a:spcPct val="20000"/>
              </a:spcBef>
            </a:pPr>
            <a:r>
              <a:rPr lang="en-US" sz="3200" dirty="0">
                <a:latin typeface="Calibri" pitchFamily="34" charset="0"/>
              </a:rPr>
              <a:t>Aggregated</a:t>
            </a:r>
          </a:p>
        </p:txBody>
      </p:sp>
      <p:grpSp>
        <p:nvGrpSpPr>
          <p:cNvPr id="24582" name="Group 84"/>
          <p:cNvGrpSpPr>
            <a:grpSpLocks/>
          </p:cNvGrpSpPr>
          <p:nvPr/>
        </p:nvGrpSpPr>
        <p:grpSpPr bwMode="auto">
          <a:xfrm>
            <a:off x="5102225" y="4572000"/>
            <a:ext cx="2667000" cy="1981200"/>
            <a:chOff x="3168" y="2640"/>
            <a:chExt cx="1680" cy="1248"/>
          </a:xfrm>
        </p:grpSpPr>
        <p:sp>
          <p:nvSpPr>
            <p:cNvPr id="24584" name="Oval 4"/>
            <p:cNvSpPr>
              <a:spLocks noChangeArrowheads="1"/>
            </p:cNvSpPr>
            <p:nvPr/>
          </p:nvSpPr>
          <p:spPr bwMode="auto">
            <a:xfrm rot="-5400000">
              <a:off x="3336" y="3719"/>
              <a:ext cx="96" cy="109"/>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4585" name="Oval 5"/>
            <p:cNvSpPr>
              <a:spLocks noChangeArrowheads="1"/>
            </p:cNvSpPr>
            <p:nvPr/>
          </p:nvSpPr>
          <p:spPr bwMode="auto">
            <a:xfrm rot="-5400000">
              <a:off x="3408" y="3591"/>
              <a:ext cx="96" cy="109"/>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4586" name="Oval 6"/>
            <p:cNvSpPr>
              <a:spLocks noChangeArrowheads="1"/>
            </p:cNvSpPr>
            <p:nvPr/>
          </p:nvSpPr>
          <p:spPr bwMode="auto">
            <a:xfrm rot="-5400000">
              <a:off x="3444" y="3688"/>
              <a:ext cx="96" cy="108"/>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4587" name="Oval 7"/>
            <p:cNvSpPr>
              <a:spLocks noChangeArrowheads="1"/>
            </p:cNvSpPr>
            <p:nvPr/>
          </p:nvSpPr>
          <p:spPr bwMode="auto">
            <a:xfrm rot="-5400000">
              <a:off x="3661" y="3528"/>
              <a:ext cx="96" cy="108"/>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4588" name="Oval 8"/>
            <p:cNvSpPr>
              <a:spLocks noChangeArrowheads="1"/>
            </p:cNvSpPr>
            <p:nvPr/>
          </p:nvSpPr>
          <p:spPr bwMode="auto">
            <a:xfrm rot="-5400000">
              <a:off x="3553" y="3463"/>
              <a:ext cx="96" cy="109"/>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4589" name="Oval 9"/>
            <p:cNvSpPr>
              <a:spLocks noChangeArrowheads="1"/>
            </p:cNvSpPr>
            <p:nvPr/>
          </p:nvSpPr>
          <p:spPr bwMode="auto">
            <a:xfrm rot="-5400000">
              <a:off x="3661" y="3400"/>
              <a:ext cx="96" cy="108"/>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4590" name="Oval 10"/>
            <p:cNvSpPr>
              <a:spLocks noChangeArrowheads="1"/>
            </p:cNvSpPr>
            <p:nvPr/>
          </p:nvSpPr>
          <p:spPr bwMode="auto">
            <a:xfrm rot="-5400000">
              <a:off x="3770" y="3431"/>
              <a:ext cx="96" cy="109"/>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4591" name="Oval 11"/>
            <p:cNvSpPr>
              <a:spLocks noChangeArrowheads="1"/>
            </p:cNvSpPr>
            <p:nvPr/>
          </p:nvSpPr>
          <p:spPr bwMode="auto">
            <a:xfrm rot="-5400000">
              <a:off x="3589" y="3335"/>
              <a:ext cx="96" cy="109"/>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4592" name="Oval 12"/>
            <p:cNvSpPr>
              <a:spLocks noChangeArrowheads="1"/>
            </p:cNvSpPr>
            <p:nvPr/>
          </p:nvSpPr>
          <p:spPr bwMode="auto">
            <a:xfrm rot="-5400000">
              <a:off x="3336" y="3559"/>
              <a:ext cx="96" cy="109"/>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4593" name="Oval 13"/>
            <p:cNvSpPr>
              <a:spLocks noChangeArrowheads="1"/>
            </p:cNvSpPr>
            <p:nvPr/>
          </p:nvSpPr>
          <p:spPr bwMode="auto">
            <a:xfrm rot="-5400000">
              <a:off x="3842" y="3559"/>
              <a:ext cx="96" cy="109"/>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4594" name="Oval 14"/>
            <p:cNvSpPr>
              <a:spLocks noChangeArrowheads="1"/>
            </p:cNvSpPr>
            <p:nvPr/>
          </p:nvSpPr>
          <p:spPr bwMode="auto">
            <a:xfrm rot="-5400000">
              <a:off x="3697" y="3272"/>
              <a:ext cx="96" cy="108"/>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4595" name="Oval 15"/>
            <p:cNvSpPr>
              <a:spLocks noChangeArrowheads="1"/>
            </p:cNvSpPr>
            <p:nvPr/>
          </p:nvSpPr>
          <p:spPr bwMode="auto">
            <a:xfrm rot="-5400000">
              <a:off x="3847" y="3257"/>
              <a:ext cx="96" cy="109"/>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4596" name="Oval 17"/>
            <p:cNvSpPr>
              <a:spLocks noChangeArrowheads="1"/>
            </p:cNvSpPr>
            <p:nvPr/>
          </p:nvSpPr>
          <p:spPr bwMode="auto">
            <a:xfrm rot="-5400000">
              <a:off x="4131" y="3400"/>
              <a:ext cx="96" cy="108"/>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4597" name="Oval 18"/>
            <p:cNvSpPr>
              <a:spLocks noChangeArrowheads="1"/>
            </p:cNvSpPr>
            <p:nvPr/>
          </p:nvSpPr>
          <p:spPr bwMode="auto">
            <a:xfrm rot="-5400000">
              <a:off x="4023" y="3463"/>
              <a:ext cx="96" cy="109"/>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4598" name="Oval 20"/>
            <p:cNvSpPr>
              <a:spLocks noChangeArrowheads="1"/>
            </p:cNvSpPr>
            <p:nvPr/>
          </p:nvSpPr>
          <p:spPr bwMode="auto">
            <a:xfrm rot="-5400000">
              <a:off x="3697" y="3656"/>
              <a:ext cx="96" cy="108"/>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4599" name="Oval 21"/>
            <p:cNvSpPr>
              <a:spLocks noChangeArrowheads="1"/>
            </p:cNvSpPr>
            <p:nvPr/>
          </p:nvSpPr>
          <p:spPr bwMode="auto">
            <a:xfrm rot="-5400000">
              <a:off x="3878" y="3432"/>
              <a:ext cx="96" cy="108"/>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grpSp>
          <p:nvGrpSpPr>
            <p:cNvPr id="24600" name="Group 77"/>
            <p:cNvGrpSpPr>
              <a:grpSpLocks/>
            </p:cNvGrpSpPr>
            <p:nvPr/>
          </p:nvGrpSpPr>
          <p:grpSpPr bwMode="auto">
            <a:xfrm rot="10800000">
              <a:off x="3239" y="2848"/>
              <a:ext cx="506" cy="320"/>
              <a:chOff x="3239" y="2704"/>
              <a:chExt cx="506" cy="320"/>
            </a:xfrm>
          </p:grpSpPr>
          <p:sp>
            <p:nvSpPr>
              <p:cNvPr id="24608" name="Oval 16"/>
              <p:cNvSpPr>
                <a:spLocks noChangeArrowheads="1"/>
              </p:cNvSpPr>
              <p:nvPr/>
            </p:nvSpPr>
            <p:spPr bwMode="auto">
              <a:xfrm rot="-5400000">
                <a:off x="3245" y="2922"/>
                <a:ext cx="96" cy="10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09" name="Oval 19"/>
              <p:cNvSpPr>
                <a:spLocks noChangeArrowheads="1"/>
              </p:cNvSpPr>
              <p:nvPr/>
            </p:nvSpPr>
            <p:spPr bwMode="auto">
              <a:xfrm rot="-5400000">
                <a:off x="3390" y="2889"/>
                <a:ext cx="96" cy="109"/>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10" name="Oval 22"/>
              <p:cNvSpPr>
                <a:spLocks noChangeArrowheads="1"/>
              </p:cNvSpPr>
              <p:nvPr/>
            </p:nvSpPr>
            <p:spPr bwMode="auto">
              <a:xfrm rot="-5400000">
                <a:off x="3607" y="2921"/>
                <a:ext cx="96" cy="109"/>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11" name="Oval 23"/>
              <p:cNvSpPr>
                <a:spLocks noChangeArrowheads="1"/>
              </p:cNvSpPr>
              <p:nvPr/>
            </p:nvSpPr>
            <p:spPr bwMode="auto">
              <a:xfrm rot="-5400000">
                <a:off x="3643" y="2761"/>
                <a:ext cx="96" cy="109"/>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12" name="Oval 24"/>
              <p:cNvSpPr>
                <a:spLocks noChangeArrowheads="1"/>
              </p:cNvSpPr>
              <p:nvPr/>
            </p:nvSpPr>
            <p:spPr bwMode="auto">
              <a:xfrm rot="-5400000">
                <a:off x="3534" y="2826"/>
                <a:ext cx="96" cy="10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4613" name="Oval 25"/>
              <p:cNvSpPr>
                <a:spLocks noChangeArrowheads="1"/>
              </p:cNvSpPr>
              <p:nvPr/>
            </p:nvSpPr>
            <p:spPr bwMode="auto">
              <a:xfrm rot="-5400000">
                <a:off x="3571" y="2697"/>
                <a:ext cx="96" cy="109"/>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grpSp>
        <p:sp>
          <p:nvSpPr>
            <p:cNvPr id="24601" name="Rectangle 29"/>
            <p:cNvSpPr>
              <a:spLocks noChangeArrowheads="1"/>
            </p:cNvSpPr>
            <p:nvPr/>
          </p:nvSpPr>
          <p:spPr bwMode="auto">
            <a:xfrm rot="-5400000">
              <a:off x="3384" y="2424"/>
              <a:ext cx="1248" cy="1680"/>
            </a:xfrm>
            <a:prstGeom prst="rect">
              <a:avLst/>
            </a:prstGeom>
            <a:noFill/>
            <a:ln w="9525">
              <a:solidFill>
                <a:schemeClr val="tx1"/>
              </a:solidFill>
              <a:miter lim="800000"/>
              <a:headEnd/>
              <a:tailEnd/>
            </a:ln>
          </p:spPr>
          <p:txBody>
            <a:bodyPr vert="eaVert" wrap="none" anchor="ctr"/>
            <a:lstStyle/>
            <a:p>
              <a:endParaRPr lang="en-US">
                <a:solidFill>
                  <a:srgbClr val="000000"/>
                </a:solidFill>
                <a:latin typeface="Calibri" pitchFamily="34" charset="0"/>
              </a:endParaRPr>
            </a:p>
          </p:txBody>
        </p:sp>
        <p:sp>
          <p:nvSpPr>
            <p:cNvPr id="24602" name="Oval 10"/>
            <p:cNvSpPr>
              <a:spLocks noChangeArrowheads="1"/>
            </p:cNvSpPr>
            <p:nvPr/>
          </p:nvSpPr>
          <p:spPr bwMode="auto">
            <a:xfrm rot="-5400000">
              <a:off x="4001" y="3335"/>
              <a:ext cx="96" cy="109"/>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4603" name="Oval 15"/>
            <p:cNvSpPr>
              <a:spLocks noChangeArrowheads="1"/>
            </p:cNvSpPr>
            <p:nvPr/>
          </p:nvSpPr>
          <p:spPr bwMode="auto">
            <a:xfrm rot="-5400000">
              <a:off x="4135" y="3497"/>
              <a:ext cx="96" cy="109"/>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4604" name="Oval 17"/>
            <p:cNvSpPr>
              <a:spLocks noChangeArrowheads="1"/>
            </p:cNvSpPr>
            <p:nvPr/>
          </p:nvSpPr>
          <p:spPr bwMode="auto">
            <a:xfrm rot="-5400000">
              <a:off x="4278" y="3546"/>
              <a:ext cx="96" cy="108"/>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4605" name="Oval 18"/>
            <p:cNvSpPr>
              <a:spLocks noChangeArrowheads="1"/>
            </p:cNvSpPr>
            <p:nvPr/>
          </p:nvSpPr>
          <p:spPr bwMode="auto">
            <a:xfrm rot="-5400000">
              <a:off x="4254" y="3367"/>
              <a:ext cx="96" cy="109"/>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4606" name="Oval 13"/>
            <p:cNvSpPr>
              <a:spLocks noChangeArrowheads="1"/>
            </p:cNvSpPr>
            <p:nvPr/>
          </p:nvSpPr>
          <p:spPr bwMode="auto">
            <a:xfrm rot="-5400000">
              <a:off x="4338" y="3433"/>
              <a:ext cx="96" cy="109"/>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4607" name="Oval 21"/>
            <p:cNvSpPr>
              <a:spLocks noChangeArrowheads="1"/>
            </p:cNvSpPr>
            <p:nvPr/>
          </p:nvSpPr>
          <p:spPr bwMode="auto">
            <a:xfrm rot="-5400000">
              <a:off x="4374" y="3306"/>
              <a:ext cx="96" cy="108"/>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grpSp>
      <p:sp>
        <p:nvSpPr>
          <p:cNvPr id="24583" name="Rectangle 23"/>
          <p:cNvSpPr>
            <a:spLocks noChangeArrowheads="1"/>
          </p:cNvSpPr>
          <p:nvPr/>
        </p:nvSpPr>
        <p:spPr bwMode="auto">
          <a:xfrm>
            <a:off x="0" y="152400"/>
            <a:ext cx="9144000" cy="762000"/>
          </a:xfrm>
          <a:prstGeom prst="rect">
            <a:avLst/>
          </a:prstGeom>
          <a:noFill/>
          <a:ln w="9525">
            <a:noFill/>
            <a:miter lim="800000"/>
            <a:headEnd/>
            <a:tailEnd/>
          </a:ln>
        </p:spPr>
        <p:txBody>
          <a:bodyPr>
            <a:spAutoFit/>
          </a:bodyPr>
          <a:lstStyle/>
          <a:p>
            <a:pPr algn="ctr"/>
            <a:r>
              <a:rPr lang="en-US" sz="4400">
                <a:solidFill>
                  <a:srgbClr val="000000"/>
                </a:solidFill>
                <a:latin typeface="Calibri" pitchFamily="34" charset="0"/>
              </a:rPr>
              <a:t>Look for patterns</a:t>
            </a:r>
          </a:p>
        </p:txBody>
      </p:sp>
      <p:pic>
        <p:nvPicPr>
          <p:cNvPr id="1026" name="Picture 2" descr="C:\Documents and Settings\dsmuelle\Desktop\random distributio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0" y="1905000"/>
            <a:ext cx="3429000" cy="2570514"/>
          </a:xfrm>
          <a:prstGeom prst="rect">
            <a:avLst/>
          </a:prstGeom>
          <a:noFill/>
          <a:ln>
            <a:solidFill>
              <a:schemeClr val="tx1"/>
            </a:solidFill>
          </a:ln>
        </p:spPr>
      </p:pic>
      <p:sp>
        <p:nvSpPr>
          <p:cNvPr id="80" name="Text Box 3"/>
          <p:cNvSpPr txBox="1">
            <a:spLocks noChangeArrowheads="1"/>
          </p:cNvSpPr>
          <p:nvPr/>
        </p:nvSpPr>
        <p:spPr bwMode="auto">
          <a:xfrm>
            <a:off x="3048000" y="4191000"/>
            <a:ext cx="1269899" cy="276999"/>
          </a:xfrm>
          <a:prstGeom prst="rect">
            <a:avLst/>
          </a:prstGeom>
          <a:noFill/>
          <a:ln w="9525">
            <a:noFill/>
            <a:miter lim="800000"/>
            <a:headEnd/>
            <a:tailEnd/>
          </a:ln>
        </p:spPr>
        <p:txBody>
          <a:bodyPr wrap="none">
            <a:spAutoFit/>
          </a:bodyPr>
          <a:lstStyle/>
          <a:p>
            <a:r>
              <a:rPr lang="en-US" sz="1200" dirty="0" smtClean="0">
                <a:solidFill>
                  <a:srgbClr val="000000"/>
                </a:solidFill>
                <a:latin typeface="Calibri" pitchFamily="34" charset="0"/>
              </a:rPr>
              <a:t>T. Allen, Miss. St.</a:t>
            </a:r>
            <a:endParaRPr lang="en-US" sz="1200" dirty="0">
              <a:solidFill>
                <a:srgbClr val="000000"/>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84"/>
          <p:cNvGrpSpPr>
            <a:grpSpLocks/>
          </p:cNvGrpSpPr>
          <p:nvPr/>
        </p:nvGrpSpPr>
        <p:grpSpPr bwMode="auto">
          <a:xfrm>
            <a:off x="5105400" y="4572000"/>
            <a:ext cx="2822575" cy="1981200"/>
            <a:chOff x="624" y="2640"/>
            <a:chExt cx="1778" cy="1248"/>
          </a:xfrm>
        </p:grpSpPr>
        <p:sp>
          <p:nvSpPr>
            <p:cNvPr id="26652" name="Rectangle 7"/>
            <p:cNvSpPr>
              <a:spLocks noChangeArrowheads="1"/>
            </p:cNvSpPr>
            <p:nvPr/>
          </p:nvSpPr>
          <p:spPr bwMode="auto">
            <a:xfrm rot="5400000">
              <a:off x="888" y="2376"/>
              <a:ext cx="1248" cy="1776"/>
            </a:xfrm>
            <a:prstGeom prst="rect">
              <a:avLst/>
            </a:prstGeom>
            <a:noFill/>
            <a:ln w="9525">
              <a:solidFill>
                <a:schemeClr val="tx1"/>
              </a:solidFill>
              <a:miter lim="800000"/>
              <a:headEnd/>
              <a:tailEnd/>
            </a:ln>
          </p:spPr>
          <p:txBody>
            <a:bodyPr rot="10800000" vert="eaVert" wrap="none" anchor="ctr"/>
            <a:lstStyle/>
            <a:p>
              <a:endParaRPr lang="en-US">
                <a:solidFill>
                  <a:srgbClr val="000000"/>
                </a:solidFill>
                <a:latin typeface="Calibri" pitchFamily="34" charset="0"/>
              </a:endParaRPr>
            </a:p>
          </p:txBody>
        </p:sp>
        <p:sp>
          <p:nvSpPr>
            <p:cNvPr id="26653" name="Oval 8"/>
            <p:cNvSpPr>
              <a:spLocks noChangeAspect="1" noChangeArrowheads="1"/>
            </p:cNvSpPr>
            <p:nvPr/>
          </p:nvSpPr>
          <p:spPr bwMode="auto">
            <a:xfrm rot="5400000">
              <a:off x="1928" y="3256"/>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54" name="Oval 9"/>
            <p:cNvSpPr>
              <a:spLocks noChangeAspect="1" noChangeArrowheads="1"/>
            </p:cNvSpPr>
            <p:nvPr/>
          </p:nvSpPr>
          <p:spPr bwMode="auto">
            <a:xfrm rot="5400000">
              <a:off x="2216" y="3449"/>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55" name="Oval 10"/>
            <p:cNvSpPr>
              <a:spLocks noChangeAspect="1" noChangeArrowheads="1"/>
            </p:cNvSpPr>
            <p:nvPr/>
          </p:nvSpPr>
          <p:spPr bwMode="auto">
            <a:xfrm rot="5400000">
              <a:off x="2312" y="3208"/>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56" name="Oval 11"/>
            <p:cNvSpPr>
              <a:spLocks noChangeAspect="1" noChangeArrowheads="1"/>
            </p:cNvSpPr>
            <p:nvPr/>
          </p:nvSpPr>
          <p:spPr bwMode="auto">
            <a:xfrm rot="5400000">
              <a:off x="2312" y="3304"/>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57" name="Oval 12"/>
            <p:cNvSpPr>
              <a:spLocks noChangeAspect="1" noChangeArrowheads="1"/>
            </p:cNvSpPr>
            <p:nvPr/>
          </p:nvSpPr>
          <p:spPr bwMode="auto">
            <a:xfrm rot="5400000">
              <a:off x="1976" y="3017"/>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58" name="Oval 13"/>
            <p:cNvSpPr>
              <a:spLocks noChangeAspect="1" noChangeArrowheads="1"/>
            </p:cNvSpPr>
            <p:nvPr/>
          </p:nvSpPr>
          <p:spPr bwMode="auto">
            <a:xfrm rot="5400000">
              <a:off x="2216" y="3784"/>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59" name="Oval 14"/>
            <p:cNvSpPr>
              <a:spLocks noChangeAspect="1" noChangeArrowheads="1"/>
            </p:cNvSpPr>
            <p:nvPr/>
          </p:nvSpPr>
          <p:spPr bwMode="auto">
            <a:xfrm rot="5400000">
              <a:off x="2312" y="3448"/>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60" name="Oval 15"/>
            <p:cNvSpPr>
              <a:spLocks noChangeAspect="1" noChangeArrowheads="1"/>
            </p:cNvSpPr>
            <p:nvPr/>
          </p:nvSpPr>
          <p:spPr bwMode="auto">
            <a:xfrm rot="5400000">
              <a:off x="2312" y="3736"/>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61" name="Oval 16"/>
            <p:cNvSpPr>
              <a:spLocks noChangeAspect="1" noChangeArrowheads="1"/>
            </p:cNvSpPr>
            <p:nvPr/>
          </p:nvSpPr>
          <p:spPr bwMode="auto">
            <a:xfrm rot="5400000">
              <a:off x="2024" y="2921"/>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62" name="Oval 17"/>
            <p:cNvSpPr>
              <a:spLocks noChangeAspect="1" noChangeArrowheads="1"/>
            </p:cNvSpPr>
            <p:nvPr/>
          </p:nvSpPr>
          <p:spPr bwMode="auto">
            <a:xfrm rot="5400000">
              <a:off x="2168" y="3113"/>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63" name="Oval 18"/>
            <p:cNvSpPr>
              <a:spLocks noChangeAspect="1" noChangeArrowheads="1"/>
            </p:cNvSpPr>
            <p:nvPr/>
          </p:nvSpPr>
          <p:spPr bwMode="auto">
            <a:xfrm rot="5400000">
              <a:off x="1879" y="3113"/>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64" name="Oval 19"/>
            <p:cNvSpPr>
              <a:spLocks noChangeAspect="1" noChangeArrowheads="1"/>
            </p:cNvSpPr>
            <p:nvPr/>
          </p:nvSpPr>
          <p:spPr bwMode="auto">
            <a:xfrm rot="5400000">
              <a:off x="2312" y="2872"/>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65" name="Oval 20"/>
            <p:cNvSpPr>
              <a:spLocks noChangeAspect="1" noChangeArrowheads="1"/>
            </p:cNvSpPr>
            <p:nvPr/>
          </p:nvSpPr>
          <p:spPr bwMode="auto">
            <a:xfrm rot="5400000">
              <a:off x="2167" y="2729"/>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66" name="Oval 21"/>
            <p:cNvSpPr>
              <a:spLocks noChangeAspect="1" noChangeArrowheads="1"/>
            </p:cNvSpPr>
            <p:nvPr/>
          </p:nvSpPr>
          <p:spPr bwMode="auto">
            <a:xfrm rot="5400000">
              <a:off x="2311" y="3065"/>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67" name="Oval 22"/>
            <p:cNvSpPr>
              <a:spLocks noChangeAspect="1" noChangeArrowheads="1"/>
            </p:cNvSpPr>
            <p:nvPr/>
          </p:nvSpPr>
          <p:spPr bwMode="auto">
            <a:xfrm rot="5400000">
              <a:off x="2216" y="3064"/>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68" name="Oval 23"/>
            <p:cNvSpPr>
              <a:spLocks noChangeAspect="1" noChangeArrowheads="1"/>
            </p:cNvSpPr>
            <p:nvPr/>
          </p:nvSpPr>
          <p:spPr bwMode="auto">
            <a:xfrm rot="5400000">
              <a:off x="1975" y="3449"/>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69" name="Oval 24"/>
            <p:cNvSpPr>
              <a:spLocks noChangeAspect="1" noChangeArrowheads="1"/>
            </p:cNvSpPr>
            <p:nvPr/>
          </p:nvSpPr>
          <p:spPr bwMode="auto">
            <a:xfrm rot="5400000">
              <a:off x="2120" y="3544"/>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70" name="Oval 25"/>
            <p:cNvSpPr>
              <a:spLocks noChangeAspect="1" noChangeArrowheads="1"/>
            </p:cNvSpPr>
            <p:nvPr/>
          </p:nvSpPr>
          <p:spPr bwMode="auto">
            <a:xfrm rot="5400000">
              <a:off x="2264" y="3640"/>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71" name="Oval 26"/>
            <p:cNvSpPr>
              <a:spLocks noChangeAspect="1" noChangeArrowheads="1"/>
            </p:cNvSpPr>
            <p:nvPr/>
          </p:nvSpPr>
          <p:spPr bwMode="auto">
            <a:xfrm rot="5400000">
              <a:off x="2120" y="3688"/>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72" name="Oval 27"/>
            <p:cNvSpPr>
              <a:spLocks noChangeAspect="1" noChangeArrowheads="1"/>
            </p:cNvSpPr>
            <p:nvPr/>
          </p:nvSpPr>
          <p:spPr bwMode="auto">
            <a:xfrm rot="5400000">
              <a:off x="2139" y="2920"/>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73" name="Oval 28"/>
            <p:cNvSpPr>
              <a:spLocks noChangeAspect="1" noChangeArrowheads="1"/>
            </p:cNvSpPr>
            <p:nvPr/>
          </p:nvSpPr>
          <p:spPr bwMode="auto">
            <a:xfrm rot="5400000">
              <a:off x="1784" y="3256"/>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74" name="Oval 29"/>
            <p:cNvSpPr>
              <a:spLocks noChangeAspect="1" noChangeArrowheads="1"/>
            </p:cNvSpPr>
            <p:nvPr/>
          </p:nvSpPr>
          <p:spPr bwMode="auto">
            <a:xfrm rot="5400000">
              <a:off x="2071" y="3305"/>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75" name="Oval 30"/>
            <p:cNvSpPr>
              <a:spLocks noChangeAspect="1" noChangeArrowheads="1"/>
            </p:cNvSpPr>
            <p:nvPr/>
          </p:nvSpPr>
          <p:spPr bwMode="auto">
            <a:xfrm rot="5400000">
              <a:off x="2119" y="3401"/>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76" name="Oval 31"/>
            <p:cNvSpPr>
              <a:spLocks noChangeAspect="1" noChangeArrowheads="1"/>
            </p:cNvSpPr>
            <p:nvPr/>
          </p:nvSpPr>
          <p:spPr bwMode="auto">
            <a:xfrm rot="5400000">
              <a:off x="2264" y="3544"/>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77" name="Oval 32"/>
            <p:cNvSpPr>
              <a:spLocks noChangeAspect="1" noChangeArrowheads="1"/>
            </p:cNvSpPr>
            <p:nvPr/>
          </p:nvSpPr>
          <p:spPr bwMode="auto">
            <a:xfrm rot="5400000">
              <a:off x="2024" y="2824"/>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78" name="Oval 33"/>
            <p:cNvSpPr>
              <a:spLocks noChangeAspect="1" noChangeArrowheads="1"/>
            </p:cNvSpPr>
            <p:nvPr/>
          </p:nvSpPr>
          <p:spPr bwMode="auto">
            <a:xfrm rot="5400000">
              <a:off x="2216" y="3256"/>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79" name="Oval 34"/>
            <p:cNvSpPr>
              <a:spLocks noChangeAspect="1" noChangeArrowheads="1"/>
            </p:cNvSpPr>
            <p:nvPr/>
          </p:nvSpPr>
          <p:spPr bwMode="auto">
            <a:xfrm rot="5400000">
              <a:off x="1832" y="2920"/>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80" name="Oval 35"/>
            <p:cNvSpPr>
              <a:spLocks noChangeAspect="1" noChangeArrowheads="1"/>
            </p:cNvSpPr>
            <p:nvPr/>
          </p:nvSpPr>
          <p:spPr bwMode="auto">
            <a:xfrm rot="5400000">
              <a:off x="2265" y="2968"/>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81" name="Oval 36"/>
            <p:cNvSpPr>
              <a:spLocks noChangeAspect="1" noChangeArrowheads="1"/>
            </p:cNvSpPr>
            <p:nvPr/>
          </p:nvSpPr>
          <p:spPr bwMode="auto">
            <a:xfrm rot="5400000">
              <a:off x="2216" y="2824"/>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82" name="Oval 37"/>
            <p:cNvSpPr>
              <a:spLocks noChangeAspect="1" noChangeArrowheads="1"/>
            </p:cNvSpPr>
            <p:nvPr/>
          </p:nvSpPr>
          <p:spPr bwMode="auto">
            <a:xfrm rot="5400000">
              <a:off x="1928" y="3592"/>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83" name="Oval 38"/>
            <p:cNvSpPr>
              <a:spLocks noChangeAspect="1" noChangeArrowheads="1"/>
            </p:cNvSpPr>
            <p:nvPr/>
          </p:nvSpPr>
          <p:spPr bwMode="auto">
            <a:xfrm rot="5400000">
              <a:off x="2102" y="3207"/>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84" name="Oval 39"/>
            <p:cNvSpPr>
              <a:spLocks noChangeAspect="1" noChangeArrowheads="1"/>
            </p:cNvSpPr>
            <p:nvPr/>
          </p:nvSpPr>
          <p:spPr bwMode="auto">
            <a:xfrm rot="5400000">
              <a:off x="2071" y="3065"/>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85" name="Oval 40"/>
            <p:cNvSpPr>
              <a:spLocks noChangeAspect="1" noChangeArrowheads="1"/>
            </p:cNvSpPr>
            <p:nvPr/>
          </p:nvSpPr>
          <p:spPr bwMode="auto">
            <a:xfrm rot="5400000">
              <a:off x="2064" y="2727"/>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86" name="Oval 41"/>
            <p:cNvSpPr>
              <a:spLocks noChangeAspect="1" noChangeArrowheads="1"/>
            </p:cNvSpPr>
            <p:nvPr/>
          </p:nvSpPr>
          <p:spPr bwMode="auto">
            <a:xfrm rot="5400000">
              <a:off x="2120" y="2825"/>
              <a:ext cx="83"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87" name="Oval 42"/>
            <p:cNvSpPr>
              <a:spLocks noChangeAspect="1" noChangeArrowheads="1"/>
            </p:cNvSpPr>
            <p:nvPr/>
          </p:nvSpPr>
          <p:spPr bwMode="auto">
            <a:xfrm rot="5400000">
              <a:off x="2025" y="3736"/>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88" name="Oval 43"/>
            <p:cNvSpPr>
              <a:spLocks noChangeAspect="1" noChangeArrowheads="1"/>
            </p:cNvSpPr>
            <p:nvPr/>
          </p:nvSpPr>
          <p:spPr bwMode="auto">
            <a:xfrm rot="5400000">
              <a:off x="2217" y="3368"/>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89" name="Oval 44"/>
            <p:cNvSpPr>
              <a:spLocks noChangeAspect="1" noChangeArrowheads="1"/>
            </p:cNvSpPr>
            <p:nvPr/>
          </p:nvSpPr>
          <p:spPr bwMode="auto">
            <a:xfrm rot="5400000">
              <a:off x="2255" y="3111"/>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90" name="Oval 45"/>
            <p:cNvSpPr>
              <a:spLocks noChangeAspect="1" noChangeArrowheads="1"/>
            </p:cNvSpPr>
            <p:nvPr/>
          </p:nvSpPr>
          <p:spPr bwMode="auto">
            <a:xfrm rot="5400000">
              <a:off x="2255" y="2695"/>
              <a:ext cx="82" cy="9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grpSp>
      <p:pic>
        <p:nvPicPr>
          <p:cNvPr id="26627" name="Picture 85" descr="Rhizoctonia 011"/>
          <p:cNvPicPr>
            <a:picLocks noChangeAspect="1" noChangeArrowheads="1"/>
          </p:cNvPicPr>
          <p:nvPr/>
        </p:nvPicPr>
        <p:blipFill>
          <a:blip r:embed="rId3" cstate="print"/>
          <a:srcRect/>
          <a:stretch>
            <a:fillRect/>
          </a:stretch>
        </p:blipFill>
        <p:spPr bwMode="auto">
          <a:xfrm>
            <a:off x="600075" y="1828800"/>
            <a:ext cx="3759200" cy="2498725"/>
          </a:xfrm>
          <a:prstGeom prst="rect">
            <a:avLst/>
          </a:prstGeom>
          <a:noFill/>
          <a:ln w="9525">
            <a:solidFill>
              <a:schemeClr val="tx1"/>
            </a:solidFill>
            <a:miter lim="800000"/>
            <a:headEnd/>
            <a:tailEnd/>
          </a:ln>
        </p:spPr>
      </p:pic>
      <p:grpSp>
        <p:nvGrpSpPr>
          <p:cNvPr id="26628" name="Group 86"/>
          <p:cNvGrpSpPr>
            <a:grpSpLocks/>
          </p:cNvGrpSpPr>
          <p:nvPr/>
        </p:nvGrpSpPr>
        <p:grpSpPr bwMode="auto">
          <a:xfrm>
            <a:off x="1066800" y="4572000"/>
            <a:ext cx="2667000" cy="1981200"/>
            <a:chOff x="576" y="2544"/>
            <a:chExt cx="1680" cy="1248"/>
          </a:xfrm>
        </p:grpSpPr>
        <p:sp>
          <p:nvSpPr>
            <p:cNvPr id="26632" name="Oval 7"/>
            <p:cNvSpPr>
              <a:spLocks noChangeArrowheads="1"/>
            </p:cNvSpPr>
            <p:nvPr/>
          </p:nvSpPr>
          <p:spPr bwMode="auto">
            <a:xfrm rot="-5400000">
              <a:off x="1229" y="3114"/>
              <a:ext cx="96" cy="108"/>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6633" name="Oval 8"/>
            <p:cNvSpPr>
              <a:spLocks noChangeArrowheads="1"/>
            </p:cNvSpPr>
            <p:nvPr/>
          </p:nvSpPr>
          <p:spPr bwMode="auto">
            <a:xfrm rot="-5400000">
              <a:off x="1121" y="3049"/>
              <a:ext cx="96" cy="109"/>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6634" name="Oval 9"/>
            <p:cNvSpPr>
              <a:spLocks noChangeArrowheads="1"/>
            </p:cNvSpPr>
            <p:nvPr/>
          </p:nvSpPr>
          <p:spPr bwMode="auto">
            <a:xfrm rot="-5400000">
              <a:off x="1229" y="2986"/>
              <a:ext cx="96" cy="108"/>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6635" name="Oval 10"/>
            <p:cNvSpPr>
              <a:spLocks noChangeArrowheads="1"/>
            </p:cNvSpPr>
            <p:nvPr/>
          </p:nvSpPr>
          <p:spPr bwMode="auto">
            <a:xfrm rot="-5400000">
              <a:off x="1338" y="3017"/>
              <a:ext cx="96" cy="109"/>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6636" name="Oval 11"/>
            <p:cNvSpPr>
              <a:spLocks noChangeArrowheads="1"/>
            </p:cNvSpPr>
            <p:nvPr/>
          </p:nvSpPr>
          <p:spPr bwMode="auto">
            <a:xfrm rot="-5400000">
              <a:off x="1157" y="2921"/>
              <a:ext cx="96" cy="109"/>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6637" name="Oval 13"/>
            <p:cNvSpPr>
              <a:spLocks noChangeArrowheads="1"/>
            </p:cNvSpPr>
            <p:nvPr/>
          </p:nvSpPr>
          <p:spPr bwMode="auto">
            <a:xfrm rot="-5400000">
              <a:off x="1410" y="3145"/>
              <a:ext cx="96" cy="109"/>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6638" name="Oval 14"/>
            <p:cNvSpPr>
              <a:spLocks noChangeArrowheads="1"/>
            </p:cNvSpPr>
            <p:nvPr/>
          </p:nvSpPr>
          <p:spPr bwMode="auto">
            <a:xfrm rot="-5400000">
              <a:off x="1265" y="2858"/>
              <a:ext cx="96" cy="108"/>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6639" name="Oval 15"/>
            <p:cNvSpPr>
              <a:spLocks noChangeArrowheads="1"/>
            </p:cNvSpPr>
            <p:nvPr/>
          </p:nvSpPr>
          <p:spPr bwMode="auto">
            <a:xfrm rot="-5400000">
              <a:off x="1415" y="2843"/>
              <a:ext cx="96" cy="109"/>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6640" name="Oval 18"/>
            <p:cNvSpPr>
              <a:spLocks noChangeArrowheads="1"/>
            </p:cNvSpPr>
            <p:nvPr/>
          </p:nvSpPr>
          <p:spPr bwMode="auto">
            <a:xfrm rot="-5400000">
              <a:off x="1591" y="3049"/>
              <a:ext cx="96" cy="109"/>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6641" name="Oval 20"/>
            <p:cNvSpPr>
              <a:spLocks noChangeArrowheads="1"/>
            </p:cNvSpPr>
            <p:nvPr/>
          </p:nvSpPr>
          <p:spPr bwMode="auto">
            <a:xfrm rot="-5400000">
              <a:off x="1265" y="3242"/>
              <a:ext cx="96" cy="108"/>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6642" name="Oval 21"/>
            <p:cNvSpPr>
              <a:spLocks noChangeArrowheads="1"/>
            </p:cNvSpPr>
            <p:nvPr/>
          </p:nvSpPr>
          <p:spPr bwMode="auto">
            <a:xfrm rot="-5400000">
              <a:off x="1446" y="3018"/>
              <a:ext cx="96" cy="108"/>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grpSp>
          <p:nvGrpSpPr>
            <p:cNvPr id="26643" name="Group 67"/>
            <p:cNvGrpSpPr>
              <a:grpSpLocks/>
            </p:cNvGrpSpPr>
            <p:nvPr/>
          </p:nvGrpSpPr>
          <p:grpSpPr bwMode="auto">
            <a:xfrm rot="10800000">
              <a:off x="960" y="2736"/>
              <a:ext cx="506" cy="320"/>
              <a:chOff x="3239" y="2704"/>
              <a:chExt cx="506" cy="320"/>
            </a:xfrm>
          </p:grpSpPr>
          <p:sp>
            <p:nvSpPr>
              <p:cNvPr id="26646" name="Oval 16"/>
              <p:cNvSpPr>
                <a:spLocks noChangeArrowheads="1"/>
              </p:cNvSpPr>
              <p:nvPr/>
            </p:nvSpPr>
            <p:spPr bwMode="auto">
              <a:xfrm rot="-5400000">
                <a:off x="3245" y="2922"/>
                <a:ext cx="96" cy="10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47" name="Oval 19"/>
              <p:cNvSpPr>
                <a:spLocks noChangeArrowheads="1"/>
              </p:cNvSpPr>
              <p:nvPr/>
            </p:nvSpPr>
            <p:spPr bwMode="auto">
              <a:xfrm rot="-5400000">
                <a:off x="3390" y="2889"/>
                <a:ext cx="96" cy="109"/>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48" name="Oval 22"/>
              <p:cNvSpPr>
                <a:spLocks noChangeArrowheads="1"/>
              </p:cNvSpPr>
              <p:nvPr/>
            </p:nvSpPr>
            <p:spPr bwMode="auto">
              <a:xfrm rot="-5400000">
                <a:off x="3607" y="2921"/>
                <a:ext cx="96" cy="109"/>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49" name="Oval 23"/>
              <p:cNvSpPr>
                <a:spLocks noChangeArrowheads="1"/>
              </p:cNvSpPr>
              <p:nvPr/>
            </p:nvSpPr>
            <p:spPr bwMode="auto">
              <a:xfrm rot="-5400000">
                <a:off x="3643" y="2761"/>
                <a:ext cx="96" cy="109"/>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50" name="Oval 24"/>
              <p:cNvSpPr>
                <a:spLocks noChangeArrowheads="1"/>
              </p:cNvSpPr>
              <p:nvPr/>
            </p:nvSpPr>
            <p:spPr bwMode="auto">
              <a:xfrm rot="-5400000">
                <a:off x="3534" y="2826"/>
                <a:ext cx="96" cy="10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51" name="Oval 25"/>
              <p:cNvSpPr>
                <a:spLocks noChangeArrowheads="1"/>
              </p:cNvSpPr>
              <p:nvPr/>
            </p:nvSpPr>
            <p:spPr bwMode="auto">
              <a:xfrm rot="-5400000">
                <a:off x="3571" y="2697"/>
                <a:ext cx="96" cy="109"/>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grpSp>
        <p:sp>
          <p:nvSpPr>
            <p:cNvPr id="26644" name="Rectangle 29"/>
            <p:cNvSpPr>
              <a:spLocks noChangeArrowheads="1"/>
            </p:cNvSpPr>
            <p:nvPr/>
          </p:nvSpPr>
          <p:spPr bwMode="auto">
            <a:xfrm rot="-5400000">
              <a:off x="792" y="2328"/>
              <a:ext cx="1248" cy="1680"/>
            </a:xfrm>
            <a:prstGeom prst="rect">
              <a:avLst/>
            </a:prstGeom>
            <a:noFill/>
            <a:ln w="9525">
              <a:solidFill>
                <a:schemeClr val="tx1"/>
              </a:solidFill>
              <a:miter lim="800000"/>
              <a:headEnd/>
              <a:tailEnd/>
            </a:ln>
          </p:spPr>
          <p:txBody>
            <a:bodyPr vert="eaVert" wrap="none" anchor="ctr"/>
            <a:lstStyle/>
            <a:p>
              <a:endParaRPr lang="en-US">
                <a:solidFill>
                  <a:srgbClr val="000000"/>
                </a:solidFill>
                <a:latin typeface="Calibri" pitchFamily="34" charset="0"/>
              </a:endParaRPr>
            </a:p>
          </p:txBody>
        </p:sp>
        <p:sp>
          <p:nvSpPr>
            <p:cNvPr id="26645" name="Oval 10"/>
            <p:cNvSpPr>
              <a:spLocks noChangeArrowheads="1"/>
            </p:cNvSpPr>
            <p:nvPr/>
          </p:nvSpPr>
          <p:spPr bwMode="auto">
            <a:xfrm rot="-5400000">
              <a:off x="1569" y="2921"/>
              <a:ext cx="96" cy="109"/>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grpSp>
      <p:sp>
        <p:nvSpPr>
          <p:cNvPr id="26629" name="Line 88"/>
          <p:cNvSpPr>
            <a:spLocks noChangeShapeType="1"/>
          </p:cNvSpPr>
          <p:nvPr/>
        </p:nvSpPr>
        <p:spPr bwMode="auto">
          <a:xfrm flipH="1">
            <a:off x="2743200" y="4648200"/>
            <a:ext cx="609600" cy="1295400"/>
          </a:xfrm>
          <a:prstGeom prst="line">
            <a:avLst/>
          </a:prstGeom>
          <a:noFill/>
          <a:ln w="57150">
            <a:solidFill>
              <a:schemeClr val="tx1"/>
            </a:solidFill>
            <a:round/>
            <a:headEnd/>
            <a:tailEnd type="triangle" w="med" len="med"/>
          </a:ln>
        </p:spPr>
        <p:txBody>
          <a:bodyPr/>
          <a:lstStyle/>
          <a:p>
            <a:endParaRPr lang="en-US"/>
          </a:p>
        </p:txBody>
      </p:sp>
      <p:sp>
        <p:nvSpPr>
          <p:cNvPr id="26630" name="Text Box 89"/>
          <p:cNvSpPr txBox="1">
            <a:spLocks noChangeArrowheads="1"/>
          </p:cNvSpPr>
          <p:nvPr/>
        </p:nvSpPr>
        <p:spPr bwMode="auto">
          <a:xfrm>
            <a:off x="2971800" y="5257800"/>
            <a:ext cx="696913" cy="366713"/>
          </a:xfrm>
          <a:prstGeom prst="rect">
            <a:avLst/>
          </a:prstGeom>
          <a:noFill/>
          <a:ln w="9525">
            <a:noFill/>
            <a:miter lim="800000"/>
            <a:headEnd/>
            <a:tailEnd/>
          </a:ln>
        </p:spPr>
        <p:txBody>
          <a:bodyPr wrap="none">
            <a:spAutoFit/>
          </a:bodyPr>
          <a:lstStyle/>
          <a:p>
            <a:r>
              <a:rPr lang="en-US" sz="1800" b="0">
                <a:latin typeface="Calibri" pitchFamily="34" charset="0"/>
              </a:rPr>
              <a:t>Slope</a:t>
            </a:r>
          </a:p>
        </p:txBody>
      </p:sp>
      <p:sp>
        <p:nvSpPr>
          <p:cNvPr id="26631" name="Rectangle 23"/>
          <p:cNvSpPr>
            <a:spLocks noChangeArrowheads="1"/>
          </p:cNvSpPr>
          <p:nvPr/>
        </p:nvSpPr>
        <p:spPr bwMode="auto">
          <a:xfrm>
            <a:off x="0" y="152400"/>
            <a:ext cx="9144000" cy="762000"/>
          </a:xfrm>
          <a:prstGeom prst="rect">
            <a:avLst/>
          </a:prstGeom>
          <a:noFill/>
          <a:ln w="9525">
            <a:noFill/>
            <a:miter lim="800000"/>
            <a:headEnd/>
            <a:tailEnd/>
          </a:ln>
        </p:spPr>
        <p:txBody>
          <a:bodyPr>
            <a:spAutoFit/>
          </a:bodyPr>
          <a:lstStyle/>
          <a:p>
            <a:pPr algn="ctr"/>
            <a:r>
              <a:rPr lang="en-US" sz="4400">
                <a:solidFill>
                  <a:srgbClr val="000000"/>
                </a:solidFill>
                <a:latin typeface="Calibri" pitchFamily="34" charset="0"/>
              </a:rPr>
              <a:t>Look for patterns</a:t>
            </a: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724400" y="1828800"/>
            <a:ext cx="3657600" cy="2524881"/>
          </a:xfrm>
          <a:prstGeom prst="rect">
            <a:avLst/>
          </a:prstGeom>
          <a:noFill/>
          <a:ln w="9525">
            <a:solidFill>
              <a:schemeClr val="tx1"/>
            </a:solidFill>
            <a:miter lim="800000"/>
            <a:headEnd/>
            <a:tailEnd/>
          </a:ln>
        </p:spPr>
      </p:pic>
      <p:sp>
        <p:nvSpPr>
          <p:cNvPr id="69" name="Rectangle 2"/>
          <p:cNvSpPr>
            <a:spLocks noChangeArrowheads="1"/>
          </p:cNvSpPr>
          <p:nvPr/>
        </p:nvSpPr>
        <p:spPr bwMode="auto">
          <a:xfrm>
            <a:off x="5330825" y="1295400"/>
            <a:ext cx="2209800" cy="609600"/>
          </a:xfrm>
          <a:prstGeom prst="rect">
            <a:avLst/>
          </a:prstGeom>
          <a:noFill/>
          <a:ln w="9525">
            <a:noFill/>
            <a:miter lim="800000"/>
            <a:headEnd/>
            <a:tailEnd/>
          </a:ln>
        </p:spPr>
        <p:txBody>
          <a:bodyPr/>
          <a:lstStyle/>
          <a:p>
            <a:pPr marL="342900" indent="-342900">
              <a:spcBef>
                <a:spcPct val="20000"/>
              </a:spcBef>
            </a:pPr>
            <a:r>
              <a:rPr lang="en-US" sz="3200" dirty="0">
                <a:latin typeface="Calibri" pitchFamily="34" charset="0"/>
              </a:rPr>
              <a:t>Aggregated</a:t>
            </a:r>
          </a:p>
        </p:txBody>
      </p:sp>
      <p:sp>
        <p:nvSpPr>
          <p:cNvPr id="70" name="Rectangle 2"/>
          <p:cNvSpPr>
            <a:spLocks noChangeArrowheads="1"/>
          </p:cNvSpPr>
          <p:nvPr/>
        </p:nvSpPr>
        <p:spPr bwMode="auto">
          <a:xfrm>
            <a:off x="1295400" y="1295400"/>
            <a:ext cx="2209800" cy="609600"/>
          </a:xfrm>
          <a:prstGeom prst="rect">
            <a:avLst/>
          </a:prstGeom>
          <a:noFill/>
          <a:ln w="9525">
            <a:noFill/>
            <a:miter lim="800000"/>
            <a:headEnd/>
            <a:tailEnd/>
          </a:ln>
        </p:spPr>
        <p:txBody>
          <a:bodyPr/>
          <a:lstStyle/>
          <a:p>
            <a:pPr marL="342900" indent="-342900">
              <a:spcBef>
                <a:spcPct val="20000"/>
              </a:spcBef>
            </a:pPr>
            <a:r>
              <a:rPr lang="en-US" sz="3200" dirty="0">
                <a:latin typeface="Calibri" pitchFamily="34" charset="0"/>
              </a:rPr>
              <a:t>Aggregated</a:t>
            </a:r>
          </a:p>
        </p:txBody>
      </p:sp>
      <p:sp>
        <p:nvSpPr>
          <p:cNvPr id="71" name="Text Box 3"/>
          <p:cNvSpPr txBox="1">
            <a:spLocks noChangeArrowheads="1"/>
          </p:cNvSpPr>
          <p:nvPr/>
        </p:nvSpPr>
        <p:spPr bwMode="auto">
          <a:xfrm>
            <a:off x="4648200" y="4114800"/>
            <a:ext cx="1048685" cy="246221"/>
          </a:xfrm>
          <a:prstGeom prst="rect">
            <a:avLst/>
          </a:prstGeom>
          <a:noFill/>
          <a:ln w="9525">
            <a:noFill/>
            <a:miter lim="800000"/>
            <a:headEnd/>
            <a:tailEnd/>
          </a:ln>
        </p:spPr>
        <p:txBody>
          <a:bodyPr wrap="none">
            <a:spAutoFit/>
          </a:bodyPr>
          <a:lstStyle/>
          <a:p>
            <a:r>
              <a:rPr lang="en-US" sz="1000" dirty="0" smtClean="0">
                <a:solidFill>
                  <a:schemeClr val="bg1"/>
                </a:solidFill>
                <a:latin typeface="Calibri" pitchFamily="34" charset="0"/>
              </a:rPr>
              <a:t>© Marlin E. Rice</a:t>
            </a:r>
            <a:endParaRPr lang="en-US" sz="1000" dirty="0">
              <a:solidFill>
                <a:schemeClr val="bg1"/>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Oval 7"/>
          <p:cNvSpPr>
            <a:spLocks noChangeArrowheads="1"/>
          </p:cNvSpPr>
          <p:nvPr/>
        </p:nvSpPr>
        <p:spPr bwMode="auto">
          <a:xfrm rot="16200000">
            <a:off x="1874838" y="5476875"/>
            <a:ext cx="152400" cy="171450"/>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6633" name="Oval 8"/>
          <p:cNvSpPr>
            <a:spLocks noChangeArrowheads="1"/>
          </p:cNvSpPr>
          <p:nvPr/>
        </p:nvSpPr>
        <p:spPr bwMode="auto">
          <a:xfrm rot="16200000">
            <a:off x="1893888" y="5475288"/>
            <a:ext cx="152400" cy="173038"/>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6634" name="Oval 9"/>
          <p:cNvSpPr>
            <a:spLocks noChangeArrowheads="1"/>
          </p:cNvSpPr>
          <p:nvPr/>
        </p:nvSpPr>
        <p:spPr bwMode="auto">
          <a:xfrm rot="16200000">
            <a:off x="1874838" y="5273675"/>
            <a:ext cx="152400" cy="171450"/>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6635" name="Oval 10"/>
          <p:cNvSpPr>
            <a:spLocks noChangeArrowheads="1"/>
          </p:cNvSpPr>
          <p:nvPr/>
        </p:nvSpPr>
        <p:spPr bwMode="auto">
          <a:xfrm rot="16200000">
            <a:off x="2047875" y="5322888"/>
            <a:ext cx="152400" cy="173038"/>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6636" name="Oval 11"/>
          <p:cNvSpPr>
            <a:spLocks noChangeArrowheads="1"/>
          </p:cNvSpPr>
          <p:nvPr/>
        </p:nvSpPr>
        <p:spPr bwMode="auto">
          <a:xfrm rot="16200000">
            <a:off x="1970088" y="4866481"/>
            <a:ext cx="152400" cy="173038"/>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6637" name="Oval 13"/>
          <p:cNvSpPr>
            <a:spLocks noChangeArrowheads="1"/>
          </p:cNvSpPr>
          <p:nvPr/>
        </p:nvSpPr>
        <p:spPr bwMode="auto">
          <a:xfrm rot="16200000">
            <a:off x="2068513" y="5526088"/>
            <a:ext cx="152400" cy="173038"/>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6638" name="Oval 14"/>
          <p:cNvSpPr>
            <a:spLocks noChangeArrowheads="1"/>
          </p:cNvSpPr>
          <p:nvPr/>
        </p:nvSpPr>
        <p:spPr bwMode="auto">
          <a:xfrm rot="16200000">
            <a:off x="1914525" y="5934075"/>
            <a:ext cx="152400" cy="171450"/>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6639" name="Oval 15"/>
          <p:cNvSpPr>
            <a:spLocks noChangeArrowheads="1"/>
          </p:cNvSpPr>
          <p:nvPr/>
        </p:nvSpPr>
        <p:spPr bwMode="auto">
          <a:xfrm rot="16200000">
            <a:off x="1992313" y="5046663"/>
            <a:ext cx="152400" cy="173038"/>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6640" name="Oval 18"/>
          <p:cNvSpPr>
            <a:spLocks noChangeArrowheads="1"/>
          </p:cNvSpPr>
          <p:nvPr/>
        </p:nvSpPr>
        <p:spPr bwMode="auto">
          <a:xfrm rot="16200000">
            <a:off x="1916113" y="6084888"/>
            <a:ext cx="152400" cy="173038"/>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6641" name="Oval 20"/>
          <p:cNvSpPr>
            <a:spLocks noChangeArrowheads="1"/>
          </p:cNvSpPr>
          <p:nvPr/>
        </p:nvSpPr>
        <p:spPr bwMode="auto">
          <a:xfrm rot="16200000">
            <a:off x="1931988" y="5680075"/>
            <a:ext cx="152400" cy="171450"/>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6642" name="Oval 21"/>
          <p:cNvSpPr>
            <a:spLocks noChangeArrowheads="1"/>
          </p:cNvSpPr>
          <p:nvPr/>
        </p:nvSpPr>
        <p:spPr bwMode="auto">
          <a:xfrm rot="16200000">
            <a:off x="1895475" y="5095875"/>
            <a:ext cx="152400" cy="171450"/>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grpSp>
        <p:nvGrpSpPr>
          <p:cNvPr id="4" name="Group 67"/>
          <p:cNvGrpSpPr>
            <a:grpSpLocks/>
          </p:cNvGrpSpPr>
          <p:nvPr/>
        </p:nvGrpSpPr>
        <p:grpSpPr bwMode="auto">
          <a:xfrm rot="10800000">
            <a:off x="949322" y="4876800"/>
            <a:ext cx="290513" cy="1295400"/>
            <a:chOff x="3239" y="2352"/>
            <a:chExt cx="183" cy="816"/>
          </a:xfrm>
        </p:grpSpPr>
        <p:sp>
          <p:nvSpPr>
            <p:cNvPr id="26646" name="Oval 16"/>
            <p:cNvSpPr>
              <a:spLocks noChangeArrowheads="1"/>
            </p:cNvSpPr>
            <p:nvPr/>
          </p:nvSpPr>
          <p:spPr bwMode="auto">
            <a:xfrm rot="-5400000">
              <a:off x="3245" y="2922"/>
              <a:ext cx="96" cy="10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47" name="Oval 19"/>
            <p:cNvSpPr>
              <a:spLocks noChangeArrowheads="1"/>
            </p:cNvSpPr>
            <p:nvPr/>
          </p:nvSpPr>
          <p:spPr bwMode="auto">
            <a:xfrm rot="16200000">
              <a:off x="3293" y="2777"/>
              <a:ext cx="96" cy="109"/>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48" name="Oval 22"/>
            <p:cNvSpPr>
              <a:spLocks noChangeArrowheads="1"/>
            </p:cNvSpPr>
            <p:nvPr/>
          </p:nvSpPr>
          <p:spPr bwMode="auto">
            <a:xfrm rot="16200000">
              <a:off x="3258" y="3065"/>
              <a:ext cx="96" cy="109"/>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49" name="Oval 23"/>
            <p:cNvSpPr>
              <a:spLocks noChangeArrowheads="1"/>
            </p:cNvSpPr>
            <p:nvPr/>
          </p:nvSpPr>
          <p:spPr bwMode="auto">
            <a:xfrm rot="16200000">
              <a:off x="3258" y="2345"/>
              <a:ext cx="96" cy="109"/>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50" name="Oval 24"/>
            <p:cNvSpPr>
              <a:spLocks noChangeArrowheads="1"/>
            </p:cNvSpPr>
            <p:nvPr/>
          </p:nvSpPr>
          <p:spPr bwMode="auto">
            <a:xfrm rot="16200000">
              <a:off x="3306" y="2634"/>
              <a:ext cx="96" cy="10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26651" name="Oval 25"/>
            <p:cNvSpPr>
              <a:spLocks noChangeArrowheads="1"/>
            </p:cNvSpPr>
            <p:nvPr/>
          </p:nvSpPr>
          <p:spPr bwMode="auto">
            <a:xfrm rot="16200000">
              <a:off x="3320" y="2441"/>
              <a:ext cx="96" cy="109"/>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grpSp>
      <p:sp>
        <p:nvSpPr>
          <p:cNvPr id="26644" name="Rectangle 29"/>
          <p:cNvSpPr>
            <a:spLocks noChangeArrowheads="1"/>
          </p:cNvSpPr>
          <p:nvPr/>
        </p:nvSpPr>
        <p:spPr bwMode="auto">
          <a:xfrm rot="16200000">
            <a:off x="1181100" y="4229100"/>
            <a:ext cx="1981200" cy="2667000"/>
          </a:xfrm>
          <a:prstGeom prst="rect">
            <a:avLst/>
          </a:prstGeom>
          <a:noFill/>
          <a:ln w="9525">
            <a:solidFill>
              <a:schemeClr val="tx1"/>
            </a:solidFill>
            <a:miter lim="800000"/>
            <a:headEnd/>
            <a:tailEnd/>
          </a:ln>
        </p:spPr>
        <p:txBody>
          <a:bodyPr vert="eaVert" wrap="none" anchor="ctr"/>
          <a:lstStyle/>
          <a:p>
            <a:endParaRPr lang="en-US">
              <a:solidFill>
                <a:srgbClr val="000000"/>
              </a:solidFill>
              <a:latin typeface="Calibri" pitchFamily="34" charset="0"/>
            </a:endParaRPr>
          </a:p>
        </p:txBody>
      </p:sp>
      <p:sp>
        <p:nvSpPr>
          <p:cNvPr id="26645" name="Oval 10"/>
          <p:cNvSpPr>
            <a:spLocks noChangeArrowheads="1"/>
          </p:cNvSpPr>
          <p:nvPr/>
        </p:nvSpPr>
        <p:spPr bwMode="auto">
          <a:xfrm rot="16200000">
            <a:off x="1970088" y="6084888"/>
            <a:ext cx="152400" cy="173038"/>
          </a:xfrm>
          <a:prstGeom prst="ellipse">
            <a:avLst/>
          </a:prstGeom>
          <a:solidFill>
            <a:srgbClr val="800080"/>
          </a:solidFill>
          <a:ln w="9525">
            <a:solidFill>
              <a:schemeClr val="tx1"/>
            </a:solidFill>
            <a:round/>
            <a:headEnd/>
            <a:tailEnd/>
          </a:ln>
        </p:spPr>
        <p:txBody>
          <a:bodyPr vert="eaVert" wrap="none" anchor="ctr"/>
          <a:lstStyle/>
          <a:p>
            <a:endParaRPr lang="en-US">
              <a:solidFill>
                <a:srgbClr val="000000"/>
              </a:solidFill>
              <a:latin typeface="Calibri" pitchFamily="34" charset="0"/>
            </a:endParaRPr>
          </a:p>
        </p:txBody>
      </p:sp>
      <p:sp>
        <p:nvSpPr>
          <p:cNvPr id="26631" name="Rectangle 23"/>
          <p:cNvSpPr>
            <a:spLocks noChangeArrowheads="1"/>
          </p:cNvSpPr>
          <p:nvPr/>
        </p:nvSpPr>
        <p:spPr bwMode="auto">
          <a:xfrm>
            <a:off x="0" y="152400"/>
            <a:ext cx="9144000" cy="762000"/>
          </a:xfrm>
          <a:prstGeom prst="rect">
            <a:avLst/>
          </a:prstGeom>
          <a:noFill/>
          <a:ln w="9525">
            <a:noFill/>
            <a:miter lim="800000"/>
            <a:headEnd/>
            <a:tailEnd/>
          </a:ln>
        </p:spPr>
        <p:txBody>
          <a:bodyPr>
            <a:spAutoFit/>
          </a:bodyPr>
          <a:lstStyle/>
          <a:p>
            <a:pPr algn="ctr"/>
            <a:r>
              <a:rPr lang="en-US" sz="4400">
                <a:solidFill>
                  <a:srgbClr val="000000"/>
                </a:solidFill>
                <a:latin typeface="Calibri" pitchFamily="34" charset="0"/>
              </a:rPr>
              <a:t>Look for patterns</a:t>
            </a:r>
          </a:p>
        </p:txBody>
      </p:sp>
      <p:sp>
        <p:nvSpPr>
          <p:cNvPr id="70" name="Rectangle 2"/>
          <p:cNvSpPr>
            <a:spLocks noChangeArrowheads="1"/>
          </p:cNvSpPr>
          <p:nvPr/>
        </p:nvSpPr>
        <p:spPr bwMode="auto">
          <a:xfrm>
            <a:off x="1295400" y="1295400"/>
            <a:ext cx="2209800" cy="609600"/>
          </a:xfrm>
          <a:prstGeom prst="rect">
            <a:avLst/>
          </a:prstGeom>
          <a:noFill/>
          <a:ln w="9525">
            <a:noFill/>
            <a:miter lim="800000"/>
            <a:headEnd/>
            <a:tailEnd/>
          </a:ln>
        </p:spPr>
        <p:txBody>
          <a:bodyPr/>
          <a:lstStyle/>
          <a:p>
            <a:pPr marL="342900" indent="-342900">
              <a:spcBef>
                <a:spcPct val="20000"/>
              </a:spcBef>
            </a:pPr>
            <a:r>
              <a:rPr lang="en-US" sz="3200" dirty="0" smtClean="0">
                <a:latin typeface="Calibri" pitchFamily="34" charset="0"/>
              </a:rPr>
              <a:t>Repeated</a:t>
            </a:r>
            <a:endParaRPr lang="en-US" sz="3200" dirty="0">
              <a:latin typeface="Calibri" pitchFamily="34" charset="0"/>
            </a:endParaRPr>
          </a:p>
        </p:txBody>
      </p:sp>
      <p:sp>
        <p:nvSpPr>
          <p:cNvPr id="71" name="Rectangle 70"/>
          <p:cNvSpPr/>
          <p:nvPr/>
        </p:nvSpPr>
        <p:spPr>
          <a:xfrm>
            <a:off x="4876800" y="1752600"/>
            <a:ext cx="3810000" cy="4401205"/>
          </a:xfrm>
          <a:prstGeom prst="rect">
            <a:avLst/>
          </a:prstGeom>
        </p:spPr>
        <p:txBody>
          <a:bodyPr wrap="square">
            <a:spAutoFit/>
          </a:bodyPr>
          <a:lstStyle/>
          <a:p>
            <a:r>
              <a:rPr lang="en-US" sz="2800" b="0" dirty="0" smtClean="0">
                <a:latin typeface="Calibri" pitchFamily="34" charset="0"/>
                <a:cs typeface="Calibri" pitchFamily="34" charset="0"/>
              </a:rPr>
              <a:t>Equipment can often cause patterns that are repeated across fields.</a:t>
            </a:r>
          </a:p>
          <a:p>
            <a:endParaRPr lang="en-US" sz="2800" b="0" dirty="0" smtClean="0">
              <a:latin typeface="Calibri" pitchFamily="34" charset="0"/>
              <a:cs typeface="Calibri" pitchFamily="34" charset="0"/>
            </a:endParaRPr>
          </a:p>
          <a:p>
            <a:r>
              <a:rPr lang="en-US" sz="2800" b="0" dirty="0" smtClean="0">
                <a:latin typeface="Calibri" pitchFamily="34" charset="0"/>
                <a:cs typeface="Calibri" pitchFamily="34" charset="0"/>
              </a:rPr>
              <a:t>For example, spray overlap every time the booms overlapped, compacted areas every "x" rows from combine tires the prior fall, etc..</a:t>
            </a:r>
            <a:endParaRPr lang="en-US" sz="2800" b="0" dirty="0">
              <a:latin typeface="Calibri" pitchFamily="34" charset="0"/>
              <a:cs typeface="Calibri" pitchFamily="34" charset="0"/>
            </a:endParaRPr>
          </a:p>
        </p:txBody>
      </p:sp>
      <p:grpSp>
        <p:nvGrpSpPr>
          <p:cNvPr id="28" name="Group 67"/>
          <p:cNvGrpSpPr>
            <a:grpSpLocks/>
          </p:cNvGrpSpPr>
          <p:nvPr/>
        </p:nvGrpSpPr>
        <p:grpSpPr bwMode="auto">
          <a:xfrm rot="10800000">
            <a:off x="2986084" y="4953000"/>
            <a:ext cx="290513" cy="1219200"/>
            <a:chOff x="3239" y="2352"/>
            <a:chExt cx="183" cy="768"/>
          </a:xfrm>
        </p:grpSpPr>
        <p:sp>
          <p:nvSpPr>
            <p:cNvPr id="29" name="Oval 16"/>
            <p:cNvSpPr>
              <a:spLocks noChangeArrowheads="1"/>
            </p:cNvSpPr>
            <p:nvPr/>
          </p:nvSpPr>
          <p:spPr bwMode="auto">
            <a:xfrm rot="16200000">
              <a:off x="3281" y="2874"/>
              <a:ext cx="96" cy="10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30" name="Oval 19"/>
            <p:cNvSpPr>
              <a:spLocks noChangeArrowheads="1"/>
            </p:cNvSpPr>
            <p:nvPr/>
          </p:nvSpPr>
          <p:spPr bwMode="auto">
            <a:xfrm rot="16200000">
              <a:off x="3293" y="2729"/>
              <a:ext cx="96" cy="109"/>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31" name="Oval 22"/>
            <p:cNvSpPr>
              <a:spLocks noChangeArrowheads="1"/>
            </p:cNvSpPr>
            <p:nvPr/>
          </p:nvSpPr>
          <p:spPr bwMode="auto">
            <a:xfrm rot="16200000">
              <a:off x="3307" y="3017"/>
              <a:ext cx="96" cy="109"/>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32" name="Oval 23"/>
            <p:cNvSpPr>
              <a:spLocks noChangeArrowheads="1"/>
            </p:cNvSpPr>
            <p:nvPr/>
          </p:nvSpPr>
          <p:spPr bwMode="auto">
            <a:xfrm rot="16200000">
              <a:off x="3258" y="2345"/>
              <a:ext cx="96" cy="109"/>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33" name="Oval 24"/>
            <p:cNvSpPr>
              <a:spLocks noChangeArrowheads="1"/>
            </p:cNvSpPr>
            <p:nvPr/>
          </p:nvSpPr>
          <p:spPr bwMode="auto">
            <a:xfrm rot="16200000">
              <a:off x="3245" y="2538"/>
              <a:ext cx="96" cy="108"/>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sp>
          <p:nvSpPr>
            <p:cNvPr id="34" name="Oval 25"/>
            <p:cNvSpPr>
              <a:spLocks noChangeArrowheads="1"/>
            </p:cNvSpPr>
            <p:nvPr/>
          </p:nvSpPr>
          <p:spPr bwMode="auto">
            <a:xfrm rot="16200000">
              <a:off x="3320" y="2441"/>
              <a:ext cx="96" cy="109"/>
            </a:xfrm>
            <a:prstGeom prst="ellipse">
              <a:avLst/>
            </a:prstGeom>
            <a:solidFill>
              <a:srgbClr val="800080"/>
            </a:solidFill>
            <a:ln w="9525">
              <a:solidFill>
                <a:schemeClr val="tx1"/>
              </a:solidFill>
              <a:round/>
              <a:headEnd/>
              <a:tailEnd/>
            </a:ln>
          </p:spPr>
          <p:txBody>
            <a:bodyPr rot="10800000" vert="eaVert" wrap="none" anchor="ctr"/>
            <a:lstStyle/>
            <a:p>
              <a:endParaRPr lang="en-US">
                <a:solidFill>
                  <a:srgbClr val="000000"/>
                </a:solidFill>
                <a:latin typeface="Calibri" pitchFamily="34" charset="0"/>
              </a:endParaRPr>
            </a:p>
          </p:txBody>
        </p:sp>
      </p:grpSp>
      <p:pic>
        <p:nvPicPr>
          <p:cNvPr id="35" name="Picture 34" descr="P105026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1905000"/>
            <a:ext cx="3352800" cy="2514600"/>
          </a:xfrm>
          <a:prstGeom prst="rect">
            <a:avLst/>
          </a:prstGeom>
          <a:ln>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p:cNvSpPr txBox="1">
            <a:spLocks noChangeArrowheads="1"/>
          </p:cNvSpPr>
          <p:nvPr/>
        </p:nvSpPr>
        <p:spPr bwMode="auto">
          <a:xfrm>
            <a:off x="0" y="152400"/>
            <a:ext cx="9144000" cy="762000"/>
          </a:xfrm>
          <a:prstGeom prst="rect">
            <a:avLst/>
          </a:prstGeom>
          <a:noFill/>
          <a:ln w="9525">
            <a:noFill/>
            <a:miter lim="800000"/>
            <a:headEnd/>
            <a:tailEnd/>
          </a:ln>
        </p:spPr>
        <p:txBody>
          <a:bodyPr>
            <a:spAutoFit/>
          </a:bodyPr>
          <a:lstStyle/>
          <a:p>
            <a:pPr algn="ctr"/>
            <a:r>
              <a:rPr lang="en-US" sz="4400">
                <a:solidFill>
                  <a:srgbClr val="000000"/>
                </a:solidFill>
                <a:latin typeface="Calibri" pitchFamily="34" charset="0"/>
              </a:rPr>
              <a:t>Scouting patterns</a:t>
            </a:r>
          </a:p>
        </p:txBody>
      </p:sp>
      <p:pic>
        <p:nvPicPr>
          <p:cNvPr id="20482" name="Picture 3"/>
          <p:cNvPicPr>
            <a:picLocks noChangeAspect="1" noChangeArrowheads="1"/>
          </p:cNvPicPr>
          <p:nvPr/>
        </p:nvPicPr>
        <p:blipFill>
          <a:blip r:embed="rId3" cstate="print"/>
          <a:srcRect/>
          <a:stretch>
            <a:fillRect/>
          </a:stretch>
        </p:blipFill>
        <p:spPr bwMode="auto">
          <a:xfrm>
            <a:off x="420688" y="1447800"/>
            <a:ext cx="8494712" cy="4600575"/>
          </a:xfrm>
          <a:prstGeom prst="rect">
            <a:avLst/>
          </a:prstGeom>
          <a:noFill/>
          <a:ln w="9525">
            <a:noFill/>
            <a:miter lim="800000"/>
            <a:headEnd/>
            <a:tailEnd/>
          </a:ln>
        </p:spPr>
      </p:pic>
      <p:grpSp>
        <p:nvGrpSpPr>
          <p:cNvPr id="2" name="Group 4"/>
          <p:cNvGrpSpPr>
            <a:grpSpLocks/>
          </p:cNvGrpSpPr>
          <p:nvPr/>
        </p:nvGrpSpPr>
        <p:grpSpPr bwMode="auto">
          <a:xfrm>
            <a:off x="914400" y="1524000"/>
            <a:ext cx="1828800" cy="5105400"/>
            <a:chOff x="576" y="720"/>
            <a:chExt cx="1152" cy="3216"/>
          </a:xfrm>
        </p:grpSpPr>
        <p:sp>
          <p:nvSpPr>
            <p:cNvPr id="20498" name="Text Box 5"/>
            <p:cNvSpPr txBox="1">
              <a:spLocks noChangeArrowheads="1"/>
            </p:cNvSpPr>
            <p:nvPr/>
          </p:nvSpPr>
          <p:spPr bwMode="auto">
            <a:xfrm>
              <a:off x="672" y="3571"/>
              <a:ext cx="1024" cy="365"/>
            </a:xfrm>
            <a:prstGeom prst="rect">
              <a:avLst/>
            </a:prstGeom>
            <a:noFill/>
            <a:ln w="9525">
              <a:noFill/>
              <a:miter lim="800000"/>
              <a:headEnd/>
              <a:tailEnd/>
            </a:ln>
          </p:spPr>
          <p:txBody>
            <a:bodyPr wrap="none">
              <a:spAutoFit/>
            </a:bodyPr>
            <a:lstStyle/>
            <a:p>
              <a:r>
                <a:rPr lang="en-US" sz="3200">
                  <a:solidFill>
                    <a:srgbClr val="000000"/>
                  </a:solidFill>
                  <a:latin typeface="Calibri" pitchFamily="34" charset="0"/>
                </a:rPr>
                <a:t>Transect</a:t>
              </a:r>
            </a:p>
          </p:txBody>
        </p:sp>
        <p:sp>
          <p:nvSpPr>
            <p:cNvPr id="20499" name="Line 6"/>
            <p:cNvSpPr>
              <a:spLocks noChangeShapeType="1"/>
            </p:cNvSpPr>
            <p:nvPr/>
          </p:nvSpPr>
          <p:spPr bwMode="auto">
            <a:xfrm flipV="1">
              <a:off x="576" y="720"/>
              <a:ext cx="1152" cy="2736"/>
            </a:xfrm>
            <a:prstGeom prst="line">
              <a:avLst/>
            </a:prstGeom>
            <a:noFill/>
            <a:ln w="76200">
              <a:solidFill>
                <a:srgbClr val="FFCC00"/>
              </a:solidFill>
              <a:round/>
              <a:headEnd/>
              <a:tailEnd/>
            </a:ln>
          </p:spPr>
          <p:txBody>
            <a:bodyPr/>
            <a:lstStyle/>
            <a:p>
              <a:endParaRPr lang="en-US"/>
            </a:p>
          </p:txBody>
        </p:sp>
      </p:grpSp>
      <p:grpSp>
        <p:nvGrpSpPr>
          <p:cNvPr id="3" name="Group 7"/>
          <p:cNvGrpSpPr>
            <a:grpSpLocks/>
          </p:cNvGrpSpPr>
          <p:nvPr/>
        </p:nvGrpSpPr>
        <p:grpSpPr bwMode="auto">
          <a:xfrm>
            <a:off x="3668713" y="1752600"/>
            <a:ext cx="1614487" cy="4841875"/>
            <a:chOff x="2304" y="864"/>
            <a:chExt cx="1017" cy="3050"/>
          </a:xfrm>
        </p:grpSpPr>
        <p:sp>
          <p:nvSpPr>
            <p:cNvPr id="20493" name="Line 8"/>
            <p:cNvSpPr>
              <a:spLocks noChangeShapeType="1"/>
            </p:cNvSpPr>
            <p:nvPr/>
          </p:nvSpPr>
          <p:spPr bwMode="auto">
            <a:xfrm flipV="1">
              <a:off x="2343" y="2795"/>
              <a:ext cx="978" cy="654"/>
            </a:xfrm>
            <a:prstGeom prst="line">
              <a:avLst/>
            </a:prstGeom>
            <a:noFill/>
            <a:ln w="76200">
              <a:solidFill>
                <a:srgbClr val="FFCC00"/>
              </a:solidFill>
              <a:round/>
              <a:headEnd/>
              <a:tailEnd/>
            </a:ln>
          </p:spPr>
          <p:txBody>
            <a:bodyPr/>
            <a:lstStyle/>
            <a:p>
              <a:endParaRPr lang="en-US"/>
            </a:p>
          </p:txBody>
        </p:sp>
        <p:sp>
          <p:nvSpPr>
            <p:cNvPr id="20494" name="Line 9"/>
            <p:cNvSpPr>
              <a:spLocks noChangeShapeType="1"/>
            </p:cNvSpPr>
            <p:nvPr/>
          </p:nvSpPr>
          <p:spPr bwMode="auto">
            <a:xfrm>
              <a:off x="2351" y="2160"/>
              <a:ext cx="962" cy="653"/>
            </a:xfrm>
            <a:prstGeom prst="line">
              <a:avLst/>
            </a:prstGeom>
            <a:noFill/>
            <a:ln w="76200">
              <a:solidFill>
                <a:srgbClr val="FFCC00"/>
              </a:solidFill>
              <a:round/>
              <a:headEnd/>
              <a:tailEnd/>
            </a:ln>
          </p:spPr>
          <p:txBody>
            <a:bodyPr/>
            <a:lstStyle/>
            <a:p>
              <a:endParaRPr lang="en-US"/>
            </a:p>
          </p:txBody>
        </p:sp>
        <p:sp>
          <p:nvSpPr>
            <p:cNvPr id="20495" name="Line 10"/>
            <p:cNvSpPr>
              <a:spLocks noChangeShapeType="1"/>
            </p:cNvSpPr>
            <p:nvPr/>
          </p:nvSpPr>
          <p:spPr bwMode="auto">
            <a:xfrm flipV="1">
              <a:off x="2323" y="1583"/>
              <a:ext cx="989" cy="569"/>
            </a:xfrm>
            <a:prstGeom prst="line">
              <a:avLst/>
            </a:prstGeom>
            <a:noFill/>
            <a:ln w="76200">
              <a:solidFill>
                <a:srgbClr val="FFCC00"/>
              </a:solidFill>
              <a:round/>
              <a:headEnd/>
              <a:tailEnd/>
            </a:ln>
          </p:spPr>
          <p:txBody>
            <a:bodyPr/>
            <a:lstStyle/>
            <a:p>
              <a:endParaRPr lang="en-US"/>
            </a:p>
          </p:txBody>
        </p:sp>
        <p:sp>
          <p:nvSpPr>
            <p:cNvPr id="20496" name="Line 11"/>
            <p:cNvSpPr>
              <a:spLocks noChangeShapeType="1"/>
            </p:cNvSpPr>
            <p:nvPr/>
          </p:nvSpPr>
          <p:spPr bwMode="auto">
            <a:xfrm>
              <a:off x="2304" y="864"/>
              <a:ext cx="1008" cy="692"/>
            </a:xfrm>
            <a:prstGeom prst="line">
              <a:avLst/>
            </a:prstGeom>
            <a:noFill/>
            <a:ln w="76200">
              <a:solidFill>
                <a:srgbClr val="FFCC00"/>
              </a:solidFill>
              <a:round/>
              <a:headEnd/>
              <a:tailEnd/>
            </a:ln>
          </p:spPr>
          <p:txBody>
            <a:bodyPr/>
            <a:lstStyle/>
            <a:p>
              <a:endParaRPr lang="en-US"/>
            </a:p>
          </p:txBody>
        </p:sp>
        <p:sp>
          <p:nvSpPr>
            <p:cNvPr id="20497" name="Text Box 12"/>
            <p:cNvSpPr txBox="1">
              <a:spLocks noChangeArrowheads="1"/>
            </p:cNvSpPr>
            <p:nvPr/>
          </p:nvSpPr>
          <p:spPr bwMode="auto">
            <a:xfrm>
              <a:off x="2393" y="3546"/>
              <a:ext cx="912" cy="368"/>
            </a:xfrm>
            <a:prstGeom prst="rect">
              <a:avLst/>
            </a:prstGeom>
            <a:noFill/>
            <a:ln w="9525">
              <a:noFill/>
              <a:miter lim="800000"/>
              <a:headEnd/>
              <a:tailEnd/>
            </a:ln>
          </p:spPr>
          <p:txBody>
            <a:bodyPr wrap="none">
              <a:spAutoFit/>
            </a:bodyPr>
            <a:lstStyle/>
            <a:p>
              <a:r>
                <a:rPr lang="en-US" sz="3200" dirty="0" err="1" smtClean="0">
                  <a:solidFill>
                    <a:srgbClr val="000000"/>
                  </a:solidFill>
                  <a:latin typeface="Calibri" pitchFamily="34" charset="0"/>
                </a:rPr>
                <a:t>Zig</a:t>
              </a:r>
              <a:r>
                <a:rPr lang="en-US" sz="3200" dirty="0" err="1">
                  <a:solidFill>
                    <a:srgbClr val="000000"/>
                  </a:solidFill>
                  <a:latin typeface="Calibri" pitchFamily="34" charset="0"/>
                </a:rPr>
                <a:t>-</a:t>
              </a:r>
              <a:r>
                <a:rPr lang="en-US" sz="3200" dirty="0" err="1" smtClean="0">
                  <a:solidFill>
                    <a:srgbClr val="000000"/>
                  </a:solidFill>
                  <a:latin typeface="Calibri" pitchFamily="34" charset="0"/>
                </a:rPr>
                <a:t>zag</a:t>
              </a:r>
              <a:r>
                <a:rPr lang="en-US" sz="3200" dirty="0" smtClean="0">
                  <a:solidFill>
                    <a:srgbClr val="000000"/>
                  </a:solidFill>
                  <a:latin typeface="Calibri" pitchFamily="34" charset="0"/>
                </a:rPr>
                <a:t> </a:t>
              </a:r>
              <a:endParaRPr lang="en-US" sz="3200" dirty="0">
                <a:solidFill>
                  <a:srgbClr val="000000"/>
                </a:solidFill>
                <a:latin typeface="Calibri" pitchFamily="34" charset="0"/>
              </a:endParaRPr>
            </a:p>
          </p:txBody>
        </p:sp>
      </p:grpSp>
      <p:grpSp>
        <p:nvGrpSpPr>
          <p:cNvPr id="4" name="Group 13"/>
          <p:cNvGrpSpPr>
            <a:grpSpLocks/>
          </p:cNvGrpSpPr>
          <p:nvPr/>
        </p:nvGrpSpPr>
        <p:grpSpPr bwMode="auto">
          <a:xfrm>
            <a:off x="6477000" y="1752600"/>
            <a:ext cx="1981200" cy="4846638"/>
            <a:chOff x="4080" y="864"/>
            <a:chExt cx="1248" cy="3053"/>
          </a:xfrm>
        </p:grpSpPr>
        <p:sp>
          <p:nvSpPr>
            <p:cNvPr id="20488" name="Text Box 14"/>
            <p:cNvSpPr txBox="1">
              <a:spLocks noChangeArrowheads="1"/>
            </p:cNvSpPr>
            <p:nvPr/>
          </p:nvSpPr>
          <p:spPr bwMode="auto">
            <a:xfrm>
              <a:off x="4128" y="3552"/>
              <a:ext cx="1144" cy="365"/>
            </a:xfrm>
            <a:prstGeom prst="rect">
              <a:avLst/>
            </a:prstGeom>
            <a:noFill/>
            <a:ln w="9525">
              <a:noFill/>
              <a:miter lim="800000"/>
              <a:headEnd/>
              <a:tailEnd/>
            </a:ln>
          </p:spPr>
          <p:txBody>
            <a:bodyPr wrap="none">
              <a:spAutoFit/>
            </a:bodyPr>
            <a:lstStyle/>
            <a:p>
              <a:r>
                <a:rPr lang="en-US" sz="3200">
                  <a:solidFill>
                    <a:srgbClr val="000000"/>
                  </a:solidFill>
                  <a:latin typeface="Calibri" pitchFamily="34" charset="0"/>
                </a:rPr>
                <a:t>Diamond </a:t>
              </a:r>
            </a:p>
          </p:txBody>
        </p:sp>
        <p:sp>
          <p:nvSpPr>
            <p:cNvPr id="20489" name="Line 15"/>
            <p:cNvSpPr>
              <a:spLocks noChangeShapeType="1"/>
            </p:cNvSpPr>
            <p:nvPr/>
          </p:nvSpPr>
          <p:spPr bwMode="auto">
            <a:xfrm flipH="1" flipV="1">
              <a:off x="4080" y="2112"/>
              <a:ext cx="624" cy="1248"/>
            </a:xfrm>
            <a:prstGeom prst="line">
              <a:avLst/>
            </a:prstGeom>
            <a:noFill/>
            <a:ln w="76200">
              <a:solidFill>
                <a:srgbClr val="FFCC00"/>
              </a:solidFill>
              <a:round/>
              <a:headEnd/>
              <a:tailEnd/>
            </a:ln>
          </p:spPr>
          <p:txBody>
            <a:bodyPr/>
            <a:lstStyle/>
            <a:p>
              <a:endParaRPr lang="en-US"/>
            </a:p>
          </p:txBody>
        </p:sp>
        <p:sp>
          <p:nvSpPr>
            <p:cNvPr id="20490" name="Line 16"/>
            <p:cNvSpPr>
              <a:spLocks noChangeShapeType="1"/>
            </p:cNvSpPr>
            <p:nvPr/>
          </p:nvSpPr>
          <p:spPr bwMode="auto">
            <a:xfrm flipV="1">
              <a:off x="4080" y="887"/>
              <a:ext cx="610" cy="1225"/>
            </a:xfrm>
            <a:prstGeom prst="line">
              <a:avLst/>
            </a:prstGeom>
            <a:noFill/>
            <a:ln w="76200">
              <a:solidFill>
                <a:srgbClr val="FFCC00"/>
              </a:solidFill>
              <a:round/>
              <a:headEnd/>
              <a:tailEnd/>
            </a:ln>
          </p:spPr>
          <p:txBody>
            <a:bodyPr/>
            <a:lstStyle/>
            <a:p>
              <a:endParaRPr lang="en-US"/>
            </a:p>
          </p:txBody>
        </p:sp>
        <p:sp>
          <p:nvSpPr>
            <p:cNvPr id="20491" name="Line 17"/>
            <p:cNvSpPr>
              <a:spLocks noChangeShapeType="1"/>
            </p:cNvSpPr>
            <p:nvPr/>
          </p:nvSpPr>
          <p:spPr bwMode="auto">
            <a:xfrm flipV="1">
              <a:off x="4704" y="2112"/>
              <a:ext cx="624" cy="1248"/>
            </a:xfrm>
            <a:prstGeom prst="line">
              <a:avLst/>
            </a:prstGeom>
            <a:noFill/>
            <a:ln w="76200">
              <a:solidFill>
                <a:srgbClr val="FFCC00"/>
              </a:solidFill>
              <a:round/>
              <a:headEnd/>
              <a:tailEnd/>
            </a:ln>
          </p:spPr>
          <p:txBody>
            <a:bodyPr/>
            <a:lstStyle/>
            <a:p>
              <a:endParaRPr lang="en-US"/>
            </a:p>
          </p:txBody>
        </p:sp>
        <p:sp>
          <p:nvSpPr>
            <p:cNvPr id="20492" name="Line 18"/>
            <p:cNvSpPr>
              <a:spLocks noChangeShapeType="1"/>
            </p:cNvSpPr>
            <p:nvPr/>
          </p:nvSpPr>
          <p:spPr bwMode="auto">
            <a:xfrm flipH="1" flipV="1">
              <a:off x="4704" y="864"/>
              <a:ext cx="624" cy="1248"/>
            </a:xfrm>
            <a:prstGeom prst="line">
              <a:avLst/>
            </a:prstGeom>
            <a:noFill/>
            <a:ln w="76200">
              <a:solidFill>
                <a:srgbClr val="FFCC00"/>
              </a:solidFill>
              <a:round/>
              <a:headEnd/>
              <a:tailEnd/>
            </a:ln>
          </p:spPr>
          <p:txBody>
            <a:bodyPr/>
            <a:lstStyle/>
            <a:p>
              <a:endParaRPr lang="en-US"/>
            </a:p>
          </p:txBody>
        </p:sp>
      </p:grpSp>
      <p:sp>
        <p:nvSpPr>
          <p:cNvPr id="20486" name="Rectangle 19"/>
          <p:cNvSpPr>
            <a:spLocks noChangeArrowheads="1"/>
          </p:cNvSpPr>
          <p:nvPr/>
        </p:nvSpPr>
        <p:spPr bwMode="auto">
          <a:xfrm>
            <a:off x="2895600" y="1447800"/>
            <a:ext cx="381000" cy="4724400"/>
          </a:xfrm>
          <a:prstGeom prst="rect">
            <a:avLst/>
          </a:prstGeom>
          <a:solidFill>
            <a:schemeClr val="bg1"/>
          </a:solidFill>
          <a:ln w="9525">
            <a:noFill/>
            <a:miter lim="800000"/>
            <a:headEnd/>
            <a:tailEnd/>
          </a:ln>
        </p:spPr>
        <p:txBody>
          <a:bodyPr wrap="none" anchor="ctr"/>
          <a:lstStyle/>
          <a:p>
            <a:endParaRPr lang="en-US">
              <a:solidFill>
                <a:srgbClr val="000000"/>
              </a:solidFill>
              <a:latin typeface="Calibri" pitchFamily="34" charset="0"/>
            </a:endParaRPr>
          </a:p>
        </p:txBody>
      </p:sp>
      <p:sp>
        <p:nvSpPr>
          <p:cNvPr id="20487" name="Rectangle 20"/>
          <p:cNvSpPr>
            <a:spLocks noChangeArrowheads="1"/>
          </p:cNvSpPr>
          <p:nvPr/>
        </p:nvSpPr>
        <p:spPr bwMode="auto">
          <a:xfrm>
            <a:off x="5715000" y="1447800"/>
            <a:ext cx="381000" cy="4724400"/>
          </a:xfrm>
          <a:prstGeom prst="rect">
            <a:avLst/>
          </a:prstGeom>
          <a:solidFill>
            <a:schemeClr val="bg1"/>
          </a:solidFill>
          <a:ln w="9525">
            <a:noFill/>
            <a:miter lim="800000"/>
            <a:headEnd/>
            <a:tailEnd/>
          </a:ln>
        </p:spPr>
        <p:txBody>
          <a:bodyPr wrap="none" anchor="ctr"/>
          <a:lstStyle/>
          <a:p>
            <a:endParaRPr lang="en-US">
              <a:solidFill>
                <a:srgbClr val="000000"/>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p:cNvSpPr>
            <a:spLocks noChangeArrowheads="1"/>
          </p:cNvSpPr>
          <p:nvPr/>
        </p:nvSpPr>
        <p:spPr bwMode="auto">
          <a:xfrm>
            <a:off x="457200" y="1811338"/>
            <a:ext cx="8305800" cy="3908762"/>
          </a:xfrm>
          <a:prstGeom prst="rect">
            <a:avLst/>
          </a:prstGeom>
          <a:noFill/>
          <a:ln w="9525">
            <a:noFill/>
            <a:miter lim="800000"/>
            <a:headEnd/>
            <a:tailEnd/>
          </a:ln>
        </p:spPr>
        <p:txBody>
          <a:bodyPr>
            <a:spAutoFit/>
          </a:bodyPr>
          <a:lstStyle/>
          <a:p>
            <a:pPr marL="495300" indent="-495300"/>
            <a:r>
              <a:rPr lang="en-US" sz="3200" dirty="0">
                <a:latin typeface="Calibri" pitchFamily="34" charset="0"/>
              </a:rPr>
              <a:t>Check individual plants for symptoms and signs</a:t>
            </a:r>
          </a:p>
          <a:p>
            <a:pPr marL="495300" indent="-495300"/>
            <a:endParaRPr lang="en-US" sz="2800" dirty="0">
              <a:latin typeface="Calibri" pitchFamily="34" charset="0"/>
            </a:endParaRPr>
          </a:p>
          <a:p>
            <a:pPr marL="495300" indent="-495300">
              <a:buFont typeface="Arial" charset="0"/>
              <a:buAutoNum type="romanLcPeriod"/>
            </a:pPr>
            <a:r>
              <a:rPr lang="en-US" sz="2800" dirty="0" smtClean="0">
                <a:latin typeface="Calibri" pitchFamily="34" charset="0"/>
              </a:rPr>
              <a:t>Compare</a:t>
            </a:r>
            <a:r>
              <a:rPr lang="en-US" sz="2800" b="0" dirty="0" smtClean="0">
                <a:latin typeface="Calibri" pitchFamily="34" charset="0"/>
              </a:rPr>
              <a:t> </a:t>
            </a:r>
            <a:r>
              <a:rPr lang="en-US" sz="2800" b="0" dirty="0">
                <a:latin typeface="Calibri" pitchFamily="34" charset="0"/>
              </a:rPr>
              <a:t>damaged plants with healthy plants. </a:t>
            </a:r>
          </a:p>
          <a:p>
            <a:pPr marL="495300" indent="-495300">
              <a:buFont typeface="Arial" charset="0"/>
              <a:buAutoNum type="romanLcPeriod"/>
            </a:pPr>
            <a:endParaRPr lang="en-US" sz="1000" b="0" dirty="0">
              <a:latin typeface="Calibri" pitchFamily="34" charset="0"/>
            </a:endParaRPr>
          </a:p>
          <a:p>
            <a:pPr marL="495300" indent="-495300">
              <a:buFont typeface="Arial" charset="0"/>
              <a:buAutoNum type="romanLcPeriod"/>
            </a:pPr>
            <a:r>
              <a:rPr lang="en-US" sz="2800" dirty="0" smtClean="0">
                <a:latin typeface="Calibri" pitchFamily="34" charset="0"/>
              </a:rPr>
              <a:t>Check </a:t>
            </a:r>
            <a:r>
              <a:rPr lang="en-US" sz="2800" dirty="0">
                <a:latin typeface="Calibri" pitchFamily="34" charset="0"/>
              </a:rPr>
              <a:t>the entire </a:t>
            </a:r>
            <a:r>
              <a:rPr lang="en-US" sz="2800" dirty="0" smtClean="0">
                <a:latin typeface="Calibri" pitchFamily="34" charset="0"/>
              </a:rPr>
              <a:t>plant and environment around it</a:t>
            </a:r>
            <a:r>
              <a:rPr lang="en-US" sz="2800" b="0" dirty="0" smtClean="0">
                <a:latin typeface="Calibri" pitchFamily="34" charset="0"/>
              </a:rPr>
              <a:t>, </a:t>
            </a:r>
            <a:r>
              <a:rPr lang="en-US" sz="2800" b="0" dirty="0">
                <a:latin typeface="Calibri" pitchFamily="34" charset="0"/>
              </a:rPr>
              <a:t>including leaves, stems, roots, </a:t>
            </a:r>
            <a:r>
              <a:rPr lang="en-US" sz="2800" b="0" dirty="0" smtClean="0">
                <a:latin typeface="Calibri" pitchFamily="34" charset="0"/>
              </a:rPr>
              <a:t>internal tissues, soil, pests not directly on plant, competition, etc.</a:t>
            </a:r>
            <a:endParaRPr lang="en-US" sz="2800" b="0" dirty="0">
              <a:latin typeface="Calibri" pitchFamily="34" charset="0"/>
            </a:endParaRPr>
          </a:p>
          <a:p>
            <a:pPr marL="495300" indent="-495300">
              <a:buFont typeface="Arial" charset="0"/>
              <a:buAutoNum type="romanLcPeriod"/>
            </a:pPr>
            <a:endParaRPr lang="en-US" sz="1000" b="0" dirty="0">
              <a:latin typeface="Calibri" pitchFamily="34" charset="0"/>
            </a:endParaRPr>
          </a:p>
          <a:p>
            <a:pPr marL="495300" indent="-495300">
              <a:buFont typeface="Arial" charset="0"/>
              <a:buAutoNum type="romanLcPeriod"/>
            </a:pPr>
            <a:r>
              <a:rPr lang="en-US" sz="2800" b="0" dirty="0" smtClean="0">
                <a:latin typeface="Calibri" pitchFamily="34" charset="0"/>
              </a:rPr>
              <a:t>A </a:t>
            </a:r>
            <a:r>
              <a:rPr lang="en-US" sz="2800" dirty="0">
                <a:latin typeface="Calibri" pitchFamily="34" charset="0"/>
              </a:rPr>
              <a:t>small hand lens, a pocket knife, a trowel, </a:t>
            </a:r>
            <a:r>
              <a:rPr lang="en-US" sz="2800" dirty="0" smtClean="0">
                <a:latin typeface="Calibri" pitchFamily="34" charset="0"/>
              </a:rPr>
              <a:t>a </a:t>
            </a:r>
            <a:r>
              <a:rPr lang="en-US" sz="2800" dirty="0">
                <a:latin typeface="Calibri" pitchFamily="34" charset="0"/>
              </a:rPr>
              <a:t>shovel</a:t>
            </a:r>
            <a:r>
              <a:rPr lang="en-US" sz="2800" b="0" dirty="0">
                <a:latin typeface="Calibri" pitchFamily="34" charset="0"/>
              </a:rPr>
              <a:t> </a:t>
            </a:r>
            <a:r>
              <a:rPr lang="en-US" sz="2800" b="0" dirty="0" smtClean="0">
                <a:latin typeface="Calibri" pitchFamily="34" charset="0"/>
              </a:rPr>
              <a:t>and the </a:t>
            </a:r>
            <a:r>
              <a:rPr lang="en-US" sz="2800" dirty="0" smtClean="0">
                <a:latin typeface="Calibri" pitchFamily="34" charset="0"/>
              </a:rPr>
              <a:t>field guides</a:t>
            </a:r>
            <a:r>
              <a:rPr lang="en-US" sz="2800" b="0" dirty="0" smtClean="0">
                <a:latin typeface="Calibri" pitchFamily="34" charset="0"/>
              </a:rPr>
              <a:t> are </a:t>
            </a:r>
            <a:r>
              <a:rPr lang="en-US" sz="2800" b="0" dirty="0">
                <a:latin typeface="Calibri" pitchFamily="34" charset="0"/>
              </a:rPr>
              <a:t>valuable tools.</a:t>
            </a:r>
          </a:p>
        </p:txBody>
      </p:sp>
      <p:sp>
        <p:nvSpPr>
          <p:cNvPr id="28674" name="Text Box 5"/>
          <p:cNvSpPr txBox="1">
            <a:spLocks noChangeArrowheads="1"/>
          </p:cNvSpPr>
          <p:nvPr/>
        </p:nvSpPr>
        <p:spPr bwMode="auto">
          <a:xfrm>
            <a:off x="0" y="152400"/>
            <a:ext cx="9144000" cy="769938"/>
          </a:xfrm>
          <a:prstGeom prst="rect">
            <a:avLst/>
          </a:prstGeom>
          <a:noFill/>
          <a:ln w="9525">
            <a:noFill/>
            <a:miter lim="800000"/>
            <a:headEnd/>
            <a:tailEnd/>
          </a:ln>
        </p:spPr>
        <p:txBody>
          <a:bodyPr>
            <a:spAutoFit/>
          </a:bodyPr>
          <a:lstStyle/>
          <a:p>
            <a:pPr algn="ctr"/>
            <a:r>
              <a:rPr lang="en-US" sz="4400">
                <a:solidFill>
                  <a:srgbClr val="000000"/>
                </a:solidFill>
                <a:latin typeface="Calibri" pitchFamily="34" charset="0"/>
              </a:rPr>
              <a:t> 2.  Look at the </a:t>
            </a:r>
            <a:r>
              <a:rPr lang="en-US" sz="2800">
                <a:solidFill>
                  <a:srgbClr val="000000"/>
                </a:solidFill>
                <a:latin typeface="Calibri" pitchFamily="34" charset="0"/>
              </a:rPr>
              <a:t>little</a:t>
            </a:r>
            <a:r>
              <a:rPr lang="en-US" sz="4400">
                <a:solidFill>
                  <a:srgbClr val="000000"/>
                </a:solidFill>
                <a:latin typeface="Calibri" pitchFamily="34" charset="0"/>
              </a:rPr>
              <a:t> picture (plant)</a:t>
            </a: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7" descr="BSR early"/>
          <p:cNvPicPr>
            <a:picLocks noChangeAspect="1" noChangeArrowheads="1"/>
          </p:cNvPicPr>
          <p:nvPr/>
        </p:nvPicPr>
        <p:blipFill>
          <a:blip r:embed="rId3" cstate="print"/>
          <a:srcRect/>
          <a:stretch>
            <a:fillRect/>
          </a:stretch>
        </p:blipFill>
        <p:spPr bwMode="auto">
          <a:xfrm>
            <a:off x="993775" y="3706813"/>
            <a:ext cx="1749425" cy="3074987"/>
          </a:xfrm>
          <a:prstGeom prst="rect">
            <a:avLst/>
          </a:prstGeom>
          <a:noFill/>
          <a:ln w="9525">
            <a:solidFill>
              <a:schemeClr val="tx1"/>
            </a:solidFill>
            <a:miter lim="800000"/>
            <a:headEnd/>
            <a:tailEnd/>
          </a:ln>
        </p:spPr>
      </p:pic>
      <p:pic>
        <p:nvPicPr>
          <p:cNvPr id="30722" name="Picture 19" descr="Disease survey 373"/>
          <p:cNvPicPr>
            <a:picLocks noChangeAspect="1" noChangeArrowheads="1"/>
          </p:cNvPicPr>
          <p:nvPr/>
        </p:nvPicPr>
        <p:blipFill>
          <a:blip r:embed="rId4" cstate="print"/>
          <a:srcRect/>
          <a:stretch>
            <a:fillRect/>
          </a:stretch>
        </p:blipFill>
        <p:spPr bwMode="auto">
          <a:xfrm>
            <a:off x="92075" y="1225550"/>
            <a:ext cx="2955925" cy="2432050"/>
          </a:xfrm>
          <a:prstGeom prst="rect">
            <a:avLst/>
          </a:prstGeom>
          <a:noFill/>
          <a:ln w="9525">
            <a:solidFill>
              <a:schemeClr val="tx1"/>
            </a:solidFill>
            <a:miter lim="800000"/>
            <a:headEnd/>
            <a:tailEnd/>
          </a:ln>
        </p:spPr>
      </p:pic>
      <p:pic>
        <p:nvPicPr>
          <p:cNvPr id="30723" name="Picture 22"/>
          <p:cNvPicPr>
            <a:picLocks noChangeAspect="1" noChangeArrowheads="1"/>
          </p:cNvPicPr>
          <p:nvPr/>
        </p:nvPicPr>
        <p:blipFill>
          <a:blip r:embed="rId5" cstate="print"/>
          <a:srcRect/>
          <a:stretch>
            <a:fillRect/>
          </a:stretch>
        </p:blipFill>
        <p:spPr bwMode="auto">
          <a:xfrm>
            <a:off x="6019800" y="1219200"/>
            <a:ext cx="1728788" cy="4191000"/>
          </a:xfrm>
          <a:prstGeom prst="rect">
            <a:avLst/>
          </a:prstGeom>
          <a:noFill/>
          <a:ln w="9525">
            <a:solidFill>
              <a:schemeClr val="tx1"/>
            </a:solidFill>
            <a:miter lim="800000"/>
            <a:headEnd/>
            <a:tailEnd/>
          </a:ln>
        </p:spPr>
      </p:pic>
      <p:pic>
        <p:nvPicPr>
          <p:cNvPr id="30724" name="Picture 24"/>
          <p:cNvPicPr>
            <a:picLocks noChangeAspect="1" noChangeArrowheads="1"/>
          </p:cNvPicPr>
          <p:nvPr/>
        </p:nvPicPr>
        <p:blipFill>
          <a:blip r:embed="rId6" cstate="print"/>
          <a:srcRect/>
          <a:stretch>
            <a:fillRect/>
          </a:stretch>
        </p:blipFill>
        <p:spPr bwMode="auto">
          <a:xfrm>
            <a:off x="3429000" y="2667000"/>
            <a:ext cx="2228850" cy="2971800"/>
          </a:xfrm>
          <a:prstGeom prst="rect">
            <a:avLst/>
          </a:prstGeom>
          <a:noFill/>
          <a:ln w="9525">
            <a:solidFill>
              <a:schemeClr val="tx1"/>
            </a:solidFill>
            <a:miter lim="800000"/>
            <a:headEnd/>
            <a:tailEnd/>
          </a:ln>
        </p:spPr>
      </p:pic>
      <p:pic>
        <p:nvPicPr>
          <p:cNvPr id="30725" name="Picture 21"/>
          <p:cNvPicPr>
            <a:picLocks noChangeAspect="1" noChangeArrowheads="1"/>
          </p:cNvPicPr>
          <p:nvPr/>
        </p:nvPicPr>
        <p:blipFill>
          <a:blip r:embed="rId7" cstate="print"/>
          <a:srcRect/>
          <a:stretch>
            <a:fillRect/>
          </a:stretch>
        </p:blipFill>
        <p:spPr bwMode="auto">
          <a:xfrm>
            <a:off x="6810375" y="4186238"/>
            <a:ext cx="2257425" cy="2595562"/>
          </a:xfrm>
          <a:prstGeom prst="rect">
            <a:avLst/>
          </a:prstGeom>
          <a:noFill/>
          <a:ln w="9525">
            <a:noFill/>
            <a:miter lim="800000"/>
            <a:headEnd/>
            <a:tailEnd/>
          </a:ln>
        </p:spPr>
      </p:pic>
      <p:sp>
        <p:nvSpPr>
          <p:cNvPr id="30726" name="Line 26"/>
          <p:cNvSpPr>
            <a:spLocks noChangeShapeType="1"/>
          </p:cNvSpPr>
          <p:nvPr/>
        </p:nvSpPr>
        <p:spPr bwMode="auto">
          <a:xfrm flipH="1" flipV="1">
            <a:off x="3124200" y="2057400"/>
            <a:ext cx="381000" cy="457200"/>
          </a:xfrm>
          <a:prstGeom prst="line">
            <a:avLst/>
          </a:prstGeom>
          <a:noFill/>
          <a:ln w="76200">
            <a:solidFill>
              <a:schemeClr val="tx1"/>
            </a:solidFill>
            <a:round/>
            <a:headEnd/>
            <a:tailEnd type="triangle" w="med" len="med"/>
          </a:ln>
        </p:spPr>
        <p:txBody>
          <a:bodyPr/>
          <a:lstStyle/>
          <a:p>
            <a:endParaRPr lang="en-US"/>
          </a:p>
        </p:txBody>
      </p:sp>
      <p:sp>
        <p:nvSpPr>
          <p:cNvPr id="30727" name="Line 27"/>
          <p:cNvSpPr>
            <a:spLocks noChangeShapeType="1"/>
          </p:cNvSpPr>
          <p:nvPr/>
        </p:nvSpPr>
        <p:spPr bwMode="auto">
          <a:xfrm flipV="1">
            <a:off x="5410200" y="2133600"/>
            <a:ext cx="457200" cy="381000"/>
          </a:xfrm>
          <a:prstGeom prst="line">
            <a:avLst/>
          </a:prstGeom>
          <a:noFill/>
          <a:ln w="76200">
            <a:solidFill>
              <a:schemeClr val="tx1"/>
            </a:solidFill>
            <a:round/>
            <a:headEnd/>
            <a:tailEnd type="triangle" w="med" len="med"/>
          </a:ln>
        </p:spPr>
        <p:txBody>
          <a:bodyPr/>
          <a:lstStyle/>
          <a:p>
            <a:endParaRPr lang="en-US"/>
          </a:p>
        </p:txBody>
      </p:sp>
      <p:sp>
        <p:nvSpPr>
          <p:cNvPr id="30728" name="Line 28"/>
          <p:cNvSpPr>
            <a:spLocks noChangeShapeType="1"/>
          </p:cNvSpPr>
          <p:nvPr/>
        </p:nvSpPr>
        <p:spPr bwMode="auto">
          <a:xfrm flipH="1">
            <a:off x="2819400" y="5257800"/>
            <a:ext cx="533400" cy="0"/>
          </a:xfrm>
          <a:prstGeom prst="line">
            <a:avLst/>
          </a:prstGeom>
          <a:noFill/>
          <a:ln w="76200">
            <a:solidFill>
              <a:schemeClr val="tx1"/>
            </a:solidFill>
            <a:round/>
            <a:headEnd/>
            <a:tailEnd type="triangle" w="med" len="med"/>
          </a:ln>
        </p:spPr>
        <p:txBody>
          <a:bodyPr/>
          <a:lstStyle/>
          <a:p>
            <a:endParaRPr lang="en-US"/>
          </a:p>
        </p:txBody>
      </p:sp>
      <p:sp>
        <p:nvSpPr>
          <p:cNvPr id="30729" name="Line 29"/>
          <p:cNvSpPr>
            <a:spLocks noChangeShapeType="1"/>
          </p:cNvSpPr>
          <p:nvPr/>
        </p:nvSpPr>
        <p:spPr bwMode="auto">
          <a:xfrm>
            <a:off x="5867400" y="5486400"/>
            <a:ext cx="838200" cy="533400"/>
          </a:xfrm>
          <a:prstGeom prst="line">
            <a:avLst/>
          </a:prstGeom>
          <a:noFill/>
          <a:ln w="76200">
            <a:solidFill>
              <a:schemeClr val="tx1"/>
            </a:solidFill>
            <a:round/>
            <a:headEnd/>
            <a:tailEnd type="triangle" w="med" len="med"/>
          </a:ln>
        </p:spPr>
        <p:txBody>
          <a:bodyPr/>
          <a:lstStyle/>
          <a:p>
            <a:endParaRPr lang="en-US"/>
          </a:p>
        </p:txBody>
      </p:sp>
      <p:sp>
        <p:nvSpPr>
          <p:cNvPr id="30730" name="Text Box 5"/>
          <p:cNvSpPr txBox="1">
            <a:spLocks noChangeArrowheads="1"/>
          </p:cNvSpPr>
          <p:nvPr/>
        </p:nvSpPr>
        <p:spPr bwMode="auto">
          <a:xfrm>
            <a:off x="0" y="152400"/>
            <a:ext cx="9144000" cy="769938"/>
          </a:xfrm>
          <a:prstGeom prst="rect">
            <a:avLst/>
          </a:prstGeom>
          <a:noFill/>
          <a:ln w="9525">
            <a:noFill/>
            <a:miter lim="800000"/>
            <a:headEnd/>
            <a:tailEnd/>
          </a:ln>
        </p:spPr>
        <p:txBody>
          <a:bodyPr>
            <a:spAutoFit/>
          </a:bodyPr>
          <a:lstStyle/>
          <a:p>
            <a:pPr algn="ctr"/>
            <a:r>
              <a:rPr lang="en-US" sz="4400">
                <a:solidFill>
                  <a:srgbClr val="000000"/>
                </a:solidFill>
                <a:latin typeface="Calibri" pitchFamily="34" charset="0"/>
              </a:rPr>
              <a:t>Check individual plants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2"/>
          <p:cNvGrpSpPr>
            <a:grpSpLocks/>
          </p:cNvGrpSpPr>
          <p:nvPr/>
        </p:nvGrpSpPr>
        <p:grpSpPr bwMode="auto">
          <a:xfrm>
            <a:off x="420688" y="1446213"/>
            <a:ext cx="8494712" cy="4724400"/>
            <a:chOff x="265" y="672"/>
            <a:chExt cx="5351" cy="2976"/>
          </a:xfrm>
        </p:grpSpPr>
        <p:pic>
          <p:nvPicPr>
            <p:cNvPr id="32797" name="Picture 3"/>
            <p:cNvPicPr>
              <a:picLocks noChangeAspect="1" noChangeArrowheads="1"/>
            </p:cNvPicPr>
            <p:nvPr/>
          </p:nvPicPr>
          <p:blipFill>
            <a:blip r:embed="rId3" cstate="print"/>
            <a:srcRect/>
            <a:stretch>
              <a:fillRect/>
            </a:stretch>
          </p:blipFill>
          <p:spPr bwMode="auto">
            <a:xfrm>
              <a:off x="265" y="702"/>
              <a:ext cx="5351" cy="2898"/>
            </a:xfrm>
            <a:prstGeom prst="rect">
              <a:avLst/>
            </a:prstGeom>
            <a:noFill/>
            <a:ln w="9525">
              <a:noFill/>
              <a:miter lim="800000"/>
              <a:headEnd/>
              <a:tailEnd/>
            </a:ln>
          </p:spPr>
        </p:pic>
        <p:sp>
          <p:nvSpPr>
            <p:cNvPr id="32798" name="Rectangle 4"/>
            <p:cNvSpPr>
              <a:spLocks noChangeArrowheads="1"/>
            </p:cNvSpPr>
            <p:nvPr/>
          </p:nvSpPr>
          <p:spPr bwMode="auto">
            <a:xfrm>
              <a:off x="1824" y="672"/>
              <a:ext cx="240" cy="2976"/>
            </a:xfrm>
            <a:prstGeom prst="rect">
              <a:avLst/>
            </a:prstGeom>
            <a:solidFill>
              <a:schemeClr val="bg1"/>
            </a:solidFill>
            <a:ln w="9525">
              <a:noFill/>
              <a:miter lim="800000"/>
              <a:headEnd/>
              <a:tailEnd/>
            </a:ln>
          </p:spPr>
          <p:txBody>
            <a:bodyPr wrap="none" anchor="ctr"/>
            <a:lstStyle/>
            <a:p>
              <a:endParaRPr lang="en-US">
                <a:solidFill>
                  <a:srgbClr val="000000"/>
                </a:solidFill>
                <a:latin typeface="Calibri" pitchFamily="34" charset="0"/>
              </a:endParaRPr>
            </a:p>
          </p:txBody>
        </p:sp>
        <p:sp>
          <p:nvSpPr>
            <p:cNvPr id="32799" name="Rectangle 5"/>
            <p:cNvSpPr>
              <a:spLocks noChangeArrowheads="1"/>
            </p:cNvSpPr>
            <p:nvPr/>
          </p:nvSpPr>
          <p:spPr bwMode="auto">
            <a:xfrm>
              <a:off x="3600" y="672"/>
              <a:ext cx="240" cy="2976"/>
            </a:xfrm>
            <a:prstGeom prst="rect">
              <a:avLst/>
            </a:prstGeom>
            <a:solidFill>
              <a:schemeClr val="bg1"/>
            </a:solidFill>
            <a:ln w="9525">
              <a:noFill/>
              <a:miter lim="800000"/>
              <a:headEnd/>
              <a:tailEnd/>
            </a:ln>
          </p:spPr>
          <p:txBody>
            <a:bodyPr wrap="none" anchor="ctr"/>
            <a:lstStyle/>
            <a:p>
              <a:endParaRPr lang="en-US">
                <a:solidFill>
                  <a:srgbClr val="000000"/>
                </a:solidFill>
                <a:latin typeface="Calibri" pitchFamily="34" charset="0"/>
              </a:endParaRPr>
            </a:p>
          </p:txBody>
        </p:sp>
      </p:grpSp>
      <p:sp>
        <p:nvSpPr>
          <p:cNvPr id="32770" name="Text Box 6"/>
          <p:cNvSpPr txBox="1">
            <a:spLocks noChangeArrowheads="1"/>
          </p:cNvSpPr>
          <p:nvPr/>
        </p:nvSpPr>
        <p:spPr bwMode="auto">
          <a:xfrm>
            <a:off x="0" y="152400"/>
            <a:ext cx="9144000" cy="762000"/>
          </a:xfrm>
          <a:prstGeom prst="rect">
            <a:avLst/>
          </a:prstGeom>
          <a:noFill/>
          <a:ln w="9525">
            <a:noFill/>
            <a:miter lim="800000"/>
            <a:headEnd/>
            <a:tailEnd/>
          </a:ln>
        </p:spPr>
        <p:txBody>
          <a:bodyPr>
            <a:spAutoFit/>
          </a:bodyPr>
          <a:lstStyle/>
          <a:p>
            <a:pPr algn="ctr"/>
            <a:r>
              <a:rPr lang="en-US" sz="4400" dirty="0" smtClean="0">
                <a:solidFill>
                  <a:srgbClr val="000000"/>
                </a:solidFill>
                <a:latin typeface="Calibri" pitchFamily="34" charset="0"/>
              </a:rPr>
              <a:t>Look at more than one plant</a:t>
            </a:r>
            <a:endParaRPr lang="en-US" sz="4400" dirty="0">
              <a:solidFill>
                <a:srgbClr val="000000"/>
              </a:solidFill>
              <a:latin typeface="Calibri" pitchFamily="34" charset="0"/>
            </a:endParaRPr>
          </a:p>
        </p:txBody>
      </p:sp>
      <p:sp>
        <p:nvSpPr>
          <p:cNvPr id="32771" name="Text Box 7"/>
          <p:cNvSpPr txBox="1">
            <a:spLocks noChangeArrowheads="1"/>
          </p:cNvSpPr>
          <p:nvPr/>
        </p:nvSpPr>
        <p:spPr bwMode="auto">
          <a:xfrm>
            <a:off x="1066800" y="6049963"/>
            <a:ext cx="7343775" cy="579437"/>
          </a:xfrm>
          <a:prstGeom prst="rect">
            <a:avLst/>
          </a:prstGeom>
          <a:noFill/>
          <a:ln w="9525">
            <a:noFill/>
            <a:miter lim="800000"/>
            <a:headEnd/>
            <a:tailEnd/>
          </a:ln>
        </p:spPr>
        <p:txBody>
          <a:bodyPr wrap="none">
            <a:spAutoFit/>
          </a:bodyPr>
          <a:lstStyle/>
          <a:p>
            <a:r>
              <a:rPr lang="en-US" sz="3200">
                <a:solidFill>
                  <a:srgbClr val="000000"/>
                </a:solidFill>
                <a:latin typeface="Calibri" pitchFamily="34" charset="0"/>
              </a:rPr>
              <a:t>Aim to assess a minimum of 50-100  plants </a:t>
            </a:r>
          </a:p>
        </p:txBody>
      </p:sp>
      <p:sp>
        <p:nvSpPr>
          <p:cNvPr id="32772" name="Line 9"/>
          <p:cNvSpPr>
            <a:spLocks noChangeShapeType="1"/>
          </p:cNvSpPr>
          <p:nvPr/>
        </p:nvSpPr>
        <p:spPr bwMode="auto">
          <a:xfrm flipV="1">
            <a:off x="914400" y="1522413"/>
            <a:ext cx="1828800" cy="4343400"/>
          </a:xfrm>
          <a:prstGeom prst="line">
            <a:avLst/>
          </a:prstGeom>
          <a:noFill/>
          <a:ln w="76200">
            <a:solidFill>
              <a:srgbClr val="FFCC00"/>
            </a:solidFill>
            <a:round/>
            <a:headEnd/>
            <a:tailEnd/>
          </a:ln>
        </p:spPr>
        <p:txBody>
          <a:bodyPr/>
          <a:lstStyle/>
          <a:p>
            <a:endParaRPr lang="en-US"/>
          </a:p>
        </p:txBody>
      </p:sp>
      <p:sp>
        <p:nvSpPr>
          <p:cNvPr id="32773" name="Oval 10"/>
          <p:cNvSpPr>
            <a:spLocks noChangeArrowheads="1"/>
          </p:cNvSpPr>
          <p:nvPr/>
        </p:nvSpPr>
        <p:spPr bwMode="auto">
          <a:xfrm>
            <a:off x="914400" y="5256213"/>
            <a:ext cx="381000" cy="381000"/>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latin typeface="Calibri" pitchFamily="34" charset="0"/>
              </a:rPr>
              <a:t>10</a:t>
            </a:r>
          </a:p>
        </p:txBody>
      </p:sp>
      <p:sp>
        <p:nvSpPr>
          <p:cNvPr id="32774" name="Oval 11"/>
          <p:cNvSpPr>
            <a:spLocks noChangeArrowheads="1"/>
          </p:cNvSpPr>
          <p:nvPr/>
        </p:nvSpPr>
        <p:spPr bwMode="auto">
          <a:xfrm>
            <a:off x="1905000" y="2894013"/>
            <a:ext cx="381000" cy="381000"/>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latin typeface="Calibri" pitchFamily="34" charset="0"/>
              </a:rPr>
              <a:t>10</a:t>
            </a:r>
          </a:p>
        </p:txBody>
      </p:sp>
      <p:sp>
        <p:nvSpPr>
          <p:cNvPr id="32775" name="Oval 12"/>
          <p:cNvSpPr>
            <a:spLocks noChangeArrowheads="1"/>
          </p:cNvSpPr>
          <p:nvPr/>
        </p:nvSpPr>
        <p:spPr bwMode="auto">
          <a:xfrm>
            <a:off x="1524000" y="3732213"/>
            <a:ext cx="381000" cy="381000"/>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latin typeface="Calibri" pitchFamily="34" charset="0"/>
              </a:rPr>
              <a:t>10</a:t>
            </a:r>
          </a:p>
        </p:txBody>
      </p:sp>
      <p:sp>
        <p:nvSpPr>
          <p:cNvPr id="32776" name="Oval 13"/>
          <p:cNvSpPr>
            <a:spLocks noChangeArrowheads="1"/>
          </p:cNvSpPr>
          <p:nvPr/>
        </p:nvSpPr>
        <p:spPr bwMode="auto">
          <a:xfrm>
            <a:off x="1219200" y="4494213"/>
            <a:ext cx="381000" cy="381000"/>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latin typeface="Calibri" pitchFamily="34" charset="0"/>
              </a:rPr>
              <a:t>10</a:t>
            </a:r>
          </a:p>
        </p:txBody>
      </p:sp>
      <p:sp>
        <p:nvSpPr>
          <p:cNvPr id="32777" name="Oval 14"/>
          <p:cNvSpPr>
            <a:spLocks noChangeArrowheads="1"/>
          </p:cNvSpPr>
          <p:nvPr/>
        </p:nvSpPr>
        <p:spPr bwMode="auto">
          <a:xfrm>
            <a:off x="2286000" y="1979613"/>
            <a:ext cx="381000" cy="381000"/>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latin typeface="Calibri" pitchFamily="34" charset="0"/>
              </a:rPr>
              <a:t>10</a:t>
            </a:r>
          </a:p>
        </p:txBody>
      </p:sp>
      <p:grpSp>
        <p:nvGrpSpPr>
          <p:cNvPr id="3" name="Group 15"/>
          <p:cNvGrpSpPr>
            <a:grpSpLocks/>
          </p:cNvGrpSpPr>
          <p:nvPr/>
        </p:nvGrpSpPr>
        <p:grpSpPr bwMode="auto">
          <a:xfrm>
            <a:off x="3429000" y="1598613"/>
            <a:ext cx="1981200" cy="4256087"/>
            <a:chOff x="2160" y="720"/>
            <a:chExt cx="1248" cy="2681"/>
          </a:xfrm>
        </p:grpSpPr>
        <p:sp>
          <p:nvSpPr>
            <p:cNvPr id="32788" name="Line 16"/>
            <p:cNvSpPr>
              <a:spLocks noChangeShapeType="1"/>
            </p:cNvSpPr>
            <p:nvPr/>
          </p:nvSpPr>
          <p:spPr bwMode="auto">
            <a:xfrm flipV="1">
              <a:off x="2256" y="2719"/>
              <a:ext cx="1104" cy="682"/>
            </a:xfrm>
            <a:prstGeom prst="line">
              <a:avLst/>
            </a:prstGeom>
            <a:noFill/>
            <a:ln w="76200">
              <a:solidFill>
                <a:srgbClr val="FFCC00"/>
              </a:solidFill>
              <a:round/>
              <a:headEnd/>
              <a:tailEnd/>
            </a:ln>
          </p:spPr>
          <p:txBody>
            <a:bodyPr/>
            <a:lstStyle/>
            <a:p>
              <a:endParaRPr lang="en-US"/>
            </a:p>
          </p:txBody>
        </p:sp>
        <p:sp>
          <p:nvSpPr>
            <p:cNvPr id="32789" name="Line 17"/>
            <p:cNvSpPr>
              <a:spLocks noChangeShapeType="1"/>
            </p:cNvSpPr>
            <p:nvPr/>
          </p:nvSpPr>
          <p:spPr bwMode="auto">
            <a:xfrm>
              <a:off x="2256" y="2085"/>
              <a:ext cx="1104" cy="682"/>
            </a:xfrm>
            <a:prstGeom prst="line">
              <a:avLst/>
            </a:prstGeom>
            <a:noFill/>
            <a:ln w="76200">
              <a:solidFill>
                <a:srgbClr val="FFCC00"/>
              </a:solidFill>
              <a:round/>
              <a:headEnd/>
              <a:tailEnd/>
            </a:ln>
          </p:spPr>
          <p:txBody>
            <a:bodyPr/>
            <a:lstStyle/>
            <a:p>
              <a:endParaRPr lang="en-US"/>
            </a:p>
          </p:txBody>
        </p:sp>
        <p:sp>
          <p:nvSpPr>
            <p:cNvPr id="32790" name="Line 18"/>
            <p:cNvSpPr>
              <a:spLocks noChangeShapeType="1"/>
            </p:cNvSpPr>
            <p:nvPr/>
          </p:nvSpPr>
          <p:spPr bwMode="auto">
            <a:xfrm flipV="1">
              <a:off x="2256" y="1402"/>
              <a:ext cx="1104" cy="683"/>
            </a:xfrm>
            <a:prstGeom prst="line">
              <a:avLst/>
            </a:prstGeom>
            <a:noFill/>
            <a:ln w="76200">
              <a:solidFill>
                <a:srgbClr val="FFCC00"/>
              </a:solidFill>
              <a:round/>
              <a:headEnd/>
              <a:tailEnd/>
            </a:ln>
          </p:spPr>
          <p:txBody>
            <a:bodyPr/>
            <a:lstStyle/>
            <a:p>
              <a:endParaRPr lang="en-US"/>
            </a:p>
          </p:txBody>
        </p:sp>
        <p:sp>
          <p:nvSpPr>
            <p:cNvPr id="32791" name="Line 19"/>
            <p:cNvSpPr>
              <a:spLocks noChangeShapeType="1"/>
            </p:cNvSpPr>
            <p:nvPr/>
          </p:nvSpPr>
          <p:spPr bwMode="auto">
            <a:xfrm>
              <a:off x="2256" y="720"/>
              <a:ext cx="1104" cy="682"/>
            </a:xfrm>
            <a:prstGeom prst="line">
              <a:avLst/>
            </a:prstGeom>
            <a:noFill/>
            <a:ln w="76200">
              <a:solidFill>
                <a:srgbClr val="FFCC00"/>
              </a:solidFill>
              <a:round/>
              <a:headEnd/>
              <a:tailEnd/>
            </a:ln>
          </p:spPr>
          <p:txBody>
            <a:bodyPr/>
            <a:lstStyle/>
            <a:p>
              <a:endParaRPr lang="en-US"/>
            </a:p>
          </p:txBody>
        </p:sp>
        <p:sp>
          <p:nvSpPr>
            <p:cNvPr id="32792" name="Oval 20"/>
            <p:cNvSpPr>
              <a:spLocks noChangeArrowheads="1"/>
            </p:cNvSpPr>
            <p:nvPr/>
          </p:nvSpPr>
          <p:spPr bwMode="auto">
            <a:xfrm>
              <a:off x="2400" y="3120"/>
              <a:ext cx="240" cy="240"/>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latin typeface="Calibri" pitchFamily="34" charset="0"/>
                </a:rPr>
                <a:t>10</a:t>
              </a:r>
            </a:p>
          </p:txBody>
        </p:sp>
        <p:sp>
          <p:nvSpPr>
            <p:cNvPr id="32793" name="Oval 21"/>
            <p:cNvSpPr>
              <a:spLocks noChangeArrowheads="1"/>
            </p:cNvSpPr>
            <p:nvPr/>
          </p:nvSpPr>
          <p:spPr bwMode="auto">
            <a:xfrm>
              <a:off x="3168" y="2640"/>
              <a:ext cx="240" cy="240"/>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latin typeface="Calibri" pitchFamily="34" charset="0"/>
                </a:rPr>
                <a:t>10</a:t>
              </a:r>
            </a:p>
          </p:txBody>
        </p:sp>
        <p:sp>
          <p:nvSpPr>
            <p:cNvPr id="32794" name="Oval 22"/>
            <p:cNvSpPr>
              <a:spLocks noChangeArrowheads="1"/>
            </p:cNvSpPr>
            <p:nvPr/>
          </p:nvSpPr>
          <p:spPr bwMode="auto">
            <a:xfrm>
              <a:off x="3168" y="1248"/>
              <a:ext cx="240" cy="240"/>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latin typeface="Calibri" pitchFamily="34" charset="0"/>
                </a:rPr>
                <a:t>10</a:t>
              </a:r>
            </a:p>
          </p:txBody>
        </p:sp>
        <p:sp>
          <p:nvSpPr>
            <p:cNvPr id="32795" name="Oval 23"/>
            <p:cNvSpPr>
              <a:spLocks noChangeArrowheads="1"/>
            </p:cNvSpPr>
            <p:nvPr/>
          </p:nvSpPr>
          <p:spPr bwMode="auto">
            <a:xfrm>
              <a:off x="2160" y="1920"/>
              <a:ext cx="240" cy="240"/>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latin typeface="Calibri" pitchFamily="34" charset="0"/>
                </a:rPr>
                <a:t>10</a:t>
              </a:r>
            </a:p>
          </p:txBody>
        </p:sp>
        <p:sp>
          <p:nvSpPr>
            <p:cNvPr id="32796" name="Oval 24"/>
            <p:cNvSpPr>
              <a:spLocks noChangeArrowheads="1"/>
            </p:cNvSpPr>
            <p:nvPr/>
          </p:nvSpPr>
          <p:spPr bwMode="auto">
            <a:xfrm>
              <a:off x="2400" y="768"/>
              <a:ext cx="240" cy="240"/>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latin typeface="Calibri" pitchFamily="34" charset="0"/>
                </a:rPr>
                <a:t>10</a:t>
              </a:r>
            </a:p>
          </p:txBody>
        </p:sp>
      </p:grpSp>
      <p:grpSp>
        <p:nvGrpSpPr>
          <p:cNvPr id="4" name="Group 25"/>
          <p:cNvGrpSpPr>
            <a:grpSpLocks/>
          </p:cNvGrpSpPr>
          <p:nvPr/>
        </p:nvGrpSpPr>
        <p:grpSpPr bwMode="auto">
          <a:xfrm>
            <a:off x="6324600" y="1751013"/>
            <a:ext cx="2286000" cy="3962400"/>
            <a:chOff x="3984" y="816"/>
            <a:chExt cx="1440" cy="2496"/>
          </a:xfrm>
        </p:grpSpPr>
        <p:sp>
          <p:nvSpPr>
            <p:cNvPr id="32780" name="Line 26"/>
            <p:cNvSpPr>
              <a:spLocks noChangeShapeType="1"/>
            </p:cNvSpPr>
            <p:nvPr/>
          </p:nvSpPr>
          <p:spPr bwMode="auto">
            <a:xfrm flipH="1" flipV="1">
              <a:off x="4080" y="1968"/>
              <a:ext cx="624" cy="1344"/>
            </a:xfrm>
            <a:prstGeom prst="line">
              <a:avLst/>
            </a:prstGeom>
            <a:noFill/>
            <a:ln w="76200">
              <a:solidFill>
                <a:srgbClr val="FFCC00"/>
              </a:solidFill>
              <a:round/>
              <a:headEnd/>
              <a:tailEnd/>
            </a:ln>
          </p:spPr>
          <p:txBody>
            <a:bodyPr/>
            <a:lstStyle/>
            <a:p>
              <a:endParaRPr lang="en-US"/>
            </a:p>
          </p:txBody>
        </p:sp>
        <p:sp>
          <p:nvSpPr>
            <p:cNvPr id="32781" name="Line 27"/>
            <p:cNvSpPr>
              <a:spLocks noChangeShapeType="1"/>
            </p:cNvSpPr>
            <p:nvPr/>
          </p:nvSpPr>
          <p:spPr bwMode="auto">
            <a:xfrm flipV="1">
              <a:off x="4080" y="864"/>
              <a:ext cx="624" cy="1200"/>
            </a:xfrm>
            <a:prstGeom prst="line">
              <a:avLst/>
            </a:prstGeom>
            <a:noFill/>
            <a:ln w="76200">
              <a:solidFill>
                <a:srgbClr val="FFCC00"/>
              </a:solidFill>
              <a:round/>
              <a:headEnd/>
              <a:tailEnd/>
            </a:ln>
          </p:spPr>
          <p:txBody>
            <a:bodyPr/>
            <a:lstStyle/>
            <a:p>
              <a:endParaRPr lang="en-US"/>
            </a:p>
          </p:txBody>
        </p:sp>
        <p:sp>
          <p:nvSpPr>
            <p:cNvPr id="32782" name="Line 28"/>
            <p:cNvSpPr>
              <a:spLocks noChangeShapeType="1"/>
            </p:cNvSpPr>
            <p:nvPr/>
          </p:nvSpPr>
          <p:spPr bwMode="auto">
            <a:xfrm flipV="1">
              <a:off x="4704" y="2064"/>
              <a:ext cx="624" cy="1200"/>
            </a:xfrm>
            <a:prstGeom prst="line">
              <a:avLst/>
            </a:prstGeom>
            <a:noFill/>
            <a:ln w="76200">
              <a:solidFill>
                <a:srgbClr val="FFCC00"/>
              </a:solidFill>
              <a:round/>
              <a:headEnd/>
              <a:tailEnd/>
            </a:ln>
          </p:spPr>
          <p:txBody>
            <a:bodyPr/>
            <a:lstStyle/>
            <a:p>
              <a:endParaRPr lang="en-US"/>
            </a:p>
          </p:txBody>
        </p:sp>
        <p:sp>
          <p:nvSpPr>
            <p:cNvPr id="32783" name="Line 29"/>
            <p:cNvSpPr>
              <a:spLocks noChangeShapeType="1"/>
            </p:cNvSpPr>
            <p:nvPr/>
          </p:nvSpPr>
          <p:spPr bwMode="auto">
            <a:xfrm flipH="1" flipV="1">
              <a:off x="4704" y="912"/>
              <a:ext cx="624" cy="1152"/>
            </a:xfrm>
            <a:prstGeom prst="line">
              <a:avLst/>
            </a:prstGeom>
            <a:noFill/>
            <a:ln w="76200">
              <a:solidFill>
                <a:srgbClr val="FFCC00"/>
              </a:solidFill>
              <a:round/>
              <a:headEnd/>
              <a:tailEnd/>
            </a:ln>
          </p:spPr>
          <p:txBody>
            <a:bodyPr/>
            <a:lstStyle/>
            <a:p>
              <a:endParaRPr lang="en-US"/>
            </a:p>
          </p:txBody>
        </p:sp>
        <p:sp>
          <p:nvSpPr>
            <p:cNvPr id="32784" name="Oval 30"/>
            <p:cNvSpPr>
              <a:spLocks noChangeArrowheads="1"/>
            </p:cNvSpPr>
            <p:nvPr/>
          </p:nvSpPr>
          <p:spPr bwMode="auto">
            <a:xfrm>
              <a:off x="4560" y="3072"/>
              <a:ext cx="240" cy="240"/>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latin typeface="Calibri" pitchFamily="34" charset="0"/>
                </a:rPr>
                <a:t>15</a:t>
              </a:r>
            </a:p>
          </p:txBody>
        </p:sp>
        <p:sp>
          <p:nvSpPr>
            <p:cNvPr id="32785" name="Oval 31"/>
            <p:cNvSpPr>
              <a:spLocks noChangeArrowheads="1"/>
            </p:cNvSpPr>
            <p:nvPr/>
          </p:nvSpPr>
          <p:spPr bwMode="auto">
            <a:xfrm>
              <a:off x="3984" y="1968"/>
              <a:ext cx="240" cy="240"/>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latin typeface="Calibri" pitchFamily="34" charset="0"/>
                </a:rPr>
                <a:t>15</a:t>
              </a:r>
            </a:p>
          </p:txBody>
        </p:sp>
        <p:sp>
          <p:nvSpPr>
            <p:cNvPr id="32786" name="Oval 32"/>
            <p:cNvSpPr>
              <a:spLocks noChangeArrowheads="1"/>
            </p:cNvSpPr>
            <p:nvPr/>
          </p:nvSpPr>
          <p:spPr bwMode="auto">
            <a:xfrm>
              <a:off x="5184" y="1968"/>
              <a:ext cx="240" cy="240"/>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latin typeface="Calibri" pitchFamily="34" charset="0"/>
                </a:rPr>
                <a:t>15</a:t>
              </a:r>
            </a:p>
          </p:txBody>
        </p:sp>
        <p:sp>
          <p:nvSpPr>
            <p:cNvPr id="32787" name="Oval 33"/>
            <p:cNvSpPr>
              <a:spLocks noChangeArrowheads="1"/>
            </p:cNvSpPr>
            <p:nvPr/>
          </p:nvSpPr>
          <p:spPr bwMode="auto">
            <a:xfrm>
              <a:off x="4608" y="816"/>
              <a:ext cx="240" cy="240"/>
            </a:xfrm>
            <a:prstGeom prst="ellipse">
              <a:avLst/>
            </a:prstGeom>
            <a:solidFill>
              <a:schemeClr val="accent1"/>
            </a:solidFill>
            <a:ln w="9525">
              <a:solidFill>
                <a:schemeClr val="tx1"/>
              </a:solidFill>
              <a:round/>
              <a:headEnd/>
              <a:tailEnd/>
            </a:ln>
          </p:spPr>
          <p:txBody>
            <a:bodyPr wrap="none" anchor="ctr"/>
            <a:lstStyle/>
            <a:p>
              <a:pPr algn="ctr"/>
              <a:r>
                <a:rPr lang="en-US">
                  <a:solidFill>
                    <a:srgbClr val="000000"/>
                  </a:solidFill>
                  <a:latin typeface="Calibri" pitchFamily="34" charset="0"/>
                </a:rPr>
                <a:t>15</a:t>
              </a:r>
            </a:p>
          </p:txBody>
        </p:sp>
      </p:gr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2"/>
          <p:cNvSpPr txBox="1">
            <a:spLocks noChangeArrowheads="1"/>
          </p:cNvSpPr>
          <p:nvPr/>
        </p:nvSpPr>
        <p:spPr bwMode="auto">
          <a:xfrm>
            <a:off x="0" y="152400"/>
            <a:ext cx="9144000" cy="762000"/>
          </a:xfrm>
          <a:prstGeom prst="rect">
            <a:avLst/>
          </a:prstGeom>
          <a:noFill/>
          <a:ln w="9525">
            <a:noFill/>
            <a:miter lim="800000"/>
            <a:headEnd/>
            <a:tailEnd/>
          </a:ln>
        </p:spPr>
        <p:txBody>
          <a:bodyPr>
            <a:spAutoFit/>
          </a:bodyPr>
          <a:lstStyle/>
          <a:p>
            <a:pPr algn="ctr"/>
            <a:r>
              <a:rPr lang="en-US" sz="4400" dirty="0">
                <a:solidFill>
                  <a:srgbClr val="000000"/>
                </a:solidFill>
                <a:latin typeface="Calibri" pitchFamily="34" charset="0"/>
              </a:rPr>
              <a:t>Scouting patterns</a:t>
            </a:r>
          </a:p>
        </p:txBody>
      </p:sp>
      <p:sp>
        <p:nvSpPr>
          <p:cNvPr id="34818" name="Text Box 3"/>
          <p:cNvSpPr txBox="1">
            <a:spLocks noChangeArrowheads="1"/>
          </p:cNvSpPr>
          <p:nvPr/>
        </p:nvSpPr>
        <p:spPr bwMode="auto">
          <a:xfrm>
            <a:off x="533400" y="1647825"/>
            <a:ext cx="7924800" cy="4724400"/>
          </a:xfrm>
          <a:prstGeom prst="rect">
            <a:avLst/>
          </a:prstGeom>
          <a:noFill/>
          <a:ln w="9525">
            <a:noFill/>
            <a:miter lim="800000"/>
            <a:headEnd/>
            <a:tailEnd/>
          </a:ln>
        </p:spPr>
        <p:txBody>
          <a:bodyPr>
            <a:spAutoFit/>
          </a:bodyPr>
          <a:lstStyle/>
          <a:p>
            <a:pPr marL="365125" indent="-365125">
              <a:buFontTx/>
              <a:buChar char="•"/>
            </a:pPr>
            <a:r>
              <a:rPr lang="en-US" sz="3200" dirty="0" smtClean="0">
                <a:solidFill>
                  <a:srgbClr val="000000"/>
                </a:solidFill>
                <a:latin typeface="Calibri" pitchFamily="34" charset="0"/>
              </a:rPr>
              <a:t>Sampling </a:t>
            </a:r>
            <a:r>
              <a:rPr lang="en-US" sz="3200" dirty="0">
                <a:solidFill>
                  <a:srgbClr val="000000"/>
                </a:solidFill>
                <a:latin typeface="Calibri" pitchFamily="34" charset="0"/>
              </a:rPr>
              <a:t>patterns should be modified to  account for variation in a </a:t>
            </a:r>
            <a:r>
              <a:rPr lang="en-US" sz="3200" dirty="0" smtClean="0">
                <a:solidFill>
                  <a:srgbClr val="000000"/>
                </a:solidFill>
                <a:latin typeface="Calibri" pitchFamily="34" charset="0"/>
              </a:rPr>
              <a:t>field. </a:t>
            </a:r>
            <a:r>
              <a:rPr lang="en-US" sz="3200" dirty="0">
                <a:solidFill>
                  <a:srgbClr val="000000"/>
                </a:solidFill>
                <a:latin typeface="Calibri" pitchFamily="34" charset="0"/>
              </a:rPr>
              <a:t/>
            </a:r>
            <a:br>
              <a:rPr lang="en-US" sz="3200" dirty="0">
                <a:solidFill>
                  <a:srgbClr val="000000"/>
                </a:solidFill>
                <a:latin typeface="Calibri" pitchFamily="34" charset="0"/>
              </a:rPr>
            </a:br>
            <a:endParaRPr lang="en-US" sz="3200" dirty="0">
              <a:solidFill>
                <a:srgbClr val="000000"/>
              </a:solidFill>
              <a:latin typeface="Calibri" pitchFamily="34" charset="0"/>
            </a:endParaRPr>
          </a:p>
          <a:p>
            <a:pPr marL="365125" indent="-365125">
              <a:buFontTx/>
              <a:buChar char="•"/>
            </a:pPr>
            <a:r>
              <a:rPr lang="en-US" sz="3200" dirty="0">
                <a:solidFill>
                  <a:srgbClr val="000000"/>
                </a:solidFill>
                <a:latin typeface="Calibri" pitchFamily="34" charset="0"/>
              </a:rPr>
              <a:t>Random problem (e.g., some insects)</a:t>
            </a:r>
          </a:p>
          <a:p>
            <a:pPr marL="822325" lvl="1" indent="-365125">
              <a:buFont typeface="Calibri" pitchFamily="34" charset="0"/>
              <a:buChar char="–"/>
            </a:pPr>
            <a:r>
              <a:rPr lang="en-US" sz="2800" b="0" dirty="0">
                <a:solidFill>
                  <a:srgbClr val="000000"/>
                </a:solidFill>
                <a:latin typeface="Calibri" pitchFamily="34" charset="0"/>
              </a:rPr>
              <a:t>Fewer stops</a:t>
            </a:r>
          </a:p>
          <a:p>
            <a:pPr marL="822325" lvl="1" indent="-365125">
              <a:buFont typeface="Calibri" pitchFamily="34" charset="0"/>
              <a:buChar char="–"/>
            </a:pPr>
            <a:r>
              <a:rPr lang="en-US" sz="2800" b="0" dirty="0">
                <a:solidFill>
                  <a:srgbClr val="000000"/>
                </a:solidFill>
                <a:latin typeface="Calibri" pitchFamily="34" charset="0"/>
              </a:rPr>
              <a:t>More plants assessed at each stop</a:t>
            </a:r>
          </a:p>
          <a:p>
            <a:pPr marL="365125" indent="-365125"/>
            <a:endParaRPr lang="en-US" sz="3200" dirty="0">
              <a:solidFill>
                <a:srgbClr val="000000"/>
              </a:solidFill>
              <a:latin typeface="Calibri" pitchFamily="34" charset="0"/>
            </a:endParaRPr>
          </a:p>
          <a:p>
            <a:pPr marL="365125" indent="-365125">
              <a:buFontTx/>
              <a:buChar char="•"/>
            </a:pPr>
            <a:r>
              <a:rPr lang="en-US" sz="3200" dirty="0">
                <a:solidFill>
                  <a:srgbClr val="000000"/>
                </a:solidFill>
                <a:latin typeface="Calibri" pitchFamily="34" charset="0"/>
              </a:rPr>
              <a:t>Aggregated (e.g., </a:t>
            </a:r>
            <a:r>
              <a:rPr lang="en-US" sz="3200" dirty="0" err="1">
                <a:solidFill>
                  <a:srgbClr val="000000"/>
                </a:solidFill>
                <a:latin typeface="Calibri" pitchFamily="34" charset="0"/>
              </a:rPr>
              <a:t>soilborne</a:t>
            </a:r>
            <a:r>
              <a:rPr lang="en-US" sz="3200" dirty="0">
                <a:solidFill>
                  <a:srgbClr val="000000"/>
                </a:solidFill>
                <a:latin typeface="Calibri" pitchFamily="34" charset="0"/>
              </a:rPr>
              <a:t> disease) </a:t>
            </a:r>
          </a:p>
          <a:p>
            <a:pPr marL="822325" lvl="1" indent="-365125">
              <a:buFont typeface="Calibri" pitchFamily="34" charset="0"/>
              <a:buChar char="–"/>
            </a:pPr>
            <a:r>
              <a:rPr lang="en-US" sz="2800" b="0" dirty="0">
                <a:solidFill>
                  <a:srgbClr val="000000"/>
                </a:solidFill>
                <a:latin typeface="Calibri" pitchFamily="34" charset="0"/>
              </a:rPr>
              <a:t>More stops (some in and out of problem areas)</a:t>
            </a:r>
          </a:p>
          <a:p>
            <a:pPr marL="822325" lvl="1" indent="-365125">
              <a:buFont typeface="Calibri" pitchFamily="34" charset="0"/>
              <a:buChar char="–"/>
            </a:pPr>
            <a:r>
              <a:rPr lang="en-US" sz="2800" b="0" dirty="0">
                <a:solidFill>
                  <a:srgbClr val="000000"/>
                </a:solidFill>
                <a:latin typeface="Calibri" pitchFamily="34" charset="0"/>
              </a:rPr>
              <a:t>Fewer plants assessed at each stop</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52400"/>
            <a:ext cx="9144000" cy="762000"/>
          </a:xfrm>
          <a:prstGeom prst="rect">
            <a:avLst/>
          </a:prstGeom>
          <a:noFill/>
          <a:ln w="9525">
            <a:noFill/>
            <a:miter lim="800000"/>
            <a:headEnd/>
            <a:tailEnd/>
          </a:ln>
        </p:spPr>
        <p:txBody>
          <a:bodyPr>
            <a:spAutoFit/>
          </a:bodyPr>
          <a:lstStyle/>
          <a:p>
            <a:pPr algn="ctr"/>
            <a:r>
              <a:rPr lang="en-US" sz="4400" dirty="0" smtClean="0">
                <a:solidFill>
                  <a:srgbClr val="000000"/>
                </a:solidFill>
                <a:latin typeface="Calibri" pitchFamily="34" charset="0"/>
              </a:rPr>
              <a:t>If possible, identify problem</a:t>
            </a:r>
            <a:endParaRPr lang="en-US" sz="4400" dirty="0">
              <a:solidFill>
                <a:srgbClr val="000000"/>
              </a:solidFill>
              <a:latin typeface="Calibri" pitchFamily="34" charset="0"/>
            </a:endParaRPr>
          </a:p>
        </p:txBody>
      </p:sp>
      <p:sp>
        <p:nvSpPr>
          <p:cNvPr id="3" name="Text Box 3"/>
          <p:cNvSpPr txBox="1">
            <a:spLocks noChangeArrowheads="1"/>
          </p:cNvSpPr>
          <p:nvPr/>
        </p:nvSpPr>
        <p:spPr bwMode="auto">
          <a:xfrm>
            <a:off x="533400" y="1647825"/>
            <a:ext cx="7924800" cy="2062103"/>
          </a:xfrm>
          <a:prstGeom prst="rect">
            <a:avLst/>
          </a:prstGeom>
          <a:noFill/>
          <a:ln w="9525">
            <a:noFill/>
            <a:miter lim="800000"/>
            <a:headEnd/>
            <a:tailEnd/>
          </a:ln>
        </p:spPr>
        <p:txBody>
          <a:bodyPr>
            <a:spAutoFit/>
          </a:bodyPr>
          <a:lstStyle/>
          <a:p>
            <a:pPr marL="365125" indent="-365125">
              <a:buFontTx/>
              <a:buChar char="•"/>
            </a:pPr>
            <a:r>
              <a:rPr lang="en-US" sz="3200" b="0" dirty="0" smtClean="0">
                <a:solidFill>
                  <a:srgbClr val="000000"/>
                </a:solidFill>
                <a:latin typeface="Calibri" pitchFamily="34" charset="0"/>
              </a:rPr>
              <a:t>After scouting field, identifying patterns, identifying plants that do not appear normal, etc. – use all the available information to identify the problem(s).</a:t>
            </a:r>
            <a:endParaRPr lang="en-US" sz="2800" b="0" dirty="0">
              <a:solidFill>
                <a:srgbClr val="000000"/>
              </a:solidFill>
              <a:latin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ChangeArrowheads="1"/>
          </p:cNvSpPr>
          <p:nvPr/>
        </p:nvSpPr>
        <p:spPr bwMode="auto">
          <a:xfrm>
            <a:off x="304800" y="1295400"/>
            <a:ext cx="8305800" cy="1384995"/>
          </a:xfrm>
          <a:prstGeom prst="rect">
            <a:avLst/>
          </a:prstGeom>
          <a:noFill/>
          <a:ln w="9525">
            <a:noFill/>
            <a:miter lim="800000"/>
            <a:headEnd/>
            <a:tailEnd/>
          </a:ln>
        </p:spPr>
        <p:txBody>
          <a:bodyPr>
            <a:spAutoFit/>
          </a:bodyPr>
          <a:lstStyle/>
          <a:p>
            <a:r>
              <a:rPr lang="en-US" sz="2800" dirty="0">
                <a:latin typeface="Calibri" pitchFamily="34" charset="0"/>
              </a:rPr>
              <a:t>i</a:t>
            </a:r>
            <a:r>
              <a:rPr lang="en-US" sz="2800" dirty="0" smtClean="0">
                <a:latin typeface="Calibri" pitchFamily="34" charset="0"/>
              </a:rPr>
              <a:t>.  </a:t>
            </a:r>
            <a:r>
              <a:rPr lang="en-US" sz="2800" dirty="0">
                <a:latin typeface="Calibri" pitchFamily="34" charset="0"/>
              </a:rPr>
              <a:t>Check the prevalence and severity of the </a:t>
            </a:r>
            <a:r>
              <a:rPr lang="en-US" sz="2800" dirty="0" smtClean="0">
                <a:latin typeface="Calibri" pitchFamily="34" charset="0"/>
              </a:rPr>
              <a:t>problem.</a:t>
            </a:r>
            <a:endParaRPr lang="en-US" sz="2800" dirty="0">
              <a:latin typeface="Calibri" pitchFamily="34" charset="0"/>
            </a:endParaRPr>
          </a:p>
          <a:p>
            <a:pPr marL="742950" lvl="1" indent="-285750">
              <a:buFont typeface="Arial" charset="0"/>
              <a:buChar char="•"/>
            </a:pPr>
            <a:r>
              <a:rPr lang="en-US" sz="2800" b="0" dirty="0" smtClean="0">
                <a:latin typeface="Calibri" pitchFamily="34" charset="0"/>
              </a:rPr>
              <a:t>How often does the problem show up?</a:t>
            </a:r>
          </a:p>
          <a:p>
            <a:pPr marL="742950" lvl="1" indent="-285750">
              <a:buFont typeface="Arial" charset="0"/>
              <a:buChar char="•"/>
            </a:pPr>
            <a:r>
              <a:rPr lang="en-US" sz="2800" b="0" dirty="0" smtClean="0">
                <a:latin typeface="Calibri" pitchFamily="34" charset="0"/>
              </a:rPr>
              <a:t>How damaging is the problem?</a:t>
            </a:r>
            <a:endParaRPr lang="en-US" sz="2800" dirty="0">
              <a:latin typeface="Calibri" pitchFamily="34" charset="0"/>
            </a:endParaRPr>
          </a:p>
        </p:txBody>
      </p:sp>
      <p:sp>
        <p:nvSpPr>
          <p:cNvPr id="36866" name="Text Box 2"/>
          <p:cNvSpPr txBox="1">
            <a:spLocks noChangeArrowheads="1"/>
          </p:cNvSpPr>
          <p:nvPr/>
        </p:nvSpPr>
        <p:spPr bwMode="auto">
          <a:xfrm>
            <a:off x="0" y="0"/>
            <a:ext cx="9144000" cy="1143000"/>
          </a:xfrm>
          <a:prstGeom prst="rect">
            <a:avLst/>
          </a:prstGeom>
          <a:noFill/>
          <a:ln w="12700">
            <a:noFill/>
            <a:miter lim="800000"/>
            <a:headEnd/>
            <a:tailEnd/>
          </a:ln>
        </p:spPr>
        <p:txBody>
          <a:bodyPr anchor="ctr"/>
          <a:lstStyle/>
          <a:p>
            <a:pPr algn="ctr"/>
            <a:r>
              <a:rPr lang="en-US" sz="4000" dirty="0">
                <a:latin typeface="Calibri" pitchFamily="34" charset="0"/>
              </a:rPr>
              <a:t>3.  </a:t>
            </a:r>
            <a:r>
              <a:rPr lang="en-US" sz="4000" dirty="0" smtClean="0">
                <a:latin typeface="Calibri" pitchFamily="34" charset="0"/>
              </a:rPr>
              <a:t>Record </a:t>
            </a:r>
            <a:r>
              <a:rPr lang="en-US" sz="4000" dirty="0">
                <a:latin typeface="Calibri" pitchFamily="34" charset="0"/>
              </a:rPr>
              <a:t>information</a:t>
            </a:r>
          </a:p>
        </p:txBody>
      </p:sp>
      <p:pic>
        <p:nvPicPr>
          <p:cNvPr id="36867" name="Picture 7" descr="IMG_0619"/>
          <p:cNvPicPr>
            <a:picLocks noChangeAspect="1" noChangeArrowheads="1"/>
          </p:cNvPicPr>
          <p:nvPr/>
        </p:nvPicPr>
        <p:blipFill>
          <a:blip r:embed="rId4" cstate="print"/>
          <a:srcRect/>
          <a:stretch>
            <a:fillRect/>
          </a:stretch>
        </p:blipFill>
        <p:spPr bwMode="auto">
          <a:xfrm>
            <a:off x="96837" y="3276600"/>
            <a:ext cx="2341563" cy="3122613"/>
          </a:xfrm>
          <a:prstGeom prst="rect">
            <a:avLst/>
          </a:prstGeom>
          <a:noFill/>
          <a:ln w="9525">
            <a:solidFill>
              <a:schemeClr val="tx1"/>
            </a:solidFill>
            <a:miter lim="800000"/>
            <a:headEnd/>
            <a:tailEnd/>
          </a:ln>
        </p:spPr>
      </p:pic>
      <p:pic>
        <p:nvPicPr>
          <p:cNvPr id="36868" name="Picture 9" descr="BooneMcNay 015"/>
          <p:cNvPicPr>
            <a:picLocks noChangeAspect="1" noChangeArrowheads="1"/>
          </p:cNvPicPr>
          <p:nvPr/>
        </p:nvPicPr>
        <p:blipFill>
          <a:blip r:embed="rId5" cstate="print"/>
          <a:srcRect/>
          <a:stretch>
            <a:fillRect/>
          </a:stretch>
        </p:blipFill>
        <p:spPr bwMode="auto">
          <a:xfrm>
            <a:off x="2536825" y="3257550"/>
            <a:ext cx="3254375" cy="3141663"/>
          </a:xfrm>
          <a:prstGeom prst="rect">
            <a:avLst/>
          </a:prstGeom>
          <a:noFill/>
          <a:ln w="9525">
            <a:solidFill>
              <a:schemeClr val="tx1"/>
            </a:solidFill>
            <a:miter lim="800000"/>
            <a:headEnd/>
            <a:tailEnd/>
          </a:ln>
        </p:spPr>
      </p:pic>
      <p:pic>
        <p:nvPicPr>
          <p:cNvPr id="36869" name="Picture 8" descr="BooneMcNay 032"/>
          <p:cNvPicPr>
            <a:picLocks noChangeAspect="1" noChangeArrowheads="1"/>
          </p:cNvPicPr>
          <p:nvPr/>
        </p:nvPicPr>
        <p:blipFill>
          <a:blip r:embed="rId6" cstate="print"/>
          <a:srcRect/>
          <a:stretch>
            <a:fillRect/>
          </a:stretch>
        </p:blipFill>
        <p:spPr bwMode="auto">
          <a:xfrm>
            <a:off x="5867400" y="3254375"/>
            <a:ext cx="3146425" cy="3146425"/>
          </a:xfrm>
          <a:prstGeom prst="rect">
            <a:avLst/>
          </a:prstGeom>
          <a:noFill/>
          <a:ln w="9525">
            <a:solidFill>
              <a:schemeClr val="tx1"/>
            </a:solidFill>
            <a:miter lim="800000"/>
            <a:headEnd/>
            <a:tailEnd/>
          </a:ln>
        </p:spPr>
      </p:pic>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ChangeArrowheads="1"/>
          </p:cNvSpPr>
          <p:nvPr/>
        </p:nvSpPr>
        <p:spPr bwMode="auto">
          <a:xfrm>
            <a:off x="0" y="152400"/>
            <a:ext cx="9144000" cy="769938"/>
          </a:xfrm>
          <a:prstGeom prst="rect">
            <a:avLst/>
          </a:prstGeom>
          <a:noFill/>
          <a:ln w="9525">
            <a:noFill/>
            <a:miter lim="800000"/>
            <a:headEnd/>
            <a:tailEnd/>
          </a:ln>
        </p:spPr>
        <p:txBody>
          <a:bodyPr>
            <a:spAutoFit/>
          </a:bodyPr>
          <a:lstStyle/>
          <a:p>
            <a:pPr algn="ctr"/>
            <a:r>
              <a:rPr lang="en-US" sz="4400">
                <a:solidFill>
                  <a:srgbClr val="000000"/>
                </a:solidFill>
                <a:latin typeface="Calibri" pitchFamily="34" charset="0"/>
              </a:rPr>
              <a:t>Know what “healthy” looks like</a:t>
            </a:r>
            <a:endParaRPr lang="en-US" sz="4400"/>
          </a:p>
        </p:txBody>
      </p:sp>
      <p:sp>
        <p:nvSpPr>
          <p:cNvPr id="12290" name="Rectangle 5"/>
          <p:cNvSpPr>
            <a:spLocks noChangeArrowheads="1"/>
          </p:cNvSpPr>
          <p:nvPr/>
        </p:nvSpPr>
        <p:spPr bwMode="auto">
          <a:xfrm>
            <a:off x="381000" y="1349375"/>
            <a:ext cx="8305800" cy="5386090"/>
          </a:xfrm>
          <a:prstGeom prst="rect">
            <a:avLst/>
          </a:prstGeom>
          <a:noFill/>
          <a:ln w="9525">
            <a:noFill/>
            <a:miter lim="800000"/>
            <a:headEnd/>
            <a:tailEnd/>
          </a:ln>
        </p:spPr>
        <p:txBody>
          <a:bodyPr>
            <a:spAutoFit/>
          </a:bodyPr>
          <a:lstStyle/>
          <a:p>
            <a:pPr marL="365125" indent="-365125">
              <a:buFont typeface="Arial" charset="0"/>
              <a:buChar char="•"/>
            </a:pPr>
            <a:r>
              <a:rPr lang="en-US" sz="3200" b="0" dirty="0">
                <a:latin typeface="Calibri" pitchFamily="34" charset="0"/>
              </a:rPr>
              <a:t>What does a normal plant look like?</a:t>
            </a:r>
          </a:p>
          <a:p>
            <a:pPr marL="1279525" lvl="4" indent="-365125">
              <a:buFont typeface="Calibri" pitchFamily="34" charset="0"/>
              <a:buChar char="–"/>
            </a:pPr>
            <a:r>
              <a:rPr lang="en-US" sz="3200" b="0" dirty="0">
                <a:latin typeface="Calibri" pitchFamily="34" charset="0"/>
              </a:rPr>
              <a:t> </a:t>
            </a:r>
            <a:r>
              <a:rPr lang="en-US" sz="2800" b="0" dirty="0">
                <a:latin typeface="Calibri" pitchFamily="34" charset="0"/>
              </a:rPr>
              <a:t>Above ground</a:t>
            </a:r>
          </a:p>
          <a:p>
            <a:pPr marL="1279525" lvl="4" indent="-365125">
              <a:buFont typeface="Calibri" pitchFamily="34" charset="0"/>
              <a:buChar char="–"/>
            </a:pPr>
            <a:r>
              <a:rPr lang="en-US" sz="2800" b="0" dirty="0">
                <a:latin typeface="Calibri" pitchFamily="34" charset="0"/>
              </a:rPr>
              <a:t> Below ground</a:t>
            </a:r>
          </a:p>
          <a:p>
            <a:pPr marL="1279525" lvl="4" indent="-365125">
              <a:buFont typeface="Calibri" pitchFamily="34" charset="0"/>
              <a:buChar char="–"/>
            </a:pPr>
            <a:r>
              <a:rPr lang="en-US" sz="2800" b="0" dirty="0">
                <a:latin typeface="Calibri" pitchFamily="34" charset="0"/>
              </a:rPr>
              <a:t> On the inside</a:t>
            </a:r>
            <a:br>
              <a:rPr lang="en-US" sz="2800" b="0" dirty="0">
                <a:latin typeface="Calibri" pitchFamily="34" charset="0"/>
              </a:rPr>
            </a:br>
            <a:endParaRPr lang="en-US" sz="3200" b="0" dirty="0">
              <a:latin typeface="Calibri" pitchFamily="34" charset="0"/>
            </a:endParaRPr>
          </a:p>
          <a:p>
            <a:pPr marL="365125" indent="-365125">
              <a:buFont typeface="Arial" charset="0"/>
              <a:buChar char="•"/>
            </a:pPr>
            <a:r>
              <a:rPr lang="en-US" sz="3200" b="0" dirty="0" smtClean="0">
                <a:latin typeface="Calibri" pitchFamily="34" charset="0"/>
              </a:rPr>
              <a:t>A sick plant </a:t>
            </a:r>
            <a:r>
              <a:rPr lang="en-US" sz="3200" b="0" dirty="0">
                <a:latin typeface="Calibri" pitchFamily="34" charset="0"/>
              </a:rPr>
              <a:t>is less productive and often gives indicators (e.g., color or growth) called “symptoms.”</a:t>
            </a:r>
          </a:p>
          <a:p>
            <a:pPr marL="365125" lvl="1" indent="-365125"/>
            <a:endParaRPr lang="en-US" sz="3200" b="0" dirty="0">
              <a:latin typeface="Calibri" pitchFamily="34" charset="0"/>
            </a:endParaRPr>
          </a:p>
          <a:p>
            <a:pPr marL="365125" indent="-365125">
              <a:buFont typeface="Arial" charset="0"/>
              <a:buChar char="•"/>
            </a:pPr>
            <a:r>
              <a:rPr lang="en-US" sz="3200" b="0" dirty="0">
                <a:latin typeface="Calibri" pitchFamily="34" charset="0"/>
              </a:rPr>
              <a:t>If you know what a healthy plant looks like, you can recognize when there is a problem.</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0" y="152400"/>
            <a:ext cx="9144000" cy="762000"/>
          </a:xfrm>
          <a:prstGeom prst="rect">
            <a:avLst/>
          </a:prstGeom>
          <a:noFill/>
          <a:ln w="9525">
            <a:noFill/>
            <a:miter lim="800000"/>
            <a:headEnd/>
            <a:tailEnd/>
          </a:ln>
        </p:spPr>
        <p:txBody>
          <a:bodyPr>
            <a:spAutoFit/>
          </a:bodyPr>
          <a:lstStyle/>
          <a:p>
            <a:pPr algn="ctr"/>
            <a:r>
              <a:rPr lang="en-US" sz="4400">
                <a:solidFill>
                  <a:srgbClr val="000000"/>
                </a:solidFill>
                <a:latin typeface="Calibri" pitchFamily="34" charset="0"/>
              </a:rPr>
              <a:t> Assessment methods</a:t>
            </a:r>
          </a:p>
        </p:txBody>
      </p:sp>
      <p:sp>
        <p:nvSpPr>
          <p:cNvPr id="38914" name="Rectangle 3"/>
          <p:cNvSpPr>
            <a:spLocks noGrp="1" noChangeArrowheads="1"/>
          </p:cNvSpPr>
          <p:nvPr>
            <p:ph type="body" idx="4294967295"/>
          </p:nvPr>
        </p:nvSpPr>
        <p:spPr bwMode="auto">
          <a:xfrm>
            <a:off x="304800" y="1524000"/>
            <a:ext cx="8458200" cy="1752600"/>
          </a:xfrm>
          <a:prstGeom prst="rect">
            <a:avLst/>
          </a:prstGeom>
          <a:solidFill>
            <a:srgbClr val="FFFFFF"/>
          </a:solidFill>
          <a:ln>
            <a:miter lim="800000"/>
            <a:headEnd/>
            <a:tailEnd/>
          </a:ln>
        </p:spPr>
        <p:txBody>
          <a:bodyPr/>
          <a:lstStyle/>
          <a:p>
            <a:pPr marL="609600" indent="-609600" eaLnBrk="1" hangingPunct="1">
              <a:lnSpc>
                <a:spcPct val="80000"/>
              </a:lnSpc>
            </a:pPr>
            <a:r>
              <a:rPr lang="en-US" b="1" smtClean="0">
                <a:latin typeface="Calibri" pitchFamily="34" charset="0"/>
              </a:rPr>
              <a:t>Incidence</a:t>
            </a:r>
            <a:r>
              <a:rPr lang="en-US" smtClean="0">
                <a:latin typeface="Calibri" pitchFamily="34" charset="0"/>
              </a:rPr>
              <a:t> = % plants diseased</a:t>
            </a:r>
          </a:p>
          <a:p>
            <a:pPr marL="609600" indent="-609600" eaLnBrk="1" hangingPunct="1">
              <a:lnSpc>
                <a:spcPct val="80000"/>
              </a:lnSpc>
            </a:pPr>
            <a:endParaRPr lang="en-US" sz="2000" b="1" smtClean="0">
              <a:latin typeface="Calibri" pitchFamily="34" charset="0"/>
            </a:endParaRPr>
          </a:p>
          <a:p>
            <a:pPr marL="609600" indent="-609600" eaLnBrk="1" hangingPunct="1">
              <a:lnSpc>
                <a:spcPct val="80000"/>
              </a:lnSpc>
            </a:pPr>
            <a:r>
              <a:rPr lang="en-US" b="1" smtClean="0">
                <a:latin typeface="Calibri" pitchFamily="34" charset="0"/>
              </a:rPr>
              <a:t>Severity</a:t>
            </a:r>
            <a:r>
              <a:rPr lang="en-US" smtClean="0">
                <a:latin typeface="Calibri" pitchFamily="34" charset="0"/>
              </a:rPr>
              <a:t> = % tissue diseased</a:t>
            </a:r>
          </a:p>
          <a:p>
            <a:pPr marL="609600" indent="-609600" eaLnBrk="1" hangingPunct="1">
              <a:lnSpc>
                <a:spcPct val="80000"/>
              </a:lnSpc>
              <a:buFontTx/>
              <a:buNone/>
            </a:pPr>
            <a:r>
              <a:rPr lang="en-US" smtClean="0">
                <a:latin typeface="Calibri" pitchFamily="34" charset="0"/>
              </a:rPr>
              <a:t>	</a:t>
            </a:r>
          </a:p>
        </p:txBody>
      </p:sp>
      <p:grpSp>
        <p:nvGrpSpPr>
          <p:cNvPr id="2" name="Group 4"/>
          <p:cNvGrpSpPr>
            <a:grpSpLocks/>
          </p:cNvGrpSpPr>
          <p:nvPr/>
        </p:nvGrpSpPr>
        <p:grpSpPr bwMode="auto">
          <a:xfrm>
            <a:off x="5105400" y="2819400"/>
            <a:ext cx="3144838" cy="3352800"/>
            <a:chOff x="3216" y="1632"/>
            <a:chExt cx="1981" cy="2112"/>
          </a:xfrm>
        </p:grpSpPr>
        <p:sp>
          <p:nvSpPr>
            <p:cNvPr id="38920" name="Line 5"/>
            <p:cNvSpPr>
              <a:spLocks noChangeShapeType="1"/>
            </p:cNvSpPr>
            <p:nvPr/>
          </p:nvSpPr>
          <p:spPr bwMode="auto">
            <a:xfrm>
              <a:off x="3216" y="1632"/>
              <a:ext cx="624" cy="576"/>
            </a:xfrm>
            <a:prstGeom prst="line">
              <a:avLst/>
            </a:prstGeom>
            <a:noFill/>
            <a:ln w="57150">
              <a:solidFill>
                <a:schemeClr val="tx1"/>
              </a:solidFill>
              <a:round/>
              <a:headEnd/>
              <a:tailEnd type="triangle" w="med" len="med"/>
            </a:ln>
          </p:spPr>
          <p:txBody>
            <a:bodyPr/>
            <a:lstStyle/>
            <a:p>
              <a:endParaRPr lang="en-US"/>
            </a:p>
          </p:txBody>
        </p:sp>
        <p:pic>
          <p:nvPicPr>
            <p:cNvPr id="38921" name="Picture 6"/>
            <p:cNvPicPr>
              <a:picLocks noChangeAspect="1" noChangeArrowheads="1"/>
            </p:cNvPicPr>
            <p:nvPr/>
          </p:nvPicPr>
          <p:blipFill>
            <a:blip r:embed="rId3" cstate="print"/>
            <a:srcRect/>
            <a:stretch>
              <a:fillRect/>
            </a:stretch>
          </p:blipFill>
          <p:spPr bwMode="auto">
            <a:xfrm>
              <a:off x="3888" y="2016"/>
              <a:ext cx="1309" cy="1728"/>
            </a:xfrm>
            <a:prstGeom prst="rect">
              <a:avLst/>
            </a:prstGeom>
            <a:noFill/>
            <a:ln w="9525">
              <a:solidFill>
                <a:schemeClr val="tx1"/>
              </a:solidFill>
              <a:miter lim="800000"/>
              <a:headEnd/>
              <a:tailEnd/>
            </a:ln>
          </p:spPr>
        </p:pic>
      </p:grpSp>
      <p:grpSp>
        <p:nvGrpSpPr>
          <p:cNvPr id="3" name="Group 7"/>
          <p:cNvGrpSpPr>
            <a:grpSpLocks/>
          </p:cNvGrpSpPr>
          <p:nvPr/>
        </p:nvGrpSpPr>
        <p:grpSpPr bwMode="auto">
          <a:xfrm>
            <a:off x="1000125" y="2782888"/>
            <a:ext cx="3895725" cy="3390900"/>
            <a:chOff x="630" y="1609"/>
            <a:chExt cx="2454" cy="2136"/>
          </a:xfrm>
        </p:grpSpPr>
        <p:sp>
          <p:nvSpPr>
            <p:cNvPr id="38917" name="Line 8"/>
            <p:cNvSpPr>
              <a:spLocks noChangeShapeType="1"/>
            </p:cNvSpPr>
            <p:nvPr/>
          </p:nvSpPr>
          <p:spPr bwMode="auto">
            <a:xfrm flipH="1">
              <a:off x="2544" y="1609"/>
              <a:ext cx="540" cy="359"/>
            </a:xfrm>
            <a:prstGeom prst="line">
              <a:avLst/>
            </a:prstGeom>
            <a:noFill/>
            <a:ln w="57150">
              <a:solidFill>
                <a:schemeClr val="tx1"/>
              </a:solidFill>
              <a:round/>
              <a:headEnd/>
              <a:tailEnd type="triangle" w="med" len="med"/>
            </a:ln>
          </p:spPr>
          <p:txBody>
            <a:bodyPr/>
            <a:lstStyle/>
            <a:p>
              <a:endParaRPr lang="en-US"/>
            </a:p>
          </p:txBody>
        </p:sp>
        <p:pic>
          <p:nvPicPr>
            <p:cNvPr id="38918" name="Picture 9" descr="Brown spot - Daren Mueller"/>
            <p:cNvPicPr preferRelativeResize="0">
              <a:picLocks noChangeArrowheads="1"/>
            </p:cNvPicPr>
            <p:nvPr/>
          </p:nvPicPr>
          <p:blipFill>
            <a:blip r:embed="rId4" cstate="print"/>
            <a:srcRect/>
            <a:stretch>
              <a:fillRect/>
            </a:stretch>
          </p:blipFill>
          <p:spPr bwMode="auto">
            <a:xfrm>
              <a:off x="630" y="2496"/>
              <a:ext cx="1152" cy="960"/>
            </a:xfrm>
            <a:prstGeom prst="rect">
              <a:avLst/>
            </a:prstGeom>
            <a:noFill/>
            <a:ln w="9525">
              <a:solidFill>
                <a:schemeClr val="tx1"/>
              </a:solidFill>
              <a:miter lim="800000"/>
              <a:headEnd/>
              <a:tailEnd/>
            </a:ln>
          </p:spPr>
        </p:pic>
        <p:pic>
          <p:nvPicPr>
            <p:cNvPr id="38919" name="Picture 10" descr="PICT0043"/>
            <p:cNvPicPr>
              <a:picLocks noChangeAspect="1" noChangeArrowheads="1"/>
            </p:cNvPicPr>
            <p:nvPr/>
          </p:nvPicPr>
          <p:blipFill>
            <a:blip r:embed="rId5" cstate="print"/>
            <a:srcRect/>
            <a:stretch>
              <a:fillRect/>
            </a:stretch>
          </p:blipFill>
          <p:spPr bwMode="auto">
            <a:xfrm>
              <a:off x="1965" y="2016"/>
              <a:ext cx="777" cy="1729"/>
            </a:xfrm>
            <a:prstGeom prst="rect">
              <a:avLst/>
            </a:prstGeom>
            <a:noFill/>
            <a:ln w="9525">
              <a:solidFill>
                <a:schemeClr val="tx1"/>
              </a:solid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ChangeArrowheads="1"/>
          </p:cNvSpPr>
          <p:nvPr/>
        </p:nvSpPr>
        <p:spPr bwMode="auto">
          <a:xfrm>
            <a:off x="0" y="152400"/>
            <a:ext cx="9144000" cy="762000"/>
          </a:xfrm>
          <a:prstGeom prst="rect">
            <a:avLst/>
          </a:prstGeom>
          <a:noFill/>
          <a:ln w="9525">
            <a:noFill/>
            <a:miter lim="800000"/>
            <a:headEnd/>
            <a:tailEnd/>
          </a:ln>
        </p:spPr>
        <p:txBody>
          <a:bodyPr>
            <a:spAutoFit/>
          </a:bodyPr>
          <a:lstStyle/>
          <a:p>
            <a:pPr algn="ctr"/>
            <a:r>
              <a:rPr lang="en-US" sz="4400">
                <a:solidFill>
                  <a:srgbClr val="000000"/>
                </a:solidFill>
                <a:latin typeface="Calibri" pitchFamily="34" charset="0"/>
              </a:rPr>
              <a:t>Foliar disease severity (%)</a:t>
            </a:r>
          </a:p>
        </p:txBody>
      </p:sp>
      <p:sp>
        <p:nvSpPr>
          <p:cNvPr id="40962" name="Text Box 3"/>
          <p:cNvSpPr txBox="1">
            <a:spLocks noChangeArrowheads="1"/>
          </p:cNvSpPr>
          <p:nvPr/>
        </p:nvSpPr>
        <p:spPr bwMode="auto">
          <a:xfrm>
            <a:off x="6916738" y="6216650"/>
            <a:ext cx="1516954" cy="276999"/>
          </a:xfrm>
          <a:prstGeom prst="rect">
            <a:avLst/>
          </a:prstGeom>
          <a:noFill/>
          <a:ln w="9525">
            <a:noFill/>
            <a:miter lim="800000"/>
            <a:headEnd/>
            <a:tailEnd/>
          </a:ln>
        </p:spPr>
        <p:txBody>
          <a:bodyPr wrap="none">
            <a:spAutoFit/>
          </a:bodyPr>
          <a:lstStyle/>
          <a:p>
            <a:r>
              <a:rPr lang="en-US" sz="1200" dirty="0" err="1" smtClean="0">
                <a:solidFill>
                  <a:srgbClr val="000000"/>
                </a:solidFill>
                <a:latin typeface="Calibri" pitchFamily="34" charset="0"/>
              </a:rPr>
              <a:t>Corn.Pro</a:t>
            </a:r>
            <a:r>
              <a:rPr lang="en-US" sz="1200" dirty="0">
                <a:solidFill>
                  <a:srgbClr val="000000"/>
                </a:solidFill>
                <a:latin typeface="Calibri" pitchFamily="34" charset="0"/>
              </a:rPr>
              <a:t>, Nutter, ISU</a:t>
            </a:r>
          </a:p>
        </p:txBody>
      </p:sp>
      <p:grpSp>
        <p:nvGrpSpPr>
          <p:cNvPr id="40963" name="Group 4"/>
          <p:cNvGrpSpPr>
            <a:grpSpLocks/>
          </p:cNvGrpSpPr>
          <p:nvPr/>
        </p:nvGrpSpPr>
        <p:grpSpPr bwMode="auto">
          <a:xfrm>
            <a:off x="0" y="2025650"/>
            <a:ext cx="9067800" cy="3962400"/>
            <a:chOff x="0" y="1104"/>
            <a:chExt cx="5712" cy="2496"/>
          </a:xfrm>
        </p:grpSpPr>
        <p:pic>
          <p:nvPicPr>
            <p:cNvPr id="40965" name="Picture 5"/>
            <p:cNvPicPr>
              <a:picLocks noChangeArrowheads="1"/>
            </p:cNvPicPr>
            <p:nvPr/>
          </p:nvPicPr>
          <p:blipFill>
            <a:blip r:embed="rId3" cstate="print"/>
            <a:srcRect/>
            <a:stretch>
              <a:fillRect/>
            </a:stretch>
          </p:blipFill>
          <p:spPr bwMode="auto">
            <a:xfrm>
              <a:off x="30" y="1104"/>
              <a:ext cx="2822" cy="1152"/>
            </a:xfrm>
            <a:prstGeom prst="rect">
              <a:avLst/>
            </a:prstGeom>
            <a:noFill/>
            <a:ln w="9525">
              <a:noFill/>
              <a:miter lim="800000"/>
              <a:headEnd/>
              <a:tailEnd/>
            </a:ln>
          </p:spPr>
        </p:pic>
        <p:pic>
          <p:nvPicPr>
            <p:cNvPr id="40966" name="Picture 6"/>
            <p:cNvPicPr>
              <a:picLocks noChangeArrowheads="1"/>
            </p:cNvPicPr>
            <p:nvPr/>
          </p:nvPicPr>
          <p:blipFill>
            <a:blip r:embed="rId4" cstate="print"/>
            <a:srcRect/>
            <a:stretch>
              <a:fillRect/>
            </a:stretch>
          </p:blipFill>
          <p:spPr bwMode="auto">
            <a:xfrm>
              <a:off x="2890" y="1104"/>
              <a:ext cx="2822" cy="1152"/>
            </a:xfrm>
            <a:prstGeom prst="rect">
              <a:avLst/>
            </a:prstGeom>
            <a:noFill/>
            <a:ln w="9525">
              <a:noFill/>
              <a:miter lim="800000"/>
              <a:headEnd/>
              <a:tailEnd/>
            </a:ln>
          </p:spPr>
        </p:pic>
        <p:pic>
          <p:nvPicPr>
            <p:cNvPr id="40967" name="Picture 7"/>
            <p:cNvPicPr>
              <a:picLocks noChangeArrowheads="1"/>
            </p:cNvPicPr>
            <p:nvPr/>
          </p:nvPicPr>
          <p:blipFill>
            <a:blip r:embed="rId5" cstate="print"/>
            <a:srcRect/>
            <a:stretch>
              <a:fillRect/>
            </a:stretch>
          </p:blipFill>
          <p:spPr bwMode="auto">
            <a:xfrm>
              <a:off x="30" y="2448"/>
              <a:ext cx="2822" cy="1152"/>
            </a:xfrm>
            <a:prstGeom prst="rect">
              <a:avLst/>
            </a:prstGeom>
            <a:noFill/>
            <a:ln w="9525">
              <a:noFill/>
              <a:miter lim="800000"/>
              <a:headEnd/>
              <a:tailEnd/>
            </a:ln>
          </p:spPr>
        </p:pic>
        <p:pic>
          <p:nvPicPr>
            <p:cNvPr id="40968" name="Picture 8"/>
            <p:cNvPicPr>
              <a:picLocks noChangeArrowheads="1"/>
            </p:cNvPicPr>
            <p:nvPr/>
          </p:nvPicPr>
          <p:blipFill>
            <a:blip r:embed="rId6" cstate="print"/>
            <a:srcRect/>
            <a:stretch>
              <a:fillRect/>
            </a:stretch>
          </p:blipFill>
          <p:spPr bwMode="auto">
            <a:xfrm>
              <a:off x="2890" y="2448"/>
              <a:ext cx="2822" cy="1151"/>
            </a:xfrm>
            <a:prstGeom prst="rect">
              <a:avLst/>
            </a:prstGeom>
            <a:noFill/>
            <a:ln w="9525">
              <a:noFill/>
              <a:miter lim="800000"/>
              <a:headEnd/>
              <a:tailEnd/>
            </a:ln>
          </p:spPr>
        </p:pic>
        <p:sp>
          <p:nvSpPr>
            <p:cNvPr id="683017" name="Text Box 9"/>
            <p:cNvSpPr txBox="1">
              <a:spLocks noChangeArrowheads="1"/>
            </p:cNvSpPr>
            <p:nvPr/>
          </p:nvSpPr>
          <p:spPr bwMode="auto">
            <a:xfrm>
              <a:off x="28" y="1882"/>
              <a:ext cx="487" cy="365"/>
            </a:xfrm>
            <a:prstGeom prst="rect">
              <a:avLst/>
            </a:prstGeom>
            <a:noFill/>
            <a:ln w="9525">
              <a:noFill/>
              <a:miter lim="800000"/>
              <a:headEnd/>
              <a:tailEnd/>
            </a:ln>
            <a:effectLst/>
          </p:spPr>
          <p:txBody>
            <a:bodyPr wrap="none">
              <a:spAutoFit/>
            </a:bodyPr>
            <a:lstStyle/>
            <a:p>
              <a:pPr>
                <a:defRPr/>
              </a:pPr>
              <a:r>
                <a:rPr lang="en-US" sz="3200">
                  <a:solidFill>
                    <a:srgbClr val="FFFFFF"/>
                  </a:solidFill>
                  <a:effectLst>
                    <a:outerShdw blurRad="38100" dist="38100" dir="2700000" algn="tl">
                      <a:srgbClr val="C0C0C0"/>
                    </a:outerShdw>
                  </a:effectLst>
                  <a:latin typeface="Calibri" pitchFamily="34" charset="0"/>
                </a:rPr>
                <a:t>1 %</a:t>
              </a:r>
            </a:p>
          </p:txBody>
        </p:sp>
        <p:sp>
          <p:nvSpPr>
            <p:cNvPr id="683018" name="Text Box 10"/>
            <p:cNvSpPr txBox="1">
              <a:spLocks noChangeArrowheads="1"/>
            </p:cNvSpPr>
            <p:nvPr/>
          </p:nvSpPr>
          <p:spPr bwMode="auto">
            <a:xfrm>
              <a:off x="2880" y="1872"/>
              <a:ext cx="487" cy="365"/>
            </a:xfrm>
            <a:prstGeom prst="rect">
              <a:avLst/>
            </a:prstGeom>
            <a:noFill/>
            <a:ln w="9525">
              <a:noFill/>
              <a:miter lim="800000"/>
              <a:headEnd/>
              <a:tailEnd/>
            </a:ln>
            <a:effectLst/>
          </p:spPr>
          <p:txBody>
            <a:bodyPr wrap="none">
              <a:spAutoFit/>
            </a:bodyPr>
            <a:lstStyle/>
            <a:p>
              <a:pPr>
                <a:defRPr/>
              </a:pPr>
              <a:r>
                <a:rPr lang="en-US" sz="3200">
                  <a:solidFill>
                    <a:srgbClr val="FFFFFF"/>
                  </a:solidFill>
                  <a:effectLst>
                    <a:outerShdw blurRad="38100" dist="38100" dir="2700000" algn="tl">
                      <a:srgbClr val="C0C0C0"/>
                    </a:outerShdw>
                  </a:effectLst>
                  <a:latin typeface="Calibri" pitchFamily="34" charset="0"/>
                </a:rPr>
                <a:t>2 %</a:t>
              </a:r>
            </a:p>
          </p:txBody>
        </p:sp>
        <p:sp>
          <p:nvSpPr>
            <p:cNvPr id="683019" name="Text Box 11"/>
            <p:cNvSpPr txBox="1">
              <a:spLocks noChangeArrowheads="1"/>
            </p:cNvSpPr>
            <p:nvPr/>
          </p:nvSpPr>
          <p:spPr bwMode="auto">
            <a:xfrm>
              <a:off x="0" y="3216"/>
              <a:ext cx="487" cy="365"/>
            </a:xfrm>
            <a:prstGeom prst="rect">
              <a:avLst/>
            </a:prstGeom>
            <a:noFill/>
            <a:ln w="9525">
              <a:noFill/>
              <a:miter lim="800000"/>
              <a:headEnd/>
              <a:tailEnd/>
            </a:ln>
            <a:effectLst/>
          </p:spPr>
          <p:txBody>
            <a:bodyPr wrap="none">
              <a:spAutoFit/>
            </a:bodyPr>
            <a:lstStyle/>
            <a:p>
              <a:pPr>
                <a:defRPr/>
              </a:pPr>
              <a:r>
                <a:rPr lang="en-US" sz="3200">
                  <a:solidFill>
                    <a:srgbClr val="FFFFFF"/>
                  </a:solidFill>
                  <a:effectLst>
                    <a:outerShdw blurRad="38100" dist="38100" dir="2700000" algn="tl">
                      <a:srgbClr val="C0C0C0"/>
                    </a:outerShdw>
                  </a:effectLst>
                  <a:latin typeface="Calibri" pitchFamily="34" charset="0"/>
                </a:rPr>
                <a:t>5 %</a:t>
              </a:r>
            </a:p>
          </p:txBody>
        </p:sp>
        <p:sp>
          <p:nvSpPr>
            <p:cNvPr id="683020" name="Text Box 12"/>
            <p:cNvSpPr txBox="1">
              <a:spLocks noChangeArrowheads="1"/>
            </p:cNvSpPr>
            <p:nvPr/>
          </p:nvSpPr>
          <p:spPr bwMode="auto">
            <a:xfrm>
              <a:off x="2880" y="3216"/>
              <a:ext cx="617" cy="365"/>
            </a:xfrm>
            <a:prstGeom prst="rect">
              <a:avLst/>
            </a:prstGeom>
            <a:noFill/>
            <a:ln w="9525">
              <a:noFill/>
              <a:miter lim="800000"/>
              <a:headEnd/>
              <a:tailEnd/>
            </a:ln>
            <a:effectLst/>
          </p:spPr>
          <p:txBody>
            <a:bodyPr wrap="none">
              <a:spAutoFit/>
            </a:bodyPr>
            <a:lstStyle/>
            <a:p>
              <a:pPr>
                <a:defRPr/>
              </a:pPr>
              <a:r>
                <a:rPr lang="en-US" sz="3200">
                  <a:solidFill>
                    <a:srgbClr val="FFFFFF"/>
                  </a:solidFill>
                  <a:effectLst>
                    <a:outerShdw blurRad="38100" dist="38100" dir="2700000" algn="tl">
                      <a:srgbClr val="C0C0C0"/>
                    </a:outerShdw>
                  </a:effectLst>
                  <a:latin typeface="Calibri" pitchFamily="34" charset="0"/>
                </a:rPr>
                <a:t>10 %</a:t>
              </a:r>
            </a:p>
          </p:txBody>
        </p:sp>
      </p:grpSp>
      <p:sp>
        <p:nvSpPr>
          <p:cNvPr id="40964" name="Text Box 13"/>
          <p:cNvSpPr txBox="1">
            <a:spLocks noChangeArrowheads="1"/>
          </p:cNvSpPr>
          <p:nvPr/>
        </p:nvSpPr>
        <p:spPr bwMode="auto">
          <a:xfrm>
            <a:off x="3306763" y="1384300"/>
            <a:ext cx="2536825" cy="579438"/>
          </a:xfrm>
          <a:prstGeom prst="rect">
            <a:avLst/>
          </a:prstGeom>
          <a:noFill/>
          <a:ln w="9525">
            <a:noFill/>
            <a:miter lim="800000"/>
            <a:headEnd/>
            <a:tailEnd/>
          </a:ln>
        </p:spPr>
        <p:txBody>
          <a:bodyPr wrap="none">
            <a:spAutoFit/>
          </a:bodyPr>
          <a:lstStyle/>
          <a:p>
            <a:r>
              <a:rPr lang="en-US" sz="3200">
                <a:solidFill>
                  <a:srgbClr val="000000"/>
                </a:solidFill>
                <a:latin typeface="Calibri" pitchFamily="34" charset="0"/>
              </a:rPr>
              <a:t>Gray leaf spot</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Stalk rot scale"/>
          <p:cNvPicPr>
            <a:picLocks noChangeAspect="1" noChangeArrowheads="1"/>
          </p:cNvPicPr>
          <p:nvPr/>
        </p:nvPicPr>
        <p:blipFill>
          <a:blip r:embed="rId3" cstate="print"/>
          <a:srcRect/>
          <a:stretch>
            <a:fillRect/>
          </a:stretch>
        </p:blipFill>
        <p:spPr bwMode="auto">
          <a:xfrm>
            <a:off x="1371600" y="1295400"/>
            <a:ext cx="6172200" cy="5105400"/>
          </a:xfrm>
          <a:prstGeom prst="rect">
            <a:avLst/>
          </a:prstGeom>
          <a:noFill/>
          <a:ln w="9525">
            <a:solidFill>
              <a:schemeClr val="tx1"/>
            </a:solidFill>
            <a:miter lim="800000"/>
            <a:headEnd/>
            <a:tailEnd/>
          </a:ln>
        </p:spPr>
      </p:pic>
      <p:sp>
        <p:nvSpPr>
          <p:cNvPr id="43010" name="Text Box 3"/>
          <p:cNvSpPr txBox="1">
            <a:spLocks noChangeArrowheads="1"/>
          </p:cNvSpPr>
          <p:nvPr/>
        </p:nvSpPr>
        <p:spPr bwMode="auto">
          <a:xfrm>
            <a:off x="6553200" y="6400800"/>
            <a:ext cx="990600" cy="276225"/>
          </a:xfrm>
          <a:prstGeom prst="rect">
            <a:avLst/>
          </a:prstGeom>
          <a:noFill/>
          <a:ln w="9525">
            <a:noFill/>
            <a:miter lim="800000"/>
            <a:headEnd/>
            <a:tailEnd/>
          </a:ln>
        </p:spPr>
        <p:txBody>
          <a:bodyPr wrap="none">
            <a:spAutoFit/>
          </a:bodyPr>
          <a:lstStyle/>
          <a:p>
            <a:r>
              <a:rPr lang="en-US" sz="1200" dirty="0">
                <a:solidFill>
                  <a:srgbClr val="000000"/>
                </a:solidFill>
                <a:latin typeface="Calibri" pitchFamily="34" charset="0"/>
              </a:rPr>
              <a:t>R. Hines, UIL</a:t>
            </a:r>
          </a:p>
        </p:txBody>
      </p:sp>
      <p:sp>
        <p:nvSpPr>
          <p:cNvPr id="43011" name="Text Box 4"/>
          <p:cNvSpPr txBox="1">
            <a:spLocks noChangeArrowheads="1"/>
          </p:cNvSpPr>
          <p:nvPr/>
        </p:nvSpPr>
        <p:spPr bwMode="auto">
          <a:xfrm>
            <a:off x="0" y="152400"/>
            <a:ext cx="9144000" cy="762000"/>
          </a:xfrm>
          <a:prstGeom prst="rect">
            <a:avLst/>
          </a:prstGeom>
          <a:noFill/>
          <a:ln w="9525">
            <a:noFill/>
            <a:miter lim="800000"/>
            <a:headEnd/>
            <a:tailEnd/>
          </a:ln>
        </p:spPr>
        <p:txBody>
          <a:bodyPr>
            <a:spAutoFit/>
          </a:bodyPr>
          <a:lstStyle/>
          <a:p>
            <a:pPr algn="ctr"/>
            <a:r>
              <a:rPr lang="en-US" sz="4400">
                <a:solidFill>
                  <a:srgbClr val="000000"/>
                </a:solidFill>
                <a:latin typeface="Calibri" pitchFamily="34" charset="0"/>
              </a:rPr>
              <a:t>Stalk disease severity value</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0" y="152400"/>
            <a:ext cx="9144000" cy="769938"/>
          </a:xfrm>
          <a:prstGeom prst="rect">
            <a:avLst/>
          </a:prstGeom>
          <a:noFill/>
          <a:ln w="9525">
            <a:noFill/>
            <a:miter lim="800000"/>
            <a:headEnd/>
            <a:tailEnd/>
          </a:ln>
        </p:spPr>
        <p:txBody>
          <a:bodyPr>
            <a:spAutoFit/>
          </a:bodyPr>
          <a:lstStyle/>
          <a:p>
            <a:pPr algn="ctr"/>
            <a:r>
              <a:rPr lang="en-US" sz="4400" dirty="0" smtClean="0">
                <a:solidFill>
                  <a:srgbClr val="000000"/>
                </a:solidFill>
                <a:latin typeface="Calibri" pitchFamily="34" charset="0"/>
              </a:rPr>
              <a:t>Recording information</a:t>
            </a:r>
            <a:endParaRPr lang="en-US" sz="4400" dirty="0">
              <a:solidFill>
                <a:srgbClr val="000000"/>
              </a:solidFill>
              <a:latin typeface="Calibri" pitchFamily="34" charset="0"/>
            </a:endParaRPr>
          </a:p>
        </p:txBody>
      </p:sp>
      <p:sp>
        <p:nvSpPr>
          <p:cNvPr id="45058" name="Text Box 3"/>
          <p:cNvSpPr txBox="1">
            <a:spLocks noChangeArrowheads="1"/>
          </p:cNvSpPr>
          <p:nvPr/>
        </p:nvSpPr>
        <p:spPr bwMode="auto">
          <a:xfrm>
            <a:off x="609600" y="1524000"/>
            <a:ext cx="5127625" cy="1066800"/>
          </a:xfrm>
          <a:prstGeom prst="rect">
            <a:avLst/>
          </a:prstGeom>
          <a:noFill/>
          <a:ln w="9525">
            <a:noFill/>
            <a:miter lim="800000"/>
            <a:headEnd/>
            <a:tailEnd/>
          </a:ln>
        </p:spPr>
        <p:txBody>
          <a:bodyPr wrap="none">
            <a:spAutoFit/>
          </a:bodyPr>
          <a:lstStyle/>
          <a:p>
            <a:pPr>
              <a:buFontTx/>
              <a:buChar char="•"/>
            </a:pPr>
            <a:r>
              <a:rPr lang="en-US" sz="3200" b="0">
                <a:solidFill>
                  <a:srgbClr val="000000"/>
                </a:solidFill>
                <a:latin typeface="Calibri" pitchFamily="34" charset="0"/>
              </a:rPr>
              <a:t>  Field notebook </a:t>
            </a:r>
          </a:p>
          <a:p>
            <a:pPr>
              <a:buFontTx/>
              <a:buChar char="•"/>
            </a:pPr>
            <a:r>
              <a:rPr lang="en-US" sz="3200" b="0">
                <a:solidFill>
                  <a:srgbClr val="000000"/>
                </a:solidFill>
                <a:latin typeface="Calibri" pitchFamily="34" charset="0"/>
              </a:rPr>
              <a:t>  Clipboard with spreadsheet</a:t>
            </a:r>
          </a:p>
        </p:txBody>
      </p:sp>
      <p:graphicFrame>
        <p:nvGraphicFramePr>
          <p:cNvPr id="693252" name="Group 4"/>
          <p:cNvGraphicFramePr>
            <a:graphicFrameLocks noGrp="1"/>
          </p:cNvGraphicFramePr>
          <p:nvPr>
            <p:ph idx="4294967295"/>
          </p:nvPr>
        </p:nvGraphicFramePr>
        <p:xfrm>
          <a:off x="533400" y="2667000"/>
          <a:ext cx="8001000" cy="3886201"/>
        </p:xfrm>
        <a:graphic>
          <a:graphicData uri="http://schemas.openxmlformats.org/drawingml/2006/table">
            <a:tbl>
              <a:tblPr/>
              <a:tblGrid>
                <a:gridCol w="931756"/>
                <a:gridCol w="904270"/>
                <a:gridCol w="601929"/>
                <a:gridCol w="601931"/>
                <a:gridCol w="599182"/>
                <a:gridCol w="601929"/>
                <a:gridCol w="599182"/>
                <a:gridCol w="599182"/>
                <a:gridCol w="601931"/>
                <a:gridCol w="596432"/>
                <a:gridCol w="601931"/>
                <a:gridCol w="761345"/>
              </a:tblGrid>
              <a:tr h="739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10">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Arial" charset="0"/>
                        </a:rPr>
                        <a:t>Damage severity (%)</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92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charset="0"/>
                        </a:rPr>
                        <a:t>Field</a:t>
                      </a:r>
                      <a:endParaRPr kumimoji="0" lang="en-US" sz="16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charset="0"/>
                        </a:rPr>
                        <a:t>Stop</a:t>
                      </a:r>
                      <a:endParaRPr kumimoji="0" lang="en-US" sz="16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a:t>
                      </a:r>
                      <a:endParaRPr kumimoji="0" lang="en-U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2</a:t>
                      </a:r>
                      <a:endParaRPr kumimoji="0" lang="en-U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3</a:t>
                      </a:r>
                      <a:endParaRPr kumimoji="0" lang="en-U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4</a:t>
                      </a:r>
                      <a:endParaRPr kumimoji="0" lang="en-U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5</a:t>
                      </a:r>
                      <a:endParaRPr kumimoji="0" lang="en-U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6</a:t>
                      </a:r>
                      <a:endParaRPr kumimoji="0" lang="en-U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7</a:t>
                      </a:r>
                      <a:endParaRPr kumimoji="0" lang="en-U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8</a:t>
                      </a:r>
                      <a:endParaRPr kumimoji="0" lang="en-U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9</a:t>
                      </a:r>
                      <a:endParaRPr kumimoji="0" lang="en-U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10</a:t>
                      </a:r>
                      <a:endParaRPr kumimoji="0" lang="en-U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1</a:t>
                      </a:r>
                      <a:endParaRPr kumimoji="0" lang="en-U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1</a:t>
                      </a:r>
                      <a:endParaRPr kumimoji="0" lang="en-U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a:t>
                      </a:r>
                      <a:endParaRPr kumimoji="0" lang="en-U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2</a:t>
                      </a:r>
                      <a:endParaRPr kumimoji="0" lang="en-U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a:t>
                      </a:r>
                      <a:endParaRPr kumimoji="0" lang="en-U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3</a:t>
                      </a:r>
                      <a:endParaRPr kumimoji="0" lang="en-U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a:t>
                      </a:r>
                      <a:endParaRPr kumimoji="0" lang="en-U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4</a:t>
                      </a:r>
                      <a:endParaRPr kumimoji="0" lang="en-U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a:t>
                      </a:r>
                      <a:endParaRPr kumimoji="0" lang="en-U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5</a:t>
                      </a:r>
                      <a:endParaRPr kumimoji="0" lang="en-U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a:t>
                      </a:r>
                      <a:endParaRPr kumimoji="0" lang="en-U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6</a:t>
                      </a:r>
                      <a:endParaRPr kumimoji="0" lang="en-U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a:t>
                      </a:r>
                      <a:endParaRPr kumimoji="0" lang="en-U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7</a:t>
                      </a:r>
                      <a:endParaRPr kumimoji="0" lang="en-U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1</a:t>
                      </a:r>
                      <a:endParaRPr kumimoji="0" lang="en-U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8</a:t>
                      </a:r>
                      <a:endParaRPr kumimoji="0" lang="en-U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6"/>
          <p:cNvSpPr>
            <a:spLocks noChangeArrowheads="1"/>
          </p:cNvSpPr>
          <p:nvPr/>
        </p:nvSpPr>
        <p:spPr bwMode="auto">
          <a:xfrm>
            <a:off x="0" y="220663"/>
            <a:ext cx="9144000" cy="769937"/>
          </a:xfrm>
          <a:prstGeom prst="rect">
            <a:avLst/>
          </a:prstGeom>
          <a:noFill/>
          <a:ln w="9525">
            <a:noFill/>
            <a:miter lim="800000"/>
            <a:headEnd/>
            <a:tailEnd/>
          </a:ln>
        </p:spPr>
        <p:txBody>
          <a:bodyPr>
            <a:spAutoFit/>
          </a:bodyPr>
          <a:lstStyle/>
          <a:p>
            <a:pPr marL="461963" indent="-461963" algn="ctr">
              <a:spcBef>
                <a:spcPct val="50000"/>
              </a:spcBef>
              <a:buClr>
                <a:srgbClr val="FF6600"/>
              </a:buClr>
              <a:buSzPct val="125000"/>
            </a:pPr>
            <a:r>
              <a:rPr lang="en-US" sz="4400">
                <a:latin typeface="Calibri" pitchFamily="34" charset="0"/>
              </a:rPr>
              <a:t>Stumped?</a:t>
            </a:r>
          </a:p>
        </p:txBody>
      </p:sp>
      <p:sp>
        <p:nvSpPr>
          <p:cNvPr id="3" name="Rectangle 5"/>
          <p:cNvSpPr>
            <a:spLocks noChangeArrowheads="1"/>
          </p:cNvSpPr>
          <p:nvPr/>
        </p:nvSpPr>
        <p:spPr bwMode="auto">
          <a:xfrm>
            <a:off x="381000" y="2357497"/>
            <a:ext cx="8382000" cy="2062103"/>
          </a:xfrm>
          <a:prstGeom prst="rect">
            <a:avLst/>
          </a:prstGeom>
          <a:noFill/>
          <a:ln w="9525">
            <a:noFill/>
            <a:miter lim="800000"/>
            <a:headEnd/>
            <a:tailEnd/>
          </a:ln>
        </p:spPr>
        <p:txBody>
          <a:bodyPr>
            <a:spAutoFit/>
          </a:bodyPr>
          <a:lstStyle/>
          <a:p>
            <a:r>
              <a:rPr lang="en-US" sz="3200" b="0" dirty="0" smtClean="0">
                <a:latin typeface="Calibri" pitchFamily="34" charset="0"/>
              </a:rPr>
              <a:t>If you are unsure of the problem or want a second opinion, you can send samples to Plant Diagnostic Clinics.</a:t>
            </a:r>
            <a:endParaRPr lang="en-US" sz="3200" b="0" dirty="0">
              <a:latin typeface="Calibri" pitchFamily="34" charset="0"/>
            </a:endParaRPr>
          </a:p>
          <a:p>
            <a:endParaRPr lang="en-US" sz="3200" b="0" dirty="0">
              <a:latin typeface="Calibri" pitchFamily="34"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6"/>
          <p:cNvSpPr>
            <a:spLocks noChangeArrowheads="1"/>
          </p:cNvSpPr>
          <p:nvPr/>
        </p:nvSpPr>
        <p:spPr bwMode="auto">
          <a:xfrm>
            <a:off x="0" y="220663"/>
            <a:ext cx="9144000" cy="769937"/>
          </a:xfrm>
          <a:prstGeom prst="rect">
            <a:avLst/>
          </a:prstGeom>
          <a:noFill/>
          <a:ln w="9525">
            <a:noFill/>
            <a:miter lim="800000"/>
            <a:headEnd/>
            <a:tailEnd/>
          </a:ln>
        </p:spPr>
        <p:txBody>
          <a:bodyPr>
            <a:spAutoFit/>
          </a:bodyPr>
          <a:lstStyle/>
          <a:p>
            <a:pPr marL="461963" indent="-461963" algn="ctr">
              <a:spcBef>
                <a:spcPct val="50000"/>
              </a:spcBef>
              <a:buClr>
                <a:srgbClr val="FF6600"/>
              </a:buClr>
              <a:buSzPct val="125000"/>
            </a:pPr>
            <a:r>
              <a:rPr lang="en-US" sz="4400" dirty="0" smtClean="0">
                <a:latin typeface="Calibri" pitchFamily="34" charset="0"/>
              </a:rPr>
              <a:t>Information on submitting samples</a:t>
            </a:r>
            <a:endParaRPr lang="en-US" sz="4400" dirty="0">
              <a:latin typeface="Calibri" pitchFamily="34" charset="0"/>
            </a:endParaRPr>
          </a:p>
        </p:txBody>
      </p:sp>
      <p:pic>
        <p:nvPicPr>
          <p:cNvPr id="2" name="Picture 1"/>
          <p:cNvPicPr>
            <a:picLocks noChangeAspect="1"/>
          </p:cNvPicPr>
          <p:nvPr/>
        </p:nvPicPr>
        <p:blipFill>
          <a:blip r:embed="rId4"/>
          <a:stretch>
            <a:fillRect/>
          </a:stretch>
        </p:blipFill>
        <p:spPr>
          <a:xfrm>
            <a:off x="1905000" y="1219200"/>
            <a:ext cx="5880964" cy="5546984"/>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p:cNvSpPr txBox="1">
            <a:spLocks noChangeArrowheads="1"/>
          </p:cNvSpPr>
          <p:nvPr/>
        </p:nvSpPr>
        <p:spPr bwMode="auto">
          <a:xfrm>
            <a:off x="0" y="0"/>
            <a:ext cx="9144000" cy="1143000"/>
          </a:xfrm>
          <a:prstGeom prst="rect">
            <a:avLst/>
          </a:prstGeom>
          <a:noFill/>
          <a:ln w="12700">
            <a:noFill/>
            <a:miter lim="800000"/>
            <a:headEnd/>
            <a:tailEnd/>
          </a:ln>
        </p:spPr>
        <p:txBody>
          <a:bodyPr anchor="ctr"/>
          <a:lstStyle/>
          <a:p>
            <a:pPr algn="ctr"/>
            <a:r>
              <a:rPr lang="en-US" sz="4000" dirty="0" smtClean="0">
                <a:latin typeface="Calibri" pitchFamily="34" charset="0"/>
              </a:rPr>
              <a:t>UNL Plant Diagnostic </a:t>
            </a:r>
            <a:r>
              <a:rPr lang="en-US" sz="4000" dirty="0">
                <a:latin typeface="Calibri" pitchFamily="34" charset="0"/>
              </a:rPr>
              <a:t>Clinic</a:t>
            </a:r>
          </a:p>
        </p:txBody>
      </p:sp>
      <p:sp>
        <p:nvSpPr>
          <p:cNvPr id="60418" name="Rectangle 5"/>
          <p:cNvSpPr>
            <a:spLocks noChangeArrowheads="1"/>
          </p:cNvSpPr>
          <p:nvPr/>
        </p:nvSpPr>
        <p:spPr bwMode="auto">
          <a:xfrm>
            <a:off x="381000" y="1290638"/>
            <a:ext cx="8382000" cy="1815882"/>
          </a:xfrm>
          <a:prstGeom prst="rect">
            <a:avLst/>
          </a:prstGeom>
          <a:noFill/>
          <a:ln w="9525">
            <a:noFill/>
            <a:miter lim="800000"/>
            <a:headEnd/>
            <a:tailEnd/>
          </a:ln>
        </p:spPr>
        <p:txBody>
          <a:bodyPr>
            <a:spAutoFit/>
          </a:bodyPr>
          <a:lstStyle/>
          <a:p>
            <a:r>
              <a:rPr lang="en-US" sz="2800" b="0" dirty="0">
                <a:latin typeface="Calibri" pitchFamily="34" charset="0"/>
              </a:rPr>
              <a:t>If unsure of the cause of the problem, symptomatic specimens can be sent to the </a:t>
            </a:r>
            <a:r>
              <a:rPr lang="en-US" sz="2800" b="0" dirty="0" smtClean="0">
                <a:latin typeface="Calibri" pitchFamily="34" charset="0"/>
              </a:rPr>
              <a:t>UNL Plant </a:t>
            </a:r>
            <a:r>
              <a:rPr lang="en-US" sz="2800" b="0" dirty="0">
                <a:latin typeface="Calibri" pitchFamily="34" charset="0"/>
              </a:rPr>
              <a:t>Diagnostic Clinic. </a:t>
            </a:r>
          </a:p>
          <a:p>
            <a:endParaRPr lang="en-US" sz="2800" b="0" dirty="0">
              <a:latin typeface="Calibri" pitchFamily="34" charset="0"/>
            </a:endParaRPr>
          </a:p>
        </p:txBody>
      </p:sp>
      <p:pic>
        <p:nvPicPr>
          <p:cNvPr id="2" name="Picture 1"/>
          <p:cNvPicPr>
            <a:picLocks noChangeAspect="1"/>
          </p:cNvPicPr>
          <p:nvPr/>
        </p:nvPicPr>
        <p:blipFill>
          <a:blip r:embed="rId4"/>
          <a:stretch>
            <a:fillRect/>
          </a:stretch>
        </p:blipFill>
        <p:spPr>
          <a:xfrm>
            <a:off x="685800" y="3124200"/>
            <a:ext cx="6362700" cy="1460500"/>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2"/>
          <p:cNvSpPr txBox="1">
            <a:spLocks noChangeArrowheads="1"/>
          </p:cNvSpPr>
          <p:nvPr/>
        </p:nvSpPr>
        <p:spPr bwMode="auto">
          <a:xfrm>
            <a:off x="0" y="0"/>
            <a:ext cx="9144000" cy="1143000"/>
          </a:xfrm>
          <a:prstGeom prst="rect">
            <a:avLst/>
          </a:prstGeom>
          <a:noFill/>
          <a:ln w="12700">
            <a:noFill/>
            <a:miter lim="800000"/>
            <a:headEnd/>
            <a:tailEnd/>
          </a:ln>
        </p:spPr>
        <p:txBody>
          <a:bodyPr anchor="ctr"/>
          <a:lstStyle/>
          <a:p>
            <a:pPr algn="ctr"/>
            <a:r>
              <a:rPr lang="en-US" sz="4400">
                <a:latin typeface="Calibri" pitchFamily="34" charset="0"/>
              </a:rPr>
              <a:t>Submitting plants</a:t>
            </a:r>
          </a:p>
        </p:txBody>
      </p:sp>
      <p:sp>
        <p:nvSpPr>
          <p:cNvPr id="62466" name="Rectangle 5"/>
          <p:cNvSpPr>
            <a:spLocks noChangeArrowheads="1"/>
          </p:cNvSpPr>
          <p:nvPr/>
        </p:nvSpPr>
        <p:spPr bwMode="auto">
          <a:xfrm>
            <a:off x="304800" y="1295400"/>
            <a:ext cx="8534400" cy="1015663"/>
          </a:xfrm>
          <a:prstGeom prst="rect">
            <a:avLst/>
          </a:prstGeom>
          <a:noFill/>
          <a:ln w="9525">
            <a:noFill/>
            <a:miter lim="800000"/>
            <a:headEnd/>
            <a:tailEnd/>
          </a:ln>
        </p:spPr>
        <p:txBody>
          <a:bodyPr wrap="square">
            <a:spAutoFit/>
          </a:bodyPr>
          <a:lstStyle/>
          <a:p>
            <a:pPr marL="273050" indent="-273050">
              <a:buFont typeface="Arial" charset="0"/>
              <a:buChar char="•"/>
            </a:pPr>
            <a:r>
              <a:rPr lang="en-US" sz="3000" b="0" dirty="0" smtClean="0">
                <a:latin typeface="Calibri" pitchFamily="34" charset="0"/>
              </a:rPr>
              <a:t>Provide </a:t>
            </a:r>
            <a:r>
              <a:rPr lang="en-US" sz="3000" b="0" dirty="0">
                <a:latin typeface="Calibri" pitchFamily="34" charset="0"/>
              </a:rPr>
              <a:t>plenty of fresh material. When possible, send </a:t>
            </a:r>
            <a:r>
              <a:rPr lang="en-US" sz="3000" b="0" dirty="0" smtClean="0">
                <a:latin typeface="Calibri" pitchFamily="34" charset="0"/>
              </a:rPr>
              <a:t>the </a:t>
            </a:r>
            <a:r>
              <a:rPr lang="en-US" sz="3000" b="0" dirty="0">
                <a:latin typeface="Calibri" pitchFamily="34" charset="0"/>
              </a:rPr>
              <a:t>entire plant, including </a:t>
            </a:r>
            <a:r>
              <a:rPr lang="en-US" sz="3000" b="0" dirty="0" smtClean="0">
                <a:latin typeface="Calibri" pitchFamily="34" charset="0"/>
              </a:rPr>
              <a:t>roots. </a:t>
            </a:r>
            <a:endParaRPr lang="en-US" sz="3000" b="0" dirty="0">
              <a:latin typeface="Calibri" pitchFamily="34" charset="0"/>
            </a:endParaRPr>
          </a:p>
        </p:txBody>
      </p:sp>
      <p:pic>
        <p:nvPicPr>
          <p:cNvPr id="62467" name="Picture 3" descr="Stewart's wilt crown rot cavity - 5"/>
          <p:cNvPicPr>
            <a:picLocks noChangeAspect="1" noChangeArrowheads="1"/>
          </p:cNvPicPr>
          <p:nvPr/>
        </p:nvPicPr>
        <p:blipFill>
          <a:blip r:embed="rId4" cstate="print"/>
          <a:srcRect/>
          <a:stretch>
            <a:fillRect/>
          </a:stretch>
        </p:blipFill>
        <p:spPr bwMode="auto">
          <a:xfrm>
            <a:off x="4148138" y="3225800"/>
            <a:ext cx="2405062" cy="3098800"/>
          </a:xfrm>
          <a:prstGeom prst="rect">
            <a:avLst/>
          </a:prstGeom>
          <a:noFill/>
          <a:ln w="9525">
            <a:solidFill>
              <a:schemeClr val="tx1"/>
            </a:solidFill>
            <a:miter lim="800000"/>
            <a:headEnd/>
            <a:tailEnd/>
          </a:ln>
        </p:spPr>
      </p:pic>
      <p:pic>
        <p:nvPicPr>
          <p:cNvPr id="62468" name="Picture 4" descr="holcussymptoms"/>
          <p:cNvPicPr>
            <a:picLocks noChangeAspect="1" noChangeArrowheads="1"/>
          </p:cNvPicPr>
          <p:nvPr/>
        </p:nvPicPr>
        <p:blipFill>
          <a:blip r:embed="rId5" cstate="print"/>
          <a:srcRect/>
          <a:stretch>
            <a:fillRect/>
          </a:stretch>
        </p:blipFill>
        <p:spPr bwMode="auto">
          <a:xfrm>
            <a:off x="1976438" y="2801938"/>
            <a:ext cx="2671762" cy="2074862"/>
          </a:xfrm>
          <a:prstGeom prst="rect">
            <a:avLst/>
          </a:prstGeom>
          <a:noFill/>
          <a:ln w="9525">
            <a:solidFill>
              <a:schemeClr val="tx1"/>
            </a:solidFill>
            <a:miter lim="800000"/>
            <a:headEnd/>
            <a:tailEnd/>
          </a:ln>
        </p:spPr>
      </p:pic>
      <p:pic>
        <p:nvPicPr>
          <p:cNvPr id="62469" name="Picture 5" descr="discolored roots - 2002"/>
          <p:cNvPicPr>
            <a:picLocks noChangeAspect="1" noChangeArrowheads="1"/>
          </p:cNvPicPr>
          <p:nvPr/>
        </p:nvPicPr>
        <p:blipFill>
          <a:blip r:embed="rId6" cstate="print"/>
          <a:srcRect/>
          <a:stretch>
            <a:fillRect/>
          </a:stretch>
        </p:blipFill>
        <p:spPr bwMode="auto">
          <a:xfrm>
            <a:off x="6329363" y="2743200"/>
            <a:ext cx="2357437" cy="3038475"/>
          </a:xfrm>
          <a:prstGeom prst="rect">
            <a:avLst/>
          </a:prstGeom>
          <a:noFill/>
          <a:ln w="9525">
            <a:solidFill>
              <a:schemeClr val="tx1"/>
            </a:solidFill>
            <a:miter lim="800000"/>
            <a:headEnd/>
            <a:tailEnd/>
          </a:ln>
        </p:spPr>
      </p:pic>
      <p:pic>
        <p:nvPicPr>
          <p:cNvPr id="62470" name="Picture 6" descr="anthracnose stalk rot"/>
          <p:cNvPicPr>
            <a:picLocks noChangeAspect="1" noChangeArrowheads="1"/>
          </p:cNvPicPr>
          <p:nvPr/>
        </p:nvPicPr>
        <p:blipFill>
          <a:blip r:embed="rId7" cstate="print"/>
          <a:srcRect/>
          <a:stretch>
            <a:fillRect/>
          </a:stretch>
        </p:blipFill>
        <p:spPr bwMode="auto">
          <a:xfrm>
            <a:off x="139700" y="4343400"/>
            <a:ext cx="3143250" cy="1970088"/>
          </a:xfrm>
          <a:prstGeom prst="rect">
            <a:avLst/>
          </a:prstGeom>
          <a:noFill/>
          <a:ln w="9525">
            <a:solidFill>
              <a:schemeClr val="tx1"/>
            </a:solid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2"/>
          <p:cNvSpPr txBox="1">
            <a:spLocks noChangeArrowheads="1"/>
          </p:cNvSpPr>
          <p:nvPr/>
        </p:nvSpPr>
        <p:spPr bwMode="auto">
          <a:xfrm>
            <a:off x="0" y="0"/>
            <a:ext cx="9144000" cy="1143000"/>
          </a:xfrm>
          <a:prstGeom prst="rect">
            <a:avLst/>
          </a:prstGeom>
          <a:noFill/>
          <a:ln w="12700">
            <a:noFill/>
            <a:miter lim="800000"/>
            <a:headEnd/>
            <a:tailEnd/>
          </a:ln>
        </p:spPr>
        <p:txBody>
          <a:bodyPr anchor="ctr"/>
          <a:lstStyle/>
          <a:p>
            <a:pPr algn="ctr"/>
            <a:r>
              <a:rPr lang="en-US" sz="4400">
                <a:latin typeface="Calibri" pitchFamily="34" charset="0"/>
              </a:rPr>
              <a:t>Submitting plants</a:t>
            </a:r>
          </a:p>
        </p:txBody>
      </p:sp>
      <p:sp>
        <p:nvSpPr>
          <p:cNvPr id="64514" name="Rectangle 5"/>
          <p:cNvSpPr>
            <a:spLocks noChangeArrowheads="1"/>
          </p:cNvSpPr>
          <p:nvPr/>
        </p:nvSpPr>
        <p:spPr bwMode="auto">
          <a:xfrm>
            <a:off x="304800" y="1408113"/>
            <a:ext cx="8534400" cy="1015663"/>
          </a:xfrm>
          <a:prstGeom prst="rect">
            <a:avLst/>
          </a:prstGeom>
          <a:noFill/>
          <a:ln w="9525">
            <a:noFill/>
            <a:miter lim="800000"/>
            <a:headEnd/>
            <a:tailEnd/>
          </a:ln>
        </p:spPr>
        <p:txBody>
          <a:bodyPr>
            <a:spAutoFit/>
          </a:bodyPr>
          <a:lstStyle/>
          <a:p>
            <a:pPr marL="273050" indent="-273050">
              <a:buFont typeface="Arial" charset="0"/>
              <a:buChar char="•"/>
            </a:pPr>
            <a:r>
              <a:rPr lang="en-US" sz="3000" b="0" dirty="0">
                <a:latin typeface="Calibri" pitchFamily="34" charset="0"/>
              </a:rPr>
              <a:t>Include enough plant material to show a range of symptoms.</a:t>
            </a:r>
          </a:p>
        </p:txBody>
      </p:sp>
      <p:pic>
        <p:nvPicPr>
          <p:cNvPr id="2050" name="Picture 2" descr="H:\Work backup\Images\01 Field Crops\Soybean\aa Images for soybean field guide\2008 Additions\Plant growth regulator damage - page 3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6400" y="2590800"/>
            <a:ext cx="5715000" cy="3809999"/>
          </a:xfrm>
          <a:prstGeom prst="rect">
            <a:avLst/>
          </a:prstGeom>
          <a:noFill/>
          <a:ln>
            <a:solidFill>
              <a:schemeClr val="tx1"/>
            </a:solidFill>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2"/>
          <p:cNvSpPr txBox="1">
            <a:spLocks noChangeArrowheads="1"/>
          </p:cNvSpPr>
          <p:nvPr/>
        </p:nvSpPr>
        <p:spPr bwMode="auto">
          <a:xfrm>
            <a:off x="0" y="0"/>
            <a:ext cx="9144000" cy="1143000"/>
          </a:xfrm>
          <a:prstGeom prst="rect">
            <a:avLst/>
          </a:prstGeom>
          <a:noFill/>
          <a:ln w="12700">
            <a:noFill/>
            <a:miter lim="800000"/>
            <a:headEnd/>
            <a:tailEnd/>
          </a:ln>
        </p:spPr>
        <p:txBody>
          <a:bodyPr anchor="ctr"/>
          <a:lstStyle/>
          <a:p>
            <a:pPr algn="ctr"/>
            <a:r>
              <a:rPr lang="en-US" sz="4400">
                <a:latin typeface="Calibri" pitchFamily="34" charset="0"/>
              </a:rPr>
              <a:t>Submitting plants</a:t>
            </a:r>
          </a:p>
        </p:txBody>
      </p:sp>
      <p:sp>
        <p:nvSpPr>
          <p:cNvPr id="66562" name="Rectangle 5"/>
          <p:cNvSpPr>
            <a:spLocks noChangeArrowheads="1"/>
          </p:cNvSpPr>
          <p:nvPr/>
        </p:nvSpPr>
        <p:spPr bwMode="auto">
          <a:xfrm>
            <a:off x="304800" y="1484313"/>
            <a:ext cx="8534400" cy="954087"/>
          </a:xfrm>
          <a:prstGeom prst="rect">
            <a:avLst/>
          </a:prstGeom>
          <a:noFill/>
          <a:ln w="9525">
            <a:noFill/>
            <a:miter lim="800000"/>
            <a:headEnd/>
            <a:tailEnd/>
          </a:ln>
        </p:spPr>
        <p:txBody>
          <a:bodyPr>
            <a:spAutoFit/>
          </a:bodyPr>
          <a:lstStyle/>
          <a:p>
            <a:pPr marL="273050" indent="-273050">
              <a:buFont typeface="Arial" charset="0"/>
              <a:buChar char="•"/>
            </a:pPr>
            <a:r>
              <a:rPr lang="en-US" sz="2800" b="0" dirty="0">
                <a:latin typeface="Calibri" pitchFamily="34" charset="0"/>
              </a:rPr>
              <a:t>Provide appropriate background information for the </a:t>
            </a:r>
            <a:r>
              <a:rPr lang="en-US" sz="2800" b="0" dirty="0" smtClean="0">
                <a:latin typeface="Calibri" pitchFamily="34" charset="0"/>
              </a:rPr>
              <a:t>field. </a:t>
            </a:r>
            <a:endParaRPr lang="en-US" sz="2800" b="0" dirty="0">
              <a:latin typeface="Calibri" pitchFamily="34" charset="0"/>
            </a:endParaRPr>
          </a:p>
        </p:txBody>
      </p:sp>
      <p:pic>
        <p:nvPicPr>
          <p:cNvPr id="66563" name="Picture 2" descr="poor  information"/>
          <p:cNvPicPr>
            <a:picLocks noChangeAspect="1" noChangeArrowheads="1"/>
          </p:cNvPicPr>
          <p:nvPr/>
        </p:nvPicPr>
        <p:blipFill>
          <a:blip r:embed="rId4" cstate="print"/>
          <a:srcRect/>
          <a:stretch>
            <a:fillRect/>
          </a:stretch>
        </p:blipFill>
        <p:spPr bwMode="auto">
          <a:xfrm>
            <a:off x="152400" y="2667000"/>
            <a:ext cx="4191000" cy="3143250"/>
          </a:xfrm>
          <a:prstGeom prst="rect">
            <a:avLst/>
          </a:prstGeom>
          <a:noFill/>
          <a:ln w="9525">
            <a:solidFill>
              <a:schemeClr val="tx1"/>
            </a:solidFill>
            <a:miter lim="800000"/>
            <a:headEnd/>
            <a:tailEnd/>
          </a:ln>
        </p:spPr>
      </p:pic>
      <p:pic>
        <p:nvPicPr>
          <p:cNvPr id="2" name="Picture 1"/>
          <p:cNvPicPr>
            <a:picLocks noChangeAspect="1"/>
          </p:cNvPicPr>
          <p:nvPr/>
        </p:nvPicPr>
        <p:blipFill>
          <a:blip r:embed="rId5"/>
          <a:stretch>
            <a:fillRect/>
          </a:stretch>
        </p:blipFill>
        <p:spPr>
          <a:xfrm>
            <a:off x="4495800" y="2057400"/>
            <a:ext cx="4504597" cy="5410200"/>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8"/>
          <p:cNvSpPr txBox="1">
            <a:spLocks noChangeArrowheads="1"/>
          </p:cNvSpPr>
          <p:nvPr/>
        </p:nvSpPr>
        <p:spPr bwMode="auto">
          <a:xfrm>
            <a:off x="0" y="152400"/>
            <a:ext cx="9144000" cy="762000"/>
          </a:xfrm>
          <a:prstGeom prst="rect">
            <a:avLst/>
          </a:prstGeom>
          <a:noFill/>
          <a:ln w="9525">
            <a:noFill/>
            <a:miter lim="800000"/>
            <a:headEnd/>
            <a:tailEnd/>
          </a:ln>
        </p:spPr>
        <p:txBody>
          <a:bodyPr>
            <a:spAutoFit/>
          </a:bodyPr>
          <a:lstStyle/>
          <a:p>
            <a:pPr algn="ctr"/>
            <a:r>
              <a:rPr lang="en-US" sz="4400">
                <a:solidFill>
                  <a:srgbClr val="000000"/>
                </a:solidFill>
                <a:latin typeface="Calibri" pitchFamily="34" charset="0"/>
              </a:rPr>
              <a:t>Know common problems</a:t>
            </a:r>
            <a:endParaRPr lang="en-US" sz="4400"/>
          </a:p>
        </p:txBody>
      </p:sp>
      <p:pic>
        <p:nvPicPr>
          <p:cNvPr id="13314" name="Picture 10" descr="IMGP0403"/>
          <p:cNvPicPr preferRelativeResize="0">
            <a:picLocks noChangeArrowheads="1"/>
          </p:cNvPicPr>
          <p:nvPr/>
        </p:nvPicPr>
        <p:blipFill>
          <a:blip r:embed="rId3" cstate="print"/>
          <a:srcRect/>
          <a:stretch>
            <a:fillRect/>
          </a:stretch>
        </p:blipFill>
        <p:spPr bwMode="auto">
          <a:xfrm>
            <a:off x="6781800" y="1447800"/>
            <a:ext cx="2011363" cy="2916238"/>
          </a:xfrm>
          <a:prstGeom prst="rect">
            <a:avLst/>
          </a:prstGeom>
          <a:noFill/>
          <a:ln w="9525">
            <a:solidFill>
              <a:schemeClr val="tx1"/>
            </a:solidFill>
            <a:miter lim="800000"/>
            <a:headEnd/>
            <a:tailEnd/>
          </a:ln>
        </p:spPr>
      </p:pic>
      <p:pic>
        <p:nvPicPr>
          <p:cNvPr id="13315" name="Picture 12" descr="Cercospora - Daren Mueller"/>
          <p:cNvPicPr preferRelativeResize="0">
            <a:picLocks noChangeArrowheads="1"/>
          </p:cNvPicPr>
          <p:nvPr/>
        </p:nvPicPr>
        <p:blipFill>
          <a:blip r:embed="rId4" cstate="print"/>
          <a:srcRect/>
          <a:stretch>
            <a:fillRect/>
          </a:stretch>
        </p:blipFill>
        <p:spPr bwMode="auto">
          <a:xfrm>
            <a:off x="6019800" y="4495800"/>
            <a:ext cx="2828925" cy="1981200"/>
          </a:xfrm>
          <a:prstGeom prst="rect">
            <a:avLst/>
          </a:prstGeom>
          <a:noFill/>
          <a:ln w="9525">
            <a:solidFill>
              <a:schemeClr val="tx1"/>
            </a:solidFill>
            <a:miter lim="800000"/>
            <a:headEnd/>
            <a:tailEnd/>
          </a:ln>
        </p:spPr>
      </p:pic>
      <p:pic>
        <p:nvPicPr>
          <p:cNvPr id="13316" name="Picture 13" descr="Brown spot - Daren Mueller"/>
          <p:cNvPicPr preferRelativeResize="0">
            <a:picLocks noChangeArrowheads="1"/>
          </p:cNvPicPr>
          <p:nvPr/>
        </p:nvPicPr>
        <p:blipFill>
          <a:blip r:embed="rId5" cstate="print"/>
          <a:srcRect/>
          <a:stretch>
            <a:fillRect/>
          </a:stretch>
        </p:blipFill>
        <p:spPr bwMode="auto">
          <a:xfrm>
            <a:off x="381000" y="4495800"/>
            <a:ext cx="2514600" cy="1981200"/>
          </a:xfrm>
          <a:prstGeom prst="rect">
            <a:avLst/>
          </a:prstGeom>
          <a:noFill/>
          <a:ln w="9525">
            <a:solidFill>
              <a:schemeClr val="tx1"/>
            </a:solidFill>
            <a:miter lim="800000"/>
            <a:headEnd/>
            <a:tailEnd/>
          </a:ln>
        </p:spPr>
      </p:pic>
      <p:pic>
        <p:nvPicPr>
          <p:cNvPr id="13317" name="Picture 14" descr="Anthracnose - page 20"/>
          <p:cNvPicPr preferRelativeResize="0">
            <a:picLocks noChangeArrowheads="1"/>
          </p:cNvPicPr>
          <p:nvPr/>
        </p:nvPicPr>
        <p:blipFill>
          <a:blip r:embed="rId6" cstate="print"/>
          <a:srcRect/>
          <a:stretch>
            <a:fillRect/>
          </a:stretch>
        </p:blipFill>
        <p:spPr bwMode="auto">
          <a:xfrm>
            <a:off x="2514600" y="1447800"/>
            <a:ext cx="1885950" cy="2971800"/>
          </a:xfrm>
          <a:prstGeom prst="rect">
            <a:avLst/>
          </a:prstGeom>
          <a:noFill/>
          <a:ln w="9525">
            <a:solidFill>
              <a:schemeClr val="tx1"/>
            </a:solidFill>
            <a:miter lim="800000"/>
            <a:headEnd/>
            <a:tailEnd/>
          </a:ln>
        </p:spPr>
      </p:pic>
      <p:pic>
        <p:nvPicPr>
          <p:cNvPr id="13318" name="Picture 15" descr="anthracnose top dieback"/>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71800" y="4494213"/>
            <a:ext cx="2970213" cy="1982787"/>
          </a:xfrm>
          <a:prstGeom prst="rect">
            <a:avLst/>
          </a:prstGeom>
          <a:noFill/>
          <a:ln w="9525">
            <a:solidFill>
              <a:schemeClr val="tx1"/>
            </a:solidFill>
            <a:miter lim="800000"/>
            <a:headEnd/>
            <a:tailEnd/>
          </a:ln>
        </p:spPr>
      </p:pic>
      <p:pic>
        <p:nvPicPr>
          <p:cNvPr id="13319" name="Picture 16" descr="Late Season Corn Diseases 008"/>
          <p:cNvPicPr>
            <a:picLocks noChangeAspect="1" noChangeArrowheads="1"/>
          </p:cNvPicPr>
          <p:nvPr/>
        </p:nvPicPr>
        <p:blipFill>
          <a:blip r:embed="rId8" cstate="print"/>
          <a:srcRect/>
          <a:stretch>
            <a:fillRect/>
          </a:stretch>
        </p:blipFill>
        <p:spPr bwMode="auto">
          <a:xfrm>
            <a:off x="381000" y="1447800"/>
            <a:ext cx="1981200" cy="2971800"/>
          </a:xfrm>
          <a:prstGeom prst="rect">
            <a:avLst/>
          </a:prstGeom>
          <a:noFill/>
          <a:ln w="9525">
            <a:solidFill>
              <a:schemeClr val="tx1"/>
            </a:solidFill>
            <a:miter lim="800000"/>
            <a:headEnd/>
            <a:tailEnd/>
          </a:ln>
        </p:spPr>
      </p:pic>
      <p:pic>
        <p:nvPicPr>
          <p:cNvPr id="13320" name="Picture 19" descr="Damped off cornMArk Carlton"/>
          <p:cNvPicPr>
            <a:picLocks noChangeAspect="1" noChangeArrowheads="1"/>
          </p:cNvPicPr>
          <p:nvPr/>
        </p:nvPicPr>
        <p:blipFill>
          <a:blip r:embed="rId9" cstate="print"/>
          <a:srcRect/>
          <a:stretch>
            <a:fillRect/>
          </a:stretch>
        </p:blipFill>
        <p:spPr bwMode="auto">
          <a:xfrm>
            <a:off x="4495800" y="1447800"/>
            <a:ext cx="2139950" cy="2971800"/>
          </a:xfrm>
          <a:prstGeom prst="rect">
            <a:avLst/>
          </a:prstGeom>
          <a:noFill/>
          <a:ln w="9525">
            <a:solidFill>
              <a:schemeClr val="tx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2"/>
          <p:cNvSpPr txBox="1">
            <a:spLocks noChangeArrowheads="1"/>
          </p:cNvSpPr>
          <p:nvPr/>
        </p:nvSpPr>
        <p:spPr bwMode="auto">
          <a:xfrm>
            <a:off x="0" y="0"/>
            <a:ext cx="9144000" cy="1143000"/>
          </a:xfrm>
          <a:prstGeom prst="rect">
            <a:avLst/>
          </a:prstGeom>
          <a:noFill/>
          <a:ln w="12700">
            <a:noFill/>
            <a:miter lim="800000"/>
            <a:headEnd/>
            <a:tailEnd/>
          </a:ln>
        </p:spPr>
        <p:txBody>
          <a:bodyPr anchor="ctr"/>
          <a:lstStyle/>
          <a:p>
            <a:pPr algn="ctr"/>
            <a:r>
              <a:rPr lang="en-US" sz="4400">
                <a:latin typeface="Calibri" pitchFamily="34" charset="0"/>
              </a:rPr>
              <a:t>Submitting plants</a:t>
            </a:r>
          </a:p>
        </p:txBody>
      </p:sp>
      <p:sp>
        <p:nvSpPr>
          <p:cNvPr id="68610" name="Rectangle 5"/>
          <p:cNvSpPr>
            <a:spLocks noChangeArrowheads="1"/>
          </p:cNvSpPr>
          <p:nvPr/>
        </p:nvSpPr>
        <p:spPr bwMode="auto">
          <a:xfrm>
            <a:off x="304800" y="1447800"/>
            <a:ext cx="4724400" cy="1816100"/>
          </a:xfrm>
          <a:prstGeom prst="rect">
            <a:avLst/>
          </a:prstGeom>
          <a:noFill/>
          <a:ln w="9525">
            <a:noFill/>
            <a:miter lim="800000"/>
            <a:headEnd/>
            <a:tailEnd/>
          </a:ln>
        </p:spPr>
        <p:txBody>
          <a:bodyPr>
            <a:spAutoFit/>
          </a:bodyPr>
          <a:lstStyle/>
          <a:p>
            <a:pPr marL="273050" indent="-273050">
              <a:buFont typeface="Arial" charset="0"/>
              <a:buChar char="•"/>
            </a:pPr>
            <a:r>
              <a:rPr lang="en-US" sz="2800" b="0" dirty="0">
                <a:latin typeface="Calibri" pitchFamily="34" charset="0"/>
              </a:rPr>
              <a:t>Wrap specimens in dry paper towels or clean newspaper (</a:t>
            </a:r>
            <a:r>
              <a:rPr lang="en-US" sz="2800" b="0" i="1" dirty="0">
                <a:latin typeface="Calibri" pitchFamily="34" charset="0"/>
              </a:rPr>
              <a:t>do</a:t>
            </a:r>
            <a:r>
              <a:rPr lang="en-US" sz="2800" b="0" dirty="0">
                <a:latin typeface="Calibri" pitchFamily="34" charset="0"/>
              </a:rPr>
              <a:t> </a:t>
            </a:r>
            <a:r>
              <a:rPr lang="en-US" sz="2800" b="0" i="1" dirty="0">
                <a:latin typeface="Calibri" pitchFamily="34" charset="0"/>
              </a:rPr>
              <a:t>not add moisture</a:t>
            </a:r>
            <a:r>
              <a:rPr lang="en-US" sz="2800" b="0" dirty="0">
                <a:latin typeface="Calibri" pitchFamily="34" charset="0"/>
              </a:rPr>
              <a:t>), then securely wrap sample.</a:t>
            </a:r>
          </a:p>
        </p:txBody>
      </p:sp>
      <p:pic>
        <p:nvPicPr>
          <p:cNvPr id="68611" name="Picture 10" descr="boxed-up corn plant sample - 1"/>
          <p:cNvPicPr>
            <a:picLocks noChangeAspect="1" noChangeArrowheads="1"/>
          </p:cNvPicPr>
          <p:nvPr/>
        </p:nvPicPr>
        <p:blipFill>
          <a:blip r:embed="rId4" cstate="print"/>
          <a:srcRect/>
          <a:stretch>
            <a:fillRect/>
          </a:stretch>
        </p:blipFill>
        <p:spPr bwMode="auto">
          <a:xfrm>
            <a:off x="5124450" y="1752600"/>
            <a:ext cx="3486150" cy="4648200"/>
          </a:xfrm>
          <a:prstGeom prst="rect">
            <a:avLst/>
          </a:prstGeom>
          <a:noFill/>
          <a:ln w="9525">
            <a:solidFill>
              <a:schemeClr val="tx1"/>
            </a:solidFill>
            <a:miter lim="800000"/>
            <a:headEnd/>
            <a:tailEnd/>
          </a:ln>
        </p:spPr>
      </p:pic>
      <p:pic>
        <p:nvPicPr>
          <p:cNvPr id="68612" name="Picture 2" descr="ipmpoor packaging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400" y="3257550"/>
            <a:ext cx="4191000" cy="3143250"/>
          </a:xfrm>
          <a:prstGeom prst="rect">
            <a:avLst/>
          </a:prstGeom>
          <a:noFill/>
          <a:ln w="9525">
            <a:solidFill>
              <a:schemeClr val="tx1"/>
            </a:solid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2"/>
          <p:cNvSpPr txBox="1">
            <a:spLocks noChangeArrowheads="1"/>
          </p:cNvSpPr>
          <p:nvPr/>
        </p:nvSpPr>
        <p:spPr bwMode="auto">
          <a:xfrm>
            <a:off x="0" y="0"/>
            <a:ext cx="9144000" cy="1143000"/>
          </a:xfrm>
          <a:prstGeom prst="rect">
            <a:avLst/>
          </a:prstGeom>
          <a:noFill/>
          <a:ln w="12700">
            <a:noFill/>
            <a:miter lim="800000"/>
            <a:headEnd/>
            <a:tailEnd/>
          </a:ln>
        </p:spPr>
        <p:txBody>
          <a:bodyPr anchor="ctr"/>
          <a:lstStyle/>
          <a:p>
            <a:pPr algn="ctr"/>
            <a:r>
              <a:rPr lang="en-US" sz="4400" dirty="0">
                <a:latin typeface="Calibri" pitchFamily="34" charset="0"/>
              </a:rPr>
              <a:t>Submitting plants</a:t>
            </a:r>
          </a:p>
        </p:txBody>
      </p:sp>
      <p:sp>
        <p:nvSpPr>
          <p:cNvPr id="70658" name="Rectangle 5"/>
          <p:cNvSpPr>
            <a:spLocks noChangeArrowheads="1"/>
          </p:cNvSpPr>
          <p:nvPr/>
        </p:nvSpPr>
        <p:spPr bwMode="auto">
          <a:xfrm>
            <a:off x="0" y="1219200"/>
            <a:ext cx="8534400" cy="2246769"/>
          </a:xfrm>
          <a:prstGeom prst="rect">
            <a:avLst/>
          </a:prstGeom>
          <a:noFill/>
          <a:ln w="9525">
            <a:noFill/>
            <a:miter lim="800000"/>
            <a:headEnd/>
            <a:tailEnd/>
          </a:ln>
        </p:spPr>
        <p:txBody>
          <a:bodyPr>
            <a:spAutoFit/>
          </a:bodyPr>
          <a:lstStyle/>
          <a:p>
            <a:pPr marL="730250" lvl="1" indent="-273050">
              <a:buFont typeface="Arial" charset="0"/>
              <a:buChar char="•"/>
            </a:pPr>
            <a:r>
              <a:rPr lang="en-US" sz="2800" b="0" dirty="0">
                <a:latin typeface="Calibri" pitchFamily="34" charset="0"/>
              </a:rPr>
              <a:t>Other tips</a:t>
            </a:r>
          </a:p>
          <a:p>
            <a:pPr marL="1187450" lvl="2" indent="-273050">
              <a:buFont typeface="Calibri" pitchFamily="34" charset="0"/>
              <a:buChar char="‒"/>
            </a:pPr>
            <a:r>
              <a:rPr lang="en-US" sz="2800" b="0" dirty="0">
                <a:latin typeface="Calibri" pitchFamily="34" charset="0"/>
              </a:rPr>
              <a:t>Do not send in dead </a:t>
            </a:r>
            <a:r>
              <a:rPr lang="en-US" sz="2800" b="0" dirty="0" smtClean="0">
                <a:latin typeface="Calibri" pitchFamily="34" charset="0"/>
              </a:rPr>
              <a:t>tissue (the sample below is a problem).</a:t>
            </a:r>
            <a:endParaRPr lang="en-US" sz="2800" b="0" dirty="0">
              <a:latin typeface="Calibri" pitchFamily="34" charset="0"/>
            </a:endParaRPr>
          </a:p>
          <a:p>
            <a:pPr marL="1187450" lvl="2" indent="-273050">
              <a:buFont typeface="Calibri" pitchFamily="34" charset="0"/>
              <a:buChar char="‒"/>
            </a:pPr>
            <a:r>
              <a:rPr lang="en-US" sz="2800" b="0" dirty="0">
                <a:latin typeface="Calibri" pitchFamily="34" charset="0"/>
              </a:rPr>
              <a:t>Include photos when </a:t>
            </a:r>
            <a:r>
              <a:rPr lang="en-US" sz="2800" b="0" dirty="0" smtClean="0">
                <a:latin typeface="Calibri" pitchFamily="34" charset="0"/>
              </a:rPr>
              <a:t>possible.</a:t>
            </a:r>
            <a:endParaRPr lang="en-US" sz="2800" b="0" dirty="0">
              <a:latin typeface="Calibri" pitchFamily="34" charset="0"/>
            </a:endParaRPr>
          </a:p>
          <a:p>
            <a:pPr marL="273050" indent="-273050">
              <a:buFont typeface="Arial" charset="0"/>
              <a:buChar char="•"/>
            </a:pPr>
            <a:endParaRPr lang="en-US" sz="2800" b="0" i="1" dirty="0">
              <a:latin typeface="Calibri" pitchFamily="34" charset="0"/>
            </a:endParaRPr>
          </a:p>
        </p:txBody>
      </p:sp>
      <p:pic>
        <p:nvPicPr>
          <p:cNvPr id="5" name="Picture 5" descr="daylily 2005"/>
          <p:cNvPicPr>
            <a:picLocks noChangeAspect="1" noChangeArrowheads="1"/>
          </p:cNvPicPr>
          <p:nvPr/>
        </p:nvPicPr>
        <p:blipFill>
          <a:blip r:embed="rId4" cstate="print"/>
          <a:srcRect/>
          <a:stretch>
            <a:fillRect/>
          </a:stretch>
        </p:blipFill>
        <p:spPr bwMode="auto">
          <a:xfrm>
            <a:off x="2133600" y="3143250"/>
            <a:ext cx="4953000" cy="3333750"/>
          </a:xfrm>
          <a:prstGeom prst="rect">
            <a:avLst/>
          </a:prstGeom>
          <a:noFill/>
          <a:ln w="9525">
            <a:solidFill>
              <a:schemeClr val="tx1"/>
            </a:solid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0"/>
            <a:ext cx="9144000" cy="1143000"/>
          </a:xfrm>
          <a:prstGeom prst="rect">
            <a:avLst/>
          </a:prstGeom>
          <a:noFill/>
          <a:ln w="12700">
            <a:noFill/>
            <a:miter lim="800000"/>
            <a:headEnd/>
            <a:tailEnd/>
          </a:ln>
        </p:spPr>
        <p:txBody>
          <a:bodyPr anchor="ctr"/>
          <a:lstStyle/>
          <a:p>
            <a:pPr algn="ctr"/>
            <a:r>
              <a:rPr lang="en-US" sz="4400" dirty="0" smtClean="0">
                <a:latin typeface="Calibri" pitchFamily="34" charset="0"/>
              </a:rPr>
              <a:t>What next</a:t>
            </a:r>
            <a:endParaRPr lang="en-US" sz="4400" dirty="0">
              <a:latin typeface="Calibri" pitchFamily="34" charset="0"/>
            </a:endParaRPr>
          </a:p>
        </p:txBody>
      </p:sp>
      <p:sp>
        <p:nvSpPr>
          <p:cNvPr id="3" name="Rectangle 5"/>
          <p:cNvSpPr>
            <a:spLocks noChangeArrowheads="1"/>
          </p:cNvSpPr>
          <p:nvPr/>
        </p:nvSpPr>
        <p:spPr bwMode="auto">
          <a:xfrm>
            <a:off x="457200" y="1219200"/>
            <a:ext cx="8077200" cy="4401205"/>
          </a:xfrm>
          <a:prstGeom prst="rect">
            <a:avLst/>
          </a:prstGeom>
          <a:noFill/>
          <a:ln w="9525">
            <a:noFill/>
            <a:miter lim="800000"/>
            <a:headEnd/>
            <a:tailEnd/>
          </a:ln>
        </p:spPr>
        <p:txBody>
          <a:bodyPr wrap="square">
            <a:spAutoFit/>
          </a:bodyPr>
          <a:lstStyle/>
          <a:p>
            <a:pPr marL="273050" indent="-273050">
              <a:buFont typeface="Arial" pitchFamily="34" charset="0"/>
              <a:buChar char="•"/>
            </a:pPr>
            <a:r>
              <a:rPr lang="en-US" sz="2800" b="0" dirty="0" smtClean="0">
                <a:latin typeface="Calibri" pitchFamily="34" charset="0"/>
              </a:rPr>
              <a:t>Diagnosing a problem and properly recording this information can help with the next steps.</a:t>
            </a:r>
          </a:p>
          <a:p>
            <a:pPr marL="730250" lvl="1" indent="-273050">
              <a:buFont typeface="Wingdings" pitchFamily="2" charset="2"/>
              <a:buChar char="ü"/>
            </a:pPr>
            <a:r>
              <a:rPr lang="en-US" sz="2800" b="0" dirty="0" smtClean="0">
                <a:latin typeface="Calibri" pitchFamily="34" charset="0"/>
              </a:rPr>
              <a:t>Management decisions, either for this year or subsequent years, can be implemented.</a:t>
            </a:r>
          </a:p>
          <a:p>
            <a:pPr marL="730250" lvl="1" indent="-273050">
              <a:buFont typeface="Wingdings" pitchFamily="2" charset="2"/>
              <a:buChar char="ü"/>
            </a:pPr>
            <a:r>
              <a:rPr lang="en-US" sz="2800" b="0" dirty="0" smtClean="0">
                <a:latin typeface="Calibri" pitchFamily="34" charset="0"/>
              </a:rPr>
              <a:t>Proper identification can help pick the correct management strategy.</a:t>
            </a:r>
          </a:p>
          <a:p>
            <a:pPr marL="730250" lvl="1" indent="-273050">
              <a:buFont typeface="Wingdings" pitchFamily="2" charset="2"/>
              <a:buChar char="ü"/>
            </a:pPr>
            <a:r>
              <a:rPr lang="en-US" sz="2800" b="0" dirty="0" smtClean="0">
                <a:latin typeface="Calibri" pitchFamily="34" charset="0"/>
              </a:rPr>
              <a:t>Realizing what can happen if the problem is not addressed.</a:t>
            </a:r>
          </a:p>
          <a:p>
            <a:pPr marL="730250" lvl="1" indent="-273050">
              <a:buFont typeface="Arial" pitchFamily="34" charset="0"/>
              <a:buChar char="•"/>
            </a:pPr>
            <a:endParaRPr lang="en-US" sz="2800" b="0" dirty="0">
              <a:latin typeface="Calibri" pitchFamily="34" charset="0"/>
            </a:endParaRPr>
          </a:p>
          <a:p>
            <a:pPr marL="273050" indent="-273050">
              <a:buFont typeface="Arial" pitchFamily="34" charset="0"/>
              <a:buChar char="•"/>
            </a:pPr>
            <a:endParaRPr lang="en-US" sz="2800" b="0" i="1"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33400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4753" name="Text Box 5"/>
          <p:cNvSpPr txBox="1">
            <a:spLocks noChangeArrowheads="1"/>
          </p:cNvSpPr>
          <p:nvPr/>
        </p:nvSpPr>
        <p:spPr bwMode="auto">
          <a:xfrm>
            <a:off x="0" y="152400"/>
            <a:ext cx="9144000" cy="762000"/>
          </a:xfrm>
          <a:prstGeom prst="rect">
            <a:avLst/>
          </a:prstGeom>
          <a:noFill/>
          <a:ln w="9525">
            <a:noFill/>
            <a:miter lim="800000"/>
            <a:headEnd/>
            <a:tailEnd/>
          </a:ln>
        </p:spPr>
        <p:txBody>
          <a:bodyPr>
            <a:spAutoFit/>
          </a:bodyPr>
          <a:lstStyle/>
          <a:p>
            <a:pPr algn="ctr"/>
            <a:r>
              <a:rPr lang="en-US" sz="4400">
                <a:solidFill>
                  <a:srgbClr val="000000"/>
                </a:solidFill>
                <a:latin typeface="Calibri" pitchFamily="34" charset="0"/>
              </a:rPr>
              <a:t>Summary</a:t>
            </a:r>
          </a:p>
        </p:txBody>
      </p:sp>
      <p:sp>
        <p:nvSpPr>
          <p:cNvPr id="74754" name="Text Box 7"/>
          <p:cNvSpPr txBox="1">
            <a:spLocks noChangeArrowheads="1"/>
          </p:cNvSpPr>
          <p:nvPr/>
        </p:nvSpPr>
        <p:spPr bwMode="auto">
          <a:xfrm>
            <a:off x="533400" y="1882755"/>
            <a:ext cx="8153400" cy="1774845"/>
          </a:xfrm>
          <a:prstGeom prst="rect">
            <a:avLst/>
          </a:prstGeom>
          <a:noFill/>
          <a:ln w="9525">
            <a:noFill/>
            <a:miter lim="800000"/>
            <a:headEnd/>
            <a:tailEnd/>
          </a:ln>
        </p:spPr>
        <p:txBody>
          <a:bodyPr>
            <a:spAutoFit/>
          </a:bodyPr>
          <a:lstStyle/>
          <a:p>
            <a:pPr marL="342900" indent="-342900">
              <a:spcAft>
                <a:spcPts val="800"/>
              </a:spcAft>
              <a:buFont typeface="Arial" charset="0"/>
              <a:buChar char="•"/>
              <a:tabLst>
                <a:tab pos="463550" algn="l"/>
              </a:tabLst>
            </a:pPr>
            <a:r>
              <a:rPr lang="en-US" sz="3200" b="0" dirty="0" smtClean="0">
                <a:solidFill>
                  <a:srgbClr val="000000"/>
                </a:solidFill>
                <a:latin typeface="Calibri" pitchFamily="34" charset="0"/>
              </a:rPr>
              <a:t>Do your homework.</a:t>
            </a:r>
          </a:p>
          <a:p>
            <a:pPr marL="342900" indent="-342900">
              <a:spcAft>
                <a:spcPts val="800"/>
              </a:spcAft>
              <a:buFont typeface="Arial" charset="0"/>
              <a:buChar char="•"/>
              <a:tabLst>
                <a:tab pos="463550" algn="l"/>
              </a:tabLst>
            </a:pPr>
            <a:r>
              <a:rPr lang="en-US" sz="3200" b="0" dirty="0" smtClean="0">
                <a:solidFill>
                  <a:srgbClr val="000000"/>
                </a:solidFill>
                <a:latin typeface="Calibri" pitchFamily="34" charset="0"/>
              </a:rPr>
              <a:t>Scout the field.</a:t>
            </a:r>
            <a:endParaRPr lang="en-US" sz="3200" b="0" dirty="0">
              <a:solidFill>
                <a:srgbClr val="000000"/>
              </a:solidFill>
              <a:latin typeface="Calibri" pitchFamily="34" charset="0"/>
            </a:endParaRPr>
          </a:p>
          <a:p>
            <a:pPr marL="342900" indent="-342900">
              <a:spcAft>
                <a:spcPts val="800"/>
              </a:spcAft>
              <a:buFont typeface="Arial" charset="0"/>
              <a:buChar char="•"/>
              <a:tabLst>
                <a:tab pos="463550" algn="l"/>
              </a:tabLst>
            </a:pPr>
            <a:r>
              <a:rPr lang="en-US" sz="3200" b="0" dirty="0" smtClean="0">
                <a:solidFill>
                  <a:srgbClr val="000000"/>
                </a:solidFill>
                <a:latin typeface="Calibri" pitchFamily="34" charset="0"/>
              </a:rPr>
              <a:t>Can’t </a:t>
            </a:r>
            <a:r>
              <a:rPr lang="en-US" sz="3200" b="0" dirty="0">
                <a:solidFill>
                  <a:srgbClr val="000000"/>
                </a:solidFill>
                <a:latin typeface="Calibri" pitchFamily="34" charset="0"/>
              </a:rPr>
              <a:t>diagnose the problem? – </a:t>
            </a:r>
            <a:r>
              <a:rPr lang="en-US" sz="3200" b="0" dirty="0" smtClean="0">
                <a:solidFill>
                  <a:srgbClr val="000000"/>
                </a:solidFill>
                <a:latin typeface="Calibri" pitchFamily="34" charset="0"/>
              </a:rPr>
              <a:t>Ask </a:t>
            </a:r>
            <a:r>
              <a:rPr lang="en-US" sz="3200" b="0" dirty="0">
                <a:solidFill>
                  <a:srgbClr val="000000"/>
                </a:solidFill>
                <a:latin typeface="Calibri" pitchFamily="34" charset="0"/>
              </a:rPr>
              <a:t>for help!</a:t>
            </a:r>
          </a:p>
        </p:txBody>
      </p:sp>
      <p:pic>
        <p:nvPicPr>
          <p:cNvPr id="6" name="Picture 2"/>
          <p:cNvPicPr>
            <a:picLocks noChangeAspect="1" noChangeArrowheads="1"/>
          </p:cNvPicPr>
          <p:nvPr/>
        </p:nvPicPr>
        <p:blipFill>
          <a:blip r:embed="rId3" cstate="print"/>
          <a:srcRect/>
          <a:stretch>
            <a:fillRect/>
          </a:stretch>
        </p:blipFill>
        <p:spPr bwMode="auto">
          <a:xfrm>
            <a:off x="4038600" y="5638800"/>
            <a:ext cx="1257300" cy="952500"/>
          </a:xfrm>
          <a:prstGeom prst="rect">
            <a:avLst/>
          </a:prstGeom>
          <a:noFill/>
          <a:ln w="25400">
            <a:noFill/>
            <a:miter lim="800000"/>
            <a:headEnd/>
            <a:tailEnd/>
          </a:ln>
        </p:spPr>
      </p:pic>
      <p:pic>
        <p:nvPicPr>
          <p:cNvPr id="7" name="Picture 3" descr="C:\Users\ajsisson\Desktop\ISUEO_WordmarkColor.bmp"/>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42071"/>
          <a:stretch/>
        </p:blipFill>
        <p:spPr bwMode="auto">
          <a:xfrm>
            <a:off x="381000" y="5955215"/>
            <a:ext cx="3511413" cy="52178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extbanner.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2600" y="5825547"/>
            <a:ext cx="3346946" cy="65145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8"/>
          <p:cNvSpPr txBox="1">
            <a:spLocks noChangeArrowheads="1"/>
          </p:cNvSpPr>
          <p:nvPr/>
        </p:nvSpPr>
        <p:spPr bwMode="auto">
          <a:xfrm>
            <a:off x="0" y="152400"/>
            <a:ext cx="9144000" cy="762000"/>
          </a:xfrm>
          <a:prstGeom prst="rect">
            <a:avLst/>
          </a:prstGeom>
          <a:noFill/>
          <a:ln w="9525">
            <a:noFill/>
            <a:miter lim="800000"/>
            <a:headEnd/>
            <a:tailEnd/>
          </a:ln>
        </p:spPr>
        <p:txBody>
          <a:bodyPr>
            <a:spAutoFit/>
          </a:bodyPr>
          <a:lstStyle/>
          <a:p>
            <a:pPr algn="ctr"/>
            <a:r>
              <a:rPr lang="en-US" sz="4400" dirty="0">
                <a:solidFill>
                  <a:srgbClr val="000000"/>
                </a:solidFill>
                <a:latin typeface="Calibri" pitchFamily="34" charset="0"/>
              </a:rPr>
              <a:t>Know common problems</a:t>
            </a:r>
            <a:endParaRPr lang="en-US" sz="4400" dirty="0"/>
          </a:p>
        </p:txBody>
      </p:sp>
      <p:pic>
        <p:nvPicPr>
          <p:cNvPr id="1026" name="Picture 2" descr="H:\Work backup\Images\01 Field Crops\Corn\aa Images for Field Guide\ALS 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99" y="3752994"/>
            <a:ext cx="2364275" cy="2343006"/>
          </a:xfrm>
          <a:prstGeom prst="rect">
            <a:avLst/>
          </a:prstGeom>
          <a:noFill/>
          <a:ln>
            <a:solidFill>
              <a:schemeClr val="tx1"/>
            </a:solidFill>
          </a:ln>
        </p:spPr>
      </p:pic>
      <p:pic>
        <p:nvPicPr>
          <p:cNvPr id="1028" name="Picture 4" descr="H:\Work backup\Images\01 Field Crops\Corn\aa Images for Field Guide\N def - Munkvol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199" y="1752600"/>
            <a:ext cx="2545935" cy="1905000"/>
          </a:xfrm>
          <a:prstGeom prst="rect">
            <a:avLst/>
          </a:prstGeom>
          <a:noFill/>
          <a:ln>
            <a:solidFill>
              <a:schemeClr val="tx1"/>
            </a:solidFill>
          </a:ln>
        </p:spPr>
      </p:pic>
      <p:pic>
        <p:nvPicPr>
          <p:cNvPr id="1031" name="Picture 7" descr="C:\Documents and Settings\dsmuelle\My Documents\My Pictures\2009 downloads\August 17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0" y="3752343"/>
            <a:ext cx="2438400" cy="2343657"/>
          </a:xfrm>
          <a:prstGeom prst="rect">
            <a:avLst/>
          </a:prstGeom>
          <a:noFill/>
          <a:ln>
            <a:solidFill>
              <a:schemeClr val="tx1"/>
            </a:solidFill>
          </a:ln>
        </p:spPr>
      </p:pic>
      <p:pic>
        <p:nvPicPr>
          <p:cNvPr id="1032" name="Picture 8" descr="C:\Documents and Settings\dsmuelle\My Documents\My Pictures\2009 downloads\August 12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16942" y="1752600"/>
            <a:ext cx="2902858" cy="1905000"/>
          </a:xfrm>
          <a:prstGeom prst="rect">
            <a:avLst/>
          </a:prstGeom>
          <a:noFill/>
          <a:ln>
            <a:solidFill>
              <a:schemeClr val="tx1"/>
            </a:solidFill>
          </a:ln>
        </p:spPr>
      </p:pic>
      <p:pic>
        <p:nvPicPr>
          <p:cNvPr id="1033" name="Picture 9" descr="H:\Work backup\Images\01 Field Crops\Corn\aa Images for Field Guide\BuggyWhipping - Mark Licht (4).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38800" y="3765531"/>
            <a:ext cx="3048000" cy="2330469"/>
          </a:xfrm>
          <a:prstGeom prst="rect">
            <a:avLst/>
          </a:prstGeom>
          <a:noFill/>
          <a:ln>
            <a:solidFill>
              <a:schemeClr val="tx1"/>
            </a:solidFill>
          </a:ln>
        </p:spPr>
      </p:pic>
      <p:pic>
        <p:nvPicPr>
          <p:cNvPr id="1034" name="Picture 10" descr="H:\Work backup\Images\01 Field Crops\Soybean\aa Images for soybean field guide\2007\Iron chlorosis - John Sawyer.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146800" y="1752600"/>
            <a:ext cx="2540000" cy="1905000"/>
          </a:xfrm>
          <a:prstGeom prst="rect">
            <a:avLst/>
          </a:prstGeom>
          <a:noFill/>
          <a:ln>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609600" y="1371600"/>
            <a:ext cx="4572000" cy="2062163"/>
          </a:xfrm>
          <a:prstGeom prst="rect">
            <a:avLst/>
          </a:prstGeom>
          <a:noFill/>
          <a:ln w="9525">
            <a:noFill/>
            <a:miter lim="800000"/>
            <a:headEnd/>
            <a:tailEnd/>
          </a:ln>
        </p:spPr>
        <p:txBody>
          <a:bodyPr>
            <a:spAutoFit/>
          </a:bodyPr>
          <a:lstStyle/>
          <a:p>
            <a:r>
              <a:rPr lang="en-US" sz="3200" dirty="0">
                <a:latin typeface="Calibri" pitchFamily="34" charset="0"/>
              </a:rPr>
              <a:t>Assemble references</a:t>
            </a:r>
          </a:p>
          <a:p>
            <a:pPr marL="365125" lvl="1" indent="-365125">
              <a:buFont typeface="Arial" charset="0"/>
              <a:buChar char="•"/>
            </a:pPr>
            <a:r>
              <a:rPr lang="en-US" sz="3200" b="0" dirty="0">
                <a:latin typeface="Calibri" pitchFamily="34" charset="0"/>
              </a:rPr>
              <a:t>Books</a:t>
            </a:r>
          </a:p>
          <a:p>
            <a:pPr marL="365125" lvl="1" indent="-365125">
              <a:buFont typeface="Arial" charset="0"/>
              <a:buChar char="•"/>
            </a:pPr>
            <a:r>
              <a:rPr lang="en-US" sz="3200" b="0" dirty="0">
                <a:latin typeface="Calibri" pitchFamily="34" charset="0"/>
              </a:rPr>
              <a:t>Publications</a:t>
            </a:r>
          </a:p>
          <a:p>
            <a:pPr marL="365125" lvl="1" indent="-365125">
              <a:buFont typeface="Arial" charset="0"/>
              <a:buChar char="•"/>
            </a:pPr>
            <a:r>
              <a:rPr lang="en-US" sz="3200" b="0" dirty="0">
                <a:latin typeface="Calibri" pitchFamily="34" charset="0"/>
              </a:rPr>
              <a:t>Etc.</a:t>
            </a:r>
          </a:p>
        </p:txBody>
      </p:sp>
      <p:sp>
        <p:nvSpPr>
          <p:cNvPr id="15362" name="Rectangle 2"/>
          <p:cNvSpPr>
            <a:spLocks noChangeArrowheads="1"/>
          </p:cNvSpPr>
          <p:nvPr/>
        </p:nvSpPr>
        <p:spPr bwMode="auto">
          <a:xfrm>
            <a:off x="0" y="152400"/>
            <a:ext cx="9144000" cy="769938"/>
          </a:xfrm>
          <a:prstGeom prst="rect">
            <a:avLst/>
          </a:prstGeom>
          <a:noFill/>
          <a:ln w="9525">
            <a:noFill/>
            <a:miter lim="800000"/>
            <a:headEnd/>
            <a:tailEnd/>
          </a:ln>
        </p:spPr>
        <p:txBody>
          <a:bodyPr>
            <a:spAutoFit/>
          </a:bodyPr>
          <a:lstStyle/>
          <a:p>
            <a:pPr algn="ctr"/>
            <a:r>
              <a:rPr lang="en-US" sz="4400" dirty="0">
                <a:solidFill>
                  <a:srgbClr val="000000"/>
                </a:solidFill>
                <a:latin typeface="Calibri" pitchFamily="34" charset="0"/>
              </a:rPr>
              <a:t>Know common problems</a:t>
            </a:r>
            <a:endParaRPr lang="en-US" sz="4400" dirty="0"/>
          </a:p>
        </p:txBody>
      </p:sp>
      <p:pic>
        <p:nvPicPr>
          <p:cNvPr id="15364" name="Picture 2" descr="C:\Documents and Settings\dsmuelle\Desktop\CornFieldGuideCover.3.3.0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3048000"/>
            <a:ext cx="1866900" cy="3200400"/>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02157" y="3048000"/>
            <a:ext cx="1888843" cy="3200400"/>
          </a:xfrm>
          <a:prstGeom prst="rect">
            <a:avLst/>
          </a:prstGeom>
          <a:noFill/>
          <a:ln w="9525">
            <a:solidFill>
              <a:schemeClr val="tx1"/>
            </a:solidFill>
            <a:miter lim="800000"/>
            <a:headEnd/>
            <a:tailEnd/>
          </a:ln>
          <a:effectLst/>
        </p:spPr>
      </p:pic>
      <p:pic>
        <p:nvPicPr>
          <p:cNvPr id="2" name="Picture 2" descr="C:\Users\ajsisson\Desktop\sbfgcover.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19600" y="3048000"/>
            <a:ext cx="2003391" cy="320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52400"/>
            <a:ext cx="9144000" cy="769938"/>
          </a:xfrm>
          <a:prstGeom prst="rect">
            <a:avLst/>
          </a:prstGeom>
          <a:noFill/>
          <a:ln w="9525">
            <a:noFill/>
            <a:miter lim="800000"/>
            <a:headEnd/>
            <a:tailEnd/>
          </a:ln>
        </p:spPr>
        <p:txBody>
          <a:bodyPr>
            <a:spAutoFit/>
          </a:bodyPr>
          <a:lstStyle/>
          <a:p>
            <a:pPr algn="ctr"/>
            <a:r>
              <a:rPr lang="en-US" sz="4400" dirty="0">
                <a:solidFill>
                  <a:srgbClr val="000000"/>
                </a:solidFill>
                <a:latin typeface="Calibri" pitchFamily="34" charset="0"/>
              </a:rPr>
              <a:t>Know common problems</a:t>
            </a:r>
            <a:endParaRPr lang="en-US" sz="4400" dirty="0"/>
          </a:p>
        </p:txBody>
      </p:sp>
      <p:sp>
        <p:nvSpPr>
          <p:cNvPr id="3" name="Rectangle 1"/>
          <p:cNvSpPr>
            <a:spLocks noChangeArrowheads="1"/>
          </p:cNvSpPr>
          <p:nvPr/>
        </p:nvSpPr>
        <p:spPr bwMode="auto">
          <a:xfrm>
            <a:off x="304800" y="1219200"/>
            <a:ext cx="8686800" cy="1077218"/>
          </a:xfrm>
          <a:prstGeom prst="rect">
            <a:avLst/>
          </a:prstGeom>
          <a:noFill/>
          <a:ln w="9525">
            <a:noFill/>
            <a:miter lim="800000"/>
            <a:headEnd/>
            <a:tailEnd/>
          </a:ln>
        </p:spPr>
        <p:txBody>
          <a:bodyPr wrap="square">
            <a:spAutoFit/>
          </a:bodyPr>
          <a:lstStyle/>
          <a:p>
            <a:r>
              <a:rPr lang="en-US" sz="3200" dirty="0">
                <a:latin typeface="Calibri" pitchFamily="34" charset="0"/>
              </a:rPr>
              <a:t>Assemble </a:t>
            </a:r>
            <a:r>
              <a:rPr lang="en-US" sz="3200" dirty="0" smtClean="0">
                <a:latin typeface="Calibri" pitchFamily="34" charset="0"/>
              </a:rPr>
              <a:t>references: UNL’s </a:t>
            </a:r>
            <a:r>
              <a:rPr lang="en-US" sz="3200" dirty="0" err="1" smtClean="0">
                <a:latin typeface="Calibri" pitchFamily="34" charset="0"/>
              </a:rPr>
              <a:t>CropWatch</a:t>
            </a:r>
            <a:r>
              <a:rPr lang="en-US" sz="3200" dirty="0" smtClean="0">
                <a:latin typeface="Calibri" pitchFamily="34" charset="0"/>
              </a:rPr>
              <a:t> website  </a:t>
            </a:r>
          </a:p>
          <a:p>
            <a:pPr algn="ctr"/>
            <a:r>
              <a:rPr lang="en-US" sz="3200" dirty="0" err="1" smtClean="0">
                <a:latin typeface="Calibri" pitchFamily="34" charset="0"/>
              </a:rPr>
              <a:t>cropwatch.unl.edu</a:t>
            </a:r>
            <a:r>
              <a:rPr lang="en-US" sz="3200" dirty="0" smtClean="0">
                <a:latin typeface="Calibri" pitchFamily="34" charset="0"/>
              </a:rPr>
              <a:t> </a:t>
            </a:r>
            <a:endParaRPr lang="en-US" sz="3200" b="0" dirty="0">
              <a:latin typeface="Calibri" pitchFamily="34" charset="0"/>
            </a:endParaRPr>
          </a:p>
        </p:txBody>
      </p:sp>
      <p:pic>
        <p:nvPicPr>
          <p:cNvPr id="6" name="Picture 5"/>
          <p:cNvPicPr>
            <a:picLocks noChangeAspect="1"/>
          </p:cNvPicPr>
          <p:nvPr/>
        </p:nvPicPr>
        <p:blipFill>
          <a:blip r:embed="rId2"/>
          <a:stretch>
            <a:fillRect/>
          </a:stretch>
        </p:blipFill>
        <p:spPr>
          <a:xfrm rot="21136787">
            <a:off x="481552" y="2465758"/>
            <a:ext cx="2943762" cy="3964583"/>
          </a:xfrm>
          <a:prstGeom prst="rect">
            <a:avLst/>
          </a:prstGeom>
        </p:spPr>
      </p:pic>
      <p:pic>
        <p:nvPicPr>
          <p:cNvPr id="7" name="Picture 6"/>
          <p:cNvPicPr>
            <a:picLocks noChangeAspect="1"/>
          </p:cNvPicPr>
          <p:nvPr/>
        </p:nvPicPr>
        <p:blipFill>
          <a:blip r:embed="rId3"/>
          <a:stretch>
            <a:fillRect/>
          </a:stretch>
        </p:blipFill>
        <p:spPr>
          <a:xfrm rot="384004">
            <a:off x="2888928" y="2543287"/>
            <a:ext cx="3097494" cy="4155022"/>
          </a:xfrm>
          <a:prstGeom prst="rect">
            <a:avLst/>
          </a:prstGeom>
        </p:spPr>
      </p:pic>
      <p:pic>
        <p:nvPicPr>
          <p:cNvPr id="8" name="Picture 7"/>
          <p:cNvPicPr>
            <a:picLocks noChangeAspect="1"/>
          </p:cNvPicPr>
          <p:nvPr/>
        </p:nvPicPr>
        <p:blipFill>
          <a:blip r:embed="rId4"/>
          <a:stretch>
            <a:fillRect/>
          </a:stretch>
        </p:blipFill>
        <p:spPr>
          <a:xfrm rot="21277992">
            <a:off x="6019800" y="2438400"/>
            <a:ext cx="2826914" cy="4419600"/>
          </a:xfrm>
          <a:prstGeom prst="rect">
            <a:avLst/>
          </a:prstGeom>
        </p:spPr>
      </p:pic>
    </p:spTree>
    <p:extLst>
      <p:ext uri="{BB962C8B-B14F-4D97-AF65-F5344CB8AC3E}">
        <p14:creationId xmlns:p14="http://schemas.microsoft.com/office/powerpoint/2010/main" val="844729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8"/>
          <p:cNvSpPr txBox="1">
            <a:spLocks noChangeArrowheads="1"/>
          </p:cNvSpPr>
          <p:nvPr/>
        </p:nvSpPr>
        <p:spPr bwMode="auto">
          <a:xfrm>
            <a:off x="0" y="152400"/>
            <a:ext cx="9144000" cy="762000"/>
          </a:xfrm>
          <a:prstGeom prst="rect">
            <a:avLst/>
          </a:prstGeom>
          <a:noFill/>
          <a:ln w="9525">
            <a:noFill/>
            <a:miter lim="800000"/>
            <a:headEnd/>
            <a:tailEnd/>
          </a:ln>
        </p:spPr>
        <p:txBody>
          <a:bodyPr>
            <a:spAutoFit/>
          </a:bodyPr>
          <a:lstStyle/>
          <a:p>
            <a:pPr algn="ctr"/>
            <a:r>
              <a:rPr lang="en-US" sz="4400" dirty="0">
                <a:solidFill>
                  <a:srgbClr val="000000"/>
                </a:solidFill>
                <a:latin typeface="Calibri" pitchFamily="34" charset="0"/>
              </a:rPr>
              <a:t>Know </a:t>
            </a:r>
            <a:r>
              <a:rPr lang="en-US" sz="4400" dirty="0" smtClean="0">
                <a:solidFill>
                  <a:srgbClr val="000000"/>
                </a:solidFill>
                <a:latin typeface="Calibri" pitchFamily="34" charset="0"/>
              </a:rPr>
              <a:t>common problems THIS year</a:t>
            </a:r>
            <a:endParaRPr lang="en-US" sz="4400" dirty="0"/>
          </a:p>
        </p:txBody>
      </p:sp>
      <p:sp>
        <p:nvSpPr>
          <p:cNvPr id="9" name="Rectangle 8"/>
          <p:cNvSpPr/>
          <p:nvPr/>
        </p:nvSpPr>
        <p:spPr>
          <a:xfrm>
            <a:off x="533400" y="1600200"/>
            <a:ext cx="4495800" cy="2308324"/>
          </a:xfrm>
          <a:prstGeom prst="rect">
            <a:avLst/>
          </a:prstGeom>
        </p:spPr>
        <p:txBody>
          <a:bodyPr wrap="square">
            <a:spAutoFit/>
          </a:bodyPr>
          <a:lstStyle/>
          <a:p>
            <a:pPr marL="365125" indent="-365125">
              <a:buFont typeface="Arial" charset="0"/>
              <a:buChar char="•"/>
            </a:pPr>
            <a:r>
              <a:rPr lang="en-US" sz="3200" b="0" dirty="0" smtClean="0">
                <a:latin typeface="Calibri" pitchFamily="34" charset="0"/>
              </a:rPr>
              <a:t>Keep up on the news</a:t>
            </a:r>
          </a:p>
          <a:p>
            <a:pPr marL="1279525" lvl="4" indent="-365125">
              <a:buFont typeface="Calibri" pitchFamily="34" charset="0"/>
              <a:buChar char="–"/>
            </a:pPr>
            <a:r>
              <a:rPr lang="en-US" sz="2800" b="0" dirty="0" smtClean="0">
                <a:latin typeface="Calibri" pitchFamily="34" charset="0"/>
              </a:rPr>
              <a:t>Local agribusiness</a:t>
            </a:r>
          </a:p>
          <a:p>
            <a:pPr marL="1279525" lvl="4" indent="-365125">
              <a:buFont typeface="Calibri" pitchFamily="34" charset="0"/>
              <a:buChar char="–"/>
            </a:pPr>
            <a:r>
              <a:rPr lang="en-US" sz="2800" b="0" dirty="0" smtClean="0">
                <a:latin typeface="Calibri" pitchFamily="34" charset="0"/>
              </a:rPr>
              <a:t>Internet</a:t>
            </a:r>
          </a:p>
          <a:p>
            <a:pPr marL="1279525" lvl="4" indent="-365125">
              <a:buFont typeface="Calibri" pitchFamily="34" charset="0"/>
              <a:buChar char="–"/>
            </a:pPr>
            <a:r>
              <a:rPr lang="en-US" sz="2800" b="0" dirty="0" smtClean="0">
                <a:latin typeface="Calibri" pitchFamily="34" charset="0"/>
              </a:rPr>
              <a:t>Print media</a:t>
            </a:r>
          </a:p>
          <a:p>
            <a:pPr marL="1279525" lvl="4" indent="-365125">
              <a:buFont typeface="Calibri" pitchFamily="34" charset="0"/>
              <a:buChar char="–"/>
            </a:pPr>
            <a:r>
              <a:rPr lang="en-US" sz="2800" b="0" dirty="0" smtClean="0">
                <a:latin typeface="Calibri" pitchFamily="34" charset="0"/>
              </a:rPr>
              <a:t>Word of mouth</a:t>
            </a:r>
            <a:endParaRPr lang="en-US" dirty="0"/>
          </a:p>
        </p:txBody>
      </p:sp>
      <p:pic>
        <p:nvPicPr>
          <p:cNvPr id="1026" name="Picture 2" descr="C:\Users\ajsisson\Desktop\MP90031426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4038600"/>
            <a:ext cx="3048392" cy="2057400"/>
          </a:xfrm>
          <a:prstGeom prst="rect">
            <a:avLst/>
          </a:prstGeom>
          <a:noFill/>
          <a:ln>
            <a:solidFill>
              <a:schemeClr val="tx1"/>
            </a:solidFill>
          </a:ln>
        </p:spPr>
      </p:pic>
      <p:pic>
        <p:nvPicPr>
          <p:cNvPr id="1028" name="Picture 4" descr="C:\Users\ajsisson\Desktop\MC900431540.PNG"/>
          <p:cNvPicPr>
            <a:picLocks noChangeAspect="1" noChangeArrowheads="1"/>
          </p:cNvPicPr>
          <p:nvPr/>
        </p:nvPicPr>
        <p:blipFill>
          <a:blip r:embed="rId4"/>
          <a:srcRect/>
          <a:stretch>
            <a:fillRect/>
          </a:stretch>
        </p:blipFill>
        <p:spPr bwMode="auto">
          <a:xfrm>
            <a:off x="5486400" y="1524000"/>
            <a:ext cx="2362200" cy="2546084"/>
          </a:xfrm>
          <a:prstGeom prst="rect">
            <a:avLst/>
          </a:prstGeom>
          <a:noFill/>
        </p:spPr>
      </p:pic>
      <p:pic>
        <p:nvPicPr>
          <p:cNvPr id="3" name="Picture 2"/>
          <p:cNvPicPr>
            <a:picLocks noChangeAspect="1"/>
          </p:cNvPicPr>
          <p:nvPr/>
        </p:nvPicPr>
        <p:blipFill>
          <a:blip r:embed="rId5"/>
          <a:stretch>
            <a:fillRect/>
          </a:stretch>
        </p:blipFill>
        <p:spPr>
          <a:xfrm>
            <a:off x="5410200" y="4038600"/>
            <a:ext cx="9144000" cy="407230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7" name="Rectangle 36"/>
          <p:cNvSpPr>
            <a:spLocks noChangeArrowheads="1"/>
          </p:cNvSpPr>
          <p:nvPr/>
        </p:nvSpPr>
        <p:spPr bwMode="auto">
          <a:xfrm>
            <a:off x="0" y="4724400"/>
            <a:ext cx="609600" cy="304800"/>
          </a:xfrm>
          <a:prstGeom prst="rect">
            <a:avLst/>
          </a:prstGeom>
          <a:solidFill>
            <a:srgbClr val="008000"/>
          </a:solidFill>
          <a:ln w="9525">
            <a:solidFill>
              <a:schemeClr val="tx1"/>
            </a:solidFill>
            <a:miter lim="800000"/>
            <a:headEnd/>
            <a:tailEnd/>
          </a:ln>
        </p:spPr>
        <p:txBody>
          <a:bodyPr wrap="none" anchor="ctr"/>
          <a:lstStyle/>
          <a:p>
            <a:endParaRPr lang="en-US">
              <a:solidFill>
                <a:srgbClr val="000000"/>
              </a:solidFill>
              <a:latin typeface="Calibri" pitchFamily="34" charset="0"/>
            </a:endParaRPr>
          </a:p>
        </p:txBody>
      </p:sp>
      <p:sp>
        <p:nvSpPr>
          <p:cNvPr id="52228" name="Rectangle 35"/>
          <p:cNvSpPr>
            <a:spLocks noChangeArrowheads="1"/>
          </p:cNvSpPr>
          <p:nvPr/>
        </p:nvSpPr>
        <p:spPr bwMode="auto">
          <a:xfrm>
            <a:off x="8534400" y="3124200"/>
            <a:ext cx="609600" cy="304800"/>
          </a:xfrm>
          <a:prstGeom prst="rect">
            <a:avLst/>
          </a:prstGeom>
          <a:solidFill>
            <a:srgbClr val="FFFF99"/>
          </a:solidFill>
          <a:ln w="9525">
            <a:solidFill>
              <a:schemeClr val="tx1"/>
            </a:solidFill>
            <a:miter lim="800000"/>
            <a:headEnd/>
            <a:tailEnd/>
          </a:ln>
        </p:spPr>
        <p:txBody>
          <a:bodyPr wrap="none" anchor="ctr"/>
          <a:lstStyle/>
          <a:p>
            <a:endParaRPr lang="en-US">
              <a:solidFill>
                <a:srgbClr val="000000"/>
              </a:solidFill>
              <a:latin typeface="Calibri" pitchFamily="34" charset="0"/>
            </a:endParaRPr>
          </a:p>
        </p:txBody>
      </p:sp>
      <p:sp>
        <p:nvSpPr>
          <p:cNvPr id="52229" name="Rectangle 9"/>
          <p:cNvSpPr>
            <a:spLocks noChangeArrowheads="1"/>
          </p:cNvSpPr>
          <p:nvPr/>
        </p:nvSpPr>
        <p:spPr bwMode="auto">
          <a:xfrm>
            <a:off x="458788" y="3124200"/>
            <a:ext cx="3198812" cy="304800"/>
          </a:xfrm>
          <a:prstGeom prst="rect">
            <a:avLst/>
          </a:prstGeom>
          <a:solidFill>
            <a:srgbClr val="66FF33"/>
          </a:solidFill>
          <a:ln w="9525">
            <a:solidFill>
              <a:schemeClr val="tx1"/>
            </a:solidFill>
            <a:miter lim="800000"/>
            <a:headEnd/>
            <a:tailEnd/>
          </a:ln>
        </p:spPr>
        <p:txBody>
          <a:bodyPr wrap="none" anchor="ctr"/>
          <a:lstStyle/>
          <a:p>
            <a:endParaRPr lang="en-US">
              <a:solidFill>
                <a:srgbClr val="000000"/>
              </a:solidFill>
              <a:latin typeface="Calibri" pitchFamily="34" charset="0"/>
            </a:endParaRPr>
          </a:p>
        </p:txBody>
      </p:sp>
      <p:sp>
        <p:nvSpPr>
          <p:cNvPr id="52230" name="Rectangle 10"/>
          <p:cNvSpPr>
            <a:spLocks noChangeArrowheads="1"/>
          </p:cNvSpPr>
          <p:nvPr/>
        </p:nvSpPr>
        <p:spPr bwMode="auto">
          <a:xfrm>
            <a:off x="3125788" y="3124200"/>
            <a:ext cx="3198812" cy="304800"/>
          </a:xfrm>
          <a:prstGeom prst="rect">
            <a:avLst/>
          </a:prstGeom>
          <a:solidFill>
            <a:srgbClr val="33CC33"/>
          </a:solidFill>
          <a:ln w="9525">
            <a:solidFill>
              <a:schemeClr val="tx1"/>
            </a:solidFill>
            <a:miter lim="800000"/>
            <a:headEnd/>
            <a:tailEnd/>
          </a:ln>
        </p:spPr>
        <p:txBody>
          <a:bodyPr wrap="none" anchor="ctr"/>
          <a:lstStyle/>
          <a:p>
            <a:endParaRPr lang="en-US">
              <a:solidFill>
                <a:srgbClr val="000000"/>
              </a:solidFill>
              <a:latin typeface="Calibri" pitchFamily="34" charset="0"/>
            </a:endParaRPr>
          </a:p>
        </p:txBody>
      </p:sp>
      <p:sp>
        <p:nvSpPr>
          <p:cNvPr id="52231" name="Rectangle 11"/>
          <p:cNvSpPr>
            <a:spLocks noChangeArrowheads="1"/>
          </p:cNvSpPr>
          <p:nvPr/>
        </p:nvSpPr>
        <p:spPr bwMode="auto">
          <a:xfrm>
            <a:off x="5640388" y="3124200"/>
            <a:ext cx="3198812" cy="304800"/>
          </a:xfrm>
          <a:prstGeom prst="rect">
            <a:avLst/>
          </a:prstGeom>
          <a:solidFill>
            <a:srgbClr val="008000"/>
          </a:solidFill>
          <a:ln w="9525">
            <a:solidFill>
              <a:schemeClr val="tx1"/>
            </a:solidFill>
            <a:miter lim="800000"/>
            <a:headEnd/>
            <a:tailEnd/>
          </a:ln>
        </p:spPr>
        <p:txBody>
          <a:bodyPr wrap="none" anchor="ctr"/>
          <a:lstStyle/>
          <a:p>
            <a:endParaRPr lang="en-US">
              <a:solidFill>
                <a:srgbClr val="000000"/>
              </a:solidFill>
              <a:latin typeface="Calibri" pitchFamily="34" charset="0"/>
            </a:endParaRPr>
          </a:p>
        </p:txBody>
      </p:sp>
      <p:sp>
        <p:nvSpPr>
          <p:cNvPr id="52232" name="Text Box 12"/>
          <p:cNvSpPr txBox="1">
            <a:spLocks noChangeArrowheads="1"/>
          </p:cNvSpPr>
          <p:nvPr/>
        </p:nvSpPr>
        <p:spPr bwMode="auto">
          <a:xfrm>
            <a:off x="2895600" y="3048000"/>
            <a:ext cx="519113" cy="457200"/>
          </a:xfrm>
          <a:prstGeom prst="rect">
            <a:avLst/>
          </a:prstGeom>
          <a:noFill/>
          <a:ln w="9525">
            <a:noFill/>
            <a:miter lim="800000"/>
            <a:headEnd/>
            <a:tailEnd/>
          </a:ln>
        </p:spPr>
        <p:txBody>
          <a:bodyPr wrap="none">
            <a:spAutoFit/>
          </a:bodyPr>
          <a:lstStyle/>
          <a:p>
            <a:r>
              <a:rPr lang="en-US">
                <a:solidFill>
                  <a:srgbClr val="000000"/>
                </a:solidFill>
                <a:latin typeface="Calibri" pitchFamily="34" charset="0"/>
              </a:rPr>
              <a:t>V6</a:t>
            </a:r>
          </a:p>
        </p:txBody>
      </p:sp>
      <p:sp>
        <p:nvSpPr>
          <p:cNvPr id="52233" name="Text Box 13"/>
          <p:cNvSpPr txBox="1">
            <a:spLocks noChangeArrowheads="1"/>
          </p:cNvSpPr>
          <p:nvPr/>
        </p:nvSpPr>
        <p:spPr bwMode="auto">
          <a:xfrm>
            <a:off x="8534400" y="3048000"/>
            <a:ext cx="515938" cy="457200"/>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V</a:t>
            </a:r>
            <a:r>
              <a:rPr lang="en-US">
                <a:solidFill>
                  <a:srgbClr val="000000"/>
                </a:solidFill>
                <a:latin typeface="Calibri" pitchFamily="34" charset="0"/>
              </a:rPr>
              <a:t>T</a:t>
            </a:r>
          </a:p>
        </p:txBody>
      </p:sp>
      <p:sp>
        <p:nvSpPr>
          <p:cNvPr id="52234" name="Text Box 14"/>
          <p:cNvSpPr txBox="1">
            <a:spLocks noChangeArrowheads="1"/>
          </p:cNvSpPr>
          <p:nvPr/>
        </p:nvSpPr>
        <p:spPr bwMode="auto">
          <a:xfrm>
            <a:off x="5334000" y="3048000"/>
            <a:ext cx="673100" cy="457200"/>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V12</a:t>
            </a:r>
          </a:p>
        </p:txBody>
      </p:sp>
      <p:sp>
        <p:nvSpPr>
          <p:cNvPr id="52235" name="Text Box 15"/>
          <p:cNvSpPr txBox="1">
            <a:spLocks noChangeArrowheads="1"/>
          </p:cNvSpPr>
          <p:nvPr/>
        </p:nvSpPr>
        <p:spPr bwMode="auto">
          <a:xfrm>
            <a:off x="1295400" y="3505200"/>
            <a:ext cx="1828800" cy="762000"/>
          </a:xfrm>
          <a:prstGeom prst="rect">
            <a:avLst/>
          </a:prstGeom>
          <a:noFill/>
          <a:ln w="9525">
            <a:noFill/>
            <a:miter lim="800000"/>
            <a:headEnd/>
            <a:tailEnd/>
          </a:ln>
        </p:spPr>
        <p:txBody>
          <a:bodyPr>
            <a:spAutoFit/>
          </a:bodyPr>
          <a:lstStyle/>
          <a:p>
            <a:pPr algn="ctr"/>
            <a:r>
              <a:rPr lang="en-US" sz="2200" dirty="0">
                <a:solidFill>
                  <a:srgbClr val="000000"/>
                </a:solidFill>
                <a:latin typeface="Calibri" pitchFamily="34" charset="0"/>
              </a:rPr>
              <a:t>Anthracnose leaf blight</a:t>
            </a:r>
          </a:p>
        </p:txBody>
      </p:sp>
      <p:sp>
        <p:nvSpPr>
          <p:cNvPr id="52236" name="Text Box 16"/>
          <p:cNvSpPr txBox="1">
            <a:spLocks noChangeArrowheads="1"/>
          </p:cNvSpPr>
          <p:nvPr/>
        </p:nvSpPr>
        <p:spPr bwMode="auto">
          <a:xfrm>
            <a:off x="7391400" y="3505200"/>
            <a:ext cx="1676400" cy="762000"/>
          </a:xfrm>
          <a:prstGeom prst="rect">
            <a:avLst/>
          </a:prstGeom>
          <a:noFill/>
          <a:ln w="9525">
            <a:noFill/>
            <a:miter lim="800000"/>
            <a:headEnd/>
            <a:tailEnd/>
          </a:ln>
        </p:spPr>
        <p:txBody>
          <a:bodyPr>
            <a:spAutoFit/>
          </a:bodyPr>
          <a:lstStyle/>
          <a:p>
            <a:pPr algn="ctr"/>
            <a:r>
              <a:rPr lang="en-US" sz="2200" dirty="0">
                <a:solidFill>
                  <a:srgbClr val="000000"/>
                </a:solidFill>
                <a:latin typeface="Calibri" pitchFamily="34" charset="0"/>
              </a:rPr>
              <a:t>Gray leaf spot (GLS)</a:t>
            </a:r>
          </a:p>
        </p:txBody>
      </p:sp>
      <p:sp>
        <p:nvSpPr>
          <p:cNvPr id="52237" name="Text Box 17"/>
          <p:cNvSpPr txBox="1">
            <a:spLocks noChangeArrowheads="1"/>
          </p:cNvSpPr>
          <p:nvPr/>
        </p:nvSpPr>
        <p:spPr bwMode="auto">
          <a:xfrm>
            <a:off x="4953000" y="3505200"/>
            <a:ext cx="1447800" cy="762000"/>
          </a:xfrm>
          <a:prstGeom prst="rect">
            <a:avLst/>
          </a:prstGeom>
          <a:noFill/>
          <a:ln w="9525">
            <a:noFill/>
            <a:miter lim="800000"/>
            <a:headEnd/>
            <a:tailEnd/>
          </a:ln>
        </p:spPr>
        <p:txBody>
          <a:bodyPr>
            <a:spAutoFit/>
          </a:bodyPr>
          <a:lstStyle/>
          <a:p>
            <a:pPr algn="ctr"/>
            <a:r>
              <a:rPr lang="en-US" sz="2200">
                <a:solidFill>
                  <a:srgbClr val="000000"/>
                </a:solidFill>
                <a:latin typeface="Calibri" pitchFamily="34" charset="0"/>
              </a:rPr>
              <a:t>Common rust</a:t>
            </a:r>
          </a:p>
        </p:txBody>
      </p:sp>
      <p:sp>
        <p:nvSpPr>
          <p:cNvPr id="52238" name="Text Box 18"/>
          <p:cNvSpPr txBox="1">
            <a:spLocks noChangeArrowheads="1"/>
          </p:cNvSpPr>
          <p:nvPr/>
        </p:nvSpPr>
        <p:spPr bwMode="auto">
          <a:xfrm>
            <a:off x="3581400" y="3505200"/>
            <a:ext cx="1101725" cy="427038"/>
          </a:xfrm>
          <a:prstGeom prst="rect">
            <a:avLst/>
          </a:prstGeom>
          <a:noFill/>
          <a:ln w="9525">
            <a:noFill/>
            <a:miter lim="800000"/>
            <a:headEnd/>
            <a:tailEnd/>
          </a:ln>
        </p:spPr>
        <p:txBody>
          <a:bodyPr wrap="none">
            <a:spAutoFit/>
          </a:bodyPr>
          <a:lstStyle/>
          <a:p>
            <a:r>
              <a:rPr lang="en-US" sz="2200">
                <a:solidFill>
                  <a:srgbClr val="000000"/>
                </a:solidFill>
                <a:latin typeface="Calibri" pitchFamily="34" charset="0"/>
              </a:rPr>
              <a:t>Eyespot</a:t>
            </a:r>
          </a:p>
        </p:txBody>
      </p:sp>
      <p:sp>
        <p:nvSpPr>
          <p:cNvPr id="52239" name="Text Box 20"/>
          <p:cNvSpPr txBox="1">
            <a:spLocks noChangeArrowheads="1"/>
          </p:cNvSpPr>
          <p:nvPr/>
        </p:nvSpPr>
        <p:spPr bwMode="auto">
          <a:xfrm>
            <a:off x="0" y="3505200"/>
            <a:ext cx="1295400" cy="762000"/>
          </a:xfrm>
          <a:prstGeom prst="rect">
            <a:avLst/>
          </a:prstGeom>
          <a:noFill/>
          <a:ln w="9525">
            <a:noFill/>
            <a:miter lim="800000"/>
            <a:headEnd/>
            <a:tailEnd/>
          </a:ln>
        </p:spPr>
        <p:txBody>
          <a:bodyPr>
            <a:spAutoFit/>
          </a:bodyPr>
          <a:lstStyle/>
          <a:p>
            <a:pPr algn="ctr"/>
            <a:r>
              <a:rPr lang="en-US" sz="2200">
                <a:solidFill>
                  <a:srgbClr val="000000"/>
                </a:solidFill>
                <a:latin typeface="Calibri" pitchFamily="34" charset="0"/>
              </a:rPr>
              <a:t>Seedling blights</a:t>
            </a:r>
          </a:p>
        </p:txBody>
      </p:sp>
      <p:sp>
        <p:nvSpPr>
          <p:cNvPr id="52240" name="Rectangle 22"/>
          <p:cNvSpPr>
            <a:spLocks noChangeArrowheads="1"/>
          </p:cNvSpPr>
          <p:nvPr/>
        </p:nvSpPr>
        <p:spPr bwMode="auto">
          <a:xfrm>
            <a:off x="228600" y="4724400"/>
            <a:ext cx="3198813" cy="304800"/>
          </a:xfrm>
          <a:prstGeom prst="rect">
            <a:avLst/>
          </a:prstGeom>
          <a:solidFill>
            <a:srgbClr val="FFFF99"/>
          </a:solidFill>
          <a:ln w="9525">
            <a:solidFill>
              <a:schemeClr val="tx1"/>
            </a:solidFill>
            <a:miter lim="800000"/>
            <a:headEnd/>
            <a:tailEnd/>
          </a:ln>
        </p:spPr>
        <p:txBody>
          <a:bodyPr wrap="none" anchor="ctr"/>
          <a:lstStyle/>
          <a:p>
            <a:endParaRPr lang="en-US">
              <a:solidFill>
                <a:srgbClr val="000000"/>
              </a:solidFill>
              <a:latin typeface="Calibri" pitchFamily="34" charset="0"/>
            </a:endParaRPr>
          </a:p>
        </p:txBody>
      </p:sp>
      <p:sp>
        <p:nvSpPr>
          <p:cNvPr id="52241" name="Rectangle 23"/>
          <p:cNvSpPr>
            <a:spLocks noChangeArrowheads="1"/>
          </p:cNvSpPr>
          <p:nvPr/>
        </p:nvSpPr>
        <p:spPr bwMode="auto">
          <a:xfrm>
            <a:off x="3354388" y="4724400"/>
            <a:ext cx="3198812" cy="304800"/>
          </a:xfrm>
          <a:prstGeom prst="rect">
            <a:avLst/>
          </a:prstGeom>
          <a:solidFill>
            <a:srgbClr val="FFCC99"/>
          </a:solidFill>
          <a:ln w="9525">
            <a:solidFill>
              <a:schemeClr val="tx1"/>
            </a:solidFill>
            <a:miter lim="800000"/>
            <a:headEnd/>
            <a:tailEnd/>
          </a:ln>
        </p:spPr>
        <p:txBody>
          <a:bodyPr wrap="none" anchor="ctr"/>
          <a:lstStyle/>
          <a:p>
            <a:endParaRPr lang="en-US">
              <a:solidFill>
                <a:srgbClr val="000000"/>
              </a:solidFill>
              <a:latin typeface="Calibri" pitchFamily="34" charset="0"/>
            </a:endParaRPr>
          </a:p>
        </p:txBody>
      </p:sp>
      <p:sp>
        <p:nvSpPr>
          <p:cNvPr id="52242" name="Rectangle 24"/>
          <p:cNvSpPr>
            <a:spLocks noChangeArrowheads="1"/>
          </p:cNvSpPr>
          <p:nvPr/>
        </p:nvSpPr>
        <p:spPr bwMode="auto">
          <a:xfrm>
            <a:off x="5868988" y="4724400"/>
            <a:ext cx="2208212" cy="304800"/>
          </a:xfrm>
          <a:prstGeom prst="rect">
            <a:avLst/>
          </a:prstGeom>
          <a:solidFill>
            <a:srgbClr val="FFCC00"/>
          </a:solidFill>
          <a:ln w="9525">
            <a:solidFill>
              <a:schemeClr val="tx1"/>
            </a:solidFill>
            <a:miter lim="800000"/>
            <a:headEnd/>
            <a:tailEnd/>
          </a:ln>
        </p:spPr>
        <p:txBody>
          <a:bodyPr wrap="none" anchor="ctr"/>
          <a:lstStyle/>
          <a:p>
            <a:endParaRPr lang="en-US">
              <a:solidFill>
                <a:srgbClr val="000000"/>
              </a:solidFill>
              <a:latin typeface="Calibri" pitchFamily="34" charset="0"/>
            </a:endParaRPr>
          </a:p>
        </p:txBody>
      </p:sp>
      <p:sp>
        <p:nvSpPr>
          <p:cNvPr id="52243" name="Text Box 25"/>
          <p:cNvSpPr txBox="1">
            <a:spLocks noChangeArrowheads="1"/>
          </p:cNvSpPr>
          <p:nvPr/>
        </p:nvSpPr>
        <p:spPr bwMode="auto">
          <a:xfrm>
            <a:off x="3071813" y="4648200"/>
            <a:ext cx="509587" cy="457200"/>
          </a:xfrm>
          <a:prstGeom prst="rect">
            <a:avLst/>
          </a:prstGeom>
          <a:noFill/>
          <a:ln w="9525">
            <a:noFill/>
            <a:miter lim="800000"/>
            <a:headEnd/>
            <a:tailEnd/>
          </a:ln>
        </p:spPr>
        <p:txBody>
          <a:bodyPr wrap="none">
            <a:spAutoFit/>
          </a:bodyPr>
          <a:lstStyle/>
          <a:p>
            <a:r>
              <a:rPr lang="en-US">
                <a:solidFill>
                  <a:srgbClr val="000000"/>
                </a:solidFill>
                <a:latin typeface="Calibri" pitchFamily="34" charset="0"/>
              </a:rPr>
              <a:t>R2</a:t>
            </a:r>
          </a:p>
        </p:txBody>
      </p:sp>
      <p:sp>
        <p:nvSpPr>
          <p:cNvPr id="52244" name="Text Box 26"/>
          <p:cNvSpPr txBox="1">
            <a:spLocks noChangeArrowheads="1"/>
          </p:cNvSpPr>
          <p:nvPr/>
        </p:nvSpPr>
        <p:spPr bwMode="auto">
          <a:xfrm>
            <a:off x="-58738" y="4648200"/>
            <a:ext cx="515938" cy="457200"/>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V</a:t>
            </a:r>
            <a:r>
              <a:rPr lang="en-US">
                <a:solidFill>
                  <a:srgbClr val="000000"/>
                </a:solidFill>
                <a:latin typeface="Calibri" pitchFamily="34" charset="0"/>
              </a:rPr>
              <a:t>T</a:t>
            </a:r>
          </a:p>
        </p:txBody>
      </p:sp>
      <p:sp>
        <p:nvSpPr>
          <p:cNvPr id="52245" name="Text Box 27"/>
          <p:cNvSpPr txBox="1">
            <a:spLocks noChangeArrowheads="1"/>
          </p:cNvSpPr>
          <p:nvPr/>
        </p:nvSpPr>
        <p:spPr bwMode="auto">
          <a:xfrm>
            <a:off x="5586413" y="4648200"/>
            <a:ext cx="509587" cy="457200"/>
          </a:xfrm>
          <a:prstGeom prst="rect">
            <a:avLst/>
          </a:prstGeom>
          <a:noFill/>
          <a:ln w="9525">
            <a:noFill/>
            <a:miter lim="800000"/>
            <a:headEnd/>
            <a:tailEnd/>
          </a:ln>
        </p:spPr>
        <p:txBody>
          <a:bodyPr wrap="none">
            <a:spAutoFit/>
          </a:bodyPr>
          <a:lstStyle/>
          <a:p>
            <a:r>
              <a:rPr lang="en-US">
                <a:solidFill>
                  <a:srgbClr val="000000"/>
                </a:solidFill>
                <a:latin typeface="Calibri" pitchFamily="34" charset="0"/>
              </a:rPr>
              <a:t>R4</a:t>
            </a:r>
          </a:p>
        </p:txBody>
      </p:sp>
      <p:sp>
        <p:nvSpPr>
          <p:cNvPr id="52246" name="Text Box 28"/>
          <p:cNvSpPr txBox="1">
            <a:spLocks noChangeArrowheads="1"/>
          </p:cNvSpPr>
          <p:nvPr/>
        </p:nvSpPr>
        <p:spPr bwMode="auto">
          <a:xfrm>
            <a:off x="7772400" y="4648200"/>
            <a:ext cx="509588" cy="457200"/>
          </a:xfrm>
          <a:prstGeom prst="rect">
            <a:avLst/>
          </a:prstGeom>
          <a:noFill/>
          <a:ln w="9525">
            <a:noFill/>
            <a:miter lim="800000"/>
            <a:headEnd/>
            <a:tailEnd/>
          </a:ln>
        </p:spPr>
        <p:txBody>
          <a:bodyPr wrap="none">
            <a:spAutoFit/>
          </a:bodyPr>
          <a:lstStyle/>
          <a:p>
            <a:r>
              <a:rPr lang="en-US">
                <a:solidFill>
                  <a:srgbClr val="000000"/>
                </a:solidFill>
                <a:latin typeface="Calibri" pitchFamily="34" charset="0"/>
              </a:rPr>
              <a:t>R6</a:t>
            </a:r>
          </a:p>
        </p:txBody>
      </p:sp>
      <p:sp>
        <p:nvSpPr>
          <p:cNvPr id="52247" name="Text Box 29"/>
          <p:cNvSpPr txBox="1">
            <a:spLocks noChangeArrowheads="1"/>
          </p:cNvSpPr>
          <p:nvPr/>
        </p:nvSpPr>
        <p:spPr bwMode="auto">
          <a:xfrm>
            <a:off x="4876800" y="5105400"/>
            <a:ext cx="1828800" cy="762000"/>
          </a:xfrm>
          <a:prstGeom prst="rect">
            <a:avLst/>
          </a:prstGeom>
          <a:noFill/>
          <a:ln w="9525">
            <a:noFill/>
            <a:miter lim="800000"/>
            <a:headEnd/>
            <a:tailEnd/>
          </a:ln>
        </p:spPr>
        <p:txBody>
          <a:bodyPr>
            <a:spAutoFit/>
          </a:bodyPr>
          <a:lstStyle/>
          <a:p>
            <a:pPr algn="ctr"/>
            <a:r>
              <a:rPr lang="en-US" sz="2200" dirty="0">
                <a:solidFill>
                  <a:srgbClr val="000000"/>
                </a:solidFill>
                <a:latin typeface="Calibri" pitchFamily="34" charset="0"/>
              </a:rPr>
              <a:t>Anthracnose top dieback</a:t>
            </a:r>
          </a:p>
        </p:txBody>
      </p:sp>
      <p:sp>
        <p:nvSpPr>
          <p:cNvPr id="52248" name="Text Box 30"/>
          <p:cNvSpPr txBox="1">
            <a:spLocks noChangeArrowheads="1"/>
          </p:cNvSpPr>
          <p:nvPr/>
        </p:nvSpPr>
        <p:spPr bwMode="auto">
          <a:xfrm>
            <a:off x="7315200" y="5105400"/>
            <a:ext cx="1447800" cy="762000"/>
          </a:xfrm>
          <a:prstGeom prst="rect">
            <a:avLst/>
          </a:prstGeom>
          <a:noFill/>
          <a:ln w="9525">
            <a:noFill/>
            <a:miter lim="800000"/>
            <a:headEnd/>
            <a:tailEnd/>
          </a:ln>
        </p:spPr>
        <p:txBody>
          <a:bodyPr>
            <a:spAutoFit/>
          </a:bodyPr>
          <a:lstStyle/>
          <a:p>
            <a:pPr algn="ctr"/>
            <a:r>
              <a:rPr lang="en-US" sz="2200" dirty="0">
                <a:solidFill>
                  <a:srgbClr val="000000"/>
                </a:solidFill>
                <a:latin typeface="Calibri" pitchFamily="34" charset="0"/>
              </a:rPr>
              <a:t>Stalk </a:t>
            </a:r>
            <a:r>
              <a:rPr lang="en-US" sz="2200" dirty="0" smtClean="0">
                <a:solidFill>
                  <a:srgbClr val="000000"/>
                </a:solidFill>
                <a:latin typeface="Calibri" pitchFamily="34" charset="0"/>
              </a:rPr>
              <a:t>rots;</a:t>
            </a:r>
            <a:endParaRPr lang="en-US" sz="2200" dirty="0">
              <a:solidFill>
                <a:srgbClr val="000000"/>
              </a:solidFill>
              <a:latin typeface="Calibri" pitchFamily="34" charset="0"/>
            </a:endParaRPr>
          </a:p>
          <a:p>
            <a:pPr algn="ctr"/>
            <a:r>
              <a:rPr lang="en-US" sz="2200" dirty="0">
                <a:solidFill>
                  <a:srgbClr val="000000"/>
                </a:solidFill>
                <a:latin typeface="Calibri" pitchFamily="34" charset="0"/>
              </a:rPr>
              <a:t>Ear rots</a:t>
            </a:r>
          </a:p>
        </p:txBody>
      </p:sp>
      <p:sp>
        <p:nvSpPr>
          <p:cNvPr id="52249" name="Text Box 34"/>
          <p:cNvSpPr txBox="1">
            <a:spLocks noChangeArrowheads="1"/>
          </p:cNvSpPr>
          <p:nvPr/>
        </p:nvSpPr>
        <p:spPr bwMode="auto">
          <a:xfrm>
            <a:off x="-155575" y="5105400"/>
            <a:ext cx="3962400" cy="762000"/>
          </a:xfrm>
          <a:prstGeom prst="rect">
            <a:avLst/>
          </a:prstGeom>
          <a:noFill/>
          <a:ln w="9525">
            <a:noFill/>
            <a:miter lim="800000"/>
            <a:headEnd/>
            <a:tailEnd/>
          </a:ln>
        </p:spPr>
        <p:txBody>
          <a:bodyPr>
            <a:spAutoFit/>
          </a:bodyPr>
          <a:lstStyle/>
          <a:p>
            <a:pPr algn="ctr"/>
            <a:r>
              <a:rPr lang="en-US" sz="2200" dirty="0">
                <a:solidFill>
                  <a:srgbClr val="000000"/>
                </a:solidFill>
                <a:latin typeface="Calibri" pitchFamily="34" charset="0"/>
              </a:rPr>
              <a:t>GLS; </a:t>
            </a:r>
            <a:r>
              <a:rPr lang="en-US" sz="2200" dirty="0" smtClean="0">
                <a:solidFill>
                  <a:srgbClr val="000000"/>
                </a:solidFill>
                <a:latin typeface="Calibri" pitchFamily="34" charset="0"/>
              </a:rPr>
              <a:t>Common </a:t>
            </a:r>
            <a:r>
              <a:rPr lang="en-US" sz="2200" dirty="0">
                <a:solidFill>
                  <a:srgbClr val="000000"/>
                </a:solidFill>
                <a:latin typeface="Calibri" pitchFamily="34" charset="0"/>
              </a:rPr>
              <a:t>rust; </a:t>
            </a:r>
          </a:p>
          <a:p>
            <a:pPr algn="ctr"/>
            <a:r>
              <a:rPr lang="en-US" sz="2200" dirty="0">
                <a:solidFill>
                  <a:srgbClr val="000000"/>
                </a:solidFill>
                <a:latin typeface="Calibri" pitchFamily="34" charset="0"/>
              </a:rPr>
              <a:t>Northern corn leaf blight</a:t>
            </a:r>
          </a:p>
        </p:txBody>
      </p:sp>
      <p:sp>
        <p:nvSpPr>
          <p:cNvPr id="52250" name="Text Box 30"/>
          <p:cNvSpPr txBox="1">
            <a:spLocks noChangeArrowheads="1"/>
          </p:cNvSpPr>
          <p:nvPr/>
        </p:nvSpPr>
        <p:spPr bwMode="auto">
          <a:xfrm>
            <a:off x="2239902" y="2286000"/>
            <a:ext cx="4694298" cy="461665"/>
          </a:xfrm>
          <a:prstGeom prst="rect">
            <a:avLst/>
          </a:prstGeom>
          <a:noFill/>
          <a:ln w="9525">
            <a:noFill/>
            <a:miter lim="800000"/>
            <a:headEnd/>
            <a:tailEnd/>
          </a:ln>
        </p:spPr>
        <p:txBody>
          <a:bodyPr wrap="none">
            <a:spAutoFit/>
          </a:bodyPr>
          <a:lstStyle/>
          <a:p>
            <a:r>
              <a:rPr lang="en-US" dirty="0" smtClean="0">
                <a:latin typeface="Calibri" pitchFamily="34" charset="0"/>
              </a:rPr>
              <a:t>Timeline </a:t>
            </a:r>
            <a:r>
              <a:rPr lang="en-US" dirty="0">
                <a:latin typeface="Calibri" pitchFamily="34" charset="0"/>
              </a:rPr>
              <a:t>for common corn diseases</a:t>
            </a:r>
          </a:p>
        </p:txBody>
      </p:sp>
      <p:sp>
        <p:nvSpPr>
          <p:cNvPr id="52253" name="Text Box 29"/>
          <p:cNvSpPr txBox="1">
            <a:spLocks noChangeArrowheads="1"/>
          </p:cNvSpPr>
          <p:nvPr/>
        </p:nvSpPr>
        <p:spPr bwMode="auto">
          <a:xfrm>
            <a:off x="533400" y="3124200"/>
            <a:ext cx="1981200" cy="336550"/>
          </a:xfrm>
          <a:prstGeom prst="rect">
            <a:avLst/>
          </a:prstGeom>
          <a:noFill/>
          <a:ln w="9525">
            <a:noFill/>
            <a:miter lim="800000"/>
            <a:headEnd/>
            <a:tailEnd/>
          </a:ln>
          <a:effectLst/>
        </p:spPr>
        <p:txBody>
          <a:bodyPr>
            <a:spAutoFit/>
          </a:bodyPr>
          <a:lstStyle/>
          <a:p>
            <a:r>
              <a:rPr lang="en-US" sz="1600">
                <a:latin typeface="Calibri" pitchFamily="34" charset="0"/>
              </a:rPr>
              <a:t>Corn growth stage:</a:t>
            </a:r>
          </a:p>
        </p:txBody>
      </p:sp>
      <p:sp>
        <p:nvSpPr>
          <p:cNvPr id="32" name="Text Box 8"/>
          <p:cNvSpPr txBox="1">
            <a:spLocks noChangeArrowheads="1"/>
          </p:cNvSpPr>
          <p:nvPr/>
        </p:nvSpPr>
        <p:spPr bwMode="auto">
          <a:xfrm>
            <a:off x="0" y="0"/>
            <a:ext cx="9144000" cy="1446550"/>
          </a:xfrm>
          <a:prstGeom prst="rect">
            <a:avLst/>
          </a:prstGeom>
          <a:noFill/>
          <a:ln w="9525">
            <a:noFill/>
            <a:miter lim="800000"/>
            <a:headEnd/>
            <a:tailEnd/>
          </a:ln>
        </p:spPr>
        <p:txBody>
          <a:bodyPr>
            <a:spAutoFit/>
          </a:bodyPr>
          <a:lstStyle/>
          <a:p>
            <a:pPr algn="ctr"/>
            <a:r>
              <a:rPr lang="en-US" sz="4400" dirty="0">
                <a:solidFill>
                  <a:srgbClr val="000000"/>
                </a:solidFill>
                <a:latin typeface="Calibri" pitchFamily="34" charset="0"/>
              </a:rPr>
              <a:t>Know common </a:t>
            </a:r>
            <a:r>
              <a:rPr lang="en-US" sz="4400" dirty="0" smtClean="0">
                <a:solidFill>
                  <a:srgbClr val="000000"/>
                </a:solidFill>
                <a:latin typeface="Calibri" pitchFamily="34" charset="0"/>
              </a:rPr>
              <a:t>problems for </a:t>
            </a:r>
          </a:p>
          <a:p>
            <a:pPr algn="ctr"/>
            <a:r>
              <a:rPr lang="en-US" sz="4400" dirty="0" smtClean="0">
                <a:solidFill>
                  <a:srgbClr val="000000"/>
                </a:solidFill>
                <a:latin typeface="Calibri" pitchFamily="34" charset="0"/>
              </a:rPr>
              <a:t>each time of year</a:t>
            </a:r>
            <a:endParaRPr lang="en-US" sz="4400" dirty="0"/>
          </a:p>
        </p:txBody>
      </p:sp>
      <p:sp>
        <p:nvSpPr>
          <p:cNvPr id="33" name="Rectangle 32"/>
          <p:cNvSpPr/>
          <p:nvPr/>
        </p:nvSpPr>
        <p:spPr bwMode="auto">
          <a:xfrm>
            <a:off x="457200" y="1447800"/>
            <a:ext cx="8229600" cy="152400"/>
          </a:xfrm>
          <a:prstGeom prst="rect">
            <a:avLst/>
          </a:prstGeom>
          <a:solidFill>
            <a:srgbClr val="800000"/>
          </a:solidFill>
          <a:ln w="12700" cap="rnd" cmpd="sng" algn="ctr">
            <a:solidFill>
              <a:schemeClr val="tx1"/>
            </a:solidFill>
            <a:prstDash val="solid"/>
            <a:round/>
            <a:headEnd type="none" w="med" len="med"/>
            <a:tailEnd type="none" w="med" len="med"/>
          </a:ln>
          <a:effectLst/>
          <a:scene3d>
            <a:camera prst="orthographicFront">
              <a:rot lat="0" lon="0" rev="0"/>
            </a:camera>
            <a:lightRig rig="threePt" dir="t"/>
          </a:scene3d>
        </p:spPr>
        <p:txBody>
          <a:bodyPr wrap="none" anchor="ctr"/>
          <a:lstStyle/>
          <a:p>
            <a:pPr>
              <a:defRPr/>
            </a:pPr>
            <a:endParaRPr lang="en-US"/>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SESECONDARYMONITOR" val="True"/>
  <p:tag name="BULLETTYPE" val="3"/>
  <p:tag name="RESPCOUNTERSTYLE" val="-1"/>
  <p:tag name="INPUTSOURCE" val="1"/>
  <p:tag name="BACKUPSESSIONS" val="True"/>
  <p:tag name="REVIEWONLY" val="False"/>
  <p:tag name="PARTICIPANTSINLEADERBOARD" val="5"/>
  <p:tag name="BUBBLESIZEVISIBLE" val="True"/>
  <p:tag name="CUSTOMGRIDBACKCOLOR" val="-2830136"/>
  <p:tag name="CUSTOMCELLBACKCOLOR3" val="-268652"/>
  <p:tag name="DISPLAYDEVICENUMBER" val="True"/>
  <p:tag name="AUTOSIZEGRID" val="True"/>
  <p:tag name="CHARTCOLORS" val="0"/>
  <p:tag name="MULTIRESPDIVISOR" val="1"/>
  <p:tag name="CORRECTPOINTVALUE" val="100"/>
  <p:tag name="ADDINALWAYSLOADED" val="False"/>
  <p:tag name="TPVERSION" val="2006"/>
  <p:tag name="DEFAULTPORT" val="1001"/>
  <p:tag name="COUNTDOWNSTYLE" val="-1"/>
  <p:tag name="USEENTERPRISEMANAGER" val="False"/>
  <p:tag name="CHARTVALUEFORMAT" val="0%"/>
  <p:tag name="STDCHART" val="1"/>
  <p:tag name="BUBBLEVALUEFORMAT" val="0.0"/>
  <p:tag name="CUSTOMCELLBACKCOLOR1" val="-657956"/>
  <p:tag name="DISPLAYNAME" val="True"/>
  <p:tag name="GRIDSIZE" val="{Width=800, Height=600}"/>
  <p:tag name="RESETCHARTS" val="True"/>
  <p:tag name="ALLOWUSERFEEDBACK" val="True"/>
  <p:tag name="ZEROBASED" val="False"/>
  <p:tag name="EXPANDSHOWBAR" val="True"/>
  <p:tag name="ANSWERNOWTEXT" val="Answer Now"/>
  <p:tag name="NUMRESPONSES" val="1"/>
  <p:tag name="ROTATIONINTERVAL" val="2"/>
  <p:tag name="BUBBLENAMEVISIBLE" val="True"/>
  <p:tag name="CUSTOMCELLBACKCOLOR2" val="-13395457"/>
  <p:tag name="GRIDOPACITY" val="90"/>
  <p:tag name="CHARTLABELS" val="0"/>
  <p:tag name="INCORRECTPOINTVALUE" val="0"/>
  <p:tag name="CHARTSCALE" val="True"/>
  <p:tag name="ANSWERNOWSTYLE" val="-1"/>
  <p:tag name="ALLOWDUPLICATES" val="False"/>
  <p:tag name="TEAMSINLEADERBOARD" val="5"/>
  <p:tag name="CUSTOMCELLFORECOLOR" val="-16777216"/>
  <p:tag name="GRIDROTATIONINTERVAL" val="2"/>
  <p:tag name="PARTLISTDEFAULT" val="0"/>
  <p:tag name="AUTOADJUSTPARTRANGE" val="True"/>
  <p:tag name="RESPCOUNTERFORMAT" val="0"/>
  <p:tag name="AUTOADVANCE" val="False"/>
  <p:tag name="DEFAULTNUMTEAMS" val="5"/>
  <p:tag name="GRIDPOSITION" val="1"/>
  <p:tag name="REALTIMEBACKUP" val="False"/>
  <p:tag name="REQUIREPASSWORD" val="False"/>
  <p:tag name="AUTOUPDATEALIASES" val="True"/>
  <p:tag name="USESCHEMECOLORS" val="True"/>
  <p:tag name="INCLUDEPPT" val="True"/>
  <p:tag name="RESPTABLESTYLE" val="-1"/>
  <p:tag name="BUBBLEGROUPING" val="3"/>
  <p:tag name="INCLUDENONRESPONDERS" val="False"/>
  <p:tag name="COUNTDOWNSECONDS" val="10"/>
  <p:tag name="DISPLAYDEVICEID" val="True"/>
  <p:tag name="ENABLEPRESENTERVPAD" val="False"/>
  <p:tag name="POLLINGCYCLE" val="2"/>
  <p:tag name="MAXRESPONDERS" val="5"/>
  <p:tag name="BACKUPMAINTENANCE" val="7"/>
  <p:tag name="CUSTOMCELLBACKCOLOR4" val="-8355712"/>
  <p:tag name="SHOWBARVISIBLE" val="True"/>
  <p:tag name="REALTIMEBACKUPPATH" val="(Non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14915</TotalTime>
  <Words>4879</Words>
  <Application>Microsoft Macintosh PowerPoint</Application>
  <PresentationFormat>On-screen Show (4:3)</PresentationFormat>
  <Paragraphs>473</Paragraphs>
  <Slides>43</Slides>
  <Notes>42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Basics of scouting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Tylka</dc:creator>
  <cp:lastModifiedBy>Brandy VanDeWalle</cp:lastModifiedBy>
  <cp:revision>413</cp:revision>
  <dcterms:created xsi:type="dcterms:W3CDTF">2003-03-05T02:43:19Z</dcterms:created>
  <dcterms:modified xsi:type="dcterms:W3CDTF">2014-05-21T02:56:31Z</dcterms:modified>
</cp:coreProperties>
</file>