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9"/>
  </p:notesMasterIdLst>
  <p:handoutMasterIdLst>
    <p:handoutMasterId r:id="rId20"/>
  </p:handoutMasterIdLst>
  <p:sldIdLst>
    <p:sldId id="257" r:id="rId2"/>
    <p:sldId id="258" r:id="rId3"/>
    <p:sldId id="312" r:id="rId4"/>
    <p:sldId id="313" r:id="rId5"/>
    <p:sldId id="273" r:id="rId6"/>
    <p:sldId id="286" r:id="rId7"/>
    <p:sldId id="314" r:id="rId8"/>
    <p:sldId id="321" r:id="rId9"/>
    <p:sldId id="315" r:id="rId10"/>
    <p:sldId id="309" r:id="rId11"/>
    <p:sldId id="317" r:id="rId12"/>
    <p:sldId id="318" r:id="rId13"/>
    <p:sldId id="319" r:id="rId14"/>
    <p:sldId id="320" r:id="rId15"/>
    <p:sldId id="316" r:id="rId16"/>
    <p:sldId id="305" r:id="rId17"/>
    <p:sldId id="271"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2A55D4"/>
    <a:srgbClr val="00FF00"/>
    <a:srgbClr val="FBC413"/>
    <a:srgbClr val="CCFF66"/>
    <a:srgbClr val="BB0004"/>
    <a:srgbClr val="293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31" autoAdjust="0"/>
  </p:normalViewPr>
  <p:slideViewPr>
    <p:cSldViewPr snapToGrid="0" snapToObjects="1">
      <p:cViewPr>
        <p:scale>
          <a:sx n="76" d="100"/>
          <a:sy n="76" d="100"/>
        </p:scale>
        <p:origin x="-146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7FDF43-6E15-7045-8078-2DFECF6BF596}" type="datetimeFigureOut">
              <a:rPr lang="en-US" smtClean="0"/>
              <a:t>6/16/17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9A0697-6459-584A-B8E6-65D2BA32A3DD}" type="slidenum">
              <a:rPr lang="en-US" smtClean="0"/>
              <a:t>‹#›</a:t>
            </a:fld>
            <a:endParaRPr lang="en-US"/>
          </a:p>
        </p:txBody>
      </p:sp>
    </p:spTree>
    <p:extLst>
      <p:ext uri="{BB962C8B-B14F-4D97-AF65-F5344CB8AC3E}">
        <p14:creationId xmlns:p14="http://schemas.microsoft.com/office/powerpoint/2010/main" val="1557019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770208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0830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1" u="none" strike="noStrike" kern="1200" cap="none" dirty="0" smtClean="0">
                <a:solidFill>
                  <a:schemeClr val="dk1"/>
                </a:solidFill>
                <a:effectLst/>
                <a:latin typeface="Calibri"/>
                <a:ea typeface="Calibri"/>
                <a:cs typeface="Calibri"/>
                <a:sym typeface="Calibri"/>
              </a:rPr>
              <a:t>Water application can be varied by 1) speed of irrigation and 2) zone control with the goal of maximizing the economic and/or environmental return of the irrigation water applied.</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0743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advantages</a:t>
            </a:r>
            <a:r>
              <a:rPr lang="en-US" baseline="0" dirty="0" smtClean="0"/>
              <a:t> to using this approach?  Disadvantages?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074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0743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One approach available today to vary water application depth along the center pivot is to control groups or individual sprinklers as the pivot moves across management zones.</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The field soils map presented below (part a) is based upon the soil-mapping units for a quarter section of land in Nebraska.</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Part b shows a VRI management zone - which is not an actual map developed for this field – rather, it provides an example of how the system is set up. Using blocks of sprinklers does limit the ability to implement management zones due to limitations in matching sprinkler blocks with irregularly shaped management zones.</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Part c represents an approach to independently control each individual sprinkler along the pivot system. Using the soil map from part a, part c demonstrates that as the pivot makes a revolution, individual sprinklers can be combined in groups based on the field management zones and not based on the center pivot’s plumbing.  This approach will come closest to matching water application with the water requirements of individual management zones but adds complexity to the system.</a:t>
            </a:r>
          </a:p>
          <a:p>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What are advantages to the</a:t>
            </a:r>
            <a:r>
              <a:rPr lang="en-US" sz="1200" b="0" i="0" u="none" strike="noStrike" kern="1200" cap="none" baseline="0" dirty="0" smtClean="0">
                <a:solidFill>
                  <a:schemeClr val="dk1"/>
                </a:solidFill>
                <a:effectLst/>
                <a:latin typeface="Calibri"/>
                <a:ea typeface="Calibri"/>
                <a:cs typeface="Calibri"/>
                <a:sym typeface="Calibri"/>
              </a:rPr>
              <a:t> zone control approach? Disadvantages?</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2372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Students will create a concept of a new technology - or an improvement on an existing one - that will enhance water efficiency in agriculture. Encourage students to be creative and consider the many aspects of irrigation management. Researching current variable rate irrigation technologies can be useful to begin generating ideas. </a:t>
            </a:r>
          </a:p>
          <a:p>
            <a:r>
              <a:rPr lang="en-US" sz="1200" b="0" i="1"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Students will present their concepts and ideas to the class through a 2-3 minute presentation. Students can illustrate their technology by building a model, PowerPoint presentation, poster, or skit.</a:t>
            </a:r>
          </a:p>
          <a:p>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Ensure students address the following:</a:t>
            </a:r>
            <a:endParaRPr lang="en-US" sz="1200" b="0" i="0" u="none" strike="noStrike" kern="1200" cap="none" dirty="0" smtClean="0">
              <a:solidFill>
                <a:schemeClr val="dk1"/>
              </a:solidFill>
              <a:effectLst/>
              <a:latin typeface="Calibri"/>
              <a:ea typeface="Calibri"/>
              <a:cs typeface="Calibri"/>
              <a:sym typeface="Calibri"/>
            </a:endParaRPr>
          </a:p>
          <a:p>
            <a:pPr marL="171450" lvl="0" indent="-171450">
              <a:buFont typeface="Arial"/>
              <a:buChar char="•"/>
            </a:pPr>
            <a:r>
              <a:rPr lang="en-US" sz="1200" b="0" i="1" u="none" strike="noStrike" kern="1200" cap="none" dirty="0" smtClean="0">
                <a:solidFill>
                  <a:schemeClr val="dk1"/>
                </a:solidFill>
                <a:effectLst/>
                <a:latin typeface="Calibri"/>
                <a:ea typeface="Calibri"/>
                <a:cs typeface="Calibri"/>
                <a:sym typeface="Calibri"/>
              </a:rPr>
              <a:t>How does this technology work?</a:t>
            </a:r>
            <a:endParaRPr lang="en-US" sz="1200" b="0" i="0" u="none" strike="noStrike" kern="1200" cap="none" dirty="0" smtClean="0">
              <a:solidFill>
                <a:schemeClr val="dk1"/>
              </a:solidFill>
              <a:effectLst/>
              <a:latin typeface="Calibri"/>
              <a:ea typeface="Calibri"/>
              <a:cs typeface="Calibri"/>
              <a:sym typeface="Calibri"/>
            </a:endParaRPr>
          </a:p>
          <a:p>
            <a:pPr marL="171450" lvl="0" indent="-171450">
              <a:buFont typeface="Arial"/>
              <a:buChar char="•"/>
            </a:pPr>
            <a:r>
              <a:rPr lang="en-US" sz="1200" b="0" i="1" u="none" strike="noStrike" kern="1200" cap="none" dirty="0" smtClean="0">
                <a:solidFill>
                  <a:schemeClr val="dk1"/>
                </a:solidFill>
                <a:effectLst/>
                <a:latin typeface="Calibri"/>
                <a:ea typeface="Calibri"/>
                <a:cs typeface="Calibri"/>
                <a:sym typeface="Calibri"/>
              </a:rPr>
              <a:t>How does this advancement enhance water efficiency?</a:t>
            </a:r>
            <a:endParaRPr lang="en-US" sz="1200" b="0" i="0" u="none" strike="noStrike" kern="1200" cap="none" dirty="0" smtClean="0">
              <a:solidFill>
                <a:schemeClr val="dk1"/>
              </a:solidFill>
              <a:effectLst/>
              <a:latin typeface="Calibri"/>
              <a:ea typeface="Calibri"/>
              <a:cs typeface="Calibri"/>
              <a:sym typeface="Calibri"/>
            </a:endParaRPr>
          </a:p>
          <a:p>
            <a:pPr marL="171450" lvl="0" indent="-171450">
              <a:buFont typeface="Arial"/>
              <a:buChar char="•"/>
            </a:pPr>
            <a:r>
              <a:rPr lang="en-US" sz="1200" b="0" i="1" u="none" strike="noStrike" kern="1200" cap="none" dirty="0" smtClean="0">
                <a:solidFill>
                  <a:schemeClr val="dk1"/>
                </a:solidFill>
                <a:effectLst/>
                <a:latin typeface="Calibri"/>
                <a:ea typeface="Calibri"/>
                <a:cs typeface="Calibri"/>
                <a:sym typeface="Calibri"/>
              </a:rPr>
              <a:t>Why is increasing water efficiency important?</a:t>
            </a:r>
            <a:endParaRPr lang="en-US" sz="1200" b="0" i="0" u="none" strike="noStrike" kern="1200" cap="none" dirty="0" smtClean="0">
              <a:solidFill>
                <a:schemeClr val="dk1"/>
              </a:solidFill>
              <a:effectLst/>
              <a:latin typeface="Calibri"/>
              <a:ea typeface="Calibri"/>
              <a:cs typeface="Calibri"/>
              <a:sym typeface="Calibri"/>
            </a:endParaRPr>
          </a:p>
          <a:p>
            <a:endParaRPr lang="en-US" dirty="0" smtClean="0"/>
          </a:p>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This project can be assigned as homework.</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2587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1" i="0" u="none" strike="noStrike" kern="1200" cap="none" dirty="0" smtClean="0">
                <a:solidFill>
                  <a:schemeClr val="dk1"/>
                </a:solidFill>
                <a:effectLst/>
                <a:latin typeface="Calibri"/>
                <a:ea typeface="Calibri"/>
                <a:cs typeface="Calibri"/>
                <a:sym typeface="Calibri"/>
              </a:rPr>
              <a:t>Share on Twitter: </a:t>
            </a:r>
            <a:r>
              <a:rPr lang="en-US" sz="1200" b="0" i="0" u="none" strike="noStrike" kern="1200" cap="none" dirty="0" smtClean="0">
                <a:solidFill>
                  <a:schemeClr val="dk1"/>
                </a:solidFill>
                <a:effectLst/>
                <a:latin typeface="Calibri"/>
                <a:ea typeface="Calibri"/>
                <a:cs typeface="Calibri"/>
                <a:sym typeface="Calibri"/>
              </a:rPr>
              <a:t>Ask students to reflect on how technology has changed agriculture, and imagine the impact technology will have on irrigation and water use in the future. Have students construct a tweet (under 140 characters) of what they learned about variable rate technology or their ideas to enhance water efficiency. Have students share their tweet with the class and tweet their responses to Nebraska extension at @</a:t>
            </a:r>
            <a:r>
              <a:rPr lang="en-US" sz="1200" b="0" i="0" u="none" strike="noStrike" kern="1200" cap="none" dirty="0" err="1" smtClean="0">
                <a:solidFill>
                  <a:schemeClr val="dk1"/>
                </a:solidFill>
                <a:effectLst/>
                <a:latin typeface="Calibri"/>
                <a:ea typeface="Calibri"/>
                <a:cs typeface="Calibri"/>
                <a:sym typeface="Calibri"/>
              </a:rPr>
              <a:t>UNLExtension</a:t>
            </a:r>
            <a:r>
              <a:rPr lang="en-US" sz="1200" b="0" i="0" u="none" strike="noStrike" kern="1200" cap="none" dirty="0" smtClean="0">
                <a:solidFill>
                  <a:schemeClr val="dk1"/>
                </a:solidFill>
                <a:effectLst/>
                <a:latin typeface="Calibri"/>
                <a:ea typeface="Calibri"/>
                <a:cs typeface="Calibri"/>
                <a:sym typeface="Calibri"/>
              </a:rPr>
              <a:t> and @bvaderwalle2. </a:t>
            </a:r>
          </a:p>
          <a:p>
            <a:pPr lvl="0"/>
            <a:endParaRPr lang="en-US" sz="1200" b="0" i="0" u="none" strike="noStrike" kern="1200" cap="none" dirty="0" smtClean="0">
              <a:solidFill>
                <a:schemeClr val="dk1"/>
              </a:solidFill>
              <a:effectLst/>
              <a:latin typeface="Calibri"/>
              <a:ea typeface="Calibri"/>
              <a:cs typeface="Calibri"/>
              <a:sym typeface="Calibri"/>
            </a:endParaRPr>
          </a:p>
        </p:txBody>
      </p:sp>
      <p:sp>
        <p:nvSpPr>
          <p:cNvPr id="48" name="Shape 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Challenge students to brainstorm and identify the many ways that technology is utilized in agriculture. Create a competition by dividing the class into two groups. The objective is to generate the most ideas for how technology is used in agriculture. Have teams write each idea on a notecard, one answer per notecard.</a:t>
            </a:r>
            <a:r>
              <a:rPr lang="en-US" sz="1200" b="0" i="1"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 Teams earn one point for every answer the other team didn’t capture. For example, if both teams capture “GPS systems in tractors”, no points are awarded for this answer. </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Provide teams three minutes to brainstorm and write their answers. Elicit responses from alternating teams and award points for unique answers.</a:t>
            </a:r>
          </a:p>
          <a:p>
            <a:endParaRPr lang="en-US" sz="1200" b="0" i="0" u="none" strike="noStrike" kern="1200" cap="none" dirty="0" smtClean="0">
              <a:solidFill>
                <a:schemeClr val="dk1"/>
              </a:solidFill>
              <a:effectLst/>
              <a:latin typeface="Calibri"/>
              <a:ea typeface="Calibri"/>
              <a:cs typeface="Calibri"/>
              <a:sym typeface="Calibri"/>
            </a:endParaRPr>
          </a:p>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Congratulate both teams for the many thoughts that were brought up. Highlight the answers that mentioned technology used in water management or irrigation – such as using phones and tablets to turn center pivot systems on and off or variable rate irrigation systems. Inform students that today’s lesson will focus on how technology is used to enhance water efficiency and irrigation management.</a:t>
            </a:r>
          </a:p>
          <a:p>
            <a:endParaRPr lang="en-US" sz="1200" b="0" i="0" u="none" strike="noStrike" kern="1200" cap="none" dirty="0">
              <a:solidFill>
                <a:schemeClr val="dk1"/>
              </a:solidFill>
              <a:effectLst/>
              <a:latin typeface="Calibri"/>
              <a:ea typeface="Calibri"/>
              <a:cs typeface="Calibri"/>
              <a:sym typeface="Calibri"/>
            </a:endParaRPr>
          </a:p>
        </p:txBody>
      </p:sp>
      <p:sp>
        <p:nvSpPr>
          <p:cNvPr id="48" name="Shape 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Show students the yield map of a field. Ask students to study the map and lead a discussion about what the map is illustrating. Arrive to the point that uniform distribution of production inputs has not been translated into uniform yield, giving way to variable rate applications. Consider the following questions:</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What is this map revealing? (Listen for: different areas of the field produce different yield levels.)</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What causes yields to be uneven across a field? (Listen for: soil types and characteristics, nutrients, and moisture content, etc. can vary across a field.)</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What does this suggest about production inputs, such as fertilizer, chemical, and irrigation water? (Listen for: different areas of the field might require different amounts of inputs. High-nutrient soil may not require as much fertilizer application, for example).</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How can a producer address the uneven field conditions while minimizing inputs?  (Listen for: Variable rate technology, or applying inputs only where it’s needed in the field instead of applying inputs uniformly across the field.)</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Why is this beneficial to water management? (Listen for: increase yield, conserves water and energy, takes into account water needs based on soil characteristics).</a:t>
            </a:r>
          </a:p>
          <a:p>
            <a:pPr marL="171450" indent="-171450">
              <a:buFont typeface="Arial"/>
              <a:buChar char="•"/>
            </a:pPr>
            <a:endParaRPr lang="en-US" dirty="0" smtClean="0"/>
          </a:p>
          <a:p>
            <a:pPr marL="0" marR="0" indent="0" algn="l" defTabSz="457200" rtl="0" eaLnBrk="1" fontAlgn="auto" latinLnBrk="0" hangingPunct="1">
              <a:lnSpc>
                <a:spcPct val="100000"/>
              </a:lnSpc>
              <a:spcBef>
                <a:spcPts val="0"/>
              </a:spcBef>
              <a:spcAft>
                <a:spcPts val="0"/>
              </a:spcAft>
              <a:buClr>
                <a:schemeClr val="dk1"/>
              </a:buClr>
              <a:buSzTx/>
              <a:buFont typeface="Arial"/>
              <a:buNone/>
              <a:tabLst/>
              <a:defRPr/>
            </a:pPr>
            <a:r>
              <a:rPr lang="en-US" sz="1200" b="0" i="1" u="none" strike="noStrike" kern="1200" cap="none" dirty="0" smtClean="0">
                <a:solidFill>
                  <a:schemeClr val="dk1"/>
                </a:solidFill>
                <a:effectLst/>
                <a:latin typeface="Calibri"/>
                <a:ea typeface="Calibri"/>
                <a:cs typeface="Calibri"/>
                <a:sym typeface="Calibri"/>
              </a:rPr>
              <a:t>Traditionally, the objective of a center pivot sprinkler irrigation system has been to apply water as close to 100 percent uniformity as possible. However, 100 percent uniformity is being questioned in light of the variation in grain and forage yields displayed in yield maps produced by harvesting equipment. In essence, yield maps suggest that uniform distribution of production inputs has not been translated into uniform yield.</a:t>
            </a:r>
            <a:endParaRPr lang="en-US" sz="1200" b="0" i="0" u="none" strike="noStrike" kern="1200" cap="none" dirty="0" smtClean="0">
              <a:solidFill>
                <a:schemeClr val="dk1"/>
              </a:solidFill>
              <a:effectLst/>
              <a:latin typeface="Calibri"/>
              <a:ea typeface="Calibri"/>
              <a:cs typeface="Calibri"/>
              <a:sym typeface="Calibri"/>
            </a:endParaRPr>
          </a:p>
          <a:p>
            <a:pPr marL="0" indent="0">
              <a:buFont typeface="Arial"/>
              <a:buNone/>
            </a:pPr>
            <a:endParaRPr lang="en-US" dirty="0" smtClean="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513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One way to make more efficient use of the water applied may be to tailor water applications to field productivity levels.</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712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871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Show students the following video </a:t>
            </a:r>
            <a:r>
              <a:rPr lang="en-US" sz="1200" b="0" i="0" u="none" strike="noStrike" kern="1200" cap="none" dirty="0" smtClean="0">
                <a:solidFill>
                  <a:schemeClr val="dk1"/>
                </a:solidFill>
                <a:effectLst/>
                <a:latin typeface="Calibri"/>
                <a:ea typeface="Calibri"/>
                <a:cs typeface="Calibri"/>
                <a:sym typeface="Calibri"/>
              </a:rPr>
              <a:t>about VRI from Nebraska</a:t>
            </a:r>
            <a:r>
              <a:rPr lang="en-US" sz="1200" b="0" i="0" u="none" strike="noStrike" kern="1200" cap="none" baseline="0" dirty="0" smtClean="0">
                <a:solidFill>
                  <a:schemeClr val="dk1"/>
                </a:solidFill>
                <a:effectLst/>
                <a:latin typeface="Calibri"/>
                <a:ea typeface="Calibri"/>
                <a:cs typeface="Calibri"/>
                <a:sym typeface="Calibri"/>
              </a:rPr>
              <a:t> Extension Educator.</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083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121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Students will review what they learned as if they are reporting breaking news. Students will play two roles: 1) irrigation expert and 2) interviewer. As an interviewer, students address an imaginary camera, with microphone (pen) in hand, and welcome the viewing audience to “Today with Dr. (fill in the student’s name).” Then they pose questions to the expert about </a:t>
            </a:r>
            <a:r>
              <a:rPr lang="en-US" sz="1200" b="0" i="1" u="none" strike="noStrike" kern="1200" cap="none" dirty="0" smtClean="0">
                <a:solidFill>
                  <a:schemeClr val="dk1"/>
                </a:solidFill>
                <a:effectLst/>
                <a:latin typeface="Calibri"/>
                <a:ea typeface="Calibri"/>
                <a:cs typeface="Calibri"/>
                <a:sym typeface="Calibri"/>
              </a:rPr>
              <a:t>variable rate irrigation</a:t>
            </a:r>
            <a:r>
              <a:rPr lang="en-US" sz="1200" b="0" i="0" u="none" strike="noStrike" kern="1200" cap="none" dirty="0" smtClean="0">
                <a:solidFill>
                  <a:schemeClr val="dk1"/>
                </a:solidFill>
                <a:effectLst/>
                <a:latin typeface="Calibri"/>
                <a:ea typeface="Calibri"/>
                <a:cs typeface="Calibri"/>
                <a:sym typeface="Calibri"/>
              </a:rPr>
              <a:t>.  (Note: Have students prepare questions before the activity begins.) </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Have students stand, pair up, and get ready to go “live” at your signal.  Midway through, have student switch roles.  After everyone has played both roles, ask students to share what they learned from the experts they interviewed.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5185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Students will work in a team of 3-4 to build a system that divides 16 ounces of water into three cups with 2 oz., 6 oz., and 8 oz. of water in each cup. Each group will build this system using materials provided by the instructor to develop a plan and build the system.</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Provide students with materials including Styrofoam cups, clear cups (with lines marking 2, 6, and 8 ounce levels), straws of various sizes, 16 ounces of water, tape, and scissors.</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Give students 10 minutes to plan and develop their system. Have each group demonstrate and test their system to discover if the design allocates water as desired. </a:t>
            </a:r>
          </a:p>
          <a:p>
            <a:r>
              <a:rPr lang="en-US" sz="1200" b="0" i="0" u="none" strike="noStrike" kern="1200" cap="none" dirty="0" smtClean="0">
                <a:solidFill>
                  <a:schemeClr val="dk1"/>
                </a:solidFill>
                <a:effectLst/>
                <a:latin typeface="Calibri"/>
                <a:ea typeface="Calibri"/>
                <a:cs typeface="Calibri"/>
                <a:sym typeface="Calibri"/>
              </a:rPr>
              <a:t> </a:t>
            </a:r>
          </a:p>
          <a:p>
            <a:r>
              <a:rPr lang="en-US" sz="1200" b="1" i="0" u="none" strike="noStrike" kern="1200" cap="none" dirty="0" smtClean="0">
                <a:solidFill>
                  <a:schemeClr val="dk1"/>
                </a:solidFill>
                <a:effectLst/>
                <a:latin typeface="Calibri"/>
                <a:ea typeface="Calibri"/>
                <a:cs typeface="Calibri"/>
                <a:sym typeface="Calibri"/>
              </a:rPr>
              <a:t>Process</a:t>
            </a:r>
            <a:r>
              <a:rPr lang="en-US" sz="1200" b="0" i="0" u="none" strike="noStrike" kern="1200" cap="none" dirty="0" smtClean="0">
                <a:solidFill>
                  <a:schemeClr val="dk1"/>
                </a:solidFill>
                <a:effectLst/>
                <a:latin typeface="Calibri"/>
                <a:ea typeface="Calibri"/>
                <a:cs typeface="Calibri"/>
                <a:sym typeface="Calibri"/>
              </a:rPr>
              <a:t>:</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What worked well?</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What was challenging?</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How could you improve your design?</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How does your model represent a variable rate irrigation system?</a:t>
            </a:r>
          </a:p>
          <a:p>
            <a:pPr marL="171450" lvl="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How do producers vary the amount of water distributed to different sections of the field?</a:t>
            </a:r>
          </a:p>
          <a:p>
            <a:pPr marL="171450" indent="-171450">
              <a:buFont typeface="Arial"/>
              <a:buChar char="•"/>
            </a:pPr>
            <a:r>
              <a:rPr lang="en-US" sz="1200" b="0" i="0" u="none" strike="noStrike" kern="1200" cap="none" dirty="0" smtClean="0">
                <a:solidFill>
                  <a:schemeClr val="dk1"/>
                </a:solidFill>
                <a:effectLst/>
                <a:latin typeface="Calibri"/>
                <a:ea typeface="Calibri"/>
                <a:cs typeface="Calibri"/>
                <a:sym typeface="Calibri"/>
              </a:rPr>
              <a:t>(Listen for: change the speed of the center pivot, turning sprinklers on and off)</a:t>
            </a:r>
          </a:p>
          <a:p>
            <a:endParaRPr lang="en-US" sz="1200" b="0" i="1"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After experience the challenges of allocating water in different amounts, let’s explore how variable irrigation works in agriculture. </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103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allout / Sub-section">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1600200"/>
            <a:ext cx="8229600" cy="3657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584200"/>
            <a:ext cx="8229600" cy="1143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5" name="Shape 15"/>
          <p:cNvSpPr txBox="1">
            <a:spLocks noGrp="1"/>
          </p:cNvSpPr>
          <p:nvPr>
            <p:ph type="body" idx="1"/>
          </p:nvPr>
        </p:nvSpPr>
        <p:spPr>
          <a:xfrm>
            <a:off x="762000" y="1498600"/>
            <a:ext cx="7543800" cy="4673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6" name="Shape 16"/>
          <p:cNvSpPr/>
          <p:nvPr/>
        </p:nvSpPr>
        <p:spPr>
          <a:xfrm>
            <a:off x="8382000" y="5562600"/>
            <a:ext cx="609599" cy="8127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 name="Shape 17"/>
          <p:cNvSpPr/>
          <p:nvPr/>
        </p:nvSpPr>
        <p:spPr>
          <a:xfrm>
            <a:off x="0" y="304800"/>
            <a:ext cx="9144000" cy="6172199"/>
          </a:xfrm>
          <a:prstGeom prst="rect">
            <a:avLst/>
          </a:prstGeom>
          <a:solidFill>
            <a:schemeClr val="lt1"/>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8" name="Shape 18"/>
          <p:cNvPicPr preferRelativeResize="0"/>
          <p:nvPr/>
        </p:nvPicPr>
        <p:blipFill rotWithShape="1">
          <a:blip r:embed="rId2">
            <a:alphaModFix/>
          </a:blip>
          <a:srcRect/>
          <a:stretch/>
        </p:blipFill>
        <p:spPr>
          <a:xfrm>
            <a:off x="7848600" y="5486400"/>
            <a:ext cx="1127759" cy="7985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914400" y="5384800"/>
            <a:ext cx="7239000" cy="711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lt1"/>
              </a:buClr>
              <a:buFont typeface="Arial"/>
              <a:buNone/>
              <a:defRPr sz="24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title"/>
          </p:nvPr>
        </p:nvSpPr>
        <p:spPr>
          <a:xfrm>
            <a:off x="457200" y="4648200"/>
            <a:ext cx="8229600" cy="1143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 name="Shape 22"/>
          <p:cNvSpPr>
            <a:spLocks noGrp="1"/>
          </p:cNvSpPr>
          <p:nvPr>
            <p:ph type="pic" idx="2"/>
          </p:nvPr>
        </p:nvSpPr>
        <p:spPr>
          <a:xfrm>
            <a:off x="0" y="381000"/>
            <a:ext cx="9144000" cy="3886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pic>
        <p:nvPicPr>
          <p:cNvPr id="23" name="Shape 23"/>
          <p:cNvPicPr preferRelativeResize="0"/>
          <p:nvPr/>
        </p:nvPicPr>
        <p:blipFill rotWithShape="1">
          <a:blip r:embed="rId2">
            <a:alphaModFix/>
          </a:blip>
          <a:srcRect/>
          <a:stretch/>
        </p:blipFill>
        <p:spPr>
          <a:xfrm>
            <a:off x="3429000" y="6132576"/>
            <a:ext cx="2188464" cy="4968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ull Picture">
    <p:spTree>
      <p:nvGrpSpPr>
        <p:cNvPr id="1" name="Shape 24"/>
        <p:cNvGrpSpPr/>
        <p:nvPr/>
      </p:nvGrpSpPr>
      <p:grpSpPr>
        <a:xfrm>
          <a:off x="0" y="0"/>
          <a:ext cx="0" cy="0"/>
          <a:chOff x="0" y="0"/>
          <a:chExt cx="0" cy="0"/>
        </a:xfrm>
      </p:grpSpPr>
      <p:sp>
        <p:nvSpPr>
          <p:cNvPr id="25" name="Shape 25"/>
          <p:cNvSpPr>
            <a:spLocks noGrp="1"/>
          </p:cNvSpPr>
          <p:nvPr>
            <p:ph type="pic" idx="2"/>
          </p:nvPr>
        </p:nvSpPr>
        <p:spPr>
          <a:xfrm>
            <a:off x="0" y="304800"/>
            <a:ext cx="9144000" cy="61721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losing Slide">
    <p:spTree>
      <p:nvGrpSpPr>
        <p:cNvPr id="1" name="Shape 30"/>
        <p:cNvGrpSpPr/>
        <p:nvPr/>
      </p:nvGrpSpPr>
      <p:grpSpPr>
        <a:xfrm>
          <a:off x="0" y="0"/>
          <a:ext cx="0" cy="0"/>
          <a:chOff x="0" y="0"/>
          <a:chExt cx="0" cy="0"/>
        </a:xfrm>
      </p:grpSpPr>
      <p:sp>
        <p:nvSpPr>
          <p:cNvPr id="31" name="Shape 31"/>
          <p:cNvSpPr>
            <a:spLocks noGrp="1"/>
          </p:cNvSpPr>
          <p:nvPr>
            <p:ph type="pic" idx="2"/>
          </p:nvPr>
        </p:nvSpPr>
        <p:spPr>
          <a:xfrm>
            <a:off x="0" y="482600"/>
            <a:ext cx="9144000" cy="4470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p:nvPr/>
        </p:nvSpPr>
        <p:spPr>
          <a:xfrm>
            <a:off x="369455" y="2087416"/>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YLZUXrnX9zo"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fuMtWioS6A" TargetMode="External"/><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G"/><Relationship Id="rId5" Type="http://schemas.openxmlformats.org/officeDocument/2006/relationships/image" Target="../media/image20.png"/><Relationship Id="rId6" Type="http://schemas.microsoft.com/office/2007/relationships/hdphoto" Target="../media/hdphoto1.wdp"/><Relationship Id="rId7" Type="http://schemas.microsoft.com/office/2007/relationships/hdphoto" Target="../media/hdphoto2.wdp"/><Relationship Id="rId8"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0" y="3002429"/>
            <a:ext cx="9144000" cy="213467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dirty="0" smtClean="0">
                <a:solidFill>
                  <a:schemeClr val="lt1"/>
                </a:solidFill>
                <a:latin typeface="Arial"/>
                <a:ea typeface="Arial"/>
                <a:cs typeface="Arial"/>
                <a:sym typeface="Arial"/>
              </a:rPr>
              <a:t/>
            </a:r>
            <a:br>
              <a:rPr lang="en-US" sz="4400" b="0" i="0" u="none" strike="noStrike" cap="none" dirty="0" smtClean="0">
                <a:solidFill>
                  <a:schemeClr val="lt1"/>
                </a:solidFill>
                <a:latin typeface="Arial"/>
                <a:ea typeface="Arial"/>
                <a:cs typeface="Arial"/>
                <a:sym typeface="Arial"/>
              </a:rPr>
            </a:br>
            <a:r>
              <a:rPr lang="en-US" sz="5400" b="1" dirty="0" smtClean="0"/>
              <a:t>Variable Rate </a:t>
            </a:r>
            <a:br>
              <a:rPr lang="en-US" sz="5400" b="1" dirty="0" smtClean="0"/>
            </a:br>
            <a:r>
              <a:rPr lang="en-US" sz="5400" b="1" dirty="0" smtClean="0"/>
              <a:t>Technologies</a:t>
            </a:r>
            <a:r>
              <a:rPr lang="en-US" sz="5400" b="1" dirty="0"/>
              <a:t/>
            </a:r>
            <a:br>
              <a:rPr lang="en-US" sz="5400" b="1" dirty="0"/>
            </a:br>
            <a:r>
              <a:rPr lang="en-US" sz="5400" b="1" dirty="0" smtClean="0"/>
              <a:t/>
            </a:r>
            <a:br>
              <a:rPr lang="en-US" sz="5400" b="1" dirty="0" smtClean="0"/>
            </a:br>
            <a:r>
              <a:rPr lang="en-US" sz="4400" b="0" i="0" u="none" strike="noStrike" cap="none" dirty="0">
                <a:solidFill>
                  <a:schemeClr val="lt1"/>
                </a:solidFill>
                <a:latin typeface="Arial"/>
                <a:ea typeface="Arial"/>
                <a:cs typeface="Arial"/>
                <a:sym typeface="Arial"/>
              </a:rPr>
              <a:t/>
            </a:r>
            <a:br>
              <a:rPr lang="en-US" sz="4400" b="0" i="0" u="none" strike="noStrike" cap="none" dirty="0">
                <a:solidFill>
                  <a:schemeClr val="lt1"/>
                </a:solidFill>
                <a:latin typeface="Arial"/>
                <a:ea typeface="Arial"/>
                <a:cs typeface="Arial"/>
                <a:sym typeface="Arial"/>
              </a:rPr>
            </a:br>
            <a:r>
              <a:rPr lang="en-US" sz="1800" dirty="0" smtClean="0"/>
              <a:t>Developed by </a:t>
            </a:r>
            <a:r>
              <a:rPr lang="en-US" sz="1800" b="0" i="0" u="none" strike="noStrike" cap="none" dirty="0" smtClean="0">
                <a:solidFill>
                  <a:schemeClr val="lt1"/>
                </a:solidFill>
                <a:sym typeface="Arial"/>
              </a:rPr>
              <a:t>Nebraska Extension</a:t>
            </a:r>
            <a:endParaRPr lang="en-US" sz="3200" b="0" i="0" u="none" strike="noStrike" cap="none" dirty="0">
              <a:solidFill>
                <a:schemeClr val="lt1"/>
              </a:solidFill>
              <a:latin typeface="Arial"/>
              <a:ea typeface="Arial"/>
              <a:cs typeface="Arial"/>
              <a:sym typeface="Arial"/>
            </a:endParaRPr>
          </a:p>
        </p:txBody>
      </p:sp>
      <p:pic>
        <p:nvPicPr>
          <p:cNvPr id="44" name="Shape 44"/>
          <p:cNvPicPr preferRelativeResize="0"/>
          <p:nvPr/>
        </p:nvPicPr>
        <p:blipFill rotWithShape="1">
          <a:blip r:embed="rId3">
            <a:alphaModFix/>
          </a:blip>
          <a:srcRect/>
          <a:stretch/>
        </p:blipFill>
        <p:spPr>
          <a:xfrm>
            <a:off x="3312584" y="469898"/>
            <a:ext cx="2286000" cy="1618734"/>
          </a:xfrm>
          <a:prstGeom prst="rect">
            <a:avLst/>
          </a:prstGeom>
          <a:noFill/>
          <a:ln>
            <a:noFill/>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Variable Rate Irrigation</a:t>
            </a:r>
            <a:endParaRPr lang="en-US" b="1" dirty="0"/>
          </a:p>
        </p:txBody>
      </p:sp>
      <p:sp>
        <p:nvSpPr>
          <p:cNvPr id="4" name="TextBox 3"/>
          <p:cNvSpPr txBox="1"/>
          <p:nvPr/>
        </p:nvSpPr>
        <p:spPr>
          <a:xfrm>
            <a:off x="1984308" y="5410392"/>
            <a:ext cx="5154442" cy="400110"/>
          </a:xfrm>
          <a:prstGeom prst="rect">
            <a:avLst/>
          </a:prstGeom>
          <a:noFill/>
        </p:spPr>
        <p:txBody>
          <a:bodyPr wrap="square" rtlCol="0">
            <a:spAutoFit/>
          </a:bodyPr>
          <a:lstStyle/>
          <a:p>
            <a:pPr algn="ctr"/>
            <a:r>
              <a:rPr lang="en-US" sz="2000" dirty="0" smtClean="0">
                <a:hlinkClick r:id="rId3"/>
              </a:rPr>
              <a:t>Click Here to View Video</a:t>
            </a:r>
            <a:endParaRPr lang="en-US" sz="2000" dirty="0"/>
          </a:p>
        </p:txBody>
      </p:sp>
      <p:pic>
        <p:nvPicPr>
          <p:cNvPr id="5" name="Picture 4" descr="Screen Shot 2017-06-18 at 8.14.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00" y="1356220"/>
            <a:ext cx="7353300" cy="3898900"/>
          </a:xfrm>
          <a:prstGeom prst="rect">
            <a:avLst/>
          </a:prstGeom>
        </p:spPr>
      </p:pic>
    </p:spTree>
    <p:extLst>
      <p:ext uri="{BB962C8B-B14F-4D97-AF65-F5344CB8AC3E}">
        <p14:creationId xmlns:p14="http://schemas.microsoft.com/office/powerpoint/2010/main" val="28784806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520"/>
            <a:ext cx="8229600" cy="1143000"/>
          </a:xfrm>
        </p:spPr>
        <p:txBody>
          <a:bodyPr/>
          <a:lstStyle/>
          <a:p>
            <a:pPr algn="ctr"/>
            <a:r>
              <a:rPr lang="en-US" sz="3600" b="1" dirty="0" smtClean="0"/>
              <a:t>Water Application can be Varied by</a:t>
            </a:r>
            <a:endParaRPr lang="en-US" sz="3600" b="1" dirty="0"/>
          </a:p>
        </p:txBody>
      </p:sp>
      <p:pic>
        <p:nvPicPr>
          <p:cNvPr id="4" name="Picture 3"/>
          <p:cNvPicPr/>
          <p:nvPr/>
        </p:nvPicPr>
        <p:blipFill rotWithShape="1">
          <a:blip r:embed="rId3"/>
          <a:srcRect l="15339" r="13459" b="14986"/>
          <a:stretch/>
        </p:blipFill>
        <p:spPr>
          <a:xfrm>
            <a:off x="217217" y="1228993"/>
            <a:ext cx="4297517" cy="4279501"/>
          </a:xfrm>
          <a:prstGeom prst="rect">
            <a:avLst/>
          </a:prstGeom>
        </p:spPr>
      </p:pic>
      <p:sp>
        <p:nvSpPr>
          <p:cNvPr id="5" name="Rectangle 4"/>
          <p:cNvSpPr/>
          <p:nvPr/>
        </p:nvSpPr>
        <p:spPr>
          <a:xfrm>
            <a:off x="793064" y="5558279"/>
            <a:ext cx="3134567" cy="400110"/>
          </a:xfrm>
          <a:prstGeom prst="rect">
            <a:avLst/>
          </a:prstGeom>
        </p:spPr>
        <p:txBody>
          <a:bodyPr wrap="none">
            <a:spAutoFit/>
          </a:bodyPr>
          <a:lstStyle/>
          <a:p>
            <a:pPr lvl="0"/>
            <a:r>
              <a:rPr lang="en-US" sz="2000" b="1" dirty="0"/>
              <a:t>Speed or Sector Control</a:t>
            </a:r>
          </a:p>
        </p:txBody>
      </p:sp>
      <p:pic>
        <p:nvPicPr>
          <p:cNvPr id="6" name="Picture 5"/>
          <p:cNvPicPr/>
          <p:nvPr/>
        </p:nvPicPr>
        <p:blipFill rotWithShape="1">
          <a:blip r:embed="rId4"/>
          <a:srcRect l="13515" t="45250" r="51326" b="9876"/>
          <a:stretch/>
        </p:blipFill>
        <p:spPr>
          <a:xfrm>
            <a:off x="4500779" y="1228994"/>
            <a:ext cx="4542968" cy="4279500"/>
          </a:xfrm>
          <a:prstGeom prst="rect">
            <a:avLst/>
          </a:prstGeom>
        </p:spPr>
      </p:pic>
      <p:sp>
        <p:nvSpPr>
          <p:cNvPr id="7" name="Rectangle 6"/>
          <p:cNvSpPr/>
          <p:nvPr/>
        </p:nvSpPr>
        <p:spPr>
          <a:xfrm>
            <a:off x="5946018" y="5558279"/>
            <a:ext cx="1780280" cy="400110"/>
          </a:xfrm>
          <a:prstGeom prst="rect">
            <a:avLst/>
          </a:prstGeom>
        </p:spPr>
        <p:txBody>
          <a:bodyPr wrap="none">
            <a:spAutoFit/>
          </a:bodyPr>
          <a:lstStyle/>
          <a:p>
            <a:pPr lvl="0"/>
            <a:r>
              <a:rPr lang="en-US" sz="2000" b="1" dirty="0" smtClean="0"/>
              <a:t>Zone Control</a:t>
            </a:r>
            <a:endParaRPr lang="en-US" sz="2000" b="1" dirty="0"/>
          </a:p>
        </p:txBody>
      </p:sp>
    </p:spTree>
    <p:extLst>
      <p:ext uri="{BB962C8B-B14F-4D97-AF65-F5344CB8AC3E}">
        <p14:creationId xmlns:p14="http://schemas.microsoft.com/office/powerpoint/2010/main" val="266413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520"/>
            <a:ext cx="8229600" cy="1143000"/>
          </a:xfrm>
        </p:spPr>
        <p:txBody>
          <a:bodyPr/>
          <a:lstStyle/>
          <a:p>
            <a:pPr algn="ctr"/>
            <a:r>
              <a:rPr lang="en-US" sz="3600" b="1" dirty="0" smtClean="0"/>
              <a:t>Speed Control</a:t>
            </a:r>
            <a:endParaRPr lang="en-US" sz="3600" b="1" dirty="0"/>
          </a:p>
        </p:txBody>
      </p:sp>
      <p:pic>
        <p:nvPicPr>
          <p:cNvPr id="4" name="Picture 3"/>
          <p:cNvPicPr/>
          <p:nvPr/>
        </p:nvPicPr>
        <p:blipFill rotWithShape="1">
          <a:blip r:embed="rId3"/>
          <a:srcRect l="15339" r="13459" b="14986"/>
          <a:stretch/>
        </p:blipFill>
        <p:spPr>
          <a:xfrm>
            <a:off x="217217" y="1228993"/>
            <a:ext cx="4297517" cy="4279501"/>
          </a:xfrm>
          <a:prstGeom prst="rect">
            <a:avLst/>
          </a:prstGeom>
        </p:spPr>
      </p:pic>
      <p:sp>
        <p:nvSpPr>
          <p:cNvPr id="8" name="Rectangle 7"/>
          <p:cNvSpPr/>
          <p:nvPr/>
        </p:nvSpPr>
        <p:spPr>
          <a:xfrm>
            <a:off x="4514734" y="1368181"/>
            <a:ext cx="4331637" cy="4739759"/>
          </a:xfrm>
          <a:prstGeom prst="rect">
            <a:avLst/>
          </a:prstGeom>
        </p:spPr>
        <p:txBody>
          <a:bodyPr wrap="square">
            <a:spAutoFit/>
          </a:bodyPr>
          <a:lstStyle/>
          <a:p>
            <a:pPr marL="285750" indent="-285750">
              <a:buFont typeface="Arial"/>
              <a:buChar char="•"/>
            </a:pPr>
            <a:r>
              <a:rPr lang="en-US" sz="2400" dirty="0" smtClean="0"/>
              <a:t>Adjusting </a:t>
            </a:r>
            <a:r>
              <a:rPr lang="en-US" sz="2400" dirty="0"/>
              <a:t>the system speed of travel effectively changes the application depth in pie-slice-shaped </a:t>
            </a:r>
            <a:r>
              <a:rPr lang="en-US" sz="2400" dirty="0" smtClean="0"/>
              <a:t>areas.</a:t>
            </a:r>
          </a:p>
          <a:p>
            <a:pPr marL="285750" indent="-285750">
              <a:buFont typeface="Arial"/>
              <a:buChar char="•"/>
            </a:pPr>
            <a:r>
              <a:rPr lang="en-US" sz="2400" dirty="0" smtClean="0"/>
              <a:t>Generally</a:t>
            </a:r>
            <a:r>
              <a:rPr lang="en-US" sz="2400" dirty="0"/>
              <a:t>, no additional hardware is needed</a:t>
            </a:r>
            <a:r>
              <a:rPr lang="en-US" sz="2400" dirty="0" smtClean="0"/>
              <a:t>.</a:t>
            </a:r>
          </a:p>
          <a:p>
            <a:pPr marL="285750" indent="-285750">
              <a:buFont typeface="Arial"/>
              <a:buChar char="•"/>
            </a:pPr>
            <a:r>
              <a:rPr lang="en-US" sz="2400" dirty="0" smtClean="0"/>
              <a:t>Challenge </a:t>
            </a:r>
            <a:r>
              <a:rPr lang="en-US" sz="2400" dirty="0"/>
              <a:t>is that field variation seldom occurs in pie-slice-shaped parcels</a:t>
            </a:r>
            <a:r>
              <a:rPr lang="en-US" sz="2400" dirty="0" smtClean="0"/>
              <a:t>.</a:t>
            </a:r>
          </a:p>
          <a:p>
            <a:pPr marL="285750" indent="-285750">
              <a:buFont typeface="Arial"/>
              <a:buChar char="•"/>
            </a:pPr>
            <a:r>
              <a:rPr lang="en-US" sz="2400" dirty="0" smtClean="0"/>
              <a:t>Sectors with same colors have same pivot traveling speed.</a:t>
            </a:r>
            <a:endParaRPr lang="en-US" sz="2400" dirty="0"/>
          </a:p>
          <a:p>
            <a:r>
              <a:rPr lang="en-US" dirty="0" smtClean="0"/>
              <a:t> </a:t>
            </a:r>
            <a:endParaRPr lang="en-US" dirty="0"/>
          </a:p>
        </p:txBody>
      </p:sp>
    </p:spTree>
    <p:extLst>
      <p:ext uri="{BB962C8B-B14F-4D97-AF65-F5344CB8AC3E}">
        <p14:creationId xmlns:p14="http://schemas.microsoft.com/office/powerpoint/2010/main" val="2863712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8" grpId="1" uiExpand="1" build="allAtOnce"/>
      <p:bldP spid="8" grpId="2"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520"/>
            <a:ext cx="8229600" cy="1143000"/>
          </a:xfrm>
        </p:spPr>
        <p:txBody>
          <a:bodyPr/>
          <a:lstStyle/>
          <a:p>
            <a:pPr algn="ctr"/>
            <a:r>
              <a:rPr lang="en-US" sz="3600" b="1" dirty="0" smtClean="0"/>
              <a:t>Zone Control</a:t>
            </a:r>
            <a:endParaRPr lang="en-US" sz="3600" b="1" dirty="0"/>
          </a:p>
        </p:txBody>
      </p:sp>
      <p:pic>
        <p:nvPicPr>
          <p:cNvPr id="6" name="Picture 5"/>
          <p:cNvPicPr/>
          <p:nvPr/>
        </p:nvPicPr>
        <p:blipFill rotWithShape="1">
          <a:blip r:embed="rId3"/>
          <a:srcRect l="13515" t="45250" r="51326" b="9876"/>
          <a:stretch/>
        </p:blipFill>
        <p:spPr>
          <a:xfrm>
            <a:off x="-44069" y="1228994"/>
            <a:ext cx="4542968" cy="4279500"/>
          </a:xfrm>
          <a:prstGeom prst="rect">
            <a:avLst/>
          </a:prstGeom>
        </p:spPr>
      </p:pic>
      <p:sp>
        <p:nvSpPr>
          <p:cNvPr id="8" name="Rectangle 7"/>
          <p:cNvSpPr/>
          <p:nvPr/>
        </p:nvSpPr>
        <p:spPr>
          <a:xfrm>
            <a:off x="4364353" y="1017239"/>
            <a:ext cx="4629266" cy="5509199"/>
          </a:xfrm>
          <a:prstGeom prst="rect">
            <a:avLst/>
          </a:prstGeom>
        </p:spPr>
        <p:txBody>
          <a:bodyPr wrap="square">
            <a:spAutoFit/>
          </a:bodyPr>
          <a:lstStyle/>
          <a:p>
            <a:pPr marL="342900" indent="-342900">
              <a:buFont typeface="Arial"/>
              <a:buChar char="•"/>
            </a:pPr>
            <a:r>
              <a:rPr lang="en-US" sz="2200" b="1" dirty="0"/>
              <a:t>Management zone </a:t>
            </a:r>
            <a:r>
              <a:rPr lang="en-US" sz="2200" dirty="0"/>
              <a:t>- specific areas within a field that respond to management practices in a similar way. </a:t>
            </a:r>
            <a:endParaRPr lang="en-US" sz="2200" dirty="0" smtClean="0"/>
          </a:p>
          <a:p>
            <a:pPr marL="342900" lvl="0" indent="-342900">
              <a:buFont typeface="Arial"/>
              <a:buChar char="•"/>
            </a:pPr>
            <a:r>
              <a:rPr lang="en-US" sz="2200" dirty="0" smtClean="0"/>
              <a:t>Involves defining irregularly</a:t>
            </a:r>
            <a:r>
              <a:rPr lang="en-US" sz="2200" dirty="0"/>
              <a:t>-shaped </a:t>
            </a:r>
            <a:r>
              <a:rPr lang="en-US" sz="2200" b="1" dirty="0"/>
              <a:t>management zones</a:t>
            </a:r>
            <a:r>
              <a:rPr lang="en-US" sz="2200" dirty="0"/>
              <a:t> based on crop yield maps, soil textures, fertility levels, topographic </a:t>
            </a:r>
            <a:r>
              <a:rPr lang="en-US" sz="2200" dirty="0" smtClean="0"/>
              <a:t>variations, and no irrigation areas.</a:t>
            </a:r>
          </a:p>
          <a:p>
            <a:pPr marL="342900" lvl="0" indent="-342900">
              <a:buFont typeface="Arial"/>
              <a:buChar char="•"/>
            </a:pPr>
            <a:r>
              <a:rPr lang="en-US" sz="2200" dirty="0" smtClean="0"/>
              <a:t>Most </a:t>
            </a:r>
            <a:r>
              <a:rPr lang="en-US" sz="2200" dirty="0"/>
              <a:t>zone control systems vary water application </a:t>
            </a:r>
            <a:r>
              <a:rPr lang="en-US" sz="2200" dirty="0" smtClean="0"/>
              <a:t>using </a:t>
            </a:r>
            <a:r>
              <a:rPr lang="en-US" sz="2200" dirty="0"/>
              <a:t>on-off cycling of individual </a:t>
            </a:r>
            <a:r>
              <a:rPr lang="en-US" sz="2200" dirty="0" smtClean="0"/>
              <a:t>or groups of sprinklers and a single </a:t>
            </a:r>
            <a:br>
              <a:rPr lang="en-US" sz="2200" dirty="0" smtClean="0"/>
            </a:br>
            <a:r>
              <a:rPr lang="en-US" sz="2200" dirty="0" smtClean="0"/>
              <a:t>system </a:t>
            </a:r>
            <a:r>
              <a:rPr lang="en-US" sz="2200" dirty="0"/>
              <a:t>speed.</a:t>
            </a:r>
          </a:p>
          <a:p>
            <a:r>
              <a:rPr lang="en-US" sz="2200" dirty="0" smtClean="0"/>
              <a:t> </a:t>
            </a:r>
            <a:endParaRPr lang="en-US" sz="2200" dirty="0"/>
          </a:p>
        </p:txBody>
      </p:sp>
    </p:spTree>
    <p:extLst>
      <p:ext uri="{BB962C8B-B14F-4D97-AF65-F5344CB8AC3E}">
        <p14:creationId xmlns:p14="http://schemas.microsoft.com/office/powerpoint/2010/main" val="3496881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3"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3"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grpId="4"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grpId="4"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grpId="4"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uiExpand="1" build="allAtOnce"/>
      <p:bldP spid="8" grpId="3" uiExpand="1" build="allAtOnce"/>
      <p:bldP spid="8" grpId="4"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7629" r="6546" b="9552"/>
          <a:stretch/>
        </p:blipFill>
        <p:spPr>
          <a:xfrm>
            <a:off x="1420956" y="334231"/>
            <a:ext cx="7555954" cy="6083003"/>
          </a:xfrm>
          <a:prstGeom prst="rect">
            <a:avLst/>
          </a:prstGeom>
        </p:spPr>
      </p:pic>
      <p:sp>
        <p:nvSpPr>
          <p:cNvPr id="6" name="TextBox 5"/>
          <p:cNvSpPr txBox="1"/>
          <p:nvPr/>
        </p:nvSpPr>
        <p:spPr>
          <a:xfrm>
            <a:off x="1035958" y="465146"/>
            <a:ext cx="2773694" cy="707886"/>
          </a:xfrm>
          <a:prstGeom prst="rect">
            <a:avLst/>
          </a:prstGeom>
          <a:noFill/>
        </p:spPr>
        <p:txBody>
          <a:bodyPr wrap="square" rtlCol="0">
            <a:spAutoFit/>
          </a:bodyPr>
          <a:lstStyle/>
          <a:p>
            <a:pPr algn="ctr"/>
            <a:r>
              <a:rPr lang="en-US" sz="2000" dirty="0" smtClean="0"/>
              <a:t>Quarter section of land showing soil map</a:t>
            </a:r>
            <a:endParaRPr lang="en-US" sz="2000" dirty="0"/>
          </a:p>
        </p:txBody>
      </p:sp>
      <p:sp>
        <p:nvSpPr>
          <p:cNvPr id="9" name="TextBox 8"/>
          <p:cNvSpPr txBox="1"/>
          <p:nvPr/>
        </p:nvSpPr>
        <p:spPr>
          <a:xfrm>
            <a:off x="201199" y="2909076"/>
            <a:ext cx="2439514" cy="1323439"/>
          </a:xfrm>
          <a:prstGeom prst="rect">
            <a:avLst/>
          </a:prstGeom>
          <a:noFill/>
        </p:spPr>
        <p:txBody>
          <a:bodyPr wrap="square" rtlCol="0">
            <a:spAutoFit/>
          </a:bodyPr>
          <a:lstStyle/>
          <a:p>
            <a:pPr algn="ctr"/>
            <a:r>
              <a:rPr lang="en-US" sz="2000" dirty="0" smtClean="0"/>
              <a:t>Use blocks of sprinklers to create VRI management zones</a:t>
            </a:r>
            <a:endParaRPr lang="en-US" sz="2000" dirty="0"/>
          </a:p>
        </p:txBody>
      </p:sp>
      <p:sp>
        <p:nvSpPr>
          <p:cNvPr id="12" name="TextBox 11"/>
          <p:cNvSpPr txBox="1"/>
          <p:nvPr/>
        </p:nvSpPr>
        <p:spPr>
          <a:xfrm>
            <a:off x="6483093" y="2180508"/>
            <a:ext cx="2493818" cy="1323439"/>
          </a:xfrm>
          <a:prstGeom prst="rect">
            <a:avLst/>
          </a:prstGeom>
          <a:noFill/>
        </p:spPr>
        <p:txBody>
          <a:bodyPr wrap="square" rtlCol="0">
            <a:spAutoFit/>
          </a:bodyPr>
          <a:lstStyle/>
          <a:p>
            <a:pPr algn="ctr"/>
            <a:r>
              <a:rPr lang="en-US" sz="2000" dirty="0" smtClean="0"/>
              <a:t>Independently control individual sprinklers to match management zone</a:t>
            </a:r>
            <a:endParaRPr lang="en-US" sz="2000" dirty="0"/>
          </a:p>
        </p:txBody>
      </p:sp>
    </p:spTree>
    <p:extLst>
      <p:ext uri="{BB962C8B-B14F-4D97-AF65-F5344CB8AC3E}">
        <p14:creationId xmlns:p14="http://schemas.microsoft.com/office/powerpoint/2010/main" val="1620368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9926"/>
          <a:stretch/>
        </p:blipFill>
        <p:spPr>
          <a:xfrm>
            <a:off x="0" y="306792"/>
            <a:ext cx="9144000" cy="6177287"/>
          </a:xfrm>
          <a:prstGeom prst="rect">
            <a:avLst/>
          </a:prstGeom>
        </p:spPr>
      </p:pic>
      <p:sp>
        <p:nvSpPr>
          <p:cNvPr id="2" name="Title 1"/>
          <p:cNvSpPr>
            <a:spLocks noGrp="1"/>
          </p:cNvSpPr>
          <p:nvPr>
            <p:ph type="title"/>
          </p:nvPr>
        </p:nvSpPr>
        <p:spPr>
          <a:xfrm>
            <a:off x="0" y="567488"/>
            <a:ext cx="9144000" cy="1143000"/>
          </a:xfrm>
        </p:spPr>
        <p:txBody>
          <a:bodyPr/>
          <a:lstStyle/>
          <a:p>
            <a:pPr algn="ctr"/>
            <a:r>
              <a:rPr lang="en-US" sz="4000" b="1" dirty="0" smtClean="0"/>
              <a:t>Technology &amp; Agriculture</a:t>
            </a:r>
            <a:r>
              <a:rPr lang="mr-IN" sz="4000" b="1" dirty="0" smtClean="0"/>
              <a:t>…</a:t>
            </a:r>
            <a:endParaRPr lang="en-US" sz="4000" b="1" dirty="0"/>
          </a:p>
        </p:txBody>
      </p:sp>
      <p:sp>
        <p:nvSpPr>
          <p:cNvPr id="3" name="Text Placeholder 2"/>
          <p:cNvSpPr>
            <a:spLocks noGrp="1"/>
          </p:cNvSpPr>
          <p:nvPr>
            <p:ph type="body" idx="1"/>
          </p:nvPr>
        </p:nvSpPr>
        <p:spPr>
          <a:xfrm>
            <a:off x="762000" y="1400947"/>
            <a:ext cx="7543800" cy="1810487"/>
          </a:xfrm>
        </p:spPr>
        <p:txBody>
          <a:bodyPr/>
          <a:lstStyle/>
          <a:p>
            <a:r>
              <a:rPr lang="en-US" b="1" i="1" dirty="0" smtClean="0"/>
              <a:t>Objective: </a:t>
            </a:r>
            <a:r>
              <a:rPr lang="en-US" i="1" dirty="0" smtClean="0"/>
              <a:t>Create a concept of a new technology that will enhance </a:t>
            </a:r>
            <a:r>
              <a:rPr lang="en-US" i="1" dirty="0"/>
              <a:t>water </a:t>
            </a:r>
            <a:r>
              <a:rPr lang="en-US" i="1" dirty="0" smtClean="0"/>
              <a:t>efficiency in agriculture</a:t>
            </a:r>
            <a:r>
              <a:rPr lang="en-US" i="1" dirty="0"/>
              <a:t>.</a:t>
            </a:r>
            <a:r>
              <a:rPr lang="en-US" dirty="0"/>
              <a:t> </a:t>
            </a:r>
            <a:r>
              <a:rPr lang="en-US" dirty="0" smtClean="0"/>
              <a:t>This concept will be presented to the class.</a:t>
            </a:r>
          </a:p>
          <a:p>
            <a:endParaRPr lang="en-US" dirty="0"/>
          </a:p>
          <a:p>
            <a:r>
              <a:rPr lang="en-US" b="1" dirty="0" smtClean="0"/>
              <a:t>Address the following:</a:t>
            </a:r>
          </a:p>
          <a:p>
            <a:pPr marL="457200" indent="-457200">
              <a:buFont typeface="+mj-lt"/>
              <a:buAutoNum type="arabicPeriod"/>
            </a:pPr>
            <a:r>
              <a:rPr lang="en-US" dirty="0" smtClean="0"/>
              <a:t>How does this technology work?</a:t>
            </a:r>
          </a:p>
          <a:p>
            <a:pPr marL="457200" indent="-457200">
              <a:buFont typeface="+mj-lt"/>
              <a:buAutoNum type="arabicPeriod"/>
            </a:pPr>
            <a:r>
              <a:rPr lang="en-US" dirty="0" smtClean="0"/>
              <a:t>How does this advancement enhance water efficiency?</a:t>
            </a:r>
          </a:p>
          <a:p>
            <a:pPr marL="457200" indent="-457200">
              <a:buFont typeface="+mj-lt"/>
              <a:buAutoNum type="arabicPeriod"/>
            </a:pPr>
            <a:r>
              <a:rPr lang="en-US" dirty="0" smtClean="0"/>
              <a:t>Why is improving water efficiency important?</a:t>
            </a:r>
            <a:endParaRPr lang="en-US" dirty="0"/>
          </a:p>
        </p:txBody>
      </p:sp>
    </p:spTree>
    <p:extLst>
      <p:ext uri="{BB962C8B-B14F-4D97-AF65-F5344CB8AC3E}">
        <p14:creationId xmlns:p14="http://schemas.microsoft.com/office/powerpoint/2010/main" val="7299663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7" name="TextBox 6"/>
          <p:cNvSpPr txBox="1"/>
          <p:nvPr/>
        </p:nvSpPr>
        <p:spPr>
          <a:xfrm>
            <a:off x="751254" y="4772108"/>
            <a:ext cx="6968304" cy="1369606"/>
          </a:xfrm>
          <a:prstGeom prst="rect">
            <a:avLst/>
          </a:prstGeom>
          <a:noFill/>
        </p:spPr>
        <p:txBody>
          <a:bodyPr wrap="square" rtlCol="0">
            <a:spAutoFit/>
          </a:bodyPr>
          <a:lstStyle/>
          <a:p>
            <a:pPr algn="ctr"/>
            <a:r>
              <a:rPr lang="en-US" sz="2400" b="1" dirty="0" smtClean="0"/>
              <a:t>Share what you’ve learned on Twitter! </a:t>
            </a:r>
          </a:p>
          <a:p>
            <a:pPr algn="ctr"/>
            <a:endParaRPr lang="en-US" sz="1100" b="1" dirty="0" smtClean="0"/>
          </a:p>
          <a:p>
            <a:pPr algn="ctr"/>
            <a:r>
              <a:rPr lang="en-US" sz="1100" b="1" dirty="0"/>
              <a:t> </a:t>
            </a:r>
            <a:r>
              <a:rPr lang="en-US" sz="1100" b="1" dirty="0" smtClean="0"/>
              <a:t> </a:t>
            </a:r>
            <a:r>
              <a:rPr lang="en-US" sz="2400" dirty="0" smtClean="0"/>
              <a:t>@</a:t>
            </a:r>
            <a:r>
              <a:rPr lang="en-US" sz="2400" dirty="0" err="1" smtClean="0"/>
              <a:t>UNLExtension</a:t>
            </a:r>
            <a:r>
              <a:rPr lang="en-US" sz="2400" dirty="0" smtClean="0"/>
              <a:t> </a:t>
            </a:r>
          </a:p>
          <a:p>
            <a:pPr algn="ctr"/>
            <a:r>
              <a:rPr lang="en-US" sz="2400" dirty="0" smtClean="0"/>
              <a:t>@bvandewalle2</a:t>
            </a:r>
            <a:endParaRPr lang="en-US" sz="2400" dirty="0"/>
          </a:p>
        </p:txBody>
      </p:sp>
      <p:sp>
        <p:nvSpPr>
          <p:cNvPr id="2" name="Title 1"/>
          <p:cNvSpPr>
            <a:spLocks noGrp="1"/>
          </p:cNvSpPr>
          <p:nvPr>
            <p:ph type="title"/>
          </p:nvPr>
        </p:nvSpPr>
        <p:spPr>
          <a:xfrm>
            <a:off x="457200" y="584200"/>
            <a:ext cx="8229600" cy="939800"/>
          </a:xfrm>
        </p:spPr>
        <p:txBody>
          <a:bodyPr/>
          <a:lstStyle/>
          <a:p>
            <a:pPr algn="ctr"/>
            <a:r>
              <a:rPr lang="en-US" sz="4000" b="1" dirty="0" smtClean="0"/>
              <a:t>Reflect &amp; Share</a:t>
            </a:r>
            <a:endParaRPr lang="en-US" sz="4000" b="1" dirty="0"/>
          </a:p>
        </p:txBody>
      </p:sp>
      <p:sp>
        <p:nvSpPr>
          <p:cNvPr id="9" name="TextBox 8"/>
          <p:cNvSpPr txBox="1"/>
          <p:nvPr/>
        </p:nvSpPr>
        <p:spPr>
          <a:xfrm>
            <a:off x="457201" y="1398953"/>
            <a:ext cx="8365152" cy="3724097"/>
          </a:xfrm>
          <a:prstGeom prst="rect">
            <a:avLst/>
          </a:prstGeom>
          <a:noFill/>
        </p:spPr>
        <p:txBody>
          <a:bodyPr wrap="square" rtlCol="0">
            <a:spAutoFit/>
          </a:bodyPr>
          <a:lstStyle/>
          <a:p>
            <a:pPr marL="342900" indent="-342900">
              <a:buFont typeface="Arial"/>
              <a:buChar char="•"/>
            </a:pPr>
            <a:r>
              <a:rPr lang="en-US" sz="2400" dirty="0" smtClean="0"/>
              <a:t>How has technology changed agriculture?</a:t>
            </a:r>
            <a:br>
              <a:rPr lang="en-US" sz="2400" dirty="0" smtClean="0"/>
            </a:br>
            <a:endParaRPr lang="en-US" sz="2400" dirty="0" smtClean="0"/>
          </a:p>
          <a:p>
            <a:pPr marL="342900" indent="-342900">
              <a:buFont typeface="Arial"/>
              <a:buChar char="•"/>
            </a:pPr>
            <a:r>
              <a:rPr lang="en-US" sz="2400" dirty="0" smtClean="0"/>
              <a:t>What impact will technology have on the industry in the next 10 years? 50 years?</a:t>
            </a:r>
            <a:br>
              <a:rPr lang="en-US" sz="2400" dirty="0" smtClean="0"/>
            </a:br>
            <a:endParaRPr lang="en-US" sz="2400" dirty="0" smtClean="0"/>
          </a:p>
          <a:p>
            <a:pPr marL="342900" indent="-342900">
              <a:buFont typeface="Arial"/>
              <a:buChar char="•"/>
            </a:pPr>
            <a:r>
              <a:rPr lang="en-US" sz="2400" dirty="0" smtClean="0"/>
              <a:t>What have I learned about variable rate technology?</a:t>
            </a:r>
            <a:br>
              <a:rPr lang="en-US" sz="2400" dirty="0" smtClean="0"/>
            </a:br>
            <a:endParaRPr lang="en-US" sz="2400" dirty="0" smtClean="0"/>
          </a:p>
          <a:p>
            <a:pPr marL="342900" indent="-342900">
              <a:buFont typeface="Arial"/>
              <a:buChar char="•"/>
            </a:pPr>
            <a:r>
              <a:rPr lang="en-US" sz="2400" dirty="0" smtClean="0"/>
              <a:t>What are my ideas to enhance water efficiency in Nebraska?</a:t>
            </a:r>
          </a:p>
          <a:p>
            <a:endParaRPr lang="en-US" sz="2000" b="1" dirty="0" smtClean="0"/>
          </a:p>
        </p:txBody>
      </p:sp>
      <p:pic>
        <p:nvPicPr>
          <p:cNvPr id="12" name="Picture 11"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781" y="5298687"/>
            <a:ext cx="858416" cy="858416"/>
          </a:xfrm>
          <a:prstGeom prst="rect">
            <a:avLst/>
          </a:prstGeom>
        </p:spPr>
      </p:pic>
    </p:spTree>
    <p:extLst>
      <p:ext uri="{BB962C8B-B14F-4D97-AF65-F5344CB8AC3E}">
        <p14:creationId xmlns:p14="http://schemas.microsoft.com/office/powerpoint/2010/main" val="37537367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a:stretch/>
        </p:blipFill>
        <p:spPr>
          <a:xfrm>
            <a:off x="3429000" y="2724665"/>
            <a:ext cx="2286000" cy="1618734"/>
          </a:xfrm>
          <a:prstGeom prst="rect">
            <a:avLst/>
          </a:prstGeom>
          <a:noFill/>
          <a:ln>
            <a:noFill/>
          </a:ln>
        </p:spPr>
      </p:pic>
      <p:sp>
        <p:nvSpPr>
          <p:cNvPr id="146" name="Shape 146"/>
          <p:cNvSpPr txBox="1"/>
          <p:nvPr/>
        </p:nvSpPr>
        <p:spPr>
          <a:xfrm>
            <a:off x="381000" y="5943600"/>
            <a:ext cx="8381999" cy="110799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100" b="0" i="0" u="none" strike="noStrike" cap="none">
                <a:solidFill>
                  <a:schemeClr val="lt1"/>
                </a:solidFill>
                <a:latin typeface="Calibri"/>
                <a:ea typeface="Calibri"/>
                <a:cs typeface="Calibri"/>
                <a:sym typeface="Calibri"/>
              </a:rPr>
              <a:t>Extension is a Division of the Institute of Agriculture and Natural Resources at the University of Nebraska–Lincoln cooperating with the Counties and the United States Department of Agriculture.</a:t>
            </a:r>
          </a:p>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ct val="25000"/>
              <a:buFont typeface="Calibri"/>
              <a:buNone/>
            </a:pPr>
            <a:r>
              <a:rPr lang="en-US" sz="1100" b="0" i="0" u="none" strike="noStrike" cap="none">
                <a:solidFill>
                  <a:schemeClr val="lt1"/>
                </a:solidFill>
                <a:latin typeface="Calibri"/>
                <a:ea typeface="Calibri"/>
                <a:cs typeface="Calibri"/>
                <a:sym typeface="Calibri"/>
              </a:rPr>
              <a:t>University of Nebraska–Lincoln Extension educational programs abide with the nondiscrimination policies of the University of Nebraska–Lincoln and the United States Department of Agriculture.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7" name="TextBox 6"/>
          <p:cNvSpPr txBox="1"/>
          <p:nvPr/>
        </p:nvSpPr>
        <p:spPr>
          <a:xfrm>
            <a:off x="1043086" y="688334"/>
            <a:ext cx="7230164" cy="1569660"/>
          </a:xfrm>
          <a:prstGeom prst="rect">
            <a:avLst/>
          </a:prstGeom>
          <a:noFill/>
        </p:spPr>
        <p:txBody>
          <a:bodyPr wrap="none" rtlCol="0">
            <a:spAutoFit/>
          </a:bodyPr>
          <a:lstStyle/>
          <a:p>
            <a:pPr algn="ctr"/>
            <a:r>
              <a:rPr lang="en-US" sz="4800" b="1" dirty="0" smtClean="0"/>
              <a:t>How is technology used </a:t>
            </a:r>
          </a:p>
          <a:p>
            <a:pPr algn="ctr"/>
            <a:r>
              <a:rPr lang="en-US" sz="4800" b="1" dirty="0" smtClean="0"/>
              <a:t>in agriculture?</a:t>
            </a:r>
            <a:endParaRPr lang="en-US" sz="4800" b="1" dirty="0"/>
          </a:p>
        </p:txBody>
      </p:sp>
      <p:sp>
        <p:nvSpPr>
          <p:cNvPr id="11" name="TextBox 10"/>
          <p:cNvSpPr txBox="1"/>
          <p:nvPr/>
        </p:nvSpPr>
        <p:spPr>
          <a:xfrm>
            <a:off x="601579" y="2553368"/>
            <a:ext cx="7780422" cy="1631216"/>
          </a:xfrm>
          <a:prstGeom prst="rect">
            <a:avLst/>
          </a:prstGeom>
          <a:noFill/>
        </p:spPr>
        <p:txBody>
          <a:bodyPr wrap="square" rtlCol="0">
            <a:spAutoFit/>
          </a:bodyPr>
          <a:lstStyle/>
          <a:p>
            <a:pPr marL="285750" indent="-285750">
              <a:buFont typeface="Arial"/>
              <a:buChar char="•"/>
            </a:pPr>
            <a:r>
              <a:rPr lang="en-US" sz="2000" dirty="0" smtClean="0"/>
              <a:t>As a team, write each answer on a notecard.  </a:t>
            </a:r>
          </a:p>
          <a:p>
            <a:pPr lvl="4"/>
            <a:r>
              <a:rPr lang="en-US" sz="2000" dirty="0" smtClean="0"/>
              <a:t>           -One idea per notecard</a:t>
            </a:r>
          </a:p>
          <a:p>
            <a:pPr marL="285750" indent="-285750">
              <a:buFont typeface="Arial"/>
              <a:buChar char="•"/>
            </a:pPr>
            <a:endParaRPr lang="en-US" sz="2000" dirty="0"/>
          </a:p>
          <a:p>
            <a:pPr marL="285750" indent="-285750">
              <a:buFont typeface="Arial"/>
              <a:buChar char="•"/>
            </a:pPr>
            <a:r>
              <a:rPr lang="en-US" sz="2000" dirty="0" smtClean="0"/>
              <a:t>Earn one point for every answer the other team doesn’t write</a:t>
            </a:r>
          </a:p>
          <a:p>
            <a:r>
              <a:rPr lang="en-US" sz="2000" dirty="0" smtClean="0"/>
              <a:t>          -Ex: If both teams write “GPS in tractors”, no points awarded</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8434" t="3048" r="10849" b="2151"/>
          <a:stretch/>
        </p:blipFill>
        <p:spPr bwMode="auto">
          <a:xfrm>
            <a:off x="740389" y="806423"/>
            <a:ext cx="4593611" cy="4690737"/>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6029158" y="2301192"/>
            <a:ext cx="320842" cy="320842"/>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029158" y="2705164"/>
            <a:ext cx="320842" cy="320842"/>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29158" y="3140247"/>
            <a:ext cx="320842" cy="320842"/>
          </a:xfrm>
          <a:prstGeom prst="rect">
            <a:avLst/>
          </a:prstGeom>
          <a:solidFill>
            <a:srgbClr val="FBC4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029158" y="3555764"/>
            <a:ext cx="320842" cy="32084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creen Shot 2017-06-17 at 10.46.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158" y="4378335"/>
            <a:ext cx="352926" cy="320842"/>
          </a:xfrm>
          <a:prstGeom prst="rect">
            <a:avLst/>
          </a:prstGeom>
        </p:spPr>
      </p:pic>
      <p:pic>
        <p:nvPicPr>
          <p:cNvPr id="12" name="Picture 11" descr="Screen Shot 2017-06-17 at 10.47.17 AM.png"/>
          <p:cNvPicPr>
            <a:picLocks noChangeAspect="1"/>
          </p:cNvPicPr>
          <p:nvPr/>
        </p:nvPicPr>
        <p:blipFill rotWithShape="1">
          <a:blip r:embed="rId5">
            <a:extLst>
              <a:ext uri="{28A0092B-C50C-407E-A947-70E740481C1C}">
                <a14:useLocalDpi xmlns:a14="http://schemas.microsoft.com/office/drawing/2010/main" val="0"/>
              </a:ext>
            </a:extLst>
          </a:blip>
          <a:srcRect r="-26876"/>
          <a:stretch/>
        </p:blipFill>
        <p:spPr>
          <a:xfrm>
            <a:off x="6029158" y="3981163"/>
            <a:ext cx="427358" cy="320842"/>
          </a:xfrm>
          <a:prstGeom prst="rect">
            <a:avLst/>
          </a:prstGeom>
        </p:spPr>
      </p:pic>
      <p:sp>
        <p:nvSpPr>
          <p:cNvPr id="13" name="TextBox 12"/>
          <p:cNvSpPr txBox="1"/>
          <p:nvPr/>
        </p:nvSpPr>
        <p:spPr>
          <a:xfrm>
            <a:off x="6072911" y="1801097"/>
            <a:ext cx="2556164" cy="369332"/>
          </a:xfrm>
          <a:prstGeom prst="rect">
            <a:avLst/>
          </a:prstGeom>
          <a:noFill/>
        </p:spPr>
        <p:txBody>
          <a:bodyPr wrap="square" rtlCol="0">
            <a:spAutoFit/>
          </a:bodyPr>
          <a:lstStyle/>
          <a:p>
            <a:r>
              <a:rPr lang="en-US" sz="1800" b="1" dirty="0" smtClean="0"/>
              <a:t>Corn Yield </a:t>
            </a:r>
            <a:r>
              <a:rPr lang="en-US" dirty="0" smtClean="0"/>
              <a:t>(bushel/acre)</a:t>
            </a:r>
            <a:endParaRPr lang="en-US" dirty="0"/>
          </a:p>
        </p:txBody>
      </p:sp>
      <p:sp>
        <p:nvSpPr>
          <p:cNvPr id="14" name="TextBox 13"/>
          <p:cNvSpPr txBox="1"/>
          <p:nvPr/>
        </p:nvSpPr>
        <p:spPr>
          <a:xfrm>
            <a:off x="6382084" y="2314257"/>
            <a:ext cx="2087419" cy="307777"/>
          </a:xfrm>
          <a:prstGeom prst="rect">
            <a:avLst/>
          </a:prstGeom>
          <a:noFill/>
        </p:spPr>
        <p:txBody>
          <a:bodyPr wrap="square" rtlCol="0">
            <a:spAutoFit/>
          </a:bodyPr>
          <a:lstStyle/>
          <a:p>
            <a:r>
              <a:rPr lang="en-US" dirty="0" smtClean="0"/>
              <a:t>1 - 49</a:t>
            </a:r>
            <a:endParaRPr lang="en-US" dirty="0"/>
          </a:p>
        </p:txBody>
      </p:sp>
      <p:sp>
        <p:nvSpPr>
          <p:cNvPr id="15" name="TextBox 14"/>
          <p:cNvSpPr txBox="1"/>
          <p:nvPr/>
        </p:nvSpPr>
        <p:spPr>
          <a:xfrm>
            <a:off x="6380026" y="2717499"/>
            <a:ext cx="2087419" cy="307777"/>
          </a:xfrm>
          <a:prstGeom prst="rect">
            <a:avLst/>
          </a:prstGeom>
          <a:noFill/>
        </p:spPr>
        <p:txBody>
          <a:bodyPr wrap="square" rtlCol="0">
            <a:spAutoFit/>
          </a:bodyPr>
          <a:lstStyle/>
          <a:p>
            <a:r>
              <a:rPr lang="en-US" dirty="0" smtClean="0"/>
              <a:t>50-99</a:t>
            </a:r>
            <a:endParaRPr lang="en-US" dirty="0"/>
          </a:p>
        </p:txBody>
      </p:sp>
      <p:sp>
        <p:nvSpPr>
          <p:cNvPr id="16" name="TextBox 15"/>
          <p:cNvSpPr txBox="1"/>
          <p:nvPr/>
        </p:nvSpPr>
        <p:spPr>
          <a:xfrm>
            <a:off x="6368481" y="3151792"/>
            <a:ext cx="2087419" cy="307777"/>
          </a:xfrm>
          <a:prstGeom prst="rect">
            <a:avLst/>
          </a:prstGeom>
          <a:noFill/>
        </p:spPr>
        <p:txBody>
          <a:bodyPr wrap="square" rtlCol="0">
            <a:spAutoFit/>
          </a:bodyPr>
          <a:lstStyle/>
          <a:p>
            <a:r>
              <a:rPr lang="en-US" dirty="0" smtClean="0"/>
              <a:t>100 - 149</a:t>
            </a:r>
            <a:endParaRPr lang="en-US" dirty="0"/>
          </a:p>
        </p:txBody>
      </p:sp>
      <p:sp>
        <p:nvSpPr>
          <p:cNvPr id="17" name="TextBox 16"/>
          <p:cNvSpPr txBox="1"/>
          <p:nvPr/>
        </p:nvSpPr>
        <p:spPr>
          <a:xfrm>
            <a:off x="6370796" y="3567309"/>
            <a:ext cx="2087419" cy="307777"/>
          </a:xfrm>
          <a:prstGeom prst="rect">
            <a:avLst/>
          </a:prstGeom>
          <a:noFill/>
        </p:spPr>
        <p:txBody>
          <a:bodyPr wrap="square" rtlCol="0">
            <a:spAutoFit/>
          </a:bodyPr>
          <a:lstStyle/>
          <a:p>
            <a:r>
              <a:rPr lang="en-US" dirty="0" smtClean="0"/>
              <a:t>150 - 199</a:t>
            </a:r>
            <a:endParaRPr lang="en-US" dirty="0"/>
          </a:p>
        </p:txBody>
      </p:sp>
      <p:sp>
        <p:nvSpPr>
          <p:cNvPr id="18" name="TextBox 17"/>
          <p:cNvSpPr txBox="1"/>
          <p:nvPr/>
        </p:nvSpPr>
        <p:spPr>
          <a:xfrm>
            <a:off x="6380026" y="3994228"/>
            <a:ext cx="2087419" cy="307777"/>
          </a:xfrm>
          <a:prstGeom prst="rect">
            <a:avLst/>
          </a:prstGeom>
          <a:noFill/>
        </p:spPr>
        <p:txBody>
          <a:bodyPr wrap="square" rtlCol="0">
            <a:spAutoFit/>
          </a:bodyPr>
          <a:lstStyle/>
          <a:p>
            <a:r>
              <a:rPr lang="en-US" dirty="0" smtClean="0"/>
              <a:t>200 - 249</a:t>
            </a:r>
            <a:endParaRPr lang="en-US" dirty="0"/>
          </a:p>
        </p:txBody>
      </p:sp>
      <p:sp>
        <p:nvSpPr>
          <p:cNvPr id="19" name="TextBox 18"/>
          <p:cNvSpPr txBox="1"/>
          <p:nvPr/>
        </p:nvSpPr>
        <p:spPr>
          <a:xfrm>
            <a:off x="6387246" y="4391400"/>
            <a:ext cx="2087419" cy="307777"/>
          </a:xfrm>
          <a:prstGeom prst="rect">
            <a:avLst/>
          </a:prstGeom>
          <a:noFill/>
        </p:spPr>
        <p:txBody>
          <a:bodyPr wrap="square" rtlCol="0">
            <a:spAutoFit/>
          </a:bodyPr>
          <a:lstStyle/>
          <a:p>
            <a:r>
              <a:rPr lang="en-US" dirty="0" smtClean="0"/>
              <a:t>250 - 280</a:t>
            </a:r>
            <a:endParaRPr lang="en-US" dirty="0"/>
          </a:p>
        </p:txBody>
      </p:sp>
    </p:spTree>
    <p:extLst>
      <p:ext uri="{BB962C8B-B14F-4D97-AF65-F5344CB8AC3E}">
        <p14:creationId xmlns:p14="http://schemas.microsoft.com/office/powerpoint/2010/main" val="42214186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73" y="330210"/>
            <a:ext cx="8693727" cy="1143000"/>
          </a:xfrm>
        </p:spPr>
        <p:txBody>
          <a:bodyPr/>
          <a:lstStyle/>
          <a:p>
            <a:pPr algn="ctr"/>
            <a:r>
              <a:rPr lang="en-US" sz="3600" b="1" dirty="0"/>
              <a:t>F</a:t>
            </a:r>
            <a:r>
              <a:rPr lang="en-US" sz="3600" b="1" dirty="0" smtClean="0"/>
              <a:t>ield </a:t>
            </a:r>
            <a:r>
              <a:rPr lang="en-US" sz="3600" b="1" dirty="0"/>
              <a:t>productivity may vary due to differences in: </a:t>
            </a:r>
            <a:r>
              <a:rPr lang="en-US" dirty="0"/>
              <a:t/>
            </a:r>
            <a:br>
              <a:rPr lang="en-US" dirty="0"/>
            </a:br>
            <a:endParaRPr lang="en-US" dirty="0"/>
          </a:p>
        </p:txBody>
      </p:sp>
      <p:pic>
        <p:nvPicPr>
          <p:cNvPr id="5" name="Picture 4" descr="150933-2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310" y="1442002"/>
            <a:ext cx="2475680" cy="2475680"/>
          </a:xfrm>
          <a:prstGeom prst="rect">
            <a:avLst/>
          </a:prstGeom>
        </p:spPr>
      </p:pic>
      <p:pic>
        <p:nvPicPr>
          <p:cNvPr id="6" name="Picture 5" descr="Soil-Remediation-Icon-244x300.jpg"/>
          <p:cNvPicPr>
            <a:picLocks noChangeAspect="1"/>
          </p:cNvPicPr>
          <p:nvPr/>
        </p:nvPicPr>
        <p:blipFill rotWithShape="1">
          <a:blip r:embed="rId4">
            <a:extLst>
              <a:ext uri="{28A0092B-C50C-407E-A947-70E740481C1C}">
                <a14:useLocalDpi xmlns:a14="http://schemas.microsoft.com/office/drawing/2010/main" val="0"/>
              </a:ext>
            </a:extLst>
          </a:blip>
          <a:srcRect t="13384" b="14646"/>
          <a:stretch/>
        </p:blipFill>
        <p:spPr>
          <a:xfrm>
            <a:off x="1766449" y="4075545"/>
            <a:ext cx="1634349" cy="1446191"/>
          </a:xfrm>
          <a:prstGeom prst="rect">
            <a:avLst/>
          </a:prstGeom>
        </p:spPr>
      </p:pic>
      <p:pic>
        <p:nvPicPr>
          <p:cNvPr id="8" name="Picture 7" descr="soil-water-wildlife-icon-33.jpg"/>
          <p:cNvPicPr>
            <a:picLocks noChangeAspect="1"/>
          </p:cNvPicPr>
          <p:nvPr/>
        </p:nvPicPr>
        <p:blipFill rotWithShape="1">
          <a:blip r:embed="rId5">
            <a:extLst>
              <a:ext uri="{28A0092B-C50C-407E-A947-70E740481C1C}">
                <a14:useLocalDpi xmlns:a14="http://schemas.microsoft.com/office/drawing/2010/main" val="0"/>
              </a:ext>
            </a:extLst>
          </a:blip>
          <a:srcRect l="33309" r="33702" b="20657"/>
          <a:stretch/>
        </p:blipFill>
        <p:spPr>
          <a:xfrm>
            <a:off x="3721887" y="3917682"/>
            <a:ext cx="1646750" cy="1604054"/>
          </a:xfrm>
          <a:prstGeom prst="rect">
            <a:avLst/>
          </a:prstGeom>
        </p:spPr>
      </p:pic>
      <p:pic>
        <p:nvPicPr>
          <p:cNvPr id="9" name="Picture 8" descr="icon_organic_02-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6990" y="1529243"/>
            <a:ext cx="1801092" cy="1801092"/>
          </a:xfrm>
          <a:prstGeom prst="rect">
            <a:avLst/>
          </a:prstGeom>
        </p:spPr>
      </p:pic>
      <p:pic>
        <p:nvPicPr>
          <p:cNvPr id="11" name="Picture 10" descr="4649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2130" y="1767759"/>
            <a:ext cx="1431525" cy="1431525"/>
          </a:xfrm>
          <a:prstGeom prst="rect">
            <a:avLst/>
          </a:prstGeom>
        </p:spPr>
      </p:pic>
      <p:pic>
        <p:nvPicPr>
          <p:cNvPr id="12" name="Picture 11" descr="soil-ic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2130" y="4062467"/>
            <a:ext cx="1404864" cy="1377496"/>
          </a:xfrm>
          <a:prstGeom prst="rect">
            <a:avLst/>
          </a:prstGeom>
        </p:spPr>
      </p:pic>
      <p:sp>
        <p:nvSpPr>
          <p:cNvPr id="13" name="TextBox 12"/>
          <p:cNvSpPr txBox="1"/>
          <p:nvPr/>
        </p:nvSpPr>
        <p:spPr>
          <a:xfrm>
            <a:off x="1678489" y="3302812"/>
            <a:ext cx="1939636" cy="400110"/>
          </a:xfrm>
          <a:prstGeom prst="rect">
            <a:avLst/>
          </a:prstGeom>
          <a:noFill/>
        </p:spPr>
        <p:txBody>
          <a:bodyPr wrap="square" rtlCol="0">
            <a:spAutoFit/>
          </a:bodyPr>
          <a:lstStyle/>
          <a:p>
            <a:r>
              <a:rPr lang="en-US" sz="2000" b="1" dirty="0" smtClean="0"/>
              <a:t>Topography</a:t>
            </a:r>
            <a:endParaRPr lang="en-US" sz="2000" b="1" dirty="0"/>
          </a:p>
        </p:txBody>
      </p:sp>
      <p:sp>
        <p:nvSpPr>
          <p:cNvPr id="14" name="TextBox 13"/>
          <p:cNvSpPr txBox="1"/>
          <p:nvPr/>
        </p:nvSpPr>
        <p:spPr>
          <a:xfrm>
            <a:off x="1627909" y="5502411"/>
            <a:ext cx="1939636" cy="707886"/>
          </a:xfrm>
          <a:prstGeom prst="rect">
            <a:avLst/>
          </a:prstGeom>
          <a:noFill/>
        </p:spPr>
        <p:txBody>
          <a:bodyPr wrap="square" rtlCol="0">
            <a:spAutoFit/>
          </a:bodyPr>
          <a:lstStyle/>
          <a:p>
            <a:pPr algn="ctr"/>
            <a:r>
              <a:rPr lang="en-US" sz="2000" b="1" dirty="0" smtClean="0"/>
              <a:t>Soil texture and quality</a:t>
            </a:r>
            <a:endParaRPr lang="en-US" sz="2000" b="1" dirty="0"/>
          </a:p>
        </p:txBody>
      </p:sp>
      <p:sp>
        <p:nvSpPr>
          <p:cNvPr id="15" name="TextBox 14"/>
          <p:cNvSpPr txBox="1"/>
          <p:nvPr/>
        </p:nvSpPr>
        <p:spPr>
          <a:xfrm>
            <a:off x="3721887" y="3199284"/>
            <a:ext cx="1939636" cy="400110"/>
          </a:xfrm>
          <a:prstGeom prst="rect">
            <a:avLst/>
          </a:prstGeom>
          <a:noFill/>
        </p:spPr>
        <p:txBody>
          <a:bodyPr wrap="square" rtlCol="0">
            <a:spAutoFit/>
          </a:bodyPr>
          <a:lstStyle/>
          <a:p>
            <a:pPr algn="ctr"/>
            <a:r>
              <a:rPr lang="en-US" sz="2000" b="1" dirty="0" smtClean="0"/>
              <a:t>Fertility levels</a:t>
            </a:r>
            <a:endParaRPr lang="en-US" sz="2000" b="1" dirty="0"/>
          </a:p>
        </p:txBody>
      </p:sp>
      <p:sp>
        <p:nvSpPr>
          <p:cNvPr id="16" name="TextBox 15"/>
          <p:cNvSpPr txBox="1"/>
          <p:nvPr/>
        </p:nvSpPr>
        <p:spPr>
          <a:xfrm>
            <a:off x="3567545" y="5521736"/>
            <a:ext cx="1939636" cy="707886"/>
          </a:xfrm>
          <a:prstGeom prst="rect">
            <a:avLst/>
          </a:prstGeom>
          <a:noFill/>
        </p:spPr>
        <p:txBody>
          <a:bodyPr wrap="square" rtlCol="0">
            <a:spAutoFit/>
          </a:bodyPr>
          <a:lstStyle/>
          <a:p>
            <a:pPr algn="ctr"/>
            <a:r>
              <a:rPr lang="en-US" sz="2000" b="1" dirty="0" smtClean="0"/>
              <a:t>Depth to Groundwater</a:t>
            </a:r>
            <a:endParaRPr lang="en-US" sz="2000" b="1" dirty="0"/>
          </a:p>
        </p:txBody>
      </p:sp>
      <p:sp>
        <p:nvSpPr>
          <p:cNvPr id="17" name="TextBox 16"/>
          <p:cNvSpPr txBox="1"/>
          <p:nvPr/>
        </p:nvSpPr>
        <p:spPr>
          <a:xfrm>
            <a:off x="5878837" y="3271347"/>
            <a:ext cx="1939636" cy="707886"/>
          </a:xfrm>
          <a:prstGeom prst="rect">
            <a:avLst/>
          </a:prstGeom>
          <a:noFill/>
        </p:spPr>
        <p:txBody>
          <a:bodyPr wrap="square" rtlCol="0">
            <a:spAutoFit/>
          </a:bodyPr>
          <a:lstStyle/>
          <a:p>
            <a:pPr algn="ctr"/>
            <a:r>
              <a:rPr lang="en-US" sz="2000" b="1" dirty="0" smtClean="0"/>
              <a:t>Localized pest distributions</a:t>
            </a:r>
            <a:endParaRPr lang="en-US" sz="2000" b="1" dirty="0"/>
          </a:p>
        </p:txBody>
      </p:sp>
      <p:sp>
        <p:nvSpPr>
          <p:cNvPr id="18" name="TextBox 17"/>
          <p:cNvSpPr txBox="1"/>
          <p:nvPr/>
        </p:nvSpPr>
        <p:spPr>
          <a:xfrm>
            <a:off x="5751895" y="5496730"/>
            <a:ext cx="1939636" cy="707886"/>
          </a:xfrm>
          <a:prstGeom prst="rect">
            <a:avLst/>
          </a:prstGeom>
          <a:noFill/>
        </p:spPr>
        <p:txBody>
          <a:bodyPr wrap="square" rtlCol="0">
            <a:spAutoFit/>
          </a:bodyPr>
          <a:lstStyle/>
          <a:p>
            <a:pPr algn="ctr"/>
            <a:r>
              <a:rPr lang="en-US" sz="2000" b="1" dirty="0" smtClean="0"/>
              <a:t>Crop development</a:t>
            </a:r>
            <a:endParaRPr lang="en-US" sz="2000" b="1" dirty="0"/>
          </a:p>
        </p:txBody>
      </p:sp>
    </p:spTree>
    <p:extLst>
      <p:ext uri="{BB962C8B-B14F-4D97-AF65-F5344CB8AC3E}">
        <p14:creationId xmlns:p14="http://schemas.microsoft.com/office/powerpoint/2010/main" val="2759320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alley-Irrigation-VRI-1.jpg"/>
          <p:cNvPicPr>
            <a:picLocks noChangeAspect="1"/>
          </p:cNvPicPr>
          <p:nvPr/>
        </p:nvPicPr>
        <p:blipFill rotWithShape="1">
          <a:blip r:embed="rId3">
            <a:extLst>
              <a:ext uri="{28A0092B-C50C-407E-A947-70E740481C1C}">
                <a14:useLocalDpi xmlns:a14="http://schemas.microsoft.com/office/drawing/2010/main" val="0"/>
              </a:ext>
            </a:extLst>
          </a:blip>
          <a:srcRect l="2990" r="13696"/>
          <a:stretch/>
        </p:blipFill>
        <p:spPr>
          <a:xfrm>
            <a:off x="0" y="300182"/>
            <a:ext cx="9144000" cy="6176818"/>
          </a:xfrm>
          <a:prstGeom prst="rect">
            <a:avLst/>
          </a:prstGeom>
        </p:spPr>
      </p:pic>
      <p:sp>
        <p:nvSpPr>
          <p:cNvPr id="3" name="Text Placeholder 2"/>
          <p:cNvSpPr>
            <a:spLocks noGrp="1"/>
          </p:cNvSpPr>
          <p:nvPr>
            <p:ph type="body" idx="1"/>
          </p:nvPr>
        </p:nvSpPr>
        <p:spPr>
          <a:xfrm>
            <a:off x="468749" y="1497347"/>
            <a:ext cx="8070999" cy="4678863"/>
          </a:xfrm>
          <a:solidFill>
            <a:schemeClr val="bg1">
              <a:lumMod val="95000"/>
              <a:alpha val="75000"/>
            </a:schemeClr>
          </a:solidFill>
        </p:spPr>
        <p:txBody>
          <a:bodyPr/>
          <a:lstStyle/>
          <a:p>
            <a:r>
              <a:rPr lang="en-US" sz="2000" b="1" dirty="0"/>
              <a:t>Variable rate irrigation</a:t>
            </a:r>
            <a:r>
              <a:rPr lang="en-US" sz="2000" dirty="0"/>
              <a:t>: water application systems designed to apply variable amounts – or the right amount water – to different areas of a field rather than one uniform rate across the entire field. Also known as sector, zonal, precision application, or site-specific irrigation.</a:t>
            </a:r>
          </a:p>
          <a:p>
            <a:r>
              <a:rPr lang="en-US" sz="2000" dirty="0"/>
              <a:t> </a:t>
            </a:r>
          </a:p>
          <a:p>
            <a:r>
              <a:rPr lang="en-US" sz="2000" b="1" dirty="0"/>
              <a:t>Water use efficiency: </a:t>
            </a:r>
            <a:r>
              <a:rPr lang="en-US" sz="2000" dirty="0"/>
              <a:t>ratio of the yield of an irrigated crop and the amount of total water used to produce the yield. The higher the value, the more efficient the water use.</a:t>
            </a:r>
          </a:p>
          <a:p>
            <a:r>
              <a:rPr lang="en-US" sz="2000" dirty="0"/>
              <a:t> </a:t>
            </a:r>
          </a:p>
          <a:p>
            <a:r>
              <a:rPr lang="en-US" sz="2000" b="1" dirty="0"/>
              <a:t>Yield map: </a:t>
            </a:r>
            <a:r>
              <a:rPr lang="en-US" sz="2000" dirty="0"/>
              <a:t>data collected on crop yield and characteristics, such as moisture content, while the crop is being harvested. Various methods, using a range of sensors, have been developed for mapping crop yields</a:t>
            </a:r>
            <a:r>
              <a:rPr lang="en-US" sz="2000" dirty="0" smtClean="0"/>
              <a:t>.</a:t>
            </a:r>
            <a:endParaRPr lang="en-US" sz="2000" dirty="0"/>
          </a:p>
        </p:txBody>
      </p:sp>
      <p:sp>
        <p:nvSpPr>
          <p:cNvPr id="8" name="Rectangle 7"/>
          <p:cNvSpPr/>
          <p:nvPr/>
        </p:nvSpPr>
        <p:spPr>
          <a:xfrm>
            <a:off x="3191772" y="547954"/>
            <a:ext cx="2807830" cy="707886"/>
          </a:xfrm>
          <a:prstGeom prst="rect">
            <a:avLst/>
          </a:prstGeom>
        </p:spPr>
        <p:txBody>
          <a:bodyPr wrap="none">
            <a:spAutoFit/>
          </a:bodyPr>
          <a:lstStyle/>
          <a:p>
            <a:r>
              <a:rPr lang="en-US" sz="4000" b="1" dirty="0">
                <a:solidFill>
                  <a:schemeClr val="tx1"/>
                </a:solidFill>
              </a:rPr>
              <a:t>Key Terms</a:t>
            </a:r>
          </a:p>
        </p:txBody>
      </p:sp>
    </p:spTree>
    <p:extLst>
      <p:ext uri="{BB962C8B-B14F-4D97-AF65-F5344CB8AC3E}">
        <p14:creationId xmlns:p14="http://schemas.microsoft.com/office/powerpoint/2010/main" val="31800321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Variable Rate Irrigation Video </a:t>
            </a:r>
            <a:endParaRPr lang="en-US" b="1" dirty="0"/>
          </a:p>
        </p:txBody>
      </p:sp>
      <p:sp>
        <p:nvSpPr>
          <p:cNvPr id="4" name="TextBox 3"/>
          <p:cNvSpPr txBox="1"/>
          <p:nvPr/>
        </p:nvSpPr>
        <p:spPr>
          <a:xfrm>
            <a:off x="1984308" y="5410392"/>
            <a:ext cx="5154442" cy="400110"/>
          </a:xfrm>
          <a:prstGeom prst="rect">
            <a:avLst/>
          </a:prstGeom>
          <a:noFill/>
        </p:spPr>
        <p:txBody>
          <a:bodyPr wrap="square" rtlCol="0">
            <a:spAutoFit/>
          </a:bodyPr>
          <a:lstStyle/>
          <a:p>
            <a:pPr algn="ctr"/>
            <a:r>
              <a:rPr lang="en-US" sz="2000" dirty="0" smtClean="0">
                <a:hlinkClick r:id="rId3"/>
              </a:rPr>
              <a:t>Click Here to View Video</a:t>
            </a:r>
            <a:endParaRPr lang="en-US" sz="2000" dirty="0"/>
          </a:p>
        </p:txBody>
      </p:sp>
      <p:pic>
        <p:nvPicPr>
          <p:cNvPr id="5" name="Picture 4" descr="Screen Shot 2017-06-15 at 7.02.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663700"/>
            <a:ext cx="7759700" cy="3530600"/>
          </a:xfrm>
          <a:prstGeom prst="rect">
            <a:avLst/>
          </a:prstGeom>
        </p:spPr>
      </p:pic>
      <p:pic>
        <p:nvPicPr>
          <p:cNvPr id="3" name="Picture 2" descr="Screen Shot 2017-06-18 at 4.33.0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0" y="1473200"/>
            <a:ext cx="8115300" cy="3898900"/>
          </a:xfrm>
          <a:prstGeom prst="rect">
            <a:avLst/>
          </a:prstGeom>
        </p:spPr>
      </p:pic>
    </p:spTree>
    <p:extLst>
      <p:ext uri="{BB962C8B-B14F-4D97-AF65-F5344CB8AC3E}">
        <p14:creationId xmlns:p14="http://schemas.microsoft.com/office/powerpoint/2010/main" val="29613407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0442"/>
            <a:ext cx="6449674" cy="1143000"/>
          </a:xfrm>
        </p:spPr>
        <p:txBody>
          <a:bodyPr/>
          <a:lstStyle/>
          <a:p>
            <a:pPr algn="ctr"/>
            <a:r>
              <a:rPr lang="en-US" sz="4400" b="1" dirty="0" smtClean="0"/>
              <a:t>Irrigation Efficiency</a:t>
            </a:r>
            <a:endParaRPr lang="en-US" sz="4400" b="1" dirty="0"/>
          </a:p>
        </p:txBody>
      </p:sp>
      <p:sp>
        <p:nvSpPr>
          <p:cNvPr id="4" name="Down Arrow 3"/>
          <p:cNvSpPr/>
          <p:nvPr/>
        </p:nvSpPr>
        <p:spPr>
          <a:xfrm rot="10800000">
            <a:off x="835450" y="1356428"/>
            <a:ext cx="4578266" cy="5110935"/>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411949" y="3724175"/>
            <a:ext cx="4443821" cy="1938992"/>
          </a:xfrm>
          <a:prstGeom prst="rect">
            <a:avLst/>
          </a:prstGeom>
        </p:spPr>
        <p:txBody>
          <a:bodyPr wrap="square">
            <a:spAutoFit/>
          </a:bodyPr>
          <a:lstStyle/>
          <a:p>
            <a:pPr marL="342900" lvl="0" indent="-342900">
              <a:buFont typeface="Arial"/>
              <a:buChar char="•"/>
            </a:pPr>
            <a:r>
              <a:rPr lang="en-US" sz="2400" dirty="0" smtClean="0"/>
              <a:t>Lowers </a:t>
            </a:r>
            <a:r>
              <a:rPr lang="en-US" sz="2400" dirty="0"/>
              <a:t>operating costs</a:t>
            </a:r>
          </a:p>
          <a:p>
            <a:pPr marL="342900" lvl="0" indent="-342900">
              <a:buFont typeface="Arial"/>
              <a:buChar char="•"/>
            </a:pPr>
            <a:r>
              <a:rPr lang="en-US" sz="2400" dirty="0" smtClean="0"/>
              <a:t>Improves </a:t>
            </a:r>
            <a:r>
              <a:rPr lang="en-US" sz="2400" dirty="0"/>
              <a:t>production per unit of water delivered</a:t>
            </a:r>
          </a:p>
          <a:p>
            <a:pPr marL="342900" lvl="0" indent="-342900">
              <a:buFont typeface="Arial"/>
              <a:buChar char="•"/>
            </a:pPr>
            <a:r>
              <a:rPr lang="en-US" sz="2400" dirty="0" smtClean="0"/>
              <a:t>Improves </a:t>
            </a:r>
            <a:r>
              <a:rPr lang="en-US" sz="2400" dirty="0"/>
              <a:t>environmental </a:t>
            </a:r>
            <a:r>
              <a:rPr lang="en-US" sz="2400" dirty="0" smtClean="0"/>
              <a:t>benefits</a:t>
            </a:r>
            <a:endParaRPr lang="en-US" sz="2400" dirty="0"/>
          </a:p>
        </p:txBody>
      </p:sp>
    </p:spTree>
    <p:extLst>
      <p:ext uri="{BB962C8B-B14F-4D97-AF65-F5344CB8AC3E}">
        <p14:creationId xmlns:p14="http://schemas.microsoft.com/office/powerpoint/2010/main" val="1357756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06" y="671943"/>
            <a:ext cx="8128000" cy="4572000"/>
          </a:xfrm>
          <a:prstGeom prst="rect">
            <a:avLst/>
          </a:prstGeom>
        </p:spPr>
      </p:pic>
    </p:spTree>
    <p:extLst>
      <p:ext uri="{BB962C8B-B14F-4D97-AF65-F5344CB8AC3E}">
        <p14:creationId xmlns:p14="http://schemas.microsoft.com/office/powerpoint/2010/main" val="26858176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4200"/>
            <a:ext cx="8433883" cy="1143000"/>
          </a:xfrm>
        </p:spPr>
        <p:txBody>
          <a:bodyPr/>
          <a:lstStyle/>
          <a:p>
            <a:pPr algn="ctr"/>
            <a:r>
              <a:rPr lang="en-US" sz="4000" b="1" dirty="0" smtClean="0"/>
              <a:t>Create a Variable Rate System! </a:t>
            </a:r>
            <a:endParaRPr lang="en-US" sz="4000" b="1" dirty="0"/>
          </a:p>
        </p:txBody>
      </p:sp>
      <p:pic>
        <p:nvPicPr>
          <p:cNvPr id="5" name="Picture 4" descr="273487-seo.png"/>
          <p:cNvPicPr>
            <a:picLocks noChangeAspect="1"/>
          </p:cNvPicPr>
          <p:nvPr/>
        </p:nvPicPr>
        <p:blipFill rotWithShape="1">
          <a:blip r:embed="rId3">
            <a:extLst>
              <a:ext uri="{28A0092B-C50C-407E-A947-70E740481C1C}">
                <a14:useLocalDpi xmlns:a14="http://schemas.microsoft.com/office/drawing/2010/main" val="0"/>
              </a:ext>
            </a:extLst>
          </a:blip>
          <a:srcRect l="69228" t="35587" b="37852"/>
          <a:stretch/>
        </p:blipFill>
        <p:spPr>
          <a:xfrm>
            <a:off x="22278" y="2102152"/>
            <a:ext cx="2245032" cy="1821558"/>
          </a:xfrm>
          <a:prstGeom prst="rect">
            <a:avLst/>
          </a:prstGeom>
        </p:spPr>
      </p:pic>
      <p:sp>
        <p:nvSpPr>
          <p:cNvPr id="6" name="TextBox 5"/>
          <p:cNvSpPr txBox="1"/>
          <p:nvPr/>
        </p:nvSpPr>
        <p:spPr>
          <a:xfrm>
            <a:off x="323040" y="4091776"/>
            <a:ext cx="1396436" cy="400110"/>
          </a:xfrm>
          <a:prstGeom prst="rect">
            <a:avLst/>
          </a:prstGeom>
          <a:noFill/>
        </p:spPr>
        <p:txBody>
          <a:bodyPr wrap="none" rtlCol="0">
            <a:spAutoFit/>
          </a:bodyPr>
          <a:lstStyle/>
          <a:p>
            <a:r>
              <a:rPr lang="en-US" sz="2000" b="1" dirty="0" smtClean="0"/>
              <a:t>As a team</a:t>
            </a:r>
            <a:endParaRPr lang="en-US" sz="2000" b="1" dirty="0"/>
          </a:p>
        </p:txBody>
      </p:sp>
      <p:pic>
        <p:nvPicPr>
          <p:cNvPr id="7" name="Picture 6" descr="273487-seo.png"/>
          <p:cNvPicPr>
            <a:picLocks noChangeAspect="1"/>
          </p:cNvPicPr>
          <p:nvPr/>
        </p:nvPicPr>
        <p:blipFill rotWithShape="1">
          <a:blip r:embed="rId3">
            <a:extLst>
              <a:ext uri="{28A0092B-C50C-407E-A947-70E740481C1C}">
                <a14:useLocalDpi xmlns:a14="http://schemas.microsoft.com/office/drawing/2010/main" val="0"/>
              </a:ext>
            </a:extLst>
          </a:blip>
          <a:srcRect l="69228" t="67987"/>
          <a:stretch/>
        </p:blipFill>
        <p:spPr>
          <a:xfrm>
            <a:off x="1797716" y="2082174"/>
            <a:ext cx="2245032" cy="2195479"/>
          </a:xfrm>
          <a:prstGeom prst="rect">
            <a:avLst/>
          </a:prstGeom>
        </p:spPr>
      </p:pic>
      <p:sp>
        <p:nvSpPr>
          <p:cNvPr id="8" name="TextBox 7"/>
          <p:cNvSpPr txBox="1"/>
          <p:nvPr/>
        </p:nvSpPr>
        <p:spPr>
          <a:xfrm>
            <a:off x="2283361" y="3979950"/>
            <a:ext cx="1068697" cy="707886"/>
          </a:xfrm>
          <a:prstGeom prst="rect">
            <a:avLst/>
          </a:prstGeom>
          <a:noFill/>
        </p:spPr>
        <p:txBody>
          <a:bodyPr wrap="none" rtlCol="0">
            <a:spAutoFit/>
          </a:bodyPr>
          <a:lstStyle/>
          <a:p>
            <a:r>
              <a:rPr lang="en-US" sz="2000" b="1" dirty="0" smtClean="0"/>
              <a:t>Build a </a:t>
            </a:r>
          </a:p>
          <a:p>
            <a:r>
              <a:rPr lang="en-US" sz="2000" b="1" dirty="0" smtClean="0"/>
              <a:t>system</a:t>
            </a:r>
            <a:endParaRPr lang="en-US" sz="2000" b="1" dirty="0"/>
          </a:p>
        </p:txBody>
      </p:sp>
      <p:pic>
        <p:nvPicPr>
          <p:cNvPr id="9" name="Picture 8" descr="Water Ic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649" y="2383683"/>
            <a:ext cx="1453904" cy="1453904"/>
          </a:xfrm>
          <a:prstGeom prst="rect">
            <a:avLst/>
          </a:prstGeom>
        </p:spPr>
      </p:pic>
      <p:sp>
        <p:nvSpPr>
          <p:cNvPr id="10" name="TextBox 9"/>
          <p:cNvSpPr txBox="1"/>
          <p:nvPr/>
        </p:nvSpPr>
        <p:spPr>
          <a:xfrm>
            <a:off x="3828597" y="3979732"/>
            <a:ext cx="1524426" cy="707886"/>
          </a:xfrm>
          <a:prstGeom prst="rect">
            <a:avLst/>
          </a:prstGeom>
          <a:noFill/>
        </p:spPr>
        <p:txBody>
          <a:bodyPr wrap="none" rtlCol="0">
            <a:spAutoFit/>
          </a:bodyPr>
          <a:lstStyle/>
          <a:p>
            <a:pPr algn="ctr"/>
            <a:r>
              <a:rPr lang="en-US" sz="2000" b="1" dirty="0" smtClean="0"/>
              <a:t>To </a:t>
            </a:r>
            <a:r>
              <a:rPr lang="en-US" sz="2000" b="1" dirty="0" smtClean="0"/>
              <a:t>allocate </a:t>
            </a:r>
          </a:p>
          <a:p>
            <a:pPr algn="ctr"/>
            <a:r>
              <a:rPr lang="en-US" sz="2000" b="1" dirty="0" smtClean="0"/>
              <a:t>water</a:t>
            </a:r>
            <a:endParaRPr lang="en-US" sz="2000" b="1" dirty="0"/>
          </a:p>
        </p:txBody>
      </p:sp>
      <p:sp>
        <p:nvSpPr>
          <p:cNvPr id="15" name="TextBox 14"/>
          <p:cNvSpPr txBox="1"/>
          <p:nvPr/>
        </p:nvSpPr>
        <p:spPr>
          <a:xfrm>
            <a:off x="5481223" y="4007270"/>
            <a:ext cx="1595183" cy="707886"/>
          </a:xfrm>
          <a:prstGeom prst="rect">
            <a:avLst/>
          </a:prstGeom>
          <a:noFill/>
        </p:spPr>
        <p:txBody>
          <a:bodyPr wrap="none" rtlCol="0">
            <a:spAutoFit/>
          </a:bodyPr>
          <a:lstStyle/>
          <a:p>
            <a:pPr algn="ctr"/>
            <a:r>
              <a:rPr lang="en-US" sz="2000" b="1" dirty="0" smtClean="0"/>
              <a:t>Into </a:t>
            </a:r>
            <a:r>
              <a:rPr lang="en-US" sz="2000" b="1" dirty="0" smtClean="0"/>
              <a:t>THREE </a:t>
            </a:r>
            <a:endParaRPr lang="en-US" sz="2000" b="1" dirty="0" smtClean="0"/>
          </a:p>
          <a:p>
            <a:pPr algn="ctr"/>
            <a:r>
              <a:rPr lang="en-US" sz="2000" b="1" dirty="0" smtClean="0"/>
              <a:t>containers</a:t>
            </a:r>
            <a:endParaRPr lang="en-US" sz="2000" b="1" dirty="0"/>
          </a:p>
        </p:txBody>
      </p:sp>
      <p:sp>
        <p:nvSpPr>
          <p:cNvPr id="16" name="Oval 15"/>
          <p:cNvSpPr/>
          <p:nvPr/>
        </p:nvSpPr>
        <p:spPr>
          <a:xfrm>
            <a:off x="5578829" y="2355900"/>
            <a:ext cx="1474676" cy="1510084"/>
          </a:xfrm>
          <a:prstGeom prst="ellipse">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Screen Shot 2017-05-29 at 10.12.14 PM.png"/>
          <p:cNvPicPr>
            <a:picLocks noChangeAspect="1"/>
          </p:cNvPicPr>
          <p:nvPr/>
        </p:nvPicPr>
        <p:blipFill>
          <a:blip r:embed="rId5">
            <a:extLst>
              <a:ext uri="{BEBA8EAE-BF5A-486C-A8C5-ECC9F3942E4B}">
                <a14:imgProps xmlns:a14="http://schemas.microsoft.com/office/drawing/2010/main">
                  <a14:imgLayer r:embed="rId6">
                    <a14:imgEffect>
                      <a14:backgroundRemoval t="33333" b="95238" l="14375" r="87500"/>
                    </a14:imgEffect>
                  </a14:imgLayer>
                </a14:imgProps>
              </a:ext>
              <a:ext uri="{28A0092B-C50C-407E-A947-70E740481C1C}">
                <a14:useLocalDpi xmlns:a14="http://schemas.microsoft.com/office/drawing/2010/main" val="0"/>
              </a:ext>
            </a:extLst>
          </a:blip>
          <a:stretch>
            <a:fillRect/>
          </a:stretch>
        </p:blipFill>
        <p:spPr>
          <a:xfrm>
            <a:off x="5690885" y="2633104"/>
            <a:ext cx="728099" cy="764504"/>
          </a:xfrm>
          <a:prstGeom prst="rect">
            <a:avLst/>
          </a:prstGeom>
        </p:spPr>
      </p:pic>
      <p:pic>
        <p:nvPicPr>
          <p:cNvPr id="17" name="Picture 16" descr="Screen Shot 2017-05-29 at 10.12.14 PM.png"/>
          <p:cNvPicPr>
            <a:picLocks noChangeAspect="1"/>
          </p:cNvPicPr>
          <p:nvPr/>
        </p:nvPicPr>
        <p:blipFill>
          <a:blip r:embed="rId5">
            <a:extLst>
              <a:ext uri="{BEBA8EAE-BF5A-486C-A8C5-ECC9F3942E4B}">
                <a14:imgProps xmlns:a14="http://schemas.microsoft.com/office/drawing/2010/main">
                  <a14:imgLayer r:embed="rId7">
                    <a14:imgEffect>
                      <a14:backgroundRemoval t="33333" b="95238" l="14375" r="87500"/>
                    </a14:imgEffect>
                  </a14:imgLayer>
                </a14:imgProps>
              </a:ext>
              <a:ext uri="{28A0092B-C50C-407E-A947-70E740481C1C}">
                <a14:useLocalDpi xmlns:a14="http://schemas.microsoft.com/office/drawing/2010/main" val="0"/>
              </a:ext>
            </a:extLst>
          </a:blip>
          <a:stretch>
            <a:fillRect/>
          </a:stretch>
        </p:blipFill>
        <p:spPr>
          <a:xfrm>
            <a:off x="6207334" y="2785504"/>
            <a:ext cx="728099" cy="764504"/>
          </a:xfrm>
          <a:prstGeom prst="rect">
            <a:avLst/>
          </a:prstGeom>
        </p:spPr>
      </p:pic>
      <p:sp>
        <p:nvSpPr>
          <p:cNvPr id="20" name="Freeform 19"/>
          <p:cNvSpPr/>
          <p:nvPr/>
        </p:nvSpPr>
        <p:spPr>
          <a:xfrm>
            <a:off x="5817643" y="2745331"/>
            <a:ext cx="445719" cy="616239"/>
          </a:xfrm>
          <a:custGeom>
            <a:avLst/>
            <a:gdLst>
              <a:gd name="connsiteX0" fmla="*/ 0 w 560265"/>
              <a:gd name="connsiteY0" fmla="*/ 0 h 616239"/>
              <a:gd name="connsiteX1" fmla="*/ 74702 w 560265"/>
              <a:gd name="connsiteY1" fmla="*/ 616239 h 616239"/>
              <a:gd name="connsiteX2" fmla="*/ 541590 w 560265"/>
              <a:gd name="connsiteY2" fmla="*/ 597565 h 616239"/>
              <a:gd name="connsiteX3" fmla="*/ 560265 w 560265"/>
              <a:gd name="connsiteY3" fmla="*/ 0 h 616239"/>
              <a:gd name="connsiteX4" fmla="*/ 0 w 560265"/>
              <a:gd name="connsiteY4" fmla="*/ 0 h 61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65" h="616239">
                <a:moveTo>
                  <a:pt x="0" y="0"/>
                </a:moveTo>
                <a:lnTo>
                  <a:pt x="74702" y="616239"/>
                </a:lnTo>
                <a:lnTo>
                  <a:pt x="541590" y="597565"/>
                </a:lnTo>
                <a:lnTo>
                  <a:pt x="560265" y="0"/>
                </a:lnTo>
                <a:lnTo>
                  <a:pt x="0" y="0"/>
                </a:lnTo>
                <a:close/>
              </a:path>
            </a:pathLst>
          </a:custGeom>
          <a:no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6343563" y="2897731"/>
            <a:ext cx="445719" cy="616239"/>
          </a:xfrm>
          <a:custGeom>
            <a:avLst/>
            <a:gdLst>
              <a:gd name="connsiteX0" fmla="*/ 0 w 560265"/>
              <a:gd name="connsiteY0" fmla="*/ 0 h 616239"/>
              <a:gd name="connsiteX1" fmla="*/ 74702 w 560265"/>
              <a:gd name="connsiteY1" fmla="*/ 616239 h 616239"/>
              <a:gd name="connsiteX2" fmla="*/ 541590 w 560265"/>
              <a:gd name="connsiteY2" fmla="*/ 597565 h 616239"/>
              <a:gd name="connsiteX3" fmla="*/ 560265 w 560265"/>
              <a:gd name="connsiteY3" fmla="*/ 0 h 616239"/>
              <a:gd name="connsiteX4" fmla="*/ 0 w 560265"/>
              <a:gd name="connsiteY4" fmla="*/ 0 h 61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65" h="616239">
                <a:moveTo>
                  <a:pt x="0" y="0"/>
                </a:moveTo>
                <a:lnTo>
                  <a:pt x="74702" y="616239"/>
                </a:lnTo>
                <a:lnTo>
                  <a:pt x="541590" y="597565"/>
                </a:lnTo>
                <a:lnTo>
                  <a:pt x="560265" y="0"/>
                </a:lnTo>
                <a:lnTo>
                  <a:pt x="0" y="0"/>
                </a:lnTo>
                <a:close/>
              </a:path>
            </a:pathLst>
          </a:custGeom>
          <a:no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Screen Shot 2017-05-29 at 10.12.14 PM.png"/>
          <p:cNvPicPr>
            <a:picLocks noChangeAspect="1"/>
          </p:cNvPicPr>
          <p:nvPr/>
        </p:nvPicPr>
        <p:blipFill>
          <a:blip r:embed="rId5">
            <a:extLst>
              <a:ext uri="{BEBA8EAE-BF5A-486C-A8C5-ECC9F3942E4B}">
                <a14:imgProps xmlns:a14="http://schemas.microsoft.com/office/drawing/2010/main">
                  <a14:imgLayer r:embed="rId7">
                    <a14:imgEffect>
                      <a14:backgroundRemoval t="33333" b="95238" l="14375" r="87500"/>
                    </a14:imgEffect>
                  </a14:imgLayer>
                </a14:imgProps>
              </a:ext>
              <a:ext uri="{28A0092B-C50C-407E-A947-70E740481C1C}">
                <a14:useLocalDpi xmlns:a14="http://schemas.microsoft.com/office/drawing/2010/main" val="0"/>
              </a:ext>
            </a:extLst>
          </a:blip>
          <a:stretch>
            <a:fillRect/>
          </a:stretch>
        </p:blipFill>
        <p:spPr>
          <a:xfrm>
            <a:off x="5962804" y="2979318"/>
            <a:ext cx="728099" cy="764504"/>
          </a:xfrm>
          <a:prstGeom prst="rect">
            <a:avLst/>
          </a:prstGeom>
        </p:spPr>
      </p:pic>
      <p:sp>
        <p:nvSpPr>
          <p:cNvPr id="23" name="Freeform 22"/>
          <p:cNvSpPr/>
          <p:nvPr/>
        </p:nvSpPr>
        <p:spPr>
          <a:xfrm>
            <a:off x="6087006" y="3064851"/>
            <a:ext cx="445719" cy="616239"/>
          </a:xfrm>
          <a:custGeom>
            <a:avLst/>
            <a:gdLst>
              <a:gd name="connsiteX0" fmla="*/ 0 w 560265"/>
              <a:gd name="connsiteY0" fmla="*/ 0 h 616239"/>
              <a:gd name="connsiteX1" fmla="*/ 74702 w 560265"/>
              <a:gd name="connsiteY1" fmla="*/ 616239 h 616239"/>
              <a:gd name="connsiteX2" fmla="*/ 541590 w 560265"/>
              <a:gd name="connsiteY2" fmla="*/ 597565 h 616239"/>
              <a:gd name="connsiteX3" fmla="*/ 560265 w 560265"/>
              <a:gd name="connsiteY3" fmla="*/ 0 h 616239"/>
              <a:gd name="connsiteX4" fmla="*/ 0 w 560265"/>
              <a:gd name="connsiteY4" fmla="*/ 0 h 61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65" h="616239">
                <a:moveTo>
                  <a:pt x="0" y="0"/>
                </a:moveTo>
                <a:lnTo>
                  <a:pt x="74702" y="616239"/>
                </a:lnTo>
                <a:lnTo>
                  <a:pt x="541590" y="597565"/>
                </a:lnTo>
                <a:lnTo>
                  <a:pt x="560265" y="0"/>
                </a:lnTo>
                <a:lnTo>
                  <a:pt x="0" y="0"/>
                </a:lnTo>
                <a:close/>
              </a:path>
            </a:pathLst>
          </a:custGeom>
          <a:no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416406" y="2441452"/>
            <a:ext cx="1474676" cy="1510084"/>
          </a:xfrm>
          <a:prstGeom prst="ellipse">
            <a:avLst/>
          </a:prstGeom>
          <a:solidFill>
            <a:srgbClr val="2A55D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25" name="Picture 24" descr="65516-20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6109" y="2733376"/>
            <a:ext cx="1094006" cy="1094006"/>
          </a:xfrm>
          <a:prstGeom prst="rect">
            <a:avLst/>
          </a:prstGeom>
        </p:spPr>
      </p:pic>
      <p:sp>
        <p:nvSpPr>
          <p:cNvPr id="26" name="TextBox 25"/>
          <p:cNvSpPr txBox="1"/>
          <p:nvPr/>
        </p:nvSpPr>
        <p:spPr>
          <a:xfrm>
            <a:off x="7412463" y="4001156"/>
            <a:ext cx="1603073" cy="1323439"/>
          </a:xfrm>
          <a:prstGeom prst="rect">
            <a:avLst/>
          </a:prstGeom>
          <a:noFill/>
        </p:spPr>
        <p:txBody>
          <a:bodyPr wrap="none" rtlCol="0">
            <a:spAutoFit/>
          </a:bodyPr>
          <a:lstStyle/>
          <a:p>
            <a:pPr algn="ctr"/>
            <a:r>
              <a:rPr lang="en-US" sz="2000" b="1" dirty="0" smtClean="0"/>
              <a:t>Of different </a:t>
            </a:r>
            <a:br>
              <a:rPr lang="en-US" sz="2000" b="1" dirty="0" smtClean="0"/>
            </a:br>
            <a:r>
              <a:rPr lang="en-US" sz="2000" b="1" dirty="0" smtClean="0"/>
              <a:t>amounts:</a:t>
            </a:r>
          </a:p>
          <a:p>
            <a:pPr algn="ctr"/>
            <a:r>
              <a:rPr lang="en-US" sz="2000" b="1" dirty="0" smtClean="0"/>
              <a:t>2 oz.; 6</a:t>
            </a:r>
            <a:r>
              <a:rPr lang="en-US" sz="2000" b="1" dirty="0" smtClean="0"/>
              <a:t> oz.;</a:t>
            </a:r>
          </a:p>
          <a:p>
            <a:pPr algn="ctr"/>
            <a:r>
              <a:rPr lang="en-US" sz="2000" b="1" dirty="0" smtClean="0"/>
              <a:t>8 oz.</a:t>
            </a:r>
            <a:endParaRPr lang="en-US" sz="2000" b="1" dirty="0"/>
          </a:p>
        </p:txBody>
      </p:sp>
    </p:spTree>
    <p:extLst>
      <p:ext uri="{BB962C8B-B14F-4D97-AF65-F5344CB8AC3E}">
        <p14:creationId xmlns:p14="http://schemas.microsoft.com/office/powerpoint/2010/main" val="14320040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8995</TotalTime>
  <Words>1306</Words>
  <Application>Microsoft Macintosh PowerPoint</Application>
  <PresentationFormat>On-screen Show (4:3)</PresentationFormat>
  <Paragraphs>156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Variable Rate  Technologies   Developed by Nebraska Extension</vt:lpstr>
      <vt:lpstr>PowerPoint Presentation</vt:lpstr>
      <vt:lpstr>PowerPoint Presentation</vt:lpstr>
      <vt:lpstr>Field productivity may vary due to differences in:  </vt:lpstr>
      <vt:lpstr>PowerPoint Presentation</vt:lpstr>
      <vt:lpstr>Variable Rate Irrigation Video </vt:lpstr>
      <vt:lpstr>Irrigation Efficiency</vt:lpstr>
      <vt:lpstr>PowerPoint Presentation</vt:lpstr>
      <vt:lpstr>Create a Variable Rate System! </vt:lpstr>
      <vt:lpstr>Variable Rate Irrigation</vt:lpstr>
      <vt:lpstr>Water Application can be Varied by</vt:lpstr>
      <vt:lpstr>Speed Control</vt:lpstr>
      <vt:lpstr>Zone Control</vt:lpstr>
      <vt:lpstr>PowerPoint Presentation</vt:lpstr>
      <vt:lpstr>Technology &amp; Agriculture…</vt:lpstr>
      <vt:lpstr>Reflect &amp; Share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out Sticky Moose!   Go to the link below to complete these three quick questions!   http://bit.ly/1UEAE6C  Voting/Polling Resource: stickymoose.com</dc:title>
  <cp:lastModifiedBy>Jordyn Lechtenberg</cp:lastModifiedBy>
  <cp:revision>100</cp:revision>
  <cp:lastPrinted>2016-06-15T01:59:47Z</cp:lastPrinted>
  <dcterms:modified xsi:type="dcterms:W3CDTF">2017-06-19T02:42:06Z</dcterms:modified>
</cp:coreProperties>
</file>