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660"/>
  </p:normalViewPr>
  <p:slideViewPr>
    <p:cSldViewPr>
      <p:cViewPr varScale="1">
        <p:scale>
          <a:sx n="70" d="100"/>
          <a:sy n="70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0F402B-B070-43C2-AEBC-C0D757BDCCC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E8AAA6-BD4A-4E15-99F6-1CD6E61704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 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Unit: Soil </a:t>
            </a:r>
            <a:r>
              <a:rPr lang="en-US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Function and 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As land moves from forest to grassland and from grassland to cropland:</a:t>
            </a:r>
            <a:endParaRPr lang="en-US" sz="2000" dirty="0"/>
          </a:p>
          <a:p>
            <a:pPr lvl="1"/>
            <a:r>
              <a:rPr lang="en-US" sz="2400" dirty="0"/>
              <a:t>Organic matter is lost</a:t>
            </a:r>
            <a:endParaRPr lang="en-US" sz="2000" dirty="0"/>
          </a:p>
          <a:p>
            <a:pPr lvl="1"/>
            <a:r>
              <a:rPr lang="en-US" sz="2400" dirty="0"/>
              <a:t>Soil minerals are removed (during harvest)</a:t>
            </a:r>
            <a:endParaRPr lang="en-US" sz="2000" dirty="0"/>
          </a:p>
          <a:p>
            <a:pPr lvl="1"/>
            <a:r>
              <a:rPr lang="en-US" sz="2400" dirty="0"/>
              <a:t>Erosion increases</a:t>
            </a:r>
            <a:endParaRPr lang="en-US" sz="2000" dirty="0"/>
          </a:p>
          <a:p>
            <a:pPr lvl="1"/>
            <a:r>
              <a:rPr lang="en-US" sz="2400" dirty="0"/>
              <a:t>Nitrogen and sulfur are added to the soil</a:t>
            </a:r>
            <a:endParaRPr lang="en-US" sz="2000" dirty="0"/>
          </a:p>
          <a:p>
            <a:pPr lvl="1"/>
            <a:r>
              <a:rPr lang="en-US" sz="2400" dirty="0"/>
              <a:t>pH decreases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Function and 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Acidification can be limited or corrected by:</a:t>
            </a:r>
            <a:endParaRPr lang="en-US" sz="2000" dirty="0"/>
          </a:p>
          <a:p>
            <a:pPr lvl="1"/>
            <a:r>
              <a:rPr lang="en-US" sz="2400" dirty="0"/>
              <a:t>Adding lime yields an increased pH</a:t>
            </a:r>
            <a:endParaRPr lang="en-US" sz="2000" dirty="0"/>
          </a:p>
          <a:p>
            <a:pPr lvl="1"/>
            <a:r>
              <a:rPr lang="en-US" sz="2400" dirty="0"/>
              <a:t>Applying nitrogen and sulfur in the correct amounts and at the times when plants are using them</a:t>
            </a:r>
            <a:endParaRPr lang="en-US" sz="2000" dirty="0"/>
          </a:p>
          <a:p>
            <a:pPr lvl="1"/>
            <a:r>
              <a:rPr lang="en-US" sz="2400" dirty="0"/>
              <a:t>Diversifying crop rotations</a:t>
            </a:r>
            <a:endParaRPr lang="en-US" sz="2000" dirty="0"/>
          </a:p>
          <a:p>
            <a:pPr lvl="1"/>
            <a:r>
              <a:rPr lang="en-US" sz="2400" dirty="0"/>
              <a:t>Applying organic matter </a:t>
            </a:r>
            <a:endParaRPr lang="en-US" sz="2000" dirty="0"/>
          </a:p>
          <a:p>
            <a:pPr lvl="1"/>
            <a:r>
              <a:rPr lang="en-US" sz="2400" dirty="0"/>
              <a:t>Using no-till practices and cover crops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Function and 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 pH level that is too low or too high can cause</a:t>
            </a:r>
            <a:endParaRPr lang="en-US" sz="2000" dirty="0"/>
          </a:p>
          <a:p>
            <a:pPr lvl="1"/>
            <a:r>
              <a:rPr lang="en-US" sz="2400" dirty="0"/>
              <a:t>Nutrient deficiencies because of leaching</a:t>
            </a:r>
            <a:endParaRPr lang="en-US" sz="2000" dirty="0"/>
          </a:p>
          <a:p>
            <a:pPr lvl="1"/>
            <a:r>
              <a:rPr lang="en-US" sz="2400" dirty="0"/>
              <a:t>A decline in microbial activity because of improper environment for the microbes</a:t>
            </a:r>
            <a:endParaRPr lang="en-US" sz="2000" dirty="0"/>
          </a:p>
          <a:p>
            <a:pPr lvl="1"/>
            <a:r>
              <a:rPr lang="en-US" sz="2400" dirty="0"/>
              <a:t>A decrease in crop yields</a:t>
            </a:r>
            <a:endParaRPr lang="en-US" sz="2000" dirty="0"/>
          </a:p>
          <a:p>
            <a:pPr lvl="1"/>
            <a:r>
              <a:rPr lang="en-US" sz="2400" dirty="0"/>
              <a:t>A deterioration of overall soil health</a:t>
            </a:r>
            <a:endParaRPr lang="en-US" sz="2000" dirty="0"/>
          </a:p>
          <a:p>
            <a:pPr lvl="1"/>
            <a:r>
              <a:rPr lang="en-US" sz="2400" dirty="0"/>
              <a:t>An inhibition of the nitrogen cycle (low pH)</a:t>
            </a:r>
            <a:endParaRPr lang="en-US" sz="2000" dirty="0"/>
          </a:p>
          <a:p>
            <a:pPr lvl="1"/>
            <a:r>
              <a:rPr lang="en-US" sz="2400" dirty="0"/>
              <a:t>Limited effectiveness of herbicide and insecticide degradation</a:t>
            </a:r>
            <a:endParaRPr lang="en-US" sz="2000" dirty="0"/>
          </a:p>
          <a:p>
            <a:pPr lvl="1"/>
            <a:r>
              <a:rPr lang="en-US" sz="2400" dirty="0"/>
              <a:t>Limited solubility of heavy metals</a:t>
            </a:r>
            <a:endParaRPr lang="en-US" sz="2000" dirty="0"/>
          </a:p>
          <a:p>
            <a:pPr lvl="1"/>
            <a:r>
              <a:rPr lang="en-US" sz="2400" dirty="0"/>
              <a:t>A lack of effectiveness and carry-over of herbicides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Define: acidity, alkalinity, buffering capacity, soil pH</a:t>
            </a:r>
          </a:p>
          <a:p>
            <a:pPr lvl="0"/>
            <a:r>
              <a:rPr lang="en-US" dirty="0" smtClean="0"/>
              <a:t>List and describe inherent factors that affect soil pH</a:t>
            </a:r>
          </a:p>
          <a:p>
            <a:pPr lvl="0"/>
            <a:r>
              <a:rPr lang="en-US" dirty="0" smtClean="0"/>
              <a:t>Describe how to manage soil pH</a:t>
            </a:r>
          </a:p>
          <a:p>
            <a:pPr lvl="0"/>
            <a:r>
              <a:rPr lang="en-US" dirty="0" smtClean="0"/>
              <a:t>Describe how soil pH affects soil function</a:t>
            </a:r>
          </a:p>
          <a:p>
            <a:pPr lvl="0"/>
            <a:r>
              <a:rPr lang="en-US" dirty="0" smtClean="0"/>
              <a:t>Measure and interpret soil pH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256378"/>
            <a:ext cx="225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Acidity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9358" y="221021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a pH of less than 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5943" y="379323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Buffering Capacity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0412" y="3793239"/>
            <a:ext cx="422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soil’s ability to maintain its pH when changes are being made to the soil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45943" y="477718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pH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23197" y="30017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Alkalinity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47985" y="477695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measure of the soil’s acidity or alkalinity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07000" y="300172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a pH of greater than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Indicates soil health</a:t>
            </a:r>
            <a:endParaRPr lang="en-US" dirty="0"/>
          </a:p>
          <a:p>
            <a:pPr lvl="0"/>
            <a:r>
              <a:rPr lang="en-US" dirty="0"/>
              <a:t>A</a:t>
            </a:r>
            <a:r>
              <a:rPr lang="en-US" dirty="0" smtClean="0"/>
              <a:t>ffects </a:t>
            </a:r>
          </a:p>
          <a:p>
            <a:pPr lvl="1"/>
            <a:r>
              <a:rPr lang="en-US" dirty="0" smtClean="0"/>
              <a:t>crop yields</a:t>
            </a:r>
          </a:p>
          <a:p>
            <a:pPr lvl="1"/>
            <a:r>
              <a:rPr lang="en-US" dirty="0" smtClean="0"/>
              <a:t>crop suitability</a:t>
            </a:r>
          </a:p>
          <a:p>
            <a:pPr lvl="1"/>
            <a:r>
              <a:rPr lang="en-US" dirty="0" smtClean="0"/>
              <a:t>plant </a:t>
            </a:r>
            <a:r>
              <a:rPr lang="en-US" dirty="0"/>
              <a:t>nutrient availability </a:t>
            </a:r>
            <a:endParaRPr lang="en-US" dirty="0"/>
          </a:p>
          <a:p>
            <a:pPr lvl="1"/>
            <a:r>
              <a:rPr lang="en-US" dirty="0" smtClean="0"/>
              <a:t>survival of soil microorganisms</a:t>
            </a:r>
            <a:endParaRPr lang="en-US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</a:t>
            </a:r>
            <a:r>
              <a:rPr lang="en-US" dirty="0" smtClean="0"/>
              <a:t>managed by</a:t>
            </a:r>
          </a:p>
          <a:p>
            <a:pPr lvl="1"/>
            <a:r>
              <a:rPr lang="en-US" dirty="0" smtClean="0"/>
              <a:t>applying </a:t>
            </a:r>
            <a:r>
              <a:rPr lang="en-US" dirty="0"/>
              <a:t>nitrogen and </a:t>
            </a:r>
            <a:r>
              <a:rPr lang="en-US" dirty="0" smtClean="0"/>
              <a:t>lime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cropping practices that increase soil organic matter and overall soil </a:t>
            </a:r>
            <a:r>
              <a:rPr lang="en-US" dirty="0" smtClean="0"/>
              <a:t>health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Inherent Factors Affecting Soil: Climate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Climate</a:t>
            </a:r>
            <a:endParaRPr lang="en-US" sz="2000" dirty="0"/>
          </a:p>
          <a:p>
            <a:pPr lvl="1"/>
            <a:r>
              <a:rPr lang="en-US" sz="2400" dirty="0"/>
              <a:t>Increased temperature and rainfall cause increased leaching rates and increased soil mineral erosion rates</a:t>
            </a:r>
            <a:endParaRPr lang="en-US" sz="2000" dirty="0"/>
          </a:p>
          <a:p>
            <a:pPr lvl="1"/>
            <a:r>
              <a:rPr lang="en-US" sz="2400" dirty="0"/>
              <a:t>Increased leaching yields lower pH</a:t>
            </a:r>
            <a:endParaRPr lang="en-US" sz="2000" dirty="0"/>
          </a:p>
          <a:p>
            <a:pPr lvl="1"/>
            <a:r>
              <a:rPr lang="en-US" sz="2400" dirty="0"/>
              <a:t>Decreased leaching and rain cause pH to either increase or remain steady</a:t>
            </a:r>
            <a:endParaRPr lang="en-US" sz="20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Inherent Factors Affecting Soil: Mineral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Mineral Content</a:t>
            </a:r>
            <a:endParaRPr lang="en-US" sz="2000" dirty="0"/>
          </a:p>
          <a:p>
            <a:pPr lvl="1"/>
            <a:r>
              <a:rPr lang="en-US" sz="2400" dirty="0"/>
              <a:t>High organic matter content yields a higher buffering capacity</a:t>
            </a:r>
            <a:endParaRPr lang="en-US" sz="2000" dirty="0"/>
          </a:p>
          <a:p>
            <a:pPr lvl="1"/>
            <a:r>
              <a:rPr lang="en-US" sz="2400" dirty="0"/>
              <a:t>Organic matter amount can be changed through management </a:t>
            </a:r>
            <a:r>
              <a:rPr lang="en-US" sz="2400" dirty="0" smtClean="0"/>
              <a:t>practices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15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Inherent Factors Affecting Soil: Texture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Soil Texture</a:t>
            </a:r>
            <a:endParaRPr lang="en-US" sz="2000" dirty="0"/>
          </a:p>
          <a:p>
            <a:pPr lvl="1"/>
            <a:r>
              <a:rPr lang="en-US" sz="2400" dirty="0"/>
              <a:t>High clay content yields a higher buffering capacity due to slower leaching rates</a:t>
            </a:r>
            <a:endParaRPr lang="en-US" sz="2000" dirty="0"/>
          </a:p>
          <a:p>
            <a:pPr lvl="1"/>
            <a:r>
              <a:rPr lang="en-US" sz="2400" dirty="0"/>
              <a:t>Clay content amount cannot be changed</a:t>
            </a:r>
            <a:endParaRPr lang="en-US" sz="2000" dirty="0"/>
          </a:p>
          <a:p>
            <a:pPr lvl="1"/>
            <a:r>
              <a:rPr lang="en-US" sz="2400" dirty="0"/>
              <a:t>High sand </a:t>
            </a:r>
            <a:r>
              <a:rPr lang="en-US" sz="2400" dirty="0" smtClean="0"/>
              <a:t>content = low organic matter content = large pore space = high leaching = lower buffering capability </a:t>
            </a:r>
            <a:r>
              <a:rPr lang="en-US" sz="2400" dirty="0"/>
              <a:t>lower buffering capacity due to large pore spaces and fast leaching </a:t>
            </a:r>
            <a:r>
              <a:rPr lang="en-US" sz="2400" dirty="0" smtClean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31731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Management and pH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02" y="1905000"/>
            <a:ext cx="2209800" cy="2209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0999"/>
            <a:ext cx="2667000" cy="1777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96266"/>
            <a:ext cx="2937808" cy="18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Function and 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Soil pH is affected by land use, management and vegetation</a:t>
            </a:r>
            <a:endParaRPr lang="en-US" sz="2000" dirty="0"/>
          </a:p>
          <a:p>
            <a:pPr lvl="1"/>
            <a:r>
              <a:rPr lang="en-US" sz="2400" dirty="0"/>
              <a:t>Forests have a high level of organic matter</a:t>
            </a:r>
            <a:endParaRPr lang="en-US" sz="2000" dirty="0"/>
          </a:p>
          <a:p>
            <a:pPr lvl="1"/>
            <a:r>
              <a:rPr lang="en-US" sz="2400" dirty="0"/>
              <a:t>Grasslands have a medium level of organic matter</a:t>
            </a:r>
            <a:endParaRPr lang="en-US" sz="2000" dirty="0"/>
          </a:p>
          <a:p>
            <a:pPr lvl="1"/>
            <a:r>
              <a:rPr lang="en-US" sz="2400" dirty="0"/>
              <a:t>Croplands have the lowest level or organic matter of these three types of land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210</TotalTime>
  <Words>460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Brush Script MT</vt:lpstr>
      <vt:lpstr>Constantia</vt:lpstr>
      <vt:lpstr>Franklin Gothic Book</vt:lpstr>
      <vt:lpstr>Rage Italic</vt:lpstr>
      <vt:lpstr>Pushpin</vt:lpstr>
      <vt:lpstr>Soil pH</vt:lpstr>
      <vt:lpstr>Objectives</vt:lpstr>
      <vt:lpstr>Definitions</vt:lpstr>
      <vt:lpstr>Soil pH</vt:lpstr>
      <vt:lpstr>Inherent Factors Affecting Soil: Climate</vt:lpstr>
      <vt:lpstr>Inherent Factors Affecting Soil: Mineral Content</vt:lpstr>
      <vt:lpstr>Inherent Factors Affecting Soil: Texture</vt:lpstr>
      <vt:lpstr>Land Management and pH</vt:lpstr>
      <vt:lpstr>Soil Function and pH</vt:lpstr>
      <vt:lpstr>Soil Function and pH</vt:lpstr>
      <vt:lpstr>Soil Function and pH</vt:lpstr>
      <vt:lpstr>Soil Function and pH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Soil?</dc:title>
  <dc:creator>Anita</dc:creator>
  <cp:lastModifiedBy>Anita Wollenburg</cp:lastModifiedBy>
  <cp:revision>14</cp:revision>
  <dcterms:created xsi:type="dcterms:W3CDTF">2013-06-01T19:50:39Z</dcterms:created>
  <dcterms:modified xsi:type="dcterms:W3CDTF">2013-08-16T17:48:26Z</dcterms:modified>
</cp:coreProperties>
</file>