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5" r:id="rId3"/>
    <p:sldId id="258" r:id="rId4"/>
    <p:sldId id="260" r:id="rId5"/>
    <p:sldId id="261" r:id="rId6"/>
    <p:sldId id="273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15" autoAdjust="0"/>
    <p:restoredTop sz="94660"/>
  </p:normalViewPr>
  <p:slideViewPr>
    <p:cSldViewPr>
      <p:cViewPr varScale="1">
        <p:scale>
          <a:sx n="70" d="100"/>
          <a:sy n="70" d="100"/>
        </p:scale>
        <p:origin x="11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Soil Nitrogen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Unit: Soil Science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0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905000"/>
            <a:ext cx="6196405" cy="3818069"/>
          </a:xfrm>
        </p:spPr>
        <p:txBody>
          <a:bodyPr>
            <a:noAutofit/>
          </a:bodyPr>
          <a:lstStyle/>
          <a:p>
            <a:pPr lvl="0"/>
            <a:r>
              <a:rPr lang="en-US" sz="1800" dirty="0"/>
              <a:t>Define: ammonification, ammonium, bulk density, </a:t>
            </a:r>
            <a:r>
              <a:rPr lang="en-US" sz="1800" dirty="0" err="1"/>
              <a:t>denitrification</a:t>
            </a:r>
            <a:r>
              <a:rPr lang="en-US" sz="1800" dirty="0"/>
              <a:t>, immobilization, leaching, mineralization, nitrate-N, nitrification, soil nitrogen fixation, volatilization</a:t>
            </a:r>
          </a:p>
          <a:p>
            <a:pPr lvl="0"/>
            <a:r>
              <a:rPr lang="en-US" sz="1800" dirty="0"/>
              <a:t>List and describe inherent factors that affect soil nitrogen</a:t>
            </a:r>
          </a:p>
          <a:p>
            <a:pPr lvl="0"/>
            <a:r>
              <a:rPr lang="en-US" sz="1800" dirty="0"/>
              <a:t>Describe factors of nitrogen management</a:t>
            </a:r>
          </a:p>
          <a:p>
            <a:pPr lvl="0"/>
            <a:r>
              <a:rPr lang="en-US" sz="1800" dirty="0"/>
              <a:t>Identify plants with nitrogen deficiency</a:t>
            </a:r>
          </a:p>
          <a:p>
            <a:pPr lvl="0"/>
            <a:r>
              <a:rPr lang="en-US" sz="1800" dirty="0"/>
              <a:t>Diagram the nitrogen cycle</a:t>
            </a:r>
          </a:p>
          <a:p>
            <a:pPr lvl="0"/>
            <a:r>
              <a:rPr lang="en-US" sz="1800" dirty="0"/>
              <a:t>Measure soil nitrate/nitrite and interpret results</a:t>
            </a:r>
          </a:p>
          <a:p>
            <a:pPr lvl="0"/>
            <a:r>
              <a:rPr lang="en-US" sz="1800" dirty="0"/>
              <a:t>Calculate: subsample soil water content, dry weight of soil, volume of water, adjusted ppm soil Nitrate-N, estimated bulk density, pounds of nitrate-N/acre/depth sampled and water nitrate content</a:t>
            </a:r>
          </a:p>
        </p:txBody>
      </p:sp>
    </p:spTree>
    <p:extLst>
      <p:ext uri="{BB962C8B-B14F-4D97-AF65-F5344CB8AC3E}">
        <p14:creationId xmlns:p14="http://schemas.microsoft.com/office/powerpoint/2010/main" val="3691323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</a:t>
            </a:r>
            <a:r>
              <a:rPr lang="en-US" dirty="0" smtClean="0"/>
              <a:t>Affecting Soil </a:t>
            </a:r>
            <a:r>
              <a:rPr lang="en-US" dirty="0" smtClean="0"/>
              <a:t>Nitrogen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1500" dirty="0"/>
              <a:t>Soil drainage, soil texture and slope steepness all impact nitrogen transportation and transformation processes that limit the availability of nitrogen to crops or lead to loss. </a:t>
            </a:r>
          </a:p>
          <a:p>
            <a:pPr lvl="0"/>
            <a:r>
              <a:rPr lang="en-US" sz="1500" dirty="0"/>
              <a:t>Rainfall, temperature and site conditions all impact the rate of nitrogen mineralization from organic matter decomposition, nitrogen cycling and nitrogen losses through leaching, runoff or </a:t>
            </a:r>
            <a:r>
              <a:rPr lang="en-US" sz="1500" dirty="0" err="1"/>
              <a:t>denitrification</a:t>
            </a:r>
            <a:r>
              <a:rPr lang="en-US" sz="1500" dirty="0"/>
              <a:t>. Organic matter decomposition releases quickly in warm, humid and aerated soils; it releases slowly in cool, dry, less aerated soils. </a:t>
            </a:r>
          </a:p>
          <a:p>
            <a:pPr lvl="0"/>
            <a:r>
              <a:rPr lang="en-US" sz="1500" dirty="0"/>
              <a:t>Nitrogen in the nitrate nitrogen form can leach out of the root zone. </a:t>
            </a:r>
          </a:p>
          <a:p>
            <a:pPr lvl="0"/>
            <a:r>
              <a:rPr lang="en-US" sz="1500" dirty="0"/>
              <a:t>Leaching rate is affected by soil texture and soil water content.</a:t>
            </a:r>
          </a:p>
          <a:p>
            <a:pPr lvl="1"/>
            <a:r>
              <a:rPr lang="en-US" sz="1500" dirty="0"/>
              <a:t>Large pore spaces = quick leaching</a:t>
            </a:r>
          </a:p>
          <a:p>
            <a:pPr lvl="1"/>
            <a:r>
              <a:rPr lang="en-US" sz="1500" dirty="0"/>
              <a:t>Small pore spaces = water pools = loss of nitrogen as a gas</a:t>
            </a:r>
          </a:p>
        </p:txBody>
      </p:sp>
    </p:spTree>
    <p:extLst>
      <p:ext uri="{BB962C8B-B14F-4D97-AF65-F5344CB8AC3E}">
        <p14:creationId xmlns:p14="http://schemas.microsoft.com/office/powerpoint/2010/main" val="2316021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Managing Soil Nitrogen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dirty="0"/>
              <a:t>Sandy Soil</a:t>
            </a:r>
            <a:endParaRPr lang="en-US" sz="2000" dirty="0"/>
          </a:p>
          <a:p>
            <a:pPr lvl="1"/>
            <a:r>
              <a:rPr lang="en-US" sz="2400" dirty="0"/>
              <a:t>Leaching is a concern because of pore size</a:t>
            </a:r>
            <a:endParaRPr lang="en-US" sz="2000" dirty="0"/>
          </a:p>
          <a:p>
            <a:pPr lvl="1"/>
            <a:r>
              <a:rPr lang="en-US" sz="2400" dirty="0"/>
              <a:t>Nitrogen rate selection is the first concern</a:t>
            </a:r>
            <a:endParaRPr lang="en-US" sz="2000" dirty="0"/>
          </a:p>
          <a:p>
            <a:pPr lvl="1"/>
            <a:r>
              <a:rPr lang="en-US" sz="2400" dirty="0"/>
              <a:t>Rate is determined by assessing the amount of Nitrogen needed to optimize yield based on the agronomic, economic and environmental considerations.</a:t>
            </a:r>
            <a:endParaRPr lang="en-US" sz="2000" dirty="0"/>
          </a:p>
          <a:p>
            <a:pPr lvl="1"/>
            <a:r>
              <a:rPr lang="en-US" sz="2400" dirty="0"/>
              <a:t>Increase the soil organic matter</a:t>
            </a:r>
            <a:endParaRPr lang="en-US" sz="2000" dirty="0"/>
          </a:p>
          <a:p>
            <a:pPr lvl="1"/>
            <a:r>
              <a:rPr lang="en-US" sz="2400" dirty="0"/>
              <a:t>Avoid compaction</a:t>
            </a:r>
            <a:endParaRPr lang="en-US" sz="2000" dirty="0"/>
          </a:p>
          <a:p>
            <a:pPr lvl="0"/>
            <a:r>
              <a:rPr lang="en-US" dirty="0"/>
              <a:t>Time</a:t>
            </a:r>
            <a:endParaRPr lang="en-US" sz="2000" dirty="0"/>
          </a:p>
          <a:p>
            <a:pPr lvl="1"/>
            <a:r>
              <a:rPr lang="en-US" sz="2400" dirty="0"/>
              <a:t>Apply adequate amounts when the plants are growing and will use the N quickly</a:t>
            </a:r>
            <a:endParaRPr lang="en-US" sz="2000" dirty="0"/>
          </a:p>
          <a:p>
            <a:pPr lvl="1"/>
            <a:r>
              <a:rPr lang="en-US" sz="2400" dirty="0"/>
              <a:t>Apply N after the plants emerge (side dressing)</a:t>
            </a:r>
            <a:endParaRPr lang="en-US" sz="2000" dirty="0"/>
          </a:p>
          <a:p>
            <a:pPr lvl="1"/>
            <a:r>
              <a:rPr lang="en-US" sz="2400" dirty="0"/>
              <a:t>Apply a portion of N prior to emergence and a portion following emergence</a:t>
            </a:r>
            <a:endParaRPr lang="en-US" sz="2000" dirty="0"/>
          </a:p>
          <a:p>
            <a:pPr lvl="1"/>
            <a:r>
              <a:rPr lang="en-US" sz="2400" dirty="0"/>
              <a:t>Avoid applying urea materials during warm/humid conditions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61570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Managin</a:t>
            </a:r>
            <a:r>
              <a:rPr lang="en-US" dirty="0" smtClean="0"/>
              <a:t>g Soil Nitrogen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dirty="0"/>
              <a:t>Source</a:t>
            </a:r>
            <a:endParaRPr lang="en-US" sz="2000" dirty="0"/>
          </a:p>
          <a:p>
            <a:pPr lvl="1"/>
            <a:r>
              <a:rPr lang="en-US" sz="2400" dirty="0"/>
              <a:t>Anhydrous Ammonia (least expensive N source)</a:t>
            </a:r>
            <a:endParaRPr lang="en-US" sz="2000" dirty="0"/>
          </a:p>
          <a:p>
            <a:pPr lvl="1"/>
            <a:r>
              <a:rPr lang="en-US" sz="2400" dirty="0"/>
              <a:t>Urea must be injected to reduce loss from ammonia volatilization</a:t>
            </a:r>
            <a:endParaRPr lang="en-US" sz="2000" dirty="0"/>
          </a:p>
          <a:p>
            <a:pPr lvl="1"/>
            <a:r>
              <a:rPr lang="en-US" sz="2400" dirty="0"/>
              <a:t>Organic amendments or manure, must be applied uniformly</a:t>
            </a:r>
            <a:endParaRPr lang="en-US" sz="2000" dirty="0"/>
          </a:p>
          <a:p>
            <a:pPr lvl="0"/>
            <a:r>
              <a:rPr lang="en-US" dirty="0"/>
              <a:t>Placement </a:t>
            </a:r>
            <a:endParaRPr lang="en-US" sz="2000" dirty="0"/>
          </a:p>
          <a:p>
            <a:pPr lvl="1"/>
            <a:r>
              <a:rPr lang="en-US" sz="2400" dirty="0"/>
              <a:t>Side dressing: applications after plants emerge</a:t>
            </a:r>
            <a:endParaRPr lang="en-US" sz="2000" dirty="0"/>
          </a:p>
          <a:p>
            <a:pPr lvl="1"/>
            <a:r>
              <a:rPr lang="en-US" sz="2400" dirty="0"/>
              <a:t>Knifed applications: placing a band of fertilizer below the soil surface</a:t>
            </a:r>
            <a:endParaRPr lang="en-US" sz="2000" dirty="0"/>
          </a:p>
          <a:p>
            <a:pPr lvl="1"/>
            <a:r>
              <a:rPr lang="en-US" sz="2400" dirty="0"/>
              <a:t>Broadcast applications: uniformly distribute nitrogen</a:t>
            </a:r>
            <a:endParaRPr lang="en-US" sz="2000" dirty="0"/>
          </a:p>
          <a:p>
            <a:pPr lvl="1"/>
            <a:r>
              <a:rPr lang="en-US" sz="2400" dirty="0"/>
              <a:t>Sprinkler irrigation applications: applying fertilizer through the water distribution of an irrigation system</a:t>
            </a:r>
            <a:endParaRPr lang="en-US" sz="2000" dirty="0"/>
          </a:p>
          <a:p>
            <a:pPr lvl="0"/>
            <a:r>
              <a:rPr lang="en-US" dirty="0"/>
              <a:t>Irrigation Scheduling</a:t>
            </a:r>
            <a:endParaRPr lang="en-US" sz="2000" dirty="0"/>
          </a:p>
          <a:p>
            <a:pPr lvl="1"/>
            <a:r>
              <a:rPr lang="en-US" sz="2400" dirty="0"/>
              <a:t>Goal: to supply enough water to optimize yield while avoiding excess water, which can increase costs and cause nitrogen to leach below the root zone.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73100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Managin</a:t>
            </a:r>
            <a:r>
              <a:rPr lang="en-US" dirty="0" smtClean="0"/>
              <a:t>g Soil Nitrogen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1"/>
            <a:r>
              <a:rPr lang="en-US" dirty="0" smtClean="0"/>
              <a:t>Inject </a:t>
            </a:r>
            <a:r>
              <a:rPr lang="en-US" dirty="0"/>
              <a:t>nitrogen if possible to avoid ammonia or volatilization </a:t>
            </a:r>
            <a:r>
              <a:rPr lang="en-US" dirty="0" smtClean="0"/>
              <a:t>losses</a:t>
            </a:r>
          </a:p>
          <a:p>
            <a:pPr lvl="1"/>
            <a:r>
              <a:rPr lang="en-US" dirty="0" smtClean="0"/>
              <a:t>Select an ammonium containing fertilizer </a:t>
            </a:r>
            <a:endParaRPr lang="en-US" dirty="0"/>
          </a:p>
          <a:p>
            <a:pPr lvl="1"/>
            <a:r>
              <a:rPr lang="en-US" dirty="0"/>
              <a:t>Use nitrogen inhibitors when nitrogen is applied outside of the growing season</a:t>
            </a:r>
            <a:endParaRPr lang="en-US" sz="1600" dirty="0"/>
          </a:p>
          <a:p>
            <a:pPr lvl="1"/>
            <a:r>
              <a:rPr lang="en-US" dirty="0"/>
              <a:t>Monitor crop nitrogen needs by scouting </a:t>
            </a:r>
            <a:endParaRPr lang="en-US" sz="1600" dirty="0"/>
          </a:p>
          <a:p>
            <a:pPr lvl="1"/>
            <a:r>
              <a:rPr lang="en-US" dirty="0"/>
              <a:t>Conduct regular soil testing for nitrate and soil salt content</a:t>
            </a:r>
            <a:endParaRPr lang="en-US" sz="1600" dirty="0"/>
          </a:p>
          <a:p>
            <a:pPr lvl="1"/>
            <a:r>
              <a:rPr lang="en-US" dirty="0"/>
              <a:t>Monitor for the common signs of nitrogen deficiency in plants</a:t>
            </a:r>
            <a:endParaRPr lang="en-US" sz="1600" dirty="0"/>
          </a:p>
          <a:p>
            <a:pPr lvl="2"/>
            <a:r>
              <a:rPr lang="en-US" dirty="0"/>
              <a:t>Yellow “V”-shaped pattern </a:t>
            </a:r>
            <a:endParaRPr lang="en-US" sz="1600" dirty="0"/>
          </a:p>
          <a:p>
            <a:pPr lvl="2"/>
            <a:r>
              <a:rPr lang="en-US" dirty="0"/>
              <a:t>Progresses from the leaf tip to the leaf collar and from lower leaves to upper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04472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Managing Soil </a:t>
            </a:r>
            <a:r>
              <a:rPr lang="en-US" dirty="0" smtClean="0"/>
              <a:t>Nitrogen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905000" y="1828800"/>
            <a:ext cx="4572000" cy="1692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500" dirty="0"/>
              <a:t>http://pnwhandbooks.org/plantdisease/sites/default/files/imagecache/image_lightbox/images/rhododendronnitrogendef10-07b.jpg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2020067"/>
            <a:ext cx="5518855" cy="4139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63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1249</TotalTime>
  <Words>506</Words>
  <Application>Microsoft Office PowerPoint</Application>
  <PresentationFormat>On-screen Show (4:3)</PresentationFormat>
  <Paragraphs>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Brush Script MT</vt:lpstr>
      <vt:lpstr>Constantia</vt:lpstr>
      <vt:lpstr>Franklin Gothic Book</vt:lpstr>
      <vt:lpstr>Rage Italic</vt:lpstr>
      <vt:lpstr>Pushpin</vt:lpstr>
      <vt:lpstr>Soil Nitrogen</vt:lpstr>
      <vt:lpstr>Objectives</vt:lpstr>
      <vt:lpstr>Factors Affecting Soil Nitrogen</vt:lpstr>
      <vt:lpstr>Managing Soil Nitrogen</vt:lpstr>
      <vt:lpstr>Managing Soil Nitrogen</vt:lpstr>
      <vt:lpstr>Managing Soil Nitrogen</vt:lpstr>
      <vt:lpstr>Managing Soil Nitrogen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Soil?</dc:title>
  <dc:creator>Anita</dc:creator>
  <cp:lastModifiedBy>Anita Wollenburg</cp:lastModifiedBy>
  <cp:revision>22</cp:revision>
  <dcterms:created xsi:type="dcterms:W3CDTF">2013-06-01T19:50:39Z</dcterms:created>
  <dcterms:modified xsi:type="dcterms:W3CDTF">2013-08-29T18:56:29Z</dcterms:modified>
</cp:coreProperties>
</file>