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5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15" autoAdjust="0"/>
    <p:restoredTop sz="94660"/>
  </p:normalViewPr>
  <p:slideViewPr>
    <p:cSldViewPr>
      <p:cViewPr varScale="1">
        <p:scale>
          <a:sx n="70" d="100"/>
          <a:sy n="70" d="100"/>
        </p:scale>
        <p:origin x="11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Soil </a:t>
            </a:r>
            <a:r>
              <a:rPr lang="en-US" dirty="0" smtClean="0"/>
              <a:t>Infiltration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Unit: Soil Science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0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905000"/>
            <a:ext cx="6196405" cy="3818069"/>
          </a:xfrm>
        </p:spPr>
        <p:txBody>
          <a:bodyPr>
            <a:noAutofit/>
          </a:bodyPr>
          <a:lstStyle/>
          <a:p>
            <a:pPr lvl="0"/>
            <a:r>
              <a:rPr lang="en-US" sz="1800" dirty="0"/>
              <a:t>Define: infiltration rate, restrictive layers, soil aggregates, soil porosity, steady-state infiltration</a:t>
            </a:r>
          </a:p>
          <a:p>
            <a:pPr lvl="0"/>
            <a:r>
              <a:rPr lang="en-US" sz="1800" dirty="0"/>
              <a:t>List and describe inherent factors that affect soil infiltration</a:t>
            </a:r>
          </a:p>
          <a:p>
            <a:pPr lvl="0"/>
            <a:r>
              <a:rPr lang="en-US" sz="1800" dirty="0"/>
              <a:t>Describe soil infiltration management practices</a:t>
            </a:r>
          </a:p>
          <a:p>
            <a:pPr lvl="0"/>
            <a:r>
              <a:rPr lang="en-US" sz="1800" dirty="0"/>
              <a:t>Explain soil infiltration problems and how they affect soil function</a:t>
            </a:r>
          </a:p>
          <a:p>
            <a:pPr lvl="0"/>
            <a:r>
              <a:rPr lang="en-US" sz="1800" dirty="0"/>
              <a:t>Measure soil infiltration and interpret results</a:t>
            </a:r>
          </a:p>
        </p:txBody>
      </p:sp>
    </p:spTree>
    <p:extLst>
      <p:ext uri="{BB962C8B-B14F-4D97-AF65-F5344CB8AC3E}">
        <p14:creationId xmlns:p14="http://schemas.microsoft.com/office/powerpoint/2010/main" val="369132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702515"/>
            <a:ext cx="6965245" cy="897685"/>
          </a:xfrm>
        </p:spPr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48456" y="1447800"/>
            <a:ext cx="705837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Infiltration Rate</a:t>
            </a:r>
            <a:r>
              <a:rPr lang="en-US" dirty="0"/>
              <a:t>: </a:t>
            </a:r>
            <a:r>
              <a:rPr lang="en-US" dirty="0" smtClean="0"/>
              <a:t>measurement </a:t>
            </a:r>
            <a:r>
              <a:rPr lang="en-US" dirty="0"/>
              <a:t>of how fast water enters </a:t>
            </a:r>
            <a:r>
              <a:rPr lang="en-US" dirty="0" smtClean="0"/>
              <a:t>soil</a:t>
            </a:r>
            <a:r>
              <a:rPr lang="en-US" dirty="0"/>
              <a:t>, </a:t>
            </a:r>
            <a:r>
              <a:rPr lang="en-US" dirty="0"/>
              <a:t>(</a:t>
            </a:r>
            <a:r>
              <a:rPr lang="en-US" dirty="0" smtClean="0"/>
              <a:t>inches </a:t>
            </a:r>
            <a:r>
              <a:rPr lang="en-US" dirty="0"/>
              <a:t>per </a:t>
            </a:r>
            <a:r>
              <a:rPr lang="en-US" dirty="0" smtClean="0"/>
              <a:t>hour); recorded </a:t>
            </a:r>
            <a:r>
              <a:rPr lang="en-US" dirty="0"/>
              <a:t>in minutes for each inch of water applied to the soil </a:t>
            </a:r>
            <a:r>
              <a:rPr lang="en-US" dirty="0" smtClean="0"/>
              <a:t>surface</a:t>
            </a:r>
          </a:p>
          <a:p>
            <a:endParaRPr lang="en-US" dirty="0"/>
          </a:p>
          <a:p>
            <a:r>
              <a:rPr lang="en-US" b="1" dirty="0"/>
              <a:t>Restrictive Layers</a:t>
            </a:r>
            <a:r>
              <a:rPr lang="en-US" dirty="0"/>
              <a:t>: compacted layers and layers of dense clay, bedrock or other restrictive features than limit infiltration below the surface of the </a:t>
            </a:r>
            <a:r>
              <a:rPr lang="en-US" dirty="0" smtClean="0"/>
              <a:t>soil</a:t>
            </a:r>
          </a:p>
          <a:p>
            <a:endParaRPr lang="en-US" dirty="0"/>
          </a:p>
          <a:p>
            <a:r>
              <a:rPr lang="en-US" b="1" dirty="0"/>
              <a:t>Soil Aggregates</a:t>
            </a:r>
            <a:r>
              <a:rPr lang="en-US" dirty="0"/>
              <a:t>: soil particles held together by organic matter and related </a:t>
            </a:r>
            <a:r>
              <a:rPr lang="en-US" dirty="0" smtClean="0"/>
              <a:t>substances</a:t>
            </a:r>
          </a:p>
          <a:p>
            <a:endParaRPr lang="en-US" dirty="0"/>
          </a:p>
          <a:p>
            <a:r>
              <a:rPr lang="en-US" b="1" dirty="0" smtClean="0"/>
              <a:t>Soil </a:t>
            </a:r>
            <a:r>
              <a:rPr lang="en-US" b="1" dirty="0"/>
              <a:t>Porosity</a:t>
            </a:r>
            <a:r>
              <a:rPr lang="en-US" dirty="0"/>
              <a:t>: </a:t>
            </a:r>
            <a:r>
              <a:rPr lang="en-US" dirty="0" smtClean="0"/>
              <a:t>amount </a:t>
            </a:r>
            <a:r>
              <a:rPr lang="en-US" dirty="0"/>
              <a:t>of pore space in the </a:t>
            </a:r>
            <a:r>
              <a:rPr lang="en-US" dirty="0" smtClean="0"/>
              <a:t>soil</a:t>
            </a:r>
            <a:endParaRPr lang="en-US" dirty="0"/>
          </a:p>
          <a:p>
            <a:endParaRPr lang="en-US" dirty="0" smtClean="0"/>
          </a:p>
          <a:p>
            <a:r>
              <a:rPr lang="en-US" b="1" dirty="0" smtClean="0"/>
              <a:t>Steady-State </a:t>
            </a:r>
            <a:r>
              <a:rPr lang="en-US" b="1" dirty="0"/>
              <a:t>Infiltration</a:t>
            </a:r>
            <a:r>
              <a:rPr lang="en-US" dirty="0"/>
              <a:t>: </a:t>
            </a:r>
            <a:r>
              <a:rPr lang="en-US" dirty="0" smtClean="0"/>
              <a:t>the </a:t>
            </a:r>
            <a:r>
              <a:rPr lang="en-US" dirty="0"/>
              <a:t>infiltration rate is steady and does not increase or decrease as more water is added. It typically occurs when the soil is nearly </a:t>
            </a:r>
            <a:r>
              <a:rPr lang="en-US" dirty="0" smtClean="0"/>
              <a:t>saturated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615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Soil Infiltration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/>
              <a:t>Soil crusting</a:t>
            </a:r>
            <a:endParaRPr lang="en-US" sz="2000" dirty="0"/>
          </a:p>
          <a:p>
            <a:pPr lvl="1"/>
            <a:r>
              <a:rPr lang="en-US" sz="2400" dirty="0"/>
              <a:t>Soils dry out, causing pore space to increase as cracks form</a:t>
            </a:r>
            <a:endParaRPr lang="en-US" sz="2000" dirty="0"/>
          </a:p>
          <a:p>
            <a:pPr lvl="1"/>
            <a:r>
              <a:rPr lang="en-US" sz="2400" dirty="0"/>
              <a:t>Water fills the cracks quickly, wetting the soil</a:t>
            </a:r>
            <a:endParaRPr lang="en-US" sz="2000" dirty="0"/>
          </a:p>
          <a:p>
            <a:pPr lvl="1"/>
            <a:r>
              <a:rPr lang="en-US" sz="2400" dirty="0"/>
              <a:t>As water becomes wetter, the infiltration rate slows because of restrictive layers</a:t>
            </a:r>
            <a:endParaRPr lang="en-US" sz="2000" dirty="0"/>
          </a:p>
          <a:p>
            <a:pPr lvl="0"/>
            <a:r>
              <a:rPr lang="en-US" dirty="0"/>
              <a:t>Compaction</a:t>
            </a:r>
            <a:endParaRPr lang="en-US" sz="2000" dirty="0"/>
          </a:p>
          <a:p>
            <a:pPr lvl="1"/>
            <a:r>
              <a:rPr lang="en-US" sz="2400" dirty="0"/>
              <a:t>Results from equipment and tillage practices</a:t>
            </a:r>
            <a:endParaRPr lang="en-US" sz="2000" dirty="0"/>
          </a:p>
          <a:p>
            <a:pPr lvl="1"/>
            <a:r>
              <a:rPr lang="en-US" sz="2400" dirty="0"/>
              <a:t>Minimizes pore space</a:t>
            </a:r>
            <a:endParaRPr lang="en-US" sz="2000" dirty="0"/>
          </a:p>
          <a:p>
            <a:pPr lvl="1"/>
            <a:r>
              <a:rPr lang="en-US" sz="2400" dirty="0"/>
              <a:t>Slows water movement through the soil profile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21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Managing Soil Infiltration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63040" y="1752600"/>
            <a:ext cx="6196405" cy="434340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en-US" dirty="0"/>
              <a:t>Soil Organic Matter</a:t>
            </a:r>
            <a:endParaRPr lang="en-US" sz="2000" dirty="0"/>
          </a:p>
          <a:p>
            <a:pPr lvl="1"/>
            <a:r>
              <a:rPr lang="en-US" sz="2400" dirty="0"/>
              <a:t>Bare soil is more drastically affected by erosion by rain drops</a:t>
            </a:r>
            <a:endParaRPr lang="en-US" sz="2000" dirty="0"/>
          </a:p>
          <a:p>
            <a:pPr lvl="1"/>
            <a:r>
              <a:rPr lang="en-US" sz="2400" dirty="0"/>
              <a:t>Dislodged soil particles fill in and block surface pores</a:t>
            </a:r>
            <a:endParaRPr lang="en-US" sz="2000" dirty="0"/>
          </a:p>
          <a:p>
            <a:pPr lvl="1"/>
            <a:r>
              <a:rPr lang="en-US" sz="2400" dirty="0"/>
              <a:t>OM binds soil particles together, forming aggregates; aggregates increase porosity and infiltration rates</a:t>
            </a:r>
            <a:endParaRPr lang="en-US" sz="2000" dirty="0"/>
          </a:p>
          <a:p>
            <a:pPr lvl="1"/>
            <a:r>
              <a:rPr lang="en-US" sz="2400" dirty="0"/>
              <a:t>OM encourages a living environment for organisms such as earthworms; organisms move about in the soil and increase pore space</a:t>
            </a:r>
            <a:endParaRPr lang="en-US" sz="2000" dirty="0"/>
          </a:p>
          <a:p>
            <a:pPr lvl="0"/>
            <a:r>
              <a:rPr lang="en-US" dirty="0"/>
              <a:t>Improve Infiltration Rates by</a:t>
            </a:r>
            <a:endParaRPr lang="en-US" sz="2000" dirty="0"/>
          </a:p>
          <a:p>
            <a:pPr lvl="1"/>
            <a:r>
              <a:rPr lang="en-US" sz="2400" dirty="0"/>
              <a:t>Avoiding soil disturbance and equipment operation when soils are wet</a:t>
            </a:r>
            <a:endParaRPr lang="en-US" sz="2000" dirty="0"/>
          </a:p>
          <a:p>
            <a:pPr lvl="1"/>
            <a:r>
              <a:rPr lang="en-US" sz="2400" dirty="0"/>
              <a:t>Using designated field roads or rows for equipment traffic</a:t>
            </a:r>
            <a:endParaRPr lang="en-US" sz="2000" dirty="0"/>
          </a:p>
          <a:p>
            <a:pPr lvl="1"/>
            <a:r>
              <a:rPr lang="en-US" sz="2400" dirty="0"/>
              <a:t>Reducing the number of trips across the space</a:t>
            </a:r>
            <a:endParaRPr lang="en-US" sz="2000" dirty="0"/>
          </a:p>
          <a:p>
            <a:pPr lvl="1"/>
            <a:r>
              <a:rPr lang="en-US" sz="2400" dirty="0"/>
              <a:t>Sub-soiling to break up existing compacted layers</a:t>
            </a:r>
            <a:endParaRPr lang="en-US" sz="2000" dirty="0"/>
          </a:p>
          <a:p>
            <a:pPr lvl="1"/>
            <a:r>
              <a:rPr lang="en-US" sz="2400" dirty="0"/>
              <a:t>Using continuous no-till</a:t>
            </a:r>
            <a:endParaRPr lang="en-US" sz="2000" dirty="0"/>
          </a:p>
          <a:p>
            <a:pPr lvl="1"/>
            <a:r>
              <a:rPr lang="en-US" sz="2400" dirty="0"/>
              <a:t>Adding solid manure or other organic materials</a:t>
            </a:r>
            <a:endParaRPr lang="en-US" sz="2000" dirty="0"/>
          </a:p>
          <a:p>
            <a:pPr lvl="1"/>
            <a:r>
              <a:rPr lang="en-US" sz="2400" dirty="0"/>
              <a:t>Using rotations with high-residue crops, such as corn and small grain and perennial crops, such as grass or alfalfa</a:t>
            </a:r>
            <a:endParaRPr lang="en-US" sz="2000" dirty="0"/>
          </a:p>
          <a:p>
            <a:pPr lvl="1"/>
            <a:r>
              <a:rPr lang="en-US" sz="2400" dirty="0"/>
              <a:t>Planting cover crops and green manure crops</a:t>
            </a:r>
            <a:endParaRPr lang="en-US" sz="2000" dirty="0"/>
          </a:p>
          <a:p>
            <a:pPr lvl="1"/>
            <a:r>
              <a:rPr lang="en-US" sz="2400" dirty="0"/>
              <a:t>Farming on the contour </a:t>
            </a:r>
            <a:endParaRPr lang="en-US" sz="2000" dirty="0"/>
          </a:p>
          <a:p>
            <a:pPr lvl="1"/>
            <a:r>
              <a:rPr lang="en-US" sz="2400" dirty="0"/>
              <a:t>Establishing terraces to minimize run-off and erosion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1602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1254</TotalTime>
  <Words>365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Brush Script MT</vt:lpstr>
      <vt:lpstr>Constantia</vt:lpstr>
      <vt:lpstr>Franklin Gothic Book</vt:lpstr>
      <vt:lpstr>Rage Italic</vt:lpstr>
      <vt:lpstr>Pushpin</vt:lpstr>
      <vt:lpstr>Soil Infiltration</vt:lpstr>
      <vt:lpstr>Objectives</vt:lpstr>
      <vt:lpstr>Definitions</vt:lpstr>
      <vt:lpstr>Managing Soil Infiltration</vt:lpstr>
      <vt:lpstr>Managing Soil Infiltration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Soil?</dc:title>
  <dc:creator>Anita</dc:creator>
  <cp:lastModifiedBy>Anita Wollenburg</cp:lastModifiedBy>
  <cp:revision>22</cp:revision>
  <dcterms:created xsi:type="dcterms:W3CDTF">2013-06-01T19:50:39Z</dcterms:created>
  <dcterms:modified xsi:type="dcterms:W3CDTF">2013-08-29T19:02:49Z</dcterms:modified>
</cp:coreProperties>
</file>