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30"/>
  </p:notesMasterIdLst>
  <p:handoutMasterIdLst>
    <p:handoutMasterId r:id="rId31"/>
  </p:handoutMasterIdLst>
  <p:sldIdLst>
    <p:sldId id="257" r:id="rId2"/>
    <p:sldId id="258" r:id="rId3"/>
    <p:sldId id="283" r:id="rId4"/>
    <p:sldId id="291" r:id="rId5"/>
    <p:sldId id="273" r:id="rId6"/>
    <p:sldId id="292" r:id="rId7"/>
    <p:sldId id="284" r:id="rId8"/>
    <p:sldId id="279" r:id="rId9"/>
    <p:sldId id="293" r:id="rId10"/>
    <p:sldId id="294" r:id="rId11"/>
    <p:sldId id="277" r:id="rId12"/>
    <p:sldId id="295" r:id="rId13"/>
    <p:sldId id="296" r:id="rId14"/>
    <p:sldId id="298" r:id="rId15"/>
    <p:sldId id="299" r:id="rId16"/>
    <p:sldId id="300" r:id="rId17"/>
    <p:sldId id="301" r:id="rId18"/>
    <p:sldId id="302" r:id="rId19"/>
    <p:sldId id="303" r:id="rId20"/>
    <p:sldId id="304" r:id="rId21"/>
    <p:sldId id="305" r:id="rId22"/>
    <p:sldId id="306" r:id="rId23"/>
    <p:sldId id="307" r:id="rId24"/>
    <p:sldId id="308" r:id="rId25"/>
    <p:sldId id="309" r:id="rId26"/>
    <p:sldId id="297" r:id="rId27"/>
    <p:sldId id="272" r:id="rId28"/>
    <p:sldId id="271" r:id="rId2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clrMru>
    <a:srgbClr val="66FFFF"/>
    <a:srgbClr val="CCFF66"/>
    <a:srgbClr val="BB0004"/>
    <a:srgbClr val="2931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14" autoAdjust="0"/>
    <p:restoredTop sz="80000" autoAdjust="0"/>
  </p:normalViewPr>
  <p:slideViewPr>
    <p:cSldViewPr snapToGrid="0" snapToObjects="1">
      <p:cViewPr>
        <p:scale>
          <a:sx n="94" d="100"/>
          <a:sy n="94" d="100"/>
        </p:scale>
        <p:origin x="-1544"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Column1</c:v>
                </c:pt>
              </c:strCache>
            </c:strRef>
          </c:tx>
          <c:spPr>
            <a:solidFill>
              <a:srgbClr val="008000"/>
            </a:solidFill>
          </c:spPr>
          <c:dPt>
            <c:idx val="0"/>
            <c:bubble3D val="0"/>
            <c:spPr>
              <a:solidFill>
                <a:srgbClr val="31859C"/>
              </a:solidFill>
              <a:effectLst>
                <a:outerShdw blurRad="50800" dist="38100" dir="2700000" algn="tl" rotWithShape="0">
                  <a:prstClr val="black">
                    <a:alpha val="40000"/>
                  </a:prstClr>
                </a:outerShdw>
              </a:effectLst>
            </c:spPr>
          </c:dPt>
          <c:dPt>
            <c:idx val="1"/>
            <c:bubble3D val="0"/>
            <c:spPr>
              <a:solidFill>
                <a:schemeClr val="accent5">
                  <a:lumMod val="40000"/>
                  <a:lumOff val="60000"/>
                </a:schemeClr>
              </a:solidFill>
            </c:spPr>
          </c:dPt>
          <c:cat>
            <c:strRef>
              <c:f>Sheet1!$A$2:$A$3</c:f>
              <c:strCache>
                <c:ptCount val="2"/>
                <c:pt idx="0">
                  <c:v>Cropland</c:v>
                </c:pt>
                <c:pt idx="1">
                  <c:v>Pasture</c:v>
                </c:pt>
              </c:strCache>
            </c:strRef>
          </c:cat>
          <c:val>
            <c:numRef>
              <c:f>Sheet1!$B$2:$B$3</c:f>
              <c:numCache>
                <c:formatCode>General</c:formatCode>
                <c:ptCount val="2"/>
                <c:pt idx="0">
                  <c:v>95.0</c:v>
                </c:pt>
                <c:pt idx="1">
                  <c:v>5.0</c:v>
                </c:pt>
              </c:numCache>
            </c:numRef>
          </c:val>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1"/>
    </mc:Choice>
    <mc:Fallback>
      <c:style val="31"/>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5">
                  <a:lumMod val="50000"/>
                </a:schemeClr>
              </a:solidFill>
            </c:spPr>
          </c:dPt>
          <c:dPt>
            <c:idx val="1"/>
            <c:bubble3D val="0"/>
            <c:spPr>
              <a:solidFill>
                <a:schemeClr val="accent5">
                  <a:lumMod val="75000"/>
                </a:schemeClr>
              </a:solidFill>
              <a:ln>
                <a:solidFill>
                  <a:schemeClr val="accent5">
                    <a:lumMod val="60000"/>
                    <a:lumOff val="40000"/>
                  </a:schemeClr>
                </a:solidFill>
              </a:ln>
            </c:spPr>
          </c:dPt>
          <c:dLbls>
            <c:delete val="1"/>
          </c:dLbls>
          <c:cat>
            <c:strRef>
              <c:f>Sheet1!$A$2:$A$4</c:f>
              <c:strCache>
                <c:ptCount val="3"/>
                <c:pt idx="0">
                  <c:v>Sprinkler</c:v>
                </c:pt>
                <c:pt idx="1">
                  <c:v>Gravity</c:v>
                </c:pt>
                <c:pt idx="2">
                  <c:v>Subsurface</c:v>
                </c:pt>
              </c:strCache>
            </c:strRef>
          </c:cat>
          <c:val>
            <c:numRef>
              <c:f>Sheet1!$B$2:$B$4</c:f>
              <c:numCache>
                <c:formatCode>General</c:formatCode>
                <c:ptCount val="3"/>
                <c:pt idx="0">
                  <c:v>57.0</c:v>
                </c:pt>
                <c:pt idx="1">
                  <c:v>35.0</c:v>
                </c:pt>
                <c:pt idx="2">
                  <c:v>8.0</c:v>
                </c:pt>
              </c:numCache>
            </c:numRef>
          </c:val>
        </c:ser>
        <c:dLbls>
          <c:showLegendKey val="0"/>
          <c:showVal val="0"/>
          <c:showCatName val="1"/>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7DE369-C202-7846-BC35-91D0F9A3353A}" type="doc">
      <dgm:prSet loTypeId="urn:microsoft.com/office/officeart/2005/8/layout/venn1" loCatId="" qsTypeId="urn:microsoft.com/office/officeart/2005/8/quickstyle/simple4" qsCatId="simple" csTypeId="urn:microsoft.com/office/officeart/2005/8/colors/accent1_2" csCatId="accent1" phldr="1"/>
      <dgm:spPr/>
    </dgm:pt>
    <dgm:pt modelId="{268C0FD6-E0C5-FF45-A7E3-8BBF2854FEFA}">
      <dgm:prSet phldrT="[Text]"/>
      <dgm:spPr/>
      <dgm:t>
        <a:bodyPr/>
        <a:lstStyle/>
        <a:p>
          <a:pPr algn="ctr"/>
          <a:r>
            <a:rPr lang="en-US" dirty="0" smtClean="0"/>
            <a:t>Nebraska</a:t>
          </a:r>
        </a:p>
        <a:p>
          <a:pPr algn="ctr"/>
          <a:endParaRPr lang="en-US" dirty="0" smtClean="0"/>
        </a:p>
        <a:p>
          <a:pPr algn="ctr"/>
          <a:endParaRPr lang="en-US" dirty="0" smtClean="0"/>
        </a:p>
        <a:p>
          <a:pPr algn="ctr"/>
          <a:endParaRPr lang="en-US" dirty="0"/>
        </a:p>
      </dgm:t>
    </dgm:pt>
    <dgm:pt modelId="{CDEE0C4D-8DBC-C14B-B401-F962C5306D13}" type="parTrans" cxnId="{340532A3-2E28-8041-B028-E7770D4B83C5}">
      <dgm:prSet/>
      <dgm:spPr/>
      <dgm:t>
        <a:bodyPr/>
        <a:lstStyle/>
        <a:p>
          <a:endParaRPr lang="en-US"/>
        </a:p>
      </dgm:t>
    </dgm:pt>
    <dgm:pt modelId="{278E8082-FD38-AF48-9C6B-3FCFC0B900B5}" type="sibTrans" cxnId="{340532A3-2E28-8041-B028-E7770D4B83C5}">
      <dgm:prSet/>
      <dgm:spPr/>
      <dgm:t>
        <a:bodyPr/>
        <a:lstStyle/>
        <a:p>
          <a:endParaRPr lang="en-US"/>
        </a:p>
      </dgm:t>
    </dgm:pt>
    <dgm:pt modelId="{9C476E90-74E1-5948-9C74-F9774141AD10}">
      <dgm:prSet phldrT="[Text]"/>
      <dgm:spPr/>
      <dgm:t>
        <a:bodyPr/>
        <a:lstStyle/>
        <a:p>
          <a:r>
            <a:rPr lang="en-US" dirty="0" smtClean="0"/>
            <a:t>_______</a:t>
          </a:r>
        </a:p>
        <a:p>
          <a:endParaRPr lang="en-US" dirty="0" smtClean="0"/>
        </a:p>
        <a:p>
          <a:endParaRPr lang="en-US" dirty="0" smtClean="0"/>
        </a:p>
        <a:p>
          <a:endParaRPr lang="en-US" dirty="0"/>
        </a:p>
      </dgm:t>
    </dgm:pt>
    <dgm:pt modelId="{B8C73DB7-2F5C-594D-B468-4B1CAE9F2384}" type="parTrans" cxnId="{BEB28AD7-0237-2B44-998A-332EF53858FC}">
      <dgm:prSet/>
      <dgm:spPr/>
      <dgm:t>
        <a:bodyPr/>
        <a:lstStyle/>
        <a:p>
          <a:endParaRPr lang="en-US"/>
        </a:p>
      </dgm:t>
    </dgm:pt>
    <dgm:pt modelId="{DA8AC852-57B0-3E41-9D6F-0604E1FD6B69}" type="sibTrans" cxnId="{BEB28AD7-0237-2B44-998A-332EF53858FC}">
      <dgm:prSet/>
      <dgm:spPr/>
      <dgm:t>
        <a:bodyPr/>
        <a:lstStyle/>
        <a:p>
          <a:endParaRPr lang="en-US"/>
        </a:p>
      </dgm:t>
    </dgm:pt>
    <dgm:pt modelId="{EC719D1B-57CF-AB40-ACB9-0C9ECAAC432C}" type="pres">
      <dgm:prSet presAssocID="{CA7DE369-C202-7846-BC35-91D0F9A3353A}" presName="compositeShape" presStyleCnt="0">
        <dgm:presLayoutVars>
          <dgm:chMax val="7"/>
          <dgm:dir/>
          <dgm:resizeHandles val="exact"/>
        </dgm:presLayoutVars>
      </dgm:prSet>
      <dgm:spPr/>
    </dgm:pt>
    <dgm:pt modelId="{CD9E20C3-E526-4E40-A059-EBF6661AECC1}" type="pres">
      <dgm:prSet presAssocID="{268C0FD6-E0C5-FF45-A7E3-8BBF2854FEFA}" presName="circ1" presStyleLbl="vennNode1" presStyleIdx="0" presStyleCnt="2"/>
      <dgm:spPr/>
      <dgm:t>
        <a:bodyPr/>
        <a:lstStyle/>
        <a:p>
          <a:endParaRPr lang="en-US"/>
        </a:p>
      </dgm:t>
    </dgm:pt>
    <dgm:pt modelId="{B5645E8D-50FD-C04F-915A-F9C734126D9D}" type="pres">
      <dgm:prSet presAssocID="{268C0FD6-E0C5-FF45-A7E3-8BBF2854FEFA}" presName="circ1Tx" presStyleLbl="revTx" presStyleIdx="0" presStyleCnt="0">
        <dgm:presLayoutVars>
          <dgm:chMax val="0"/>
          <dgm:chPref val="0"/>
          <dgm:bulletEnabled val="1"/>
        </dgm:presLayoutVars>
      </dgm:prSet>
      <dgm:spPr/>
      <dgm:t>
        <a:bodyPr/>
        <a:lstStyle/>
        <a:p>
          <a:endParaRPr lang="en-US"/>
        </a:p>
      </dgm:t>
    </dgm:pt>
    <dgm:pt modelId="{D27BF303-0E20-8B4C-90B1-089C48B058E7}" type="pres">
      <dgm:prSet presAssocID="{9C476E90-74E1-5948-9C74-F9774141AD10}" presName="circ2" presStyleLbl="vennNode1" presStyleIdx="1" presStyleCnt="2"/>
      <dgm:spPr/>
      <dgm:t>
        <a:bodyPr/>
        <a:lstStyle/>
        <a:p>
          <a:endParaRPr lang="en-US"/>
        </a:p>
      </dgm:t>
    </dgm:pt>
    <dgm:pt modelId="{9027BAC8-E131-9B4D-ABC8-5EFB5BB4DAB2}" type="pres">
      <dgm:prSet presAssocID="{9C476E90-74E1-5948-9C74-F9774141AD10}" presName="circ2Tx" presStyleLbl="revTx" presStyleIdx="0" presStyleCnt="0">
        <dgm:presLayoutVars>
          <dgm:chMax val="0"/>
          <dgm:chPref val="0"/>
          <dgm:bulletEnabled val="1"/>
        </dgm:presLayoutVars>
      </dgm:prSet>
      <dgm:spPr/>
      <dgm:t>
        <a:bodyPr/>
        <a:lstStyle/>
        <a:p>
          <a:endParaRPr lang="en-US"/>
        </a:p>
      </dgm:t>
    </dgm:pt>
  </dgm:ptLst>
  <dgm:cxnLst>
    <dgm:cxn modelId="{2C00C589-2C8D-174D-B9DB-6FE6D18FC5BC}" type="presOf" srcId="{268C0FD6-E0C5-FF45-A7E3-8BBF2854FEFA}" destId="{B5645E8D-50FD-C04F-915A-F9C734126D9D}" srcOrd="1" destOrd="0" presId="urn:microsoft.com/office/officeart/2005/8/layout/venn1"/>
    <dgm:cxn modelId="{59AF98A7-2CD7-6246-A9C8-9589C2AFDFC8}" type="presOf" srcId="{CA7DE369-C202-7846-BC35-91D0F9A3353A}" destId="{EC719D1B-57CF-AB40-ACB9-0C9ECAAC432C}" srcOrd="0" destOrd="0" presId="urn:microsoft.com/office/officeart/2005/8/layout/venn1"/>
    <dgm:cxn modelId="{BEB28AD7-0237-2B44-998A-332EF53858FC}" srcId="{CA7DE369-C202-7846-BC35-91D0F9A3353A}" destId="{9C476E90-74E1-5948-9C74-F9774141AD10}" srcOrd="1" destOrd="0" parTransId="{B8C73DB7-2F5C-594D-B468-4B1CAE9F2384}" sibTransId="{DA8AC852-57B0-3E41-9D6F-0604E1FD6B69}"/>
    <dgm:cxn modelId="{D8A5F9C1-81DE-8B46-BDBC-A4229BB2FBCE}" type="presOf" srcId="{9C476E90-74E1-5948-9C74-F9774141AD10}" destId="{9027BAC8-E131-9B4D-ABC8-5EFB5BB4DAB2}" srcOrd="1" destOrd="0" presId="urn:microsoft.com/office/officeart/2005/8/layout/venn1"/>
    <dgm:cxn modelId="{9CB6EC83-A662-734A-83DA-F32DD03B1294}" type="presOf" srcId="{9C476E90-74E1-5948-9C74-F9774141AD10}" destId="{D27BF303-0E20-8B4C-90B1-089C48B058E7}" srcOrd="0" destOrd="0" presId="urn:microsoft.com/office/officeart/2005/8/layout/venn1"/>
    <dgm:cxn modelId="{340532A3-2E28-8041-B028-E7770D4B83C5}" srcId="{CA7DE369-C202-7846-BC35-91D0F9A3353A}" destId="{268C0FD6-E0C5-FF45-A7E3-8BBF2854FEFA}" srcOrd="0" destOrd="0" parTransId="{CDEE0C4D-8DBC-C14B-B401-F962C5306D13}" sibTransId="{278E8082-FD38-AF48-9C6B-3FCFC0B900B5}"/>
    <dgm:cxn modelId="{B8CAA1FB-F69F-3241-A2F2-4BFD259C649F}" type="presOf" srcId="{268C0FD6-E0C5-FF45-A7E3-8BBF2854FEFA}" destId="{CD9E20C3-E526-4E40-A059-EBF6661AECC1}" srcOrd="0" destOrd="0" presId="urn:microsoft.com/office/officeart/2005/8/layout/venn1"/>
    <dgm:cxn modelId="{9F742E2F-68E2-1540-9903-6A80420E2165}" type="presParOf" srcId="{EC719D1B-57CF-AB40-ACB9-0C9ECAAC432C}" destId="{CD9E20C3-E526-4E40-A059-EBF6661AECC1}" srcOrd="0" destOrd="0" presId="urn:microsoft.com/office/officeart/2005/8/layout/venn1"/>
    <dgm:cxn modelId="{B034DAE9-46DE-544F-814B-A41FEC14AED8}" type="presParOf" srcId="{EC719D1B-57CF-AB40-ACB9-0C9ECAAC432C}" destId="{B5645E8D-50FD-C04F-915A-F9C734126D9D}" srcOrd="1" destOrd="0" presId="urn:microsoft.com/office/officeart/2005/8/layout/venn1"/>
    <dgm:cxn modelId="{00044242-BA00-274B-B453-C58A028FF9CA}" type="presParOf" srcId="{EC719D1B-57CF-AB40-ACB9-0C9ECAAC432C}" destId="{D27BF303-0E20-8B4C-90B1-089C48B058E7}" srcOrd="2" destOrd="0" presId="urn:microsoft.com/office/officeart/2005/8/layout/venn1"/>
    <dgm:cxn modelId="{38B3B7ED-21AC-D440-B7C6-1B23D8D73731}" type="presParOf" srcId="{EC719D1B-57CF-AB40-ACB9-0C9ECAAC432C}" destId="{9027BAC8-E131-9B4D-ABC8-5EFB5BB4DAB2}"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E20C3-E526-4E40-A059-EBF6661AECC1}">
      <dsp:nvSpPr>
        <dsp:cNvPr id="0" name=""/>
        <dsp:cNvSpPr/>
      </dsp:nvSpPr>
      <dsp:spPr>
        <a:xfrm>
          <a:off x="164457" y="157567"/>
          <a:ext cx="4056623" cy="4056623"/>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911350">
            <a:lnSpc>
              <a:spcPct val="90000"/>
            </a:lnSpc>
            <a:spcBef>
              <a:spcPct val="0"/>
            </a:spcBef>
            <a:spcAft>
              <a:spcPct val="35000"/>
            </a:spcAft>
          </a:pPr>
          <a:r>
            <a:rPr lang="en-US" sz="4300" kern="1200" dirty="0" smtClean="0"/>
            <a:t>Nebraska</a:t>
          </a:r>
        </a:p>
        <a:p>
          <a:pPr lvl="0" algn="ctr" defTabSz="1911350">
            <a:lnSpc>
              <a:spcPct val="90000"/>
            </a:lnSpc>
            <a:spcBef>
              <a:spcPct val="0"/>
            </a:spcBef>
            <a:spcAft>
              <a:spcPct val="35000"/>
            </a:spcAft>
          </a:pPr>
          <a:endParaRPr lang="en-US" sz="4300" kern="1200" dirty="0" smtClean="0"/>
        </a:p>
        <a:p>
          <a:pPr lvl="0" algn="ctr" defTabSz="1911350">
            <a:lnSpc>
              <a:spcPct val="90000"/>
            </a:lnSpc>
            <a:spcBef>
              <a:spcPct val="0"/>
            </a:spcBef>
            <a:spcAft>
              <a:spcPct val="35000"/>
            </a:spcAft>
          </a:pPr>
          <a:endParaRPr lang="en-US" sz="4300" kern="1200" dirty="0" smtClean="0"/>
        </a:p>
        <a:p>
          <a:pPr lvl="0" algn="ctr" defTabSz="1911350">
            <a:lnSpc>
              <a:spcPct val="90000"/>
            </a:lnSpc>
            <a:spcBef>
              <a:spcPct val="0"/>
            </a:spcBef>
            <a:spcAft>
              <a:spcPct val="35000"/>
            </a:spcAft>
          </a:pPr>
          <a:endParaRPr lang="en-US" sz="4300" kern="1200" dirty="0"/>
        </a:p>
      </dsp:txBody>
      <dsp:txXfrm>
        <a:off x="730923" y="635930"/>
        <a:ext cx="2338954" cy="3099897"/>
      </dsp:txXfrm>
    </dsp:sp>
    <dsp:sp modelId="{D27BF303-0E20-8B4C-90B1-089C48B058E7}">
      <dsp:nvSpPr>
        <dsp:cNvPr id="0" name=""/>
        <dsp:cNvSpPr/>
      </dsp:nvSpPr>
      <dsp:spPr>
        <a:xfrm>
          <a:off x="3088150" y="157567"/>
          <a:ext cx="4056623" cy="4056623"/>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911350">
            <a:lnSpc>
              <a:spcPct val="90000"/>
            </a:lnSpc>
            <a:spcBef>
              <a:spcPct val="0"/>
            </a:spcBef>
            <a:spcAft>
              <a:spcPct val="35000"/>
            </a:spcAft>
          </a:pPr>
          <a:r>
            <a:rPr lang="en-US" sz="4300" kern="1200" dirty="0" smtClean="0"/>
            <a:t>_______</a:t>
          </a:r>
        </a:p>
        <a:p>
          <a:pPr lvl="0" algn="ctr" defTabSz="1911350">
            <a:lnSpc>
              <a:spcPct val="90000"/>
            </a:lnSpc>
            <a:spcBef>
              <a:spcPct val="0"/>
            </a:spcBef>
            <a:spcAft>
              <a:spcPct val="35000"/>
            </a:spcAft>
          </a:pPr>
          <a:endParaRPr lang="en-US" sz="4300" kern="1200" dirty="0" smtClean="0"/>
        </a:p>
        <a:p>
          <a:pPr lvl="0" algn="ctr" defTabSz="1911350">
            <a:lnSpc>
              <a:spcPct val="90000"/>
            </a:lnSpc>
            <a:spcBef>
              <a:spcPct val="0"/>
            </a:spcBef>
            <a:spcAft>
              <a:spcPct val="35000"/>
            </a:spcAft>
          </a:pPr>
          <a:endParaRPr lang="en-US" sz="4300" kern="1200" dirty="0" smtClean="0"/>
        </a:p>
        <a:p>
          <a:pPr lvl="0" algn="ctr" defTabSz="1911350">
            <a:lnSpc>
              <a:spcPct val="90000"/>
            </a:lnSpc>
            <a:spcBef>
              <a:spcPct val="0"/>
            </a:spcBef>
            <a:spcAft>
              <a:spcPct val="35000"/>
            </a:spcAft>
          </a:pPr>
          <a:endParaRPr lang="en-US" sz="4300" kern="1200" dirty="0"/>
        </a:p>
      </dsp:txBody>
      <dsp:txXfrm>
        <a:off x="4239354" y="635930"/>
        <a:ext cx="2338954" cy="309989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0.31112</cdr:x>
      <cdr:y>0.07895</cdr:y>
    </cdr:from>
    <cdr:to>
      <cdr:x>0.57592</cdr:x>
      <cdr:y>0.25313</cdr:y>
    </cdr:to>
    <cdr:sp macro="" textlink="">
      <cdr:nvSpPr>
        <cdr:cNvPr id="2" name="TextBox 1"/>
        <cdr:cNvSpPr txBox="1"/>
      </cdr:nvSpPr>
      <cdr:spPr>
        <a:xfrm xmlns:a="http://schemas.openxmlformats.org/drawingml/2006/main">
          <a:off x="1317524" y="320844"/>
          <a:ext cx="1121382" cy="70788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xmlns:a="http://schemas.openxmlformats.org/drawingml/2006/main">
          <a:r>
            <a:rPr lang="en-US" sz="2000" b="1" dirty="0" smtClean="0"/>
            <a:t>Sub-</a:t>
          </a:r>
        </a:p>
        <a:p xmlns:a="http://schemas.openxmlformats.org/drawingml/2006/main">
          <a:r>
            <a:rPr lang="en-US" sz="2000" b="1" dirty="0" smtClean="0"/>
            <a:t>Surface</a:t>
          </a:r>
          <a:endParaRPr lang="en-US"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67FDF43-6E15-7045-8078-2DFECF6BF596}" type="datetimeFigureOut">
              <a:rPr lang="en-US" smtClean="0"/>
              <a:t>6/3/17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9A0697-6459-584A-B8E6-65D2BA32A3DD}" type="slidenum">
              <a:rPr lang="en-US" smtClean="0"/>
              <a:t>‹#›</a:t>
            </a:fld>
            <a:endParaRPr lang="en-US"/>
          </a:p>
        </p:txBody>
      </p:sp>
    </p:spTree>
    <p:extLst>
      <p:ext uri="{BB962C8B-B14F-4D97-AF65-F5344CB8AC3E}">
        <p14:creationId xmlns:p14="http://schemas.microsoft.com/office/powerpoint/2010/main" val="15570191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7702086"/>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water.unl.edu/cropswater/newellsmap"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r.unl.edu/data/water/groundwatermaps.asp" TargetMode="External"/><Relationship Id="rId4" Type="http://schemas.openxmlformats.org/officeDocument/2006/relationships/hyperlink" Target="http://www.nrdnet.org/" TargetMode="External"/><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cropwatch.unl.edu/Agricultural_Water_Management_Guide/index.html"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water.unl.edu/cropswater/wellsgraph"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41" name="Shape 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Currently, there are over 173,000 active irrigation wells in Nebraska. The highest density of wells are located in the Central Platte Valley where over 16 irrigation wells have been installed per square mile of land. </a:t>
            </a:r>
            <a:r>
              <a:rPr lang="en-US" sz="1200" b="0" i="0" u="none" strike="noStrike" kern="1200" cap="none" dirty="0" smtClean="0">
                <a:solidFill>
                  <a:schemeClr val="dk1"/>
                </a:solidFill>
                <a:effectLst/>
                <a:latin typeface="Calibri"/>
                <a:ea typeface="Calibri"/>
                <a:cs typeface="Calibri"/>
                <a:sym typeface="Calibri"/>
                <a:hlinkClick r:id="rId3"/>
              </a:rPr>
              <a:t>The location of irrigation wells </a:t>
            </a:r>
            <a:r>
              <a:rPr lang="en-US" sz="1200" b="0" i="0" u="none" strike="noStrike" kern="1200" cap="none" dirty="0" smtClean="0">
                <a:solidFill>
                  <a:schemeClr val="dk1"/>
                </a:solidFill>
                <a:effectLst/>
                <a:latin typeface="Calibri"/>
                <a:ea typeface="Calibri"/>
                <a:cs typeface="Calibri"/>
                <a:sym typeface="Calibri"/>
              </a:rPr>
              <a:t> reflects the availability of groundwater, the suitability of the land for irrigation and the need for irrigation to meet crop water requirements. Distribution/density of active irrigation wells is presented in Figure below. Each red dot represents an irrigation well and most of the wells are located in the central and south central part of the state along the Platte River.</a:t>
            </a:r>
          </a:p>
          <a:p>
            <a:endParaRPr lang="en-US" sz="1200" b="0" i="0" u="none" strike="noStrike" kern="1200" cap="none" dirty="0" smtClean="0">
              <a:solidFill>
                <a:schemeClr val="dk1"/>
              </a:solidFill>
              <a:effectLst/>
              <a:latin typeface="Calibri"/>
              <a:ea typeface="Calibri"/>
              <a:cs typeface="Calibri"/>
              <a:sym typeface="Calibri"/>
            </a:endParaRPr>
          </a:p>
          <a:p>
            <a:endParaRPr lang="en-US"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6296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sz="1200" b="0" i="0" u="none" strike="noStrike" kern="1200" cap="none" dirty="0" smtClean="0">
                <a:solidFill>
                  <a:schemeClr val="dk1"/>
                </a:solidFill>
                <a:effectLst/>
                <a:latin typeface="Calibri"/>
                <a:ea typeface="Calibri"/>
                <a:cs typeface="Calibri"/>
                <a:sym typeface="Calibri"/>
              </a:rPr>
              <a:t>Much of Nebraska is lying over the Ogallala </a:t>
            </a:r>
            <a:r>
              <a:rPr lang="en-US" sz="1200" b="0" i="0" u="none" strike="noStrike" kern="1200" cap="none" dirty="0" smtClean="0">
                <a:solidFill>
                  <a:schemeClr val="dk1"/>
                </a:solidFill>
                <a:effectLst/>
                <a:latin typeface="Calibri"/>
                <a:ea typeface="Calibri"/>
                <a:cs typeface="Calibri"/>
                <a:sym typeface="Calibri"/>
              </a:rPr>
              <a:t>Aquifer, or High Plains Aquifer</a:t>
            </a:r>
            <a:r>
              <a:rPr lang="en-US" sz="1200" b="1" i="0" u="none" strike="noStrike" kern="1200" cap="none" dirty="0" smtClean="0">
                <a:solidFill>
                  <a:schemeClr val="dk1"/>
                </a:solidFill>
                <a:effectLst/>
                <a:latin typeface="Calibri"/>
                <a:ea typeface="Calibri"/>
                <a:cs typeface="Calibri"/>
                <a:sym typeface="Calibri"/>
              </a:rPr>
              <a:t>.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31034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sz="1200" b="0" i="0" u="none" strike="noStrike" kern="1200" cap="none" dirty="0" smtClean="0">
                <a:solidFill>
                  <a:schemeClr val="dk1"/>
                </a:solidFill>
                <a:effectLst/>
                <a:latin typeface="Calibri"/>
                <a:ea typeface="Calibri"/>
                <a:cs typeface="Calibri"/>
                <a:sym typeface="Calibri"/>
              </a:rPr>
              <a:t>Irrigation development has caused </a:t>
            </a:r>
            <a:r>
              <a:rPr lang="en-US" sz="1200" b="0" i="0" u="none" strike="noStrike" kern="1200" cap="none" dirty="0" smtClean="0">
                <a:solidFill>
                  <a:schemeClr val="dk1"/>
                </a:solidFill>
                <a:effectLst/>
                <a:latin typeface="Calibri"/>
                <a:ea typeface="Calibri"/>
                <a:cs typeface="Calibri"/>
                <a:sym typeface="Calibri"/>
                <a:hlinkClick r:id="rId3"/>
              </a:rPr>
              <a:t>declines of groundwater levels</a:t>
            </a:r>
            <a:r>
              <a:rPr lang="en-US" sz="1200" b="0" i="0" u="none" strike="noStrike" kern="1200" cap="none" dirty="0" smtClean="0">
                <a:solidFill>
                  <a:schemeClr val="dk1"/>
                </a:solidFill>
                <a:effectLst/>
                <a:latin typeface="Calibri"/>
                <a:ea typeface="Calibri"/>
                <a:cs typeface="Calibri"/>
                <a:sym typeface="Calibri"/>
              </a:rPr>
              <a:t> (depth to groundwater from the soil surface) in some areas of the state. The most severely affected areas are the Box Butte area, western end of the Republican River Basin and parts of the Blue River Basin. </a:t>
            </a:r>
            <a:r>
              <a:rPr lang="en-US" sz="1200" b="0" i="0" u="none" strike="noStrike" kern="1200" cap="none" dirty="0" smtClean="0">
                <a:solidFill>
                  <a:schemeClr val="dk1"/>
                </a:solidFill>
                <a:effectLst/>
                <a:latin typeface="Calibri"/>
                <a:ea typeface="Calibri"/>
                <a:cs typeface="Calibri"/>
                <a:sym typeface="Calibri"/>
                <a:hlinkClick r:id="rId4"/>
              </a:rPr>
              <a:t>Natural Resources Districts</a:t>
            </a:r>
            <a:r>
              <a:rPr lang="en-US" sz="1200" b="0" i="0" u="none" strike="noStrike" kern="1200" cap="none" dirty="0" smtClean="0">
                <a:solidFill>
                  <a:schemeClr val="dk1"/>
                </a:solidFill>
                <a:effectLst/>
                <a:latin typeface="Calibri"/>
                <a:ea typeface="Calibri"/>
                <a:cs typeface="Calibri"/>
                <a:sym typeface="Calibri"/>
              </a:rPr>
              <a:t> (NRDs) have implemented management plans in these areas to regulate groundwater resources use.	</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8970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sz="1200" b="0" i="1" u="none" strike="noStrike" kern="1200" cap="none" dirty="0" smtClean="0">
                <a:solidFill>
                  <a:schemeClr val="dk1"/>
                </a:solidFill>
                <a:effectLst/>
                <a:latin typeface="Calibri"/>
                <a:ea typeface="Calibri"/>
                <a:cs typeface="Calibri"/>
                <a:sym typeface="Calibri"/>
              </a:rPr>
              <a:t>Select the county you live in and one county in a different region of Nebraska. For each of these counties, answer the following questions in your science notebook.  Use the maps and resources provided in the </a:t>
            </a:r>
            <a:r>
              <a:rPr lang="en-US" sz="1200" b="0" i="1" u="sng" strike="noStrike" kern="1200" cap="none" dirty="0" smtClean="0">
                <a:solidFill>
                  <a:schemeClr val="dk1"/>
                </a:solidFill>
                <a:effectLst/>
                <a:latin typeface="Calibri"/>
                <a:ea typeface="Calibri"/>
                <a:cs typeface="Calibri"/>
                <a:sym typeface="Calibri"/>
                <a:hlinkClick r:id="rId3"/>
              </a:rPr>
              <a:t>Agricultural Water Management Guide</a:t>
            </a:r>
            <a:r>
              <a:rPr lang="en-US" sz="1200" b="0" i="1" u="none" strike="noStrike" kern="1200" cap="none" dirty="0" smtClean="0">
                <a:solidFill>
                  <a:schemeClr val="dk1"/>
                </a:solidFill>
                <a:effectLst/>
                <a:latin typeface="Calibri"/>
                <a:ea typeface="Calibri"/>
                <a:cs typeface="Calibri"/>
                <a:sym typeface="Calibri"/>
              </a:rPr>
              <a:t> to begin your research.   </a:t>
            </a:r>
            <a:endParaRPr lang="en-US" sz="1200" b="0" i="0" u="none" strike="noStrike" kern="1200" cap="none" dirty="0" smtClean="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0390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sz="1200" b="0" i="0" u="none" strike="noStrike" kern="1200" cap="none" dirty="0" smtClean="0">
                <a:solidFill>
                  <a:schemeClr val="dk1"/>
                </a:solidFill>
                <a:effectLst/>
                <a:latin typeface="Calibri"/>
                <a:ea typeface="Calibri"/>
                <a:cs typeface="Calibri"/>
                <a:sym typeface="Calibri"/>
              </a:rPr>
              <a:t>What percentage of U.S. farmland is irrigated? </a:t>
            </a:r>
            <a:br>
              <a:rPr lang="en-US" sz="1200" b="0" i="0" u="none" strike="noStrike" kern="1200" cap="none" dirty="0" smtClean="0">
                <a:solidFill>
                  <a:schemeClr val="dk1"/>
                </a:solidFill>
                <a:effectLst/>
                <a:latin typeface="Calibri"/>
                <a:ea typeface="Calibri"/>
                <a:cs typeface="Calibri"/>
                <a:sym typeface="Calibri"/>
              </a:rPr>
            </a:br>
            <a:r>
              <a:rPr lang="en-US" sz="1200" b="1" i="0" u="none" strike="noStrike" kern="1200" cap="none" dirty="0" smtClean="0">
                <a:solidFill>
                  <a:schemeClr val="dk1"/>
                </a:solidFill>
                <a:effectLst/>
                <a:latin typeface="Calibri"/>
                <a:ea typeface="Calibri"/>
                <a:cs typeface="Calibri"/>
                <a:sym typeface="Calibri"/>
              </a:rPr>
              <a:t>Answer: 6%</a:t>
            </a:r>
            <a:br>
              <a:rPr lang="en-US" sz="1200" b="1" i="0" u="none" strike="noStrike" kern="1200" cap="none" dirty="0" smtClean="0">
                <a:solidFill>
                  <a:schemeClr val="dk1"/>
                </a:solidFill>
                <a:effectLst/>
                <a:latin typeface="Calibri"/>
                <a:ea typeface="Calibri"/>
                <a:cs typeface="Calibri"/>
                <a:sym typeface="Calibri"/>
              </a:rPr>
            </a:br>
            <a:r>
              <a:rPr lang="en-US" sz="1200" b="0" i="0" u="none" strike="noStrike" kern="1200" cap="none" dirty="0" smtClean="0">
                <a:solidFill>
                  <a:schemeClr val="dk1"/>
                </a:solidFill>
                <a:effectLst/>
                <a:latin typeface="Calibri"/>
                <a:ea typeface="Calibri"/>
                <a:cs typeface="Calibri"/>
                <a:sym typeface="Calibri"/>
              </a:rPr>
              <a:t>Additional info: In 2013, there were 55.3 million acres of irrigated land in the U.S. </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561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i="0" u="none" strike="noStrike" kern="1200" cap="none" dirty="0" smtClean="0">
                <a:solidFill>
                  <a:schemeClr val="dk1"/>
                </a:solidFill>
                <a:effectLst/>
                <a:latin typeface="Calibri"/>
                <a:ea typeface="Calibri"/>
                <a:cs typeface="Calibri"/>
                <a:sym typeface="Calibri"/>
              </a:rPr>
              <a:t>Nebraska ranks ____ among states in number of irrigated acres?</a:t>
            </a:r>
            <a:br>
              <a:rPr lang="en-US" sz="1200" b="0" i="0" u="none" strike="noStrike" kern="1200" cap="none" dirty="0" smtClean="0">
                <a:solidFill>
                  <a:schemeClr val="dk1"/>
                </a:solidFill>
                <a:effectLst/>
                <a:latin typeface="Calibri"/>
                <a:ea typeface="Calibri"/>
                <a:cs typeface="Calibri"/>
                <a:sym typeface="Calibri"/>
              </a:rPr>
            </a:br>
            <a:r>
              <a:rPr lang="en-US" sz="1200" b="1" i="0" u="none" strike="noStrike" kern="1200" cap="none" dirty="0" smtClean="0">
                <a:solidFill>
                  <a:schemeClr val="dk1"/>
                </a:solidFill>
                <a:effectLst/>
                <a:latin typeface="Calibri"/>
                <a:ea typeface="Calibri"/>
                <a:cs typeface="Calibri"/>
                <a:sym typeface="Calibri"/>
              </a:rPr>
              <a:t>Answer: 1</a:t>
            </a:r>
            <a:r>
              <a:rPr lang="en-US" sz="1200" b="1" i="0" u="none" strike="noStrike" kern="1200" cap="none" baseline="30000" dirty="0" smtClean="0">
                <a:solidFill>
                  <a:schemeClr val="dk1"/>
                </a:solidFill>
                <a:effectLst/>
                <a:latin typeface="Calibri"/>
                <a:ea typeface="Calibri"/>
                <a:cs typeface="Calibri"/>
                <a:sym typeface="Calibri"/>
              </a:rPr>
              <a:t>st</a:t>
            </a:r>
            <a:r>
              <a:rPr lang="en-US" sz="1200" b="1" i="0" u="none" strike="noStrike" kern="1200" cap="none" dirty="0" smtClean="0">
                <a:solidFill>
                  <a:schemeClr val="dk1"/>
                </a:solidFill>
                <a:effectLst/>
                <a:latin typeface="Calibri"/>
                <a:ea typeface="Calibri"/>
                <a:cs typeface="Calibri"/>
                <a:sym typeface="Calibri"/>
              </a:rPr>
              <a:t> </a:t>
            </a:r>
            <a:br>
              <a:rPr lang="en-US" sz="1200" b="1" i="0" u="none" strike="noStrike" kern="1200" cap="none" dirty="0" smtClean="0">
                <a:solidFill>
                  <a:schemeClr val="dk1"/>
                </a:solidFill>
                <a:effectLst/>
                <a:latin typeface="Calibri"/>
                <a:ea typeface="Calibri"/>
                <a:cs typeface="Calibri"/>
                <a:sym typeface="Calibri"/>
              </a:rPr>
            </a:br>
            <a:r>
              <a:rPr lang="en-US" sz="1200" b="1" i="0" u="none" strike="noStrike" kern="1200" cap="none" dirty="0" smtClean="0">
                <a:solidFill>
                  <a:schemeClr val="dk1"/>
                </a:solidFill>
                <a:effectLst/>
                <a:latin typeface="Calibri"/>
                <a:ea typeface="Calibri"/>
                <a:cs typeface="Calibri"/>
                <a:sym typeface="Calibri"/>
              </a:rPr>
              <a:t>Additional info</a:t>
            </a:r>
            <a:r>
              <a:rPr lang="en-US" sz="1200" b="0" i="0" u="none" strike="noStrike" kern="1200" cap="none" dirty="0" smtClean="0">
                <a:solidFill>
                  <a:schemeClr val="dk1"/>
                </a:solidFill>
                <a:effectLst/>
                <a:latin typeface="Calibri"/>
                <a:ea typeface="Calibri"/>
                <a:cs typeface="Calibri"/>
                <a:sym typeface="Calibri"/>
              </a:rPr>
              <a:t>: Nebraska has the highest number of irrigated acres at 8.3 million, followed by California at 7.5 million acres. </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3804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sz="1200" b="0" i="0" u="none" strike="noStrike" kern="1200" cap="none" dirty="0" smtClean="0">
                <a:solidFill>
                  <a:schemeClr val="dk1"/>
                </a:solidFill>
                <a:effectLst/>
                <a:latin typeface="Calibri"/>
                <a:ea typeface="Calibri"/>
                <a:cs typeface="Calibri"/>
                <a:sym typeface="Calibri"/>
              </a:rPr>
              <a:t>Cropland accounts for ______ of all irrigated land.</a:t>
            </a:r>
            <a:br>
              <a:rPr lang="en-US" sz="1200" b="0" i="0" u="none" strike="noStrike" kern="1200" cap="none" dirty="0" smtClean="0">
                <a:solidFill>
                  <a:schemeClr val="dk1"/>
                </a:solidFill>
                <a:effectLst/>
                <a:latin typeface="Calibri"/>
                <a:ea typeface="Calibri"/>
                <a:cs typeface="Calibri"/>
                <a:sym typeface="Calibri"/>
              </a:rPr>
            </a:br>
            <a:r>
              <a:rPr lang="en-US" sz="1200" b="1" i="0" u="none" strike="noStrike" kern="1200" cap="none" dirty="0" smtClean="0">
                <a:solidFill>
                  <a:schemeClr val="dk1"/>
                </a:solidFill>
                <a:effectLst/>
                <a:latin typeface="Calibri"/>
                <a:ea typeface="Calibri"/>
                <a:cs typeface="Calibri"/>
                <a:sym typeface="Calibri"/>
              </a:rPr>
              <a:t>Answer: 95%</a:t>
            </a:r>
            <a:br>
              <a:rPr lang="en-US" sz="1200" b="1" i="0" u="none" strike="noStrike" kern="1200" cap="none" dirty="0" smtClean="0">
                <a:solidFill>
                  <a:schemeClr val="dk1"/>
                </a:solidFill>
                <a:effectLst/>
                <a:latin typeface="Calibri"/>
                <a:ea typeface="Calibri"/>
                <a:cs typeface="Calibri"/>
                <a:sym typeface="Calibri"/>
              </a:rPr>
            </a:br>
            <a:r>
              <a:rPr lang="en-US" sz="1200" b="1" i="0" u="none" strike="noStrike" kern="1200" cap="none" dirty="0" smtClean="0">
                <a:solidFill>
                  <a:schemeClr val="dk1"/>
                </a:solidFill>
                <a:effectLst/>
                <a:latin typeface="Calibri"/>
                <a:ea typeface="Calibri"/>
                <a:cs typeface="Calibri"/>
                <a:sym typeface="Calibri"/>
              </a:rPr>
              <a:t>Additional Info</a:t>
            </a:r>
            <a:r>
              <a:rPr lang="en-US" sz="1200" b="0" i="0" u="none" strike="noStrike" kern="1200" cap="none" dirty="0" smtClean="0">
                <a:solidFill>
                  <a:schemeClr val="dk1"/>
                </a:solidFill>
                <a:effectLst/>
                <a:latin typeface="Calibri"/>
                <a:ea typeface="Calibri"/>
                <a:cs typeface="Calibri"/>
                <a:sym typeface="Calibri"/>
              </a:rPr>
              <a:t>: Cropland accounted for 95% of all irrigated land while 5% accounted for permanent pasture/grassland.</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2352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sz="1200" b="0" i="0" u="none" strike="noStrike" kern="1200" cap="none" dirty="0" smtClean="0">
                <a:solidFill>
                  <a:schemeClr val="dk1"/>
                </a:solidFill>
                <a:effectLst/>
                <a:latin typeface="Calibri"/>
                <a:ea typeface="Calibri"/>
                <a:cs typeface="Calibri"/>
                <a:sym typeface="Calibri"/>
              </a:rPr>
              <a:t>Cropland accounts for ______ of all irrigated land.</a:t>
            </a:r>
            <a:br>
              <a:rPr lang="en-US" sz="1200" b="0" i="0" u="none" strike="noStrike" kern="1200" cap="none" dirty="0" smtClean="0">
                <a:solidFill>
                  <a:schemeClr val="dk1"/>
                </a:solidFill>
                <a:effectLst/>
                <a:latin typeface="Calibri"/>
                <a:ea typeface="Calibri"/>
                <a:cs typeface="Calibri"/>
                <a:sym typeface="Calibri"/>
              </a:rPr>
            </a:br>
            <a:r>
              <a:rPr lang="en-US" sz="1200" b="1" i="0" u="none" strike="noStrike" kern="1200" cap="none" dirty="0" smtClean="0">
                <a:solidFill>
                  <a:schemeClr val="dk1"/>
                </a:solidFill>
                <a:effectLst/>
                <a:latin typeface="Calibri"/>
                <a:ea typeface="Calibri"/>
                <a:cs typeface="Calibri"/>
                <a:sym typeface="Calibri"/>
              </a:rPr>
              <a:t>Answer: 95%</a:t>
            </a:r>
            <a:br>
              <a:rPr lang="en-US" sz="1200" b="1" i="0" u="none" strike="noStrike" kern="1200" cap="none" dirty="0" smtClean="0">
                <a:solidFill>
                  <a:schemeClr val="dk1"/>
                </a:solidFill>
                <a:effectLst/>
                <a:latin typeface="Calibri"/>
                <a:ea typeface="Calibri"/>
                <a:cs typeface="Calibri"/>
                <a:sym typeface="Calibri"/>
              </a:rPr>
            </a:br>
            <a:r>
              <a:rPr lang="en-US" sz="1200" b="1" i="0" u="none" strike="noStrike" kern="1200" cap="none" dirty="0" smtClean="0">
                <a:solidFill>
                  <a:schemeClr val="dk1"/>
                </a:solidFill>
                <a:effectLst/>
                <a:latin typeface="Calibri"/>
                <a:ea typeface="Calibri"/>
                <a:cs typeface="Calibri"/>
                <a:sym typeface="Calibri"/>
              </a:rPr>
              <a:t>Additional Info</a:t>
            </a:r>
            <a:r>
              <a:rPr lang="en-US" sz="1200" b="0" i="0" u="none" strike="noStrike" kern="1200" cap="none" dirty="0" smtClean="0">
                <a:solidFill>
                  <a:schemeClr val="dk1"/>
                </a:solidFill>
                <a:effectLst/>
                <a:latin typeface="Calibri"/>
                <a:ea typeface="Calibri"/>
                <a:cs typeface="Calibri"/>
                <a:sym typeface="Calibri"/>
              </a:rPr>
              <a:t>: Cropland accounted for 95% of all irrigated land while 5% accounted for permanent pasture/grassland.</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2352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2352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sz="1200" b="0" i="0" u="none" strike="noStrike" kern="1200" cap="none" dirty="0" smtClean="0">
                <a:solidFill>
                  <a:schemeClr val="dk1"/>
                </a:solidFill>
                <a:effectLst/>
                <a:latin typeface="Calibri"/>
                <a:ea typeface="Calibri"/>
                <a:cs typeface="Calibri"/>
                <a:sym typeface="Calibri"/>
              </a:rPr>
              <a:t>What type of irrigation covers the highest number of acres?</a:t>
            </a:r>
            <a:br>
              <a:rPr lang="en-US" sz="1200" b="0" i="0" u="none" strike="noStrike" kern="1200" cap="none" dirty="0" smtClean="0">
                <a:solidFill>
                  <a:schemeClr val="dk1"/>
                </a:solidFill>
                <a:effectLst/>
                <a:latin typeface="Calibri"/>
                <a:ea typeface="Calibri"/>
                <a:cs typeface="Calibri"/>
                <a:sym typeface="Calibri"/>
              </a:rPr>
            </a:br>
            <a:r>
              <a:rPr lang="en-US" sz="1200" b="1" i="0" u="none" strike="noStrike" kern="1200" cap="none" dirty="0" smtClean="0">
                <a:solidFill>
                  <a:schemeClr val="dk1"/>
                </a:solidFill>
                <a:effectLst/>
                <a:latin typeface="Calibri"/>
                <a:ea typeface="Calibri"/>
                <a:cs typeface="Calibri"/>
                <a:sym typeface="Calibri"/>
              </a:rPr>
              <a:t>Answer: Sprinkler systems</a:t>
            </a:r>
            <a:br>
              <a:rPr lang="en-US" sz="1200" b="1" i="0" u="none" strike="noStrike" kern="1200" cap="none" dirty="0" smtClean="0">
                <a:solidFill>
                  <a:schemeClr val="dk1"/>
                </a:solidFill>
                <a:effectLst/>
                <a:latin typeface="Calibri"/>
                <a:ea typeface="Calibri"/>
                <a:cs typeface="Calibri"/>
                <a:sym typeface="Calibri"/>
              </a:rPr>
            </a:br>
            <a:r>
              <a:rPr lang="en-US" sz="1200" b="1" i="0" u="none" strike="noStrike" kern="1200" cap="none" dirty="0" smtClean="0">
                <a:solidFill>
                  <a:schemeClr val="dk1"/>
                </a:solidFill>
                <a:effectLst/>
                <a:latin typeface="Calibri"/>
                <a:ea typeface="Calibri"/>
                <a:cs typeface="Calibri"/>
                <a:sym typeface="Calibri"/>
              </a:rPr>
              <a:t>Additional Info: </a:t>
            </a:r>
            <a:r>
              <a:rPr lang="en-US" sz="1200" b="0" i="0" u="none" strike="noStrike" kern="1200" cap="none" dirty="0" smtClean="0">
                <a:solidFill>
                  <a:schemeClr val="dk1"/>
                </a:solidFill>
                <a:effectLst/>
                <a:latin typeface="Calibri"/>
                <a:ea typeface="Calibri"/>
                <a:cs typeface="Calibri"/>
                <a:sym typeface="Calibri"/>
              </a:rPr>
              <a:t>In 2013, 34.9 million acres were irrigated with sprinkler systems, followed by gravity systems at 21.5 million acres and lastly with a variety of drip, trickle, or other low-flow micro irrigation systems at 4.9 million acres.</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2352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Shape 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 name="Shape 4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lvl="0"/>
            <a:endParaRPr lang="en-US" sz="1200" b="0" i="0" u="none" strike="noStrike" kern="1200" cap="none" dirty="0" smtClean="0">
              <a:solidFill>
                <a:schemeClr val="dk1"/>
              </a:solidFill>
              <a:effectLst/>
              <a:latin typeface="Calibri"/>
              <a:ea typeface="Calibri"/>
              <a:cs typeface="Calibri"/>
              <a:sym typeface="Calibri"/>
            </a:endParaRPr>
          </a:p>
        </p:txBody>
      </p:sp>
      <p:sp>
        <p:nvSpPr>
          <p:cNvPr id="48" name="Shape 4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chemeClr val="dk1"/>
              </a:buClr>
              <a:buSzPct val="25000"/>
              <a:buFont typeface="Calibri"/>
              <a:buNone/>
            </a:pPr>
            <a:fld id="{00000000-1234-1234-1234-123412341234}" type="slidenum">
              <a:rPr lang="en-US" sz="1400" b="0" i="0" u="none" strike="noStrike" cap="none">
                <a:solidFill>
                  <a:srgbClr val="000000"/>
                </a:solidFill>
                <a:latin typeface="Arial"/>
                <a:ea typeface="Arial"/>
                <a:cs typeface="Arial"/>
                <a:sym typeface="Arial"/>
              </a:rPr>
              <a:t>2</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2352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sz="1200" b="0" i="0" u="none" strike="noStrike" kern="1200" cap="none" dirty="0" smtClean="0">
                <a:solidFill>
                  <a:schemeClr val="dk1"/>
                </a:solidFill>
                <a:effectLst/>
                <a:latin typeface="Calibri"/>
                <a:ea typeface="Calibri"/>
                <a:cs typeface="Calibri"/>
                <a:sym typeface="Calibri"/>
              </a:rPr>
              <a:t>What is the average annual amount of water (in acre-feet) applied to each acre from irrigation? </a:t>
            </a:r>
            <a:br>
              <a:rPr lang="en-US" sz="1200" b="0" i="0" u="none" strike="noStrike" kern="1200" cap="none" dirty="0" smtClean="0">
                <a:solidFill>
                  <a:schemeClr val="dk1"/>
                </a:solidFill>
                <a:effectLst/>
                <a:latin typeface="Calibri"/>
                <a:ea typeface="Calibri"/>
                <a:cs typeface="Calibri"/>
                <a:sym typeface="Calibri"/>
              </a:rPr>
            </a:br>
            <a:r>
              <a:rPr lang="en-US" sz="1200" b="1" i="0" u="none" strike="noStrike" kern="1200" cap="none" dirty="0" smtClean="0">
                <a:solidFill>
                  <a:schemeClr val="dk1"/>
                </a:solidFill>
                <a:effectLst/>
                <a:latin typeface="Calibri"/>
                <a:ea typeface="Calibri"/>
                <a:cs typeface="Calibri"/>
                <a:sym typeface="Calibri"/>
              </a:rPr>
              <a:t>Answer: 1.6 acre-feet</a:t>
            </a:r>
            <a:br>
              <a:rPr lang="en-US" sz="1200" b="1" i="0" u="none" strike="noStrike" kern="1200" cap="none" dirty="0" smtClean="0">
                <a:solidFill>
                  <a:schemeClr val="dk1"/>
                </a:solidFill>
                <a:effectLst/>
                <a:latin typeface="Calibri"/>
                <a:ea typeface="Calibri"/>
                <a:cs typeface="Calibri"/>
                <a:sym typeface="Calibri"/>
              </a:rPr>
            </a:br>
            <a:r>
              <a:rPr lang="en-US" sz="1200" b="1" i="0" u="none" strike="noStrike" kern="1200" cap="none" dirty="0" smtClean="0">
                <a:solidFill>
                  <a:schemeClr val="dk1"/>
                </a:solidFill>
                <a:effectLst/>
                <a:latin typeface="Calibri"/>
                <a:ea typeface="Calibri"/>
                <a:cs typeface="Calibri"/>
                <a:sym typeface="Calibri"/>
              </a:rPr>
              <a:t>Additional info: </a:t>
            </a:r>
            <a:r>
              <a:rPr lang="en-US" sz="1200" b="0" i="0" u="none" strike="noStrike" kern="1200" cap="none" dirty="0" smtClean="0">
                <a:solidFill>
                  <a:schemeClr val="dk1"/>
                </a:solidFill>
                <a:effectLst/>
                <a:latin typeface="Calibri"/>
                <a:ea typeface="Calibri"/>
                <a:cs typeface="Calibri"/>
                <a:sym typeface="Calibri"/>
              </a:rPr>
              <a:t>Review the “irrigation math” chart.</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2352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2352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sz="1200" b="0" i="0" u="none" strike="noStrike" kern="1200" cap="none" dirty="0" smtClean="0">
                <a:solidFill>
                  <a:schemeClr val="dk1"/>
                </a:solidFill>
                <a:effectLst/>
                <a:latin typeface="Calibri"/>
                <a:ea typeface="Calibri"/>
                <a:cs typeface="Calibri"/>
                <a:sym typeface="Calibri"/>
              </a:rPr>
              <a:t>Irrigation consumes _________ of all the groundwater pumped in Nebraska and _________ of the entire surface water diverted.</a:t>
            </a:r>
            <a:br>
              <a:rPr lang="en-US" sz="1200" b="0" i="0" u="none" strike="noStrike" kern="1200" cap="none" dirty="0" smtClean="0">
                <a:solidFill>
                  <a:schemeClr val="dk1"/>
                </a:solidFill>
                <a:effectLst/>
                <a:latin typeface="Calibri"/>
                <a:ea typeface="Calibri"/>
                <a:cs typeface="Calibri"/>
                <a:sym typeface="Calibri"/>
              </a:rPr>
            </a:br>
            <a:r>
              <a:rPr lang="en-US" sz="1200" b="1" i="0" u="none" strike="noStrike" kern="1200" cap="none" dirty="0" smtClean="0">
                <a:solidFill>
                  <a:schemeClr val="dk1"/>
                </a:solidFill>
                <a:effectLst/>
                <a:latin typeface="Calibri"/>
                <a:ea typeface="Calibri"/>
                <a:cs typeface="Calibri"/>
                <a:sym typeface="Calibri"/>
              </a:rPr>
              <a:t>Answer: 95%, 47%</a:t>
            </a:r>
            <a:endParaRPr lang="en-US" sz="1200" b="0" i="0" u="none" strike="noStrike" kern="1200" cap="none" dirty="0" smtClean="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23526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cap="none" dirty="0" smtClean="0">
                <a:solidFill>
                  <a:schemeClr val="dk1"/>
                </a:solidFill>
                <a:effectLst/>
                <a:latin typeface="Calibri"/>
                <a:ea typeface="Calibri"/>
                <a:cs typeface="Calibri"/>
                <a:sym typeface="Calibri"/>
              </a:rPr>
              <a:t>Compare the prevalence of irrigation in Nebraska to one other state.  Create a Venn Diagram to summarize similarities and differences between states. Consider the following questions:</a:t>
            </a:r>
            <a:endParaRPr lang="en-US" sz="1200" b="0" i="0" u="none" strike="noStrike" kern="1200" cap="none" dirty="0" smtClean="0">
              <a:solidFill>
                <a:schemeClr val="dk1"/>
              </a:solidFill>
              <a:effectLst/>
              <a:latin typeface="Calibri"/>
              <a:ea typeface="Calibri"/>
              <a:cs typeface="Calibri"/>
              <a:sym typeface="Calibri"/>
            </a:endParaRPr>
          </a:p>
          <a:p>
            <a:r>
              <a:rPr lang="en-US" sz="1200" b="0" i="1" u="none" strike="noStrike" kern="1200" cap="none" dirty="0" smtClean="0">
                <a:solidFill>
                  <a:schemeClr val="dk1"/>
                </a:solidFill>
                <a:effectLst/>
                <a:latin typeface="Calibri"/>
                <a:ea typeface="Calibri"/>
                <a:cs typeface="Calibri"/>
                <a:sym typeface="Calibri"/>
              </a:rPr>
              <a:t>  </a:t>
            </a:r>
            <a:endParaRPr lang="en-US" sz="1200" b="0" i="0" u="none" strike="noStrike" kern="1200" cap="none" dirty="0" smtClean="0">
              <a:solidFill>
                <a:schemeClr val="dk1"/>
              </a:solidFill>
              <a:effectLst/>
              <a:latin typeface="Calibri"/>
              <a:ea typeface="Calibri"/>
              <a:cs typeface="Calibri"/>
              <a:sym typeface="Calibri"/>
            </a:endParaRPr>
          </a:p>
          <a:p>
            <a:pPr marL="171450" indent="-171450">
              <a:buFont typeface="Arial"/>
              <a:buChar char="•"/>
            </a:pPr>
            <a:r>
              <a:rPr lang="en-US" sz="1200" b="0" i="1" u="none" strike="noStrike" kern="1200" cap="none" dirty="0" smtClean="0">
                <a:solidFill>
                  <a:schemeClr val="dk1"/>
                </a:solidFill>
                <a:effectLst/>
                <a:latin typeface="Calibri"/>
                <a:ea typeface="Calibri"/>
                <a:cs typeface="Calibri"/>
                <a:sym typeface="Calibri"/>
              </a:rPr>
              <a:t>How common is irrigation? Why?</a:t>
            </a:r>
            <a:endParaRPr lang="en-US" sz="1200" b="0" i="0" u="none" strike="noStrike" kern="1200" cap="none" dirty="0" smtClean="0">
              <a:solidFill>
                <a:schemeClr val="dk1"/>
              </a:solidFill>
              <a:effectLst/>
              <a:latin typeface="Calibri"/>
              <a:ea typeface="Calibri"/>
              <a:cs typeface="Calibri"/>
              <a:sym typeface="Calibri"/>
            </a:endParaRPr>
          </a:p>
          <a:p>
            <a:pPr marL="171450" indent="-171450">
              <a:buFont typeface="Arial"/>
              <a:buChar char="•"/>
            </a:pPr>
            <a:r>
              <a:rPr lang="en-US" sz="1200" b="0" i="1" u="none" strike="noStrike" kern="1200" cap="none" dirty="0" smtClean="0">
                <a:solidFill>
                  <a:schemeClr val="dk1"/>
                </a:solidFill>
                <a:effectLst/>
                <a:latin typeface="Calibri"/>
                <a:ea typeface="Calibri"/>
                <a:cs typeface="Calibri"/>
                <a:sym typeface="Calibri"/>
              </a:rPr>
              <a:t>How many acres are irrigated in the state?</a:t>
            </a:r>
            <a:endParaRPr lang="en-US" sz="1200" b="0" i="0" u="none" strike="noStrike" kern="1200" cap="none" dirty="0" smtClean="0">
              <a:solidFill>
                <a:schemeClr val="dk1"/>
              </a:solidFill>
              <a:effectLst/>
              <a:latin typeface="Calibri"/>
              <a:ea typeface="Calibri"/>
              <a:cs typeface="Calibri"/>
              <a:sym typeface="Calibri"/>
            </a:endParaRPr>
          </a:p>
          <a:p>
            <a:pPr marL="171450" indent="-171450">
              <a:buFont typeface="Arial"/>
              <a:buChar char="•"/>
            </a:pPr>
            <a:r>
              <a:rPr lang="en-US" sz="1200" b="0" i="1" u="none" strike="noStrike" kern="1200" cap="none" dirty="0" smtClean="0">
                <a:solidFill>
                  <a:schemeClr val="dk1"/>
                </a:solidFill>
                <a:effectLst/>
                <a:latin typeface="Calibri"/>
                <a:ea typeface="Calibri"/>
                <a:cs typeface="Calibri"/>
                <a:sym typeface="Calibri"/>
              </a:rPr>
              <a:t>What crops are irrigated?</a:t>
            </a:r>
            <a:endParaRPr lang="en-US" sz="1200" b="0" i="0" u="none" strike="noStrike" kern="1200" cap="none" dirty="0" smtClean="0">
              <a:solidFill>
                <a:schemeClr val="dk1"/>
              </a:solidFill>
              <a:effectLst/>
              <a:latin typeface="Calibri"/>
              <a:ea typeface="Calibri"/>
              <a:cs typeface="Calibri"/>
              <a:sym typeface="Calibri"/>
            </a:endParaRPr>
          </a:p>
          <a:p>
            <a:pPr marL="171450" indent="-171450">
              <a:buFont typeface="Arial"/>
              <a:buChar char="•"/>
            </a:pPr>
            <a:r>
              <a:rPr lang="en-US" sz="1200" b="0" i="1" u="none" strike="noStrike" kern="1200" cap="none" dirty="0" smtClean="0">
                <a:solidFill>
                  <a:schemeClr val="dk1"/>
                </a:solidFill>
                <a:effectLst/>
                <a:latin typeface="Calibri"/>
                <a:ea typeface="Calibri"/>
                <a:cs typeface="Calibri"/>
                <a:sym typeface="Calibri"/>
              </a:rPr>
              <a:t>What types of irrigation systems are utilized?</a:t>
            </a:r>
            <a:endParaRPr lang="en-US" sz="1200" b="0" i="0" u="none" strike="noStrike" kern="1200" cap="none" dirty="0" smtClean="0">
              <a:solidFill>
                <a:schemeClr val="dk1"/>
              </a:solidFill>
              <a:effectLst/>
              <a:latin typeface="Calibri"/>
              <a:ea typeface="Calibri"/>
              <a:cs typeface="Calibri"/>
              <a:sym typeface="Calibri"/>
            </a:endParaRPr>
          </a:p>
          <a:p>
            <a:r>
              <a:rPr lang="en-US" sz="1200" b="0" i="1" u="none" strike="noStrike" kern="1200" cap="none" dirty="0" smtClean="0">
                <a:solidFill>
                  <a:schemeClr val="dk1"/>
                </a:solidFill>
                <a:effectLst/>
                <a:latin typeface="Calibri"/>
                <a:ea typeface="Calibri"/>
                <a:cs typeface="Calibri"/>
                <a:sym typeface="Calibri"/>
              </a:rPr>
              <a:t> </a:t>
            </a:r>
            <a:endParaRPr lang="en-US" sz="1200" b="0" i="0" u="none" strike="noStrike" kern="1200" cap="none" dirty="0" smtClean="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7269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Ask students to reflect on and summarize what they learned about the history of irrigation in Nebraska, the current state of irrigation, and imagine the future of irrigation in the state.</a:t>
            </a:r>
          </a:p>
          <a:p>
            <a:r>
              <a:rPr lang="en-US" sz="1200" b="0" i="0" u="none" strike="noStrike" kern="1200" cap="none" dirty="0" smtClean="0">
                <a:solidFill>
                  <a:schemeClr val="dk1"/>
                </a:solidFill>
                <a:effectLst/>
                <a:latin typeface="Calibri"/>
                <a:ea typeface="Calibri"/>
                <a:cs typeface="Calibri"/>
                <a:sym typeface="Calibri"/>
              </a:rPr>
              <a:t>Instruct students to journal about the following prompt in their science notebook. </a:t>
            </a:r>
          </a:p>
          <a:p>
            <a:r>
              <a:rPr lang="en-US" sz="1200" b="0" i="0" u="none" strike="noStrike" kern="1200" cap="none" dirty="0" smtClean="0">
                <a:solidFill>
                  <a:schemeClr val="dk1"/>
                </a:solidFill>
                <a:effectLst/>
                <a:latin typeface="Calibri"/>
                <a:ea typeface="Calibri"/>
                <a:cs typeface="Calibri"/>
                <a:sym typeface="Calibri"/>
              </a:rPr>
              <a:t> </a:t>
            </a:r>
          </a:p>
          <a:p>
            <a:r>
              <a:rPr lang="en-US" sz="1200" b="1" i="0" u="none" strike="noStrike" kern="1200" cap="none" dirty="0" smtClean="0">
                <a:solidFill>
                  <a:schemeClr val="dk1"/>
                </a:solidFill>
                <a:effectLst/>
                <a:latin typeface="Calibri"/>
                <a:ea typeface="Calibri"/>
                <a:cs typeface="Calibri"/>
                <a:sym typeface="Calibri"/>
              </a:rPr>
              <a:t>Irrigation in Nebraska…</a:t>
            </a:r>
            <a:endParaRPr lang="en-US" sz="1200" b="0" i="0" u="none" strike="noStrike" kern="1200" cap="none" dirty="0" smtClean="0">
              <a:solidFill>
                <a:schemeClr val="dk1"/>
              </a:solidFill>
              <a:effectLst/>
              <a:latin typeface="Calibri"/>
              <a:ea typeface="Calibri"/>
              <a:cs typeface="Calibri"/>
              <a:sym typeface="Calibri"/>
            </a:endParaRPr>
          </a:p>
          <a:p>
            <a:pPr lvl="0"/>
            <a:r>
              <a:rPr lang="en-US" sz="1200" b="0" i="0" u="none" strike="noStrike" kern="1200" cap="none" dirty="0" smtClean="0">
                <a:solidFill>
                  <a:schemeClr val="dk1"/>
                </a:solidFill>
                <a:effectLst/>
                <a:latin typeface="Calibri"/>
                <a:ea typeface="Calibri"/>
                <a:cs typeface="Calibri"/>
                <a:sym typeface="Calibri"/>
              </a:rPr>
              <a:t>Where has it been? </a:t>
            </a:r>
          </a:p>
          <a:p>
            <a:pPr lvl="0"/>
            <a:r>
              <a:rPr lang="en-US" sz="1200" b="0" i="0" u="none" strike="noStrike" kern="1200" cap="none" dirty="0" smtClean="0">
                <a:solidFill>
                  <a:schemeClr val="dk1"/>
                </a:solidFill>
                <a:effectLst/>
                <a:latin typeface="Calibri"/>
                <a:ea typeface="Calibri"/>
                <a:cs typeface="Calibri"/>
                <a:sym typeface="Calibri"/>
              </a:rPr>
              <a:t>Where is it now? </a:t>
            </a:r>
          </a:p>
          <a:p>
            <a:pPr lvl="0"/>
            <a:r>
              <a:rPr lang="en-US" sz="1200" b="0" i="0" u="none" strike="noStrike" kern="1200" cap="none" dirty="0" smtClean="0">
                <a:solidFill>
                  <a:schemeClr val="dk1"/>
                </a:solidFill>
                <a:effectLst/>
                <a:latin typeface="Calibri"/>
                <a:ea typeface="Calibri"/>
                <a:cs typeface="Calibri"/>
                <a:sym typeface="Calibri"/>
              </a:rPr>
              <a:t>Where is it going?</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4809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43" name="Shape 1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Write </a:t>
            </a:r>
            <a:r>
              <a:rPr lang="en-US" sz="1200" b="0" i="0" u="none" strike="noStrike" kern="1200" cap="none" dirty="0" smtClean="0">
                <a:solidFill>
                  <a:schemeClr val="dk1"/>
                </a:solidFill>
                <a:effectLst/>
                <a:latin typeface="Calibri"/>
                <a:ea typeface="Calibri"/>
                <a:cs typeface="Calibri"/>
                <a:sym typeface="Calibri"/>
              </a:rPr>
              <a:t>responses to this question in Science </a:t>
            </a:r>
            <a:r>
              <a:rPr lang="en-US" sz="1200" b="0" i="0" u="none" strike="noStrike" kern="1200" cap="none" dirty="0" smtClean="0">
                <a:solidFill>
                  <a:schemeClr val="dk1"/>
                </a:solidFill>
                <a:effectLst/>
                <a:latin typeface="Calibri"/>
                <a:ea typeface="Calibri"/>
                <a:cs typeface="Calibri"/>
                <a:sym typeface="Calibri"/>
              </a:rPr>
              <a:t>Notebook.</a:t>
            </a:r>
            <a:endParaRPr lang="en-US" sz="1200" b="0" i="0" u="none" strike="noStrike" kern="1200" cap="none" dirty="0" smtClean="0">
              <a:solidFill>
                <a:schemeClr val="dk1"/>
              </a:solidFill>
              <a:effectLst/>
              <a:latin typeface="Calibri"/>
              <a:ea typeface="Calibri"/>
              <a:cs typeface="Calibri"/>
              <a:sym typeface="Calibri"/>
            </a:endParaRPr>
          </a:p>
          <a:p>
            <a:pPr marL="0" marR="0" indent="0" algn="l" defTabSz="457200" rtl="0" eaLnBrk="1" fontAlgn="auto" latinLnBrk="0" hangingPunct="1">
              <a:lnSpc>
                <a:spcPct val="100000"/>
              </a:lnSpc>
              <a:spcBef>
                <a:spcPts val="0"/>
              </a:spcBef>
              <a:spcAft>
                <a:spcPts val="0"/>
              </a:spcAft>
              <a:buClr>
                <a:schemeClr val="dk1"/>
              </a:buClr>
              <a:buSzTx/>
              <a:buFont typeface="Calibri"/>
              <a:buNone/>
              <a:tabLst/>
              <a:defRPr/>
            </a:pPr>
            <a:endParaRPr lang="en-US" dirty="0" smtClean="0"/>
          </a:p>
          <a:p>
            <a:pPr marL="0" marR="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sz="1200" b="0" i="1" u="none" strike="noStrike" kern="1200" cap="none" dirty="0" smtClean="0">
                <a:solidFill>
                  <a:schemeClr val="dk1"/>
                </a:solidFill>
                <a:effectLst/>
                <a:latin typeface="Calibri"/>
                <a:ea typeface="Calibri"/>
                <a:cs typeface="Calibri"/>
                <a:sym typeface="Calibri"/>
              </a:rPr>
              <a:t>Those are great examples of how agriculture has changed with time. From the machinery that’s used, to the way records are kept, and the increasing productivity, agriculture is still evolving and will look different in another century! Irrigation and water management practices are another area of agriculture that has evolved over time, which is the focus of today’s class.</a:t>
            </a:r>
            <a:endParaRPr lang="en-US" sz="1200" b="0" i="0" u="none" strike="noStrike" kern="1200" cap="none" dirty="0" smtClean="0">
              <a:solidFill>
                <a:schemeClr val="dk1"/>
              </a:solidFill>
              <a:effectLst/>
              <a:latin typeface="Calibri"/>
              <a:ea typeface="Calibri"/>
              <a:cs typeface="Calibri"/>
              <a:sym typeface="Calibri"/>
            </a:endParaRPr>
          </a:p>
          <a:p>
            <a:pPr marL="0" marR="0" indent="0" algn="l" defTabSz="457200" rtl="0" eaLnBrk="1" fontAlgn="auto" latinLnBrk="0" hangingPunct="1">
              <a:lnSpc>
                <a:spcPct val="100000"/>
              </a:lnSpc>
              <a:spcBef>
                <a:spcPts val="0"/>
              </a:spcBef>
              <a:spcAft>
                <a:spcPts val="0"/>
              </a:spcAft>
              <a:buClr>
                <a:schemeClr val="dk1"/>
              </a:buClr>
              <a:buSzTx/>
              <a:buFont typeface="Calibri"/>
              <a:buNone/>
              <a:tabLst/>
              <a:defRPr/>
            </a:pP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7967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sz="1200" b="0" i="0" u="none" strike="noStrike" kern="1200" cap="none" dirty="0" smtClean="0">
                <a:solidFill>
                  <a:schemeClr val="dk1"/>
                </a:solidFill>
                <a:effectLst/>
                <a:latin typeface="Calibri"/>
                <a:ea typeface="Calibri"/>
                <a:cs typeface="Calibri"/>
                <a:sym typeface="Calibri"/>
              </a:rPr>
              <a:t>Nebraskans have long realized that using soil and water resources wisely is important, particularly since the state's economy relies on agriculture. Irrigation ditches were constructed in Nebraska as early as 1856. However, Nebraska's current extensive irrigation system stems from the droughts of the 1890s and 1930s (Dust Bowl Era). </a:t>
            </a:r>
          </a:p>
          <a:p>
            <a:pPr marL="0" marR="0" indent="0" algn="l" defTabSz="457200" rtl="0" eaLnBrk="1" fontAlgn="auto" latinLnBrk="0" hangingPunct="1">
              <a:lnSpc>
                <a:spcPct val="100000"/>
              </a:lnSpc>
              <a:spcBef>
                <a:spcPts val="0"/>
              </a:spcBef>
              <a:spcAft>
                <a:spcPts val="0"/>
              </a:spcAft>
              <a:buClr>
                <a:schemeClr val="dk1"/>
              </a:buClr>
              <a:buSzTx/>
              <a:buFont typeface="Calibri"/>
              <a:buNone/>
              <a:tabLst/>
              <a:defRPr/>
            </a:pP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7967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Initially, Nebraska received all its irrigation water from streams and rivers practicing surface (gravity) irrigation method. These waterways continue to supply water for much of Nebraska's cropland today, especially in the western Nebraska. What rivers are most important from an irrigation perspective? The Platte, Loup and Republican rivers were especially</a:t>
            </a:r>
            <a:r>
              <a:rPr lang="en-US" dirty="0" smtClean="0">
                <a:effectLst/>
              </a:rPr>
              <a:t> important.</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8715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sz="1200" b="0" i="0" u="none" strike="noStrike" kern="1200" cap="none" dirty="0" smtClean="0">
                <a:solidFill>
                  <a:schemeClr val="dk1"/>
                </a:solidFill>
                <a:effectLst/>
                <a:latin typeface="Calibri"/>
                <a:ea typeface="Calibri"/>
                <a:cs typeface="Calibri"/>
                <a:sym typeface="Calibri"/>
              </a:rPr>
              <a:t>Since 1940, however, irrigation from wells has increased dramatically. Of Nebraska's 8 million irrigated acres in 1990, about 7,000,000 million acres were irrigated from wells, with the rest coming from streams and rivers.  The </a:t>
            </a:r>
            <a:r>
              <a:rPr lang="en-US" sz="1200" b="0" i="0" u="none" strike="noStrike" kern="1200" cap="none" dirty="0" smtClean="0">
                <a:solidFill>
                  <a:schemeClr val="dk1"/>
                </a:solidFill>
                <a:effectLst/>
                <a:latin typeface="Calibri"/>
                <a:ea typeface="Calibri"/>
                <a:cs typeface="Calibri"/>
                <a:sym typeface="Calibri"/>
                <a:hlinkClick r:id="rId3"/>
              </a:rPr>
              <a:t>number of irrigation wells installed per decade</a:t>
            </a:r>
            <a:r>
              <a:rPr lang="en-US" sz="1200" b="0" i="0" u="none" strike="noStrike" kern="1200" cap="none" dirty="0" smtClean="0">
                <a:solidFill>
                  <a:schemeClr val="dk1"/>
                </a:solidFill>
                <a:effectLst/>
                <a:latin typeface="Calibri"/>
                <a:ea typeface="Calibri"/>
                <a:cs typeface="Calibri"/>
                <a:sym typeface="Calibri"/>
              </a:rPr>
              <a:t> peaked in the 1970s. </a:t>
            </a:r>
          </a:p>
          <a:p>
            <a:pPr marL="0" marR="0" indent="0" algn="l" defTabSz="457200" rtl="0" eaLnBrk="1" fontAlgn="auto" latinLnBrk="0" hangingPunct="1">
              <a:lnSpc>
                <a:spcPct val="100000"/>
              </a:lnSpc>
              <a:spcBef>
                <a:spcPts val="0"/>
              </a:spcBef>
              <a:spcAft>
                <a:spcPts val="0"/>
              </a:spcAft>
              <a:buClr>
                <a:schemeClr val="dk1"/>
              </a:buClr>
              <a:buSzTx/>
              <a:buFont typeface="Calibri"/>
              <a:buNone/>
              <a:tabLst/>
              <a:defRPr/>
            </a:pP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7967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4244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sz="1000" b="0" i="0" u="none" strike="noStrike" kern="1200" cap="none" dirty="0" smtClean="0">
                <a:solidFill>
                  <a:schemeClr val="dk1"/>
                </a:solidFill>
                <a:effectLst/>
                <a:latin typeface="Calibri"/>
                <a:ea typeface="Calibri"/>
                <a:cs typeface="Calibri"/>
                <a:sym typeface="Calibri"/>
              </a:rPr>
              <a:t>The first irrigation wells were installed in the 1930’s</a:t>
            </a:r>
            <a:r>
              <a:rPr lang="en-US" sz="1000" b="0" i="0" u="none" strike="noStrike" kern="1200" cap="none" baseline="0" dirty="0" smtClean="0">
                <a:solidFill>
                  <a:schemeClr val="dk1"/>
                </a:solidFill>
                <a:effectLst/>
                <a:latin typeface="Calibri"/>
                <a:ea typeface="Calibri"/>
                <a:cs typeface="Calibri"/>
                <a:sym typeface="Calibri"/>
              </a:rPr>
              <a:t> and 1940’s. As power sources and well drilling methods became modernized in the late 1940s, the number of irrigation wells installed increased to approximately 14,000 wells per decade.  New well installation peaked in the 1970s. Since the 70’s about 10,000 wells were installed each decade.</a:t>
            </a:r>
            <a:endParaRPr lang="en-US" sz="10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6296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
                <a:schemeClr val="dk1"/>
              </a:buClr>
              <a:buSzTx/>
              <a:buFont typeface="Calibri"/>
              <a:buNone/>
              <a:tabLst/>
              <a:defRPr/>
            </a:pP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7967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Callout / Sub-section">
    <p:spTree>
      <p:nvGrpSpPr>
        <p:cNvPr id="1" name="Shape 11"/>
        <p:cNvGrpSpPr/>
        <p:nvPr/>
      </p:nvGrpSpPr>
      <p:grpSpPr>
        <a:xfrm>
          <a:off x="0" y="0"/>
          <a:ext cx="0" cy="0"/>
          <a:chOff x="0" y="0"/>
          <a:chExt cx="0" cy="0"/>
        </a:xfrm>
      </p:grpSpPr>
      <p:sp>
        <p:nvSpPr>
          <p:cNvPr id="12" name="Shape 12"/>
          <p:cNvSpPr txBox="1">
            <a:spLocks noGrp="1"/>
          </p:cNvSpPr>
          <p:nvPr>
            <p:ph type="title"/>
          </p:nvPr>
        </p:nvSpPr>
        <p:spPr>
          <a:xfrm>
            <a:off x="457200" y="1600200"/>
            <a:ext cx="8229600" cy="36576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Arial"/>
              <a:buNone/>
              <a:defRPr sz="3200" b="0" i="0" u="none" strike="noStrike" cap="none">
                <a:solidFill>
                  <a:schemeClr val="lt1"/>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ontent">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584200"/>
            <a:ext cx="8229600" cy="1143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3200" b="0" i="0" u="none" strike="noStrike" cap="none">
                <a:solidFill>
                  <a:schemeClr val="dk1"/>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15" name="Shape 15"/>
          <p:cNvSpPr txBox="1">
            <a:spLocks noGrp="1"/>
          </p:cNvSpPr>
          <p:nvPr>
            <p:ph type="body" idx="1"/>
          </p:nvPr>
        </p:nvSpPr>
        <p:spPr>
          <a:xfrm>
            <a:off x="762000" y="1498600"/>
            <a:ext cx="7543800" cy="46736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9pPr>
          </a:lstStyle>
          <a:p>
            <a:endParaRPr/>
          </a:p>
        </p:txBody>
      </p:sp>
      <p:sp>
        <p:nvSpPr>
          <p:cNvPr id="16" name="Shape 16"/>
          <p:cNvSpPr/>
          <p:nvPr/>
        </p:nvSpPr>
        <p:spPr>
          <a:xfrm>
            <a:off x="8382000" y="5562600"/>
            <a:ext cx="609599" cy="812799"/>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7" name="Shape 17"/>
          <p:cNvSpPr/>
          <p:nvPr/>
        </p:nvSpPr>
        <p:spPr>
          <a:xfrm>
            <a:off x="0" y="304800"/>
            <a:ext cx="9144000" cy="6172199"/>
          </a:xfrm>
          <a:prstGeom prst="rect">
            <a:avLst/>
          </a:prstGeom>
          <a:solidFill>
            <a:schemeClr val="lt1"/>
          </a:solidFill>
          <a:ln w="9525" cap="flat" cmpd="sng">
            <a:solidFill>
              <a:srgbClr val="4A7DBA"/>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pic>
        <p:nvPicPr>
          <p:cNvPr id="18" name="Shape 18"/>
          <p:cNvPicPr preferRelativeResize="0"/>
          <p:nvPr/>
        </p:nvPicPr>
        <p:blipFill rotWithShape="1">
          <a:blip r:embed="rId2">
            <a:alphaModFix/>
          </a:blip>
          <a:srcRect/>
          <a:stretch/>
        </p:blipFill>
        <p:spPr>
          <a:xfrm>
            <a:off x="7848600" y="5486400"/>
            <a:ext cx="1127759" cy="79857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Slide">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914400" y="5384800"/>
            <a:ext cx="7239000" cy="7112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lt1"/>
              </a:buClr>
              <a:buFont typeface="Arial"/>
              <a:buNone/>
              <a:defRPr sz="24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Calibri"/>
              <a:buNone/>
              <a:defRPr sz="2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title"/>
          </p:nvPr>
        </p:nvSpPr>
        <p:spPr>
          <a:xfrm>
            <a:off x="457200" y="4648200"/>
            <a:ext cx="8229600" cy="1143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Arial"/>
              <a:buNone/>
              <a:defRPr sz="3200" b="0" i="0" u="none" strike="noStrike" cap="none">
                <a:solidFill>
                  <a:schemeClr val="lt1"/>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2" name="Shape 22"/>
          <p:cNvSpPr>
            <a:spLocks noGrp="1"/>
          </p:cNvSpPr>
          <p:nvPr>
            <p:ph type="pic" idx="2"/>
          </p:nvPr>
        </p:nvSpPr>
        <p:spPr>
          <a:xfrm>
            <a:off x="0" y="381000"/>
            <a:ext cx="9144000" cy="3886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pic>
        <p:nvPicPr>
          <p:cNvPr id="23" name="Shape 23"/>
          <p:cNvPicPr preferRelativeResize="0"/>
          <p:nvPr/>
        </p:nvPicPr>
        <p:blipFill rotWithShape="1">
          <a:blip r:embed="rId2">
            <a:alphaModFix/>
          </a:blip>
          <a:srcRect/>
          <a:stretch/>
        </p:blipFill>
        <p:spPr>
          <a:xfrm>
            <a:off x="3429000" y="6132576"/>
            <a:ext cx="2188464" cy="49682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Full Picture">
    <p:spTree>
      <p:nvGrpSpPr>
        <p:cNvPr id="1" name="Shape 24"/>
        <p:cNvGrpSpPr/>
        <p:nvPr/>
      </p:nvGrpSpPr>
      <p:grpSpPr>
        <a:xfrm>
          <a:off x="0" y="0"/>
          <a:ext cx="0" cy="0"/>
          <a:chOff x="0" y="0"/>
          <a:chExt cx="0" cy="0"/>
        </a:xfrm>
      </p:grpSpPr>
      <p:sp>
        <p:nvSpPr>
          <p:cNvPr id="25" name="Shape 25"/>
          <p:cNvSpPr>
            <a:spLocks noGrp="1"/>
          </p:cNvSpPr>
          <p:nvPr>
            <p:ph type="pic" idx="2"/>
          </p:nvPr>
        </p:nvSpPr>
        <p:spPr>
          <a:xfrm>
            <a:off x="0" y="304800"/>
            <a:ext cx="9144000" cy="61721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losing Slide">
    <p:spTree>
      <p:nvGrpSpPr>
        <p:cNvPr id="1" name="Shape 30"/>
        <p:cNvGrpSpPr/>
        <p:nvPr/>
      </p:nvGrpSpPr>
      <p:grpSpPr>
        <a:xfrm>
          <a:off x="0" y="0"/>
          <a:ext cx="0" cy="0"/>
          <a:chOff x="0" y="0"/>
          <a:chExt cx="0" cy="0"/>
        </a:xfrm>
      </p:grpSpPr>
      <p:sp>
        <p:nvSpPr>
          <p:cNvPr id="31" name="Shape 31"/>
          <p:cNvSpPr>
            <a:spLocks noGrp="1"/>
          </p:cNvSpPr>
          <p:nvPr>
            <p:ph type="pic" idx="2"/>
          </p:nvPr>
        </p:nvSpPr>
        <p:spPr>
          <a:xfrm>
            <a:off x="0" y="482600"/>
            <a:ext cx="9144000" cy="44703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p:nvPr/>
        </p:nvSpPr>
        <p:spPr>
          <a:xfrm>
            <a:off x="369455" y="2087416"/>
            <a:ext cx="184666"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92Nw_jSM99w" TargetMode="External"/><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chart" Target="../charts/chart1.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dMH0bHeiRNg" TargetMode="External"/><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chart" Target="../charts/char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0" y="3002429"/>
            <a:ext cx="9144000" cy="2134677"/>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5400" b="1" dirty="0" smtClean="0"/>
              <a:t>Overview of Irrigation</a:t>
            </a:r>
            <a:r>
              <a:rPr lang="en-US" sz="5400" b="1" dirty="0"/>
              <a:t/>
            </a:r>
            <a:br>
              <a:rPr lang="en-US" sz="5400" b="1" dirty="0"/>
            </a:br>
            <a:r>
              <a:rPr lang="en-US" sz="5400" b="1" dirty="0" smtClean="0"/>
              <a:t>Past and Present</a:t>
            </a:r>
            <a:br>
              <a:rPr lang="en-US" sz="5400" b="1" dirty="0" smtClean="0"/>
            </a:br>
            <a:r>
              <a:rPr lang="en-US" sz="4400" b="0" i="0" u="none" strike="noStrike" cap="none" dirty="0">
                <a:solidFill>
                  <a:schemeClr val="lt1"/>
                </a:solidFill>
                <a:latin typeface="Arial"/>
                <a:ea typeface="Arial"/>
                <a:cs typeface="Arial"/>
                <a:sym typeface="Arial"/>
              </a:rPr>
              <a:t/>
            </a:r>
            <a:br>
              <a:rPr lang="en-US" sz="4400" b="0" i="0" u="none" strike="noStrike" cap="none" dirty="0">
                <a:solidFill>
                  <a:schemeClr val="lt1"/>
                </a:solidFill>
                <a:latin typeface="Arial"/>
                <a:ea typeface="Arial"/>
                <a:cs typeface="Arial"/>
                <a:sym typeface="Arial"/>
              </a:rPr>
            </a:br>
            <a:r>
              <a:rPr lang="en-US" sz="4400" b="0" i="0" u="none" strike="noStrike" cap="none" dirty="0" smtClean="0">
                <a:solidFill>
                  <a:schemeClr val="lt1"/>
                </a:solidFill>
                <a:latin typeface="Arial"/>
                <a:ea typeface="Arial"/>
                <a:cs typeface="Arial"/>
                <a:sym typeface="Arial"/>
              </a:rPr>
              <a:t/>
            </a:r>
            <a:br>
              <a:rPr lang="en-US" sz="4400" b="0" i="0" u="none" strike="noStrike" cap="none" dirty="0" smtClean="0">
                <a:solidFill>
                  <a:schemeClr val="lt1"/>
                </a:solidFill>
                <a:latin typeface="Arial"/>
                <a:ea typeface="Arial"/>
                <a:cs typeface="Arial"/>
                <a:sym typeface="Arial"/>
              </a:rPr>
            </a:br>
            <a:r>
              <a:rPr lang="en-US" sz="1800" dirty="0" smtClean="0"/>
              <a:t>Developed by </a:t>
            </a:r>
            <a:r>
              <a:rPr lang="en-US" sz="1800" b="0" i="0" u="none" strike="noStrike" cap="none" dirty="0" smtClean="0">
                <a:solidFill>
                  <a:schemeClr val="lt1"/>
                </a:solidFill>
                <a:sym typeface="Arial"/>
              </a:rPr>
              <a:t>Nebraska Extension</a:t>
            </a:r>
            <a:endParaRPr lang="en-US" sz="3200" b="0" i="0" u="none" strike="noStrike" cap="none" dirty="0">
              <a:solidFill>
                <a:schemeClr val="lt1"/>
              </a:solidFill>
              <a:latin typeface="Arial"/>
              <a:ea typeface="Arial"/>
              <a:cs typeface="Arial"/>
              <a:sym typeface="Arial"/>
            </a:endParaRPr>
          </a:p>
        </p:txBody>
      </p:sp>
      <p:pic>
        <p:nvPicPr>
          <p:cNvPr id="44" name="Shape 44"/>
          <p:cNvPicPr preferRelativeResize="0"/>
          <p:nvPr/>
        </p:nvPicPr>
        <p:blipFill rotWithShape="1">
          <a:blip r:embed="rId3">
            <a:alphaModFix/>
          </a:blip>
          <a:srcRect/>
          <a:stretch/>
        </p:blipFill>
        <p:spPr>
          <a:xfrm>
            <a:off x="3312584" y="469898"/>
            <a:ext cx="2286000" cy="1618734"/>
          </a:xfrm>
          <a:prstGeom prst="rect">
            <a:avLst/>
          </a:prstGeom>
          <a:noFill/>
          <a:ln>
            <a:noFill/>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sirmak2\AppData\Local\Microsoft\Windows\Temporary Internet Files\Content.Word\New Picture.png"/>
          <p:cNvPicPr/>
          <p:nvPr/>
        </p:nvPicPr>
        <p:blipFill>
          <a:blip r:embed="rId3">
            <a:extLst>
              <a:ext uri="{28A0092B-C50C-407E-A947-70E740481C1C}">
                <a14:useLocalDpi xmlns:a14="http://schemas.microsoft.com/office/drawing/2010/main" val="0"/>
              </a:ext>
            </a:extLst>
          </a:blip>
          <a:srcRect/>
          <a:stretch>
            <a:fillRect/>
          </a:stretch>
        </p:blipFill>
        <p:spPr bwMode="auto">
          <a:xfrm>
            <a:off x="945470" y="1634708"/>
            <a:ext cx="7821478" cy="3824739"/>
          </a:xfrm>
          <a:prstGeom prst="rect">
            <a:avLst/>
          </a:prstGeom>
          <a:noFill/>
          <a:ln>
            <a:noFill/>
          </a:ln>
        </p:spPr>
      </p:pic>
      <p:sp>
        <p:nvSpPr>
          <p:cNvPr id="5" name="Title 1"/>
          <p:cNvSpPr>
            <a:spLocks noGrp="1"/>
          </p:cNvSpPr>
          <p:nvPr>
            <p:ph type="title"/>
          </p:nvPr>
        </p:nvSpPr>
        <p:spPr>
          <a:xfrm>
            <a:off x="457200" y="584200"/>
            <a:ext cx="8229600" cy="1143000"/>
          </a:xfrm>
        </p:spPr>
        <p:txBody>
          <a:bodyPr/>
          <a:lstStyle/>
          <a:p>
            <a:r>
              <a:rPr lang="en-US" sz="4000" b="1" dirty="0" smtClean="0"/>
              <a:t>Irrigation </a:t>
            </a:r>
            <a:r>
              <a:rPr lang="en-US" sz="4000" b="1" dirty="0" smtClean="0"/>
              <a:t>Wells</a:t>
            </a:r>
            <a:endParaRPr lang="en-US" sz="4000" b="1" dirty="0"/>
          </a:p>
        </p:txBody>
      </p:sp>
    </p:spTree>
    <p:extLst>
      <p:ext uri="{BB962C8B-B14F-4D97-AF65-F5344CB8AC3E}">
        <p14:creationId xmlns:p14="http://schemas.microsoft.com/office/powerpoint/2010/main" val="401495877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High Plains Aquifer</a:t>
            </a:r>
            <a:endParaRPr lang="en-US" sz="4000" b="1" dirty="0"/>
          </a:p>
        </p:txBody>
      </p:sp>
      <p:sp>
        <p:nvSpPr>
          <p:cNvPr id="4" name="TextBox 3"/>
          <p:cNvSpPr txBox="1"/>
          <p:nvPr/>
        </p:nvSpPr>
        <p:spPr>
          <a:xfrm>
            <a:off x="878254" y="4471801"/>
            <a:ext cx="4796631" cy="400110"/>
          </a:xfrm>
          <a:prstGeom prst="rect">
            <a:avLst/>
          </a:prstGeom>
          <a:noFill/>
        </p:spPr>
        <p:txBody>
          <a:bodyPr wrap="square" rtlCol="0">
            <a:spAutoFit/>
          </a:bodyPr>
          <a:lstStyle/>
          <a:p>
            <a:r>
              <a:rPr lang="en-US" sz="2000" dirty="0" smtClean="0">
                <a:hlinkClick r:id="rId3"/>
              </a:rPr>
              <a:t>View High Plains Aquifer Video Here </a:t>
            </a:r>
            <a:endParaRPr lang="en-US" sz="2000" dirty="0"/>
          </a:p>
        </p:txBody>
      </p:sp>
      <p:pic>
        <p:nvPicPr>
          <p:cNvPr id="13" name="Picture 12" descr="Screen Shot 2017-06-03 at 1.34.09 PM.png"/>
          <p:cNvPicPr>
            <a:picLocks noChangeAspect="1"/>
          </p:cNvPicPr>
          <p:nvPr/>
        </p:nvPicPr>
        <p:blipFill rotWithShape="1">
          <a:blip r:embed="rId4">
            <a:extLst>
              <a:ext uri="{28A0092B-C50C-407E-A947-70E740481C1C}">
                <a14:useLocalDpi xmlns:a14="http://schemas.microsoft.com/office/drawing/2010/main" val="0"/>
              </a:ext>
            </a:extLst>
          </a:blip>
          <a:srcRect t="5165"/>
          <a:stretch/>
        </p:blipFill>
        <p:spPr>
          <a:xfrm>
            <a:off x="5279187" y="472849"/>
            <a:ext cx="3716049" cy="5009248"/>
          </a:xfrm>
          <a:prstGeom prst="rect">
            <a:avLst/>
          </a:prstGeom>
        </p:spPr>
      </p:pic>
      <p:sp>
        <p:nvSpPr>
          <p:cNvPr id="18" name="TextBox 17"/>
          <p:cNvSpPr txBox="1"/>
          <p:nvPr/>
        </p:nvSpPr>
        <p:spPr>
          <a:xfrm>
            <a:off x="851233" y="1727200"/>
            <a:ext cx="3999445" cy="707886"/>
          </a:xfrm>
          <a:prstGeom prst="rect">
            <a:avLst/>
          </a:prstGeom>
          <a:noFill/>
        </p:spPr>
        <p:txBody>
          <a:bodyPr wrap="square" rtlCol="0">
            <a:spAutoFit/>
          </a:bodyPr>
          <a:lstStyle/>
          <a:p>
            <a:r>
              <a:rPr lang="en-US" sz="2000" dirty="0" smtClean="0"/>
              <a:t>Much of Nebraska lies over the Ogallala, or </a:t>
            </a:r>
            <a:r>
              <a:rPr lang="en-US" sz="2000" b="1" dirty="0" smtClean="0"/>
              <a:t>High Plains Aquifer</a:t>
            </a:r>
            <a:endParaRPr lang="en-US" sz="2000" b="1" dirty="0"/>
          </a:p>
        </p:txBody>
      </p:sp>
      <p:sp>
        <p:nvSpPr>
          <p:cNvPr id="19" name="Rectangle 18"/>
          <p:cNvSpPr/>
          <p:nvPr/>
        </p:nvSpPr>
        <p:spPr>
          <a:xfrm>
            <a:off x="851233" y="2608177"/>
            <a:ext cx="4572000" cy="1631216"/>
          </a:xfrm>
          <a:prstGeom prst="rect">
            <a:avLst/>
          </a:prstGeom>
        </p:spPr>
        <p:txBody>
          <a:bodyPr>
            <a:spAutoFit/>
          </a:bodyPr>
          <a:lstStyle/>
          <a:p>
            <a:r>
              <a:rPr lang="en-US" sz="2000" b="1" dirty="0"/>
              <a:t>High </a:t>
            </a:r>
            <a:r>
              <a:rPr lang="en-US" sz="2000" b="1" dirty="0" smtClean="0"/>
              <a:t>Plains Aquifer </a:t>
            </a:r>
            <a:r>
              <a:rPr lang="en-US" sz="2000" dirty="0" smtClean="0"/>
              <a:t>- </a:t>
            </a:r>
            <a:r>
              <a:rPr lang="en-US" sz="2000" dirty="0"/>
              <a:t>the primary source for ground water in the High Plains region, most notably for agricultural use. This </a:t>
            </a:r>
            <a:r>
              <a:rPr lang="en-US" sz="2000" dirty="0" smtClean="0"/>
              <a:t>aquifer spans </a:t>
            </a:r>
            <a:r>
              <a:rPr lang="en-US" sz="2000" dirty="0"/>
              <a:t>vertically over eight </a:t>
            </a:r>
            <a:r>
              <a:rPr lang="en-US" sz="2000" dirty="0" smtClean="0"/>
              <a:t>states.</a:t>
            </a:r>
            <a:endParaRPr lang="en-US" sz="2000" dirty="0"/>
          </a:p>
        </p:txBody>
      </p:sp>
    </p:spTree>
    <p:extLst>
      <p:ext uri="{BB962C8B-B14F-4D97-AF65-F5344CB8AC3E}">
        <p14:creationId xmlns:p14="http://schemas.microsoft.com/office/powerpoint/2010/main" val="83039544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pr2011_Spr2016.jpg"/>
          <p:cNvPicPr>
            <a:picLocks noChangeAspect="1"/>
          </p:cNvPicPr>
          <p:nvPr/>
        </p:nvPicPr>
        <p:blipFill rotWithShape="1">
          <a:blip r:embed="rId3">
            <a:extLst>
              <a:ext uri="{28A0092B-C50C-407E-A947-70E740481C1C}">
                <a14:useLocalDpi xmlns:a14="http://schemas.microsoft.com/office/drawing/2010/main" val="0"/>
              </a:ext>
            </a:extLst>
          </a:blip>
          <a:srcRect t="8519" b="28096"/>
          <a:stretch/>
        </p:blipFill>
        <p:spPr>
          <a:xfrm>
            <a:off x="154024" y="381550"/>
            <a:ext cx="8875059" cy="4346940"/>
          </a:xfrm>
          <a:prstGeom prst="rect">
            <a:avLst/>
          </a:prstGeom>
        </p:spPr>
      </p:pic>
      <p:sp>
        <p:nvSpPr>
          <p:cNvPr id="5" name="Rectangle 4"/>
          <p:cNvSpPr/>
          <p:nvPr/>
        </p:nvSpPr>
        <p:spPr>
          <a:xfrm>
            <a:off x="957130" y="4859712"/>
            <a:ext cx="7581042" cy="400110"/>
          </a:xfrm>
          <a:prstGeom prst="rect">
            <a:avLst/>
          </a:prstGeom>
        </p:spPr>
        <p:txBody>
          <a:bodyPr wrap="square">
            <a:spAutoFit/>
          </a:bodyPr>
          <a:lstStyle/>
          <a:p>
            <a:r>
              <a:rPr lang="en-US" sz="2000" b="1" dirty="0" smtClean="0"/>
              <a:t>Groundwater level </a:t>
            </a:r>
            <a:r>
              <a:rPr lang="mr-IN" sz="2000" dirty="0" smtClean="0"/>
              <a:t>–</a:t>
            </a:r>
            <a:r>
              <a:rPr lang="en-US" sz="2000" dirty="0" smtClean="0"/>
              <a:t> depth to groundwater from soil surface</a:t>
            </a:r>
            <a:endParaRPr lang="en-US" sz="2000" dirty="0"/>
          </a:p>
        </p:txBody>
      </p:sp>
      <p:sp>
        <p:nvSpPr>
          <p:cNvPr id="6" name="Rectangle 5"/>
          <p:cNvSpPr/>
          <p:nvPr/>
        </p:nvSpPr>
        <p:spPr>
          <a:xfrm>
            <a:off x="984150" y="5412222"/>
            <a:ext cx="7581042" cy="707886"/>
          </a:xfrm>
          <a:prstGeom prst="rect">
            <a:avLst/>
          </a:prstGeom>
        </p:spPr>
        <p:txBody>
          <a:bodyPr wrap="square">
            <a:spAutoFit/>
          </a:bodyPr>
          <a:lstStyle/>
          <a:p>
            <a:r>
              <a:rPr lang="en-US" sz="2000" b="1" dirty="0" smtClean="0"/>
              <a:t>Natural Resources Districts (NRD’s) </a:t>
            </a:r>
            <a:r>
              <a:rPr lang="en-US" sz="2000" dirty="0" smtClean="0"/>
              <a:t>– local government entities created to protect natural resources</a:t>
            </a:r>
            <a:endParaRPr lang="en-US" sz="2000" dirty="0"/>
          </a:p>
        </p:txBody>
      </p:sp>
    </p:spTree>
    <p:extLst>
      <p:ext uri="{BB962C8B-B14F-4D97-AF65-F5344CB8AC3E}">
        <p14:creationId xmlns:p14="http://schemas.microsoft.com/office/powerpoint/2010/main" val="83817504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Select two counties in Nebraska</a:t>
            </a:r>
            <a:r>
              <a:rPr lang="mr-IN" b="1" dirty="0" smtClean="0"/>
              <a:t>…</a:t>
            </a:r>
            <a:endParaRPr lang="en-US" b="1" dirty="0"/>
          </a:p>
        </p:txBody>
      </p:sp>
      <p:sp>
        <p:nvSpPr>
          <p:cNvPr id="3" name="Text Placeholder 2"/>
          <p:cNvSpPr>
            <a:spLocks noGrp="1"/>
          </p:cNvSpPr>
          <p:nvPr>
            <p:ph type="body" idx="1"/>
          </p:nvPr>
        </p:nvSpPr>
        <p:spPr>
          <a:xfrm>
            <a:off x="762000" y="1174361"/>
            <a:ext cx="8169192" cy="4673600"/>
          </a:xfrm>
        </p:spPr>
        <p:txBody>
          <a:bodyPr/>
          <a:lstStyle/>
          <a:p>
            <a:pPr marL="342900" lvl="0" indent="-342900">
              <a:buFont typeface="Arial"/>
              <a:buChar char="•"/>
            </a:pPr>
            <a:r>
              <a:rPr lang="en-US" dirty="0"/>
              <a:t>Describe the irrigation well density in this county.</a:t>
            </a:r>
          </a:p>
          <a:p>
            <a:pPr marL="342900" lvl="0" indent="-342900">
              <a:buFont typeface="Arial"/>
              <a:buChar char="•"/>
            </a:pPr>
            <a:endParaRPr lang="en-US" dirty="0" smtClean="0"/>
          </a:p>
          <a:p>
            <a:pPr marL="342900" lvl="0" indent="-342900">
              <a:buFont typeface="Arial"/>
              <a:buChar char="•"/>
            </a:pPr>
            <a:r>
              <a:rPr lang="en-US" dirty="0" smtClean="0"/>
              <a:t>What </a:t>
            </a:r>
            <a:r>
              <a:rPr lang="en-US" dirty="0"/>
              <a:t>is the primary source of irrigation water in this county?</a:t>
            </a:r>
          </a:p>
          <a:p>
            <a:pPr marL="342900" lvl="0" indent="-342900">
              <a:buFont typeface="Arial"/>
              <a:buChar char="•"/>
            </a:pPr>
            <a:endParaRPr lang="en-US" dirty="0" smtClean="0"/>
          </a:p>
          <a:p>
            <a:pPr marL="342900" lvl="0" indent="-342900">
              <a:buFont typeface="Arial"/>
              <a:buChar char="•"/>
            </a:pPr>
            <a:r>
              <a:rPr lang="en-US" dirty="0" smtClean="0"/>
              <a:t>How </a:t>
            </a:r>
            <a:r>
              <a:rPr lang="en-US" dirty="0"/>
              <a:t>have groundwater levels shifted in this county over the last 10 years?  Over the last 30 years? </a:t>
            </a:r>
          </a:p>
          <a:p>
            <a:pPr marL="342900" lvl="0" indent="-342900">
              <a:buFont typeface="Arial"/>
              <a:buChar char="•"/>
            </a:pPr>
            <a:endParaRPr lang="en-US" dirty="0" smtClean="0"/>
          </a:p>
          <a:p>
            <a:pPr marL="342900" lvl="0" indent="-342900">
              <a:buFont typeface="Arial"/>
              <a:buChar char="•"/>
            </a:pPr>
            <a:r>
              <a:rPr lang="en-US" dirty="0" smtClean="0"/>
              <a:t>What </a:t>
            </a:r>
            <a:r>
              <a:rPr lang="en-US" dirty="0"/>
              <a:t>Natural Resources District (NRD) is this county part of?</a:t>
            </a:r>
          </a:p>
          <a:p>
            <a:pPr marL="342900" lvl="0" indent="-342900">
              <a:buFont typeface="Arial"/>
              <a:buChar char="•"/>
            </a:pPr>
            <a:endParaRPr lang="en-US" sz="1400" dirty="0" smtClean="0"/>
          </a:p>
          <a:p>
            <a:pPr marL="342900" lvl="0" indent="-342900">
              <a:buFont typeface="Arial"/>
              <a:buChar char="•"/>
            </a:pPr>
            <a:r>
              <a:rPr lang="en-US" dirty="0" smtClean="0"/>
              <a:t>Are </a:t>
            </a:r>
            <a:r>
              <a:rPr lang="en-US" dirty="0"/>
              <a:t>there any water regulations in this county? </a:t>
            </a:r>
            <a:r>
              <a:rPr lang="en-US" dirty="0" smtClean="0"/>
              <a:t/>
            </a:r>
            <a:br>
              <a:rPr lang="en-US" dirty="0" smtClean="0"/>
            </a:br>
            <a:r>
              <a:rPr lang="en-US" dirty="0" smtClean="0"/>
              <a:t>If </a:t>
            </a:r>
            <a:r>
              <a:rPr lang="en-US" dirty="0"/>
              <a:t>so, describe them.</a:t>
            </a:r>
          </a:p>
          <a:p>
            <a:endParaRPr lang="en-US" dirty="0"/>
          </a:p>
        </p:txBody>
      </p:sp>
    </p:spTree>
    <p:extLst>
      <p:ext uri="{BB962C8B-B14F-4D97-AF65-F5344CB8AC3E}">
        <p14:creationId xmlns:p14="http://schemas.microsoft.com/office/powerpoint/2010/main" val="77535652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0451"/>
            <a:ext cx="8229600" cy="1143000"/>
          </a:xfrm>
        </p:spPr>
        <p:txBody>
          <a:bodyPr/>
          <a:lstStyle/>
          <a:p>
            <a:pPr algn="ctr"/>
            <a:r>
              <a:rPr lang="en-US" sz="4000" dirty="0" smtClean="0"/>
              <a:t>What percentage of U.S. farmland is irrigated?</a:t>
            </a:r>
            <a:endParaRPr lang="en-US" sz="4000" dirty="0"/>
          </a:p>
        </p:txBody>
      </p:sp>
      <p:sp>
        <p:nvSpPr>
          <p:cNvPr id="3" name="Text Placeholder 2"/>
          <p:cNvSpPr>
            <a:spLocks noGrp="1"/>
          </p:cNvSpPr>
          <p:nvPr>
            <p:ph type="body" idx="1"/>
          </p:nvPr>
        </p:nvSpPr>
        <p:spPr>
          <a:xfrm>
            <a:off x="762000" y="2079529"/>
            <a:ext cx="7543800" cy="1730284"/>
          </a:xfrm>
        </p:spPr>
        <p:txBody>
          <a:bodyPr/>
          <a:lstStyle/>
          <a:p>
            <a:pPr marL="457200" indent="-457200">
              <a:buAutoNum type="alphaUcPeriod"/>
            </a:pPr>
            <a:r>
              <a:rPr lang="en-US" dirty="0" smtClean="0"/>
              <a:t>6%</a:t>
            </a:r>
          </a:p>
          <a:p>
            <a:pPr marL="457200" indent="-457200">
              <a:buAutoNum type="alphaUcPeriod"/>
            </a:pPr>
            <a:r>
              <a:rPr lang="en-US" dirty="0" smtClean="0"/>
              <a:t>10%</a:t>
            </a:r>
          </a:p>
          <a:p>
            <a:pPr marL="457200" indent="-457200">
              <a:buAutoNum type="alphaUcPeriod"/>
            </a:pPr>
            <a:r>
              <a:rPr lang="en-US" dirty="0" smtClean="0"/>
              <a:t>43%</a:t>
            </a:r>
          </a:p>
          <a:p>
            <a:pPr marL="457200" indent="-457200">
              <a:buAutoNum type="alphaUcPeriod"/>
            </a:pPr>
            <a:r>
              <a:rPr lang="en-US" dirty="0" smtClean="0"/>
              <a:t>55%</a:t>
            </a:r>
            <a:endParaRPr lang="en-US" dirty="0"/>
          </a:p>
        </p:txBody>
      </p:sp>
    </p:spTree>
    <p:extLst>
      <p:ext uri="{BB962C8B-B14F-4D97-AF65-F5344CB8AC3E}">
        <p14:creationId xmlns:p14="http://schemas.microsoft.com/office/powerpoint/2010/main" val="175271834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0451"/>
            <a:ext cx="8229600" cy="1143000"/>
          </a:xfrm>
        </p:spPr>
        <p:txBody>
          <a:bodyPr/>
          <a:lstStyle/>
          <a:p>
            <a:pPr algn="ctr"/>
            <a:r>
              <a:rPr lang="en-US" sz="4000" dirty="0" smtClean="0"/>
              <a:t>What percentage of U.S. farmland is irrigated?</a:t>
            </a:r>
            <a:endParaRPr lang="en-US" sz="4000" dirty="0"/>
          </a:p>
        </p:txBody>
      </p:sp>
      <p:sp>
        <p:nvSpPr>
          <p:cNvPr id="3" name="Text Placeholder 2"/>
          <p:cNvSpPr>
            <a:spLocks noGrp="1"/>
          </p:cNvSpPr>
          <p:nvPr>
            <p:ph type="body" idx="1"/>
          </p:nvPr>
        </p:nvSpPr>
        <p:spPr>
          <a:xfrm>
            <a:off x="762000" y="2079529"/>
            <a:ext cx="7543800" cy="1730284"/>
          </a:xfrm>
        </p:spPr>
        <p:txBody>
          <a:bodyPr/>
          <a:lstStyle/>
          <a:p>
            <a:pPr marL="457200" indent="-457200">
              <a:buAutoNum type="alphaUcPeriod"/>
            </a:pPr>
            <a:r>
              <a:rPr lang="en-US" b="1" dirty="0" smtClean="0"/>
              <a:t>6%</a:t>
            </a:r>
          </a:p>
          <a:p>
            <a:pPr marL="457200" indent="-457200">
              <a:buAutoNum type="alphaUcPeriod"/>
            </a:pPr>
            <a:r>
              <a:rPr lang="en-US" dirty="0" smtClean="0">
                <a:solidFill>
                  <a:schemeClr val="bg1">
                    <a:lumMod val="50000"/>
                  </a:schemeClr>
                </a:solidFill>
              </a:rPr>
              <a:t>10%</a:t>
            </a:r>
          </a:p>
          <a:p>
            <a:pPr marL="457200" indent="-457200">
              <a:buAutoNum type="alphaUcPeriod"/>
            </a:pPr>
            <a:r>
              <a:rPr lang="en-US" dirty="0" smtClean="0">
                <a:solidFill>
                  <a:schemeClr val="bg1">
                    <a:lumMod val="50000"/>
                  </a:schemeClr>
                </a:solidFill>
              </a:rPr>
              <a:t>43%</a:t>
            </a:r>
          </a:p>
          <a:p>
            <a:pPr marL="457200" indent="-457200">
              <a:buAutoNum type="alphaUcPeriod"/>
            </a:pPr>
            <a:r>
              <a:rPr lang="en-US" dirty="0" smtClean="0">
                <a:solidFill>
                  <a:schemeClr val="bg1">
                    <a:lumMod val="50000"/>
                  </a:schemeClr>
                </a:solidFill>
              </a:rPr>
              <a:t>55%</a:t>
            </a:r>
            <a:endParaRPr lang="en-US" dirty="0">
              <a:solidFill>
                <a:schemeClr val="bg1">
                  <a:lumMod val="50000"/>
                </a:schemeClr>
              </a:solidFill>
            </a:endParaRPr>
          </a:p>
        </p:txBody>
      </p:sp>
      <p:sp>
        <p:nvSpPr>
          <p:cNvPr id="4" name="TextBox 3"/>
          <p:cNvSpPr txBox="1"/>
          <p:nvPr/>
        </p:nvSpPr>
        <p:spPr>
          <a:xfrm>
            <a:off x="3607605" y="2242656"/>
            <a:ext cx="4580445" cy="2215991"/>
          </a:xfrm>
          <a:prstGeom prst="rect">
            <a:avLst/>
          </a:prstGeom>
          <a:noFill/>
        </p:spPr>
        <p:txBody>
          <a:bodyPr wrap="square" rtlCol="0">
            <a:spAutoFit/>
          </a:bodyPr>
          <a:lstStyle/>
          <a:p>
            <a:r>
              <a:rPr lang="en-US" sz="13800" dirty="0" smtClean="0">
                <a:solidFill>
                  <a:srgbClr val="0000FF"/>
                </a:solidFill>
                <a:latin typeface="Arial Black"/>
                <a:cs typeface="Arial Black"/>
              </a:rPr>
              <a:t>55.3</a:t>
            </a:r>
            <a:endParaRPr lang="en-US" sz="13800" dirty="0">
              <a:latin typeface="Arial Black"/>
              <a:cs typeface="Arial Black"/>
            </a:endParaRPr>
          </a:p>
        </p:txBody>
      </p:sp>
      <p:sp>
        <p:nvSpPr>
          <p:cNvPr id="5" name="Text Placeholder 2"/>
          <p:cNvSpPr txBox="1">
            <a:spLocks/>
          </p:cNvSpPr>
          <p:nvPr/>
        </p:nvSpPr>
        <p:spPr>
          <a:xfrm>
            <a:off x="3661650" y="4001735"/>
            <a:ext cx="4152377" cy="888875"/>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9pPr>
          </a:lstStyle>
          <a:p>
            <a:pPr algn="ctr"/>
            <a:r>
              <a:rPr lang="en-US" dirty="0">
                <a:solidFill>
                  <a:schemeClr val="tx1"/>
                </a:solidFill>
              </a:rPr>
              <a:t>m</a:t>
            </a:r>
            <a:r>
              <a:rPr lang="en-US" dirty="0" smtClean="0">
                <a:solidFill>
                  <a:schemeClr val="tx1"/>
                </a:solidFill>
              </a:rPr>
              <a:t>illion acres of irrigated land </a:t>
            </a:r>
            <a:br>
              <a:rPr lang="en-US" dirty="0" smtClean="0">
                <a:solidFill>
                  <a:schemeClr val="tx1"/>
                </a:solidFill>
              </a:rPr>
            </a:br>
            <a:r>
              <a:rPr lang="en-US" dirty="0" smtClean="0">
                <a:solidFill>
                  <a:schemeClr val="tx1"/>
                </a:solidFill>
              </a:rPr>
              <a:t>in the U.S. in 2013</a:t>
            </a:r>
            <a:endParaRPr lang="en-US" dirty="0">
              <a:solidFill>
                <a:schemeClr val="tx1"/>
              </a:solidFill>
            </a:endParaRPr>
          </a:p>
        </p:txBody>
      </p:sp>
    </p:spTree>
    <p:extLst>
      <p:ext uri="{BB962C8B-B14F-4D97-AF65-F5344CB8AC3E}">
        <p14:creationId xmlns:p14="http://schemas.microsoft.com/office/powerpoint/2010/main" val="427727777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0451"/>
            <a:ext cx="8229600" cy="1143000"/>
          </a:xfrm>
        </p:spPr>
        <p:txBody>
          <a:bodyPr/>
          <a:lstStyle/>
          <a:p>
            <a:pPr algn="ctr"/>
            <a:r>
              <a:rPr lang="en-US" sz="4000" dirty="0" smtClean="0"/>
              <a:t>Nebraska ranks _____ among states in number of irrigated acres.</a:t>
            </a:r>
            <a:endParaRPr lang="en-US" sz="4000" dirty="0"/>
          </a:p>
        </p:txBody>
      </p:sp>
      <p:sp>
        <p:nvSpPr>
          <p:cNvPr id="3" name="Text Placeholder 2"/>
          <p:cNvSpPr>
            <a:spLocks noGrp="1"/>
          </p:cNvSpPr>
          <p:nvPr>
            <p:ph type="body" idx="1"/>
          </p:nvPr>
        </p:nvSpPr>
        <p:spPr>
          <a:xfrm>
            <a:off x="762000" y="2079529"/>
            <a:ext cx="7543800" cy="1730284"/>
          </a:xfrm>
        </p:spPr>
        <p:txBody>
          <a:bodyPr/>
          <a:lstStyle/>
          <a:p>
            <a:pPr marL="457200" indent="-457200">
              <a:buAutoNum type="alphaUcPeriod"/>
            </a:pPr>
            <a:r>
              <a:rPr lang="en-US" dirty="0" smtClean="0"/>
              <a:t>2</a:t>
            </a:r>
            <a:r>
              <a:rPr lang="en-US" baseline="30000" dirty="0" smtClean="0"/>
              <a:t>nd</a:t>
            </a:r>
            <a:r>
              <a:rPr lang="en-US" dirty="0" smtClean="0"/>
              <a:t> </a:t>
            </a:r>
          </a:p>
          <a:p>
            <a:pPr marL="457200" indent="-457200">
              <a:buAutoNum type="alphaUcPeriod"/>
            </a:pPr>
            <a:r>
              <a:rPr lang="en-US" dirty="0" smtClean="0"/>
              <a:t>3</a:t>
            </a:r>
            <a:r>
              <a:rPr lang="en-US" baseline="30000" dirty="0" smtClean="0"/>
              <a:t>rd</a:t>
            </a:r>
            <a:r>
              <a:rPr lang="en-US" dirty="0" smtClean="0"/>
              <a:t> </a:t>
            </a:r>
          </a:p>
          <a:p>
            <a:pPr marL="457200" indent="-457200">
              <a:buAutoNum type="alphaUcPeriod"/>
            </a:pPr>
            <a:r>
              <a:rPr lang="en-US" dirty="0" smtClean="0"/>
              <a:t>1</a:t>
            </a:r>
            <a:r>
              <a:rPr lang="en-US" baseline="30000" dirty="0" smtClean="0"/>
              <a:t>st</a:t>
            </a:r>
            <a:endParaRPr lang="en-US" dirty="0" smtClean="0"/>
          </a:p>
          <a:p>
            <a:pPr marL="457200" indent="-457200">
              <a:buAutoNum type="alphaUcPeriod"/>
            </a:pPr>
            <a:r>
              <a:rPr lang="en-US" dirty="0" smtClean="0"/>
              <a:t>10</a:t>
            </a:r>
            <a:r>
              <a:rPr lang="en-US" baseline="30000" dirty="0" smtClean="0"/>
              <a:t>th</a:t>
            </a:r>
            <a:endParaRPr lang="en-US" dirty="0"/>
          </a:p>
        </p:txBody>
      </p:sp>
    </p:spTree>
    <p:extLst>
      <p:ext uri="{BB962C8B-B14F-4D97-AF65-F5344CB8AC3E}">
        <p14:creationId xmlns:p14="http://schemas.microsoft.com/office/powerpoint/2010/main" val="372602097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0451"/>
            <a:ext cx="8229600" cy="1143000"/>
          </a:xfrm>
        </p:spPr>
        <p:txBody>
          <a:bodyPr/>
          <a:lstStyle/>
          <a:p>
            <a:pPr algn="ctr"/>
            <a:r>
              <a:rPr lang="en-US" sz="4000" dirty="0" smtClean="0"/>
              <a:t>Nebraska ranks _____ among states in number of irrigated acres.</a:t>
            </a:r>
            <a:endParaRPr lang="en-US" sz="4000" dirty="0"/>
          </a:p>
        </p:txBody>
      </p:sp>
      <p:sp>
        <p:nvSpPr>
          <p:cNvPr id="3" name="Text Placeholder 2"/>
          <p:cNvSpPr>
            <a:spLocks noGrp="1"/>
          </p:cNvSpPr>
          <p:nvPr>
            <p:ph type="body" idx="1"/>
          </p:nvPr>
        </p:nvSpPr>
        <p:spPr>
          <a:xfrm>
            <a:off x="762000" y="2079529"/>
            <a:ext cx="7543800" cy="1730284"/>
          </a:xfrm>
        </p:spPr>
        <p:txBody>
          <a:bodyPr/>
          <a:lstStyle/>
          <a:p>
            <a:pPr marL="457200" indent="-457200">
              <a:buAutoNum type="alphaUcPeriod"/>
            </a:pPr>
            <a:r>
              <a:rPr lang="en-US" dirty="0" smtClean="0">
                <a:solidFill>
                  <a:srgbClr val="7F7F7F"/>
                </a:solidFill>
              </a:rPr>
              <a:t>2</a:t>
            </a:r>
            <a:r>
              <a:rPr lang="en-US" baseline="30000" dirty="0" smtClean="0">
                <a:solidFill>
                  <a:srgbClr val="7F7F7F"/>
                </a:solidFill>
              </a:rPr>
              <a:t>nd</a:t>
            </a:r>
            <a:r>
              <a:rPr lang="en-US" dirty="0" smtClean="0">
                <a:solidFill>
                  <a:srgbClr val="7F7F7F"/>
                </a:solidFill>
              </a:rPr>
              <a:t> </a:t>
            </a:r>
          </a:p>
          <a:p>
            <a:pPr marL="457200" indent="-457200">
              <a:buAutoNum type="alphaUcPeriod"/>
            </a:pPr>
            <a:r>
              <a:rPr lang="en-US" dirty="0" smtClean="0">
                <a:solidFill>
                  <a:srgbClr val="7F7F7F"/>
                </a:solidFill>
              </a:rPr>
              <a:t>3</a:t>
            </a:r>
            <a:r>
              <a:rPr lang="en-US" baseline="30000" dirty="0" smtClean="0">
                <a:solidFill>
                  <a:srgbClr val="7F7F7F"/>
                </a:solidFill>
              </a:rPr>
              <a:t>rd</a:t>
            </a:r>
            <a:r>
              <a:rPr lang="en-US" dirty="0" smtClean="0">
                <a:solidFill>
                  <a:srgbClr val="7F7F7F"/>
                </a:solidFill>
              </a:rPr>
              <a:t> </a:t>
            </a:r>
          </a:p>
          <a:p>
            <a:pPr marL="457200" indent="-457200">
              <a:buAutoNum type="alphaUcPeriod"/>
            </a:pPr>
            <a:r>
              <a:rPr lang="en-US" b="1" dirty="0" smtClean="0"/>
              <a:t>1</a:t>
            </a:r>
            <a:r>
              <a:rPr lang="en-US" b="1" baseline="30000" dirty="0" smtClean="0"/>
              <a:t>st</a:t>
            </a:r>
            <a:endParaRPr lang="en-US" b="1" dirty="0" smtClean="0"/>
          </a:p>
          <a:p>
            <a:pPr marL="457200" indent="-457200">
              <a:buAutoNum type="alphaUcPeriod"/>
            </a:pPr>
            <a:r>
              <a:rPr lang="en-US" dirty="0" smtClean="0">
                <a:solidFill>
                  <a:schemeClr val="bg1">
                    <a:lumMod val="50000"/>
                  </a:schemeClr>
                </a:solidFill>
              </a:rPr>
              <a:t>10</a:t>
            </a:r>
            <a:r>
              <a:rPr lang="en-US" baseline="30000" dirty="0" smtClean="0">
                <a:solidFill>
                  <a:schemeClr val="bg1">
                    <a:lumMod val="50000"/>
                  </a:schemeClr>
                </a:solidFill>
              </a:rPr>
              <a:t>th</a:t>
            </a:r>
            <a:endParaRPr lang="en-US" dirty="0">
              <a:solidFill>
                <a:schemeClr val="bg1">
                  <a:lumMod val="50000"/>
                </a:schemeClr>
              </a:solidFill>
            </a:endParaRPr>
          </a:p>
        </p:txBody>
      </p:sp>
      <p:pic>
        <p:nvPicPr>
          <p:cNvPr id="4" name="Picture 3" descr="Screen Shot 2017-06-03 at 2.35.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3512" y="1957939"/>
            <a:ext cx="4579032" cy="4073554"/>
          </a:xfrm>
          <a:prstGeom prst="rect">
            <a:avLst/>
          </a:prstGeom>
        </p:spPr>
      </p:pic>
    </p:spTree>
    <p:extLst>
      <p:ext uri="{BB962C8B-B14F-4D97-AF65-F5344CB8AC3E}">
        <p14:creationId xmlns:p14="http://schemas.microsoft.com/office/powerpoint/2010/main" val="208183320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0451"/>
            <a:ext cx="8229600" cy="1143000"/>
          </a:xfrm>
        </p:spPr>
        <p:txBody>
          <a:bodyPr/>
          <a:lstStyle/>
          <a:p>
            <a:pPr algn="ctr"/>
            <a:r>
              <a:rPr lang="en-US" sz="4000" kern="1200" dirty="0">
                <a:ea typeface="Calibri"/>
                <a:sym typeface="Calibri"/>
              </a:rPr>
              <a:t>Cropland accounts for ______ </a:t>
            </a:r>
            <a:r>
              <a:rPr lang="en-US" sz="4000" kern="1200" dirty="0" smtClean="0">
                <a:ea typeface="Calibri"/>
                <a:sym typeface="Calibri"/>
              </a:rPr>
              <a:t>of </a:t>
            </a:r>
            <a:r>
              <a:rPr lang="en-US" sz="4000" kern="1200" dirty="0">
                <a:ea typeface="Calibri"/>
                <a:sym typeface="Calibri"/>
              </a:rPr>
              <a:t>all irrigated land</a:t>
            </a:r>
            <a:r>
              <a:rPr lang="en-US" sz="4000" kern="1200" dirty="0" smtClean="0">
                <a:ea typeface="Calibri"/>
                <a:sym typeface="Calibri"/>
              </a:rPr>
              <a:t>.</a:t>
            </a:r>
            <a:endParaRPr lang="en-US" sz="4000" dirty="0"/>
          </a:p>
        </p:txBody>
      </p:sp>
      <p:sp>
        <p:nvSpPr>
          <p:cNvPr id="3" name="Text Placeholder 2"/>
          <p:cNvSpPr>
            <a:spLocks noGrp="1"/>
          </p:cNvSpPr>
          <p:nvPr>
            <p:ph type="body" idx="1"/>
          </p:nvPr>
        </p:nvSpPr>
        <p:spPr>
          <a:xfrm>
            <a:off x="762000" y="2079529"/>
            <a:ext cx="7543800" cy="1730284"/>
          </a:xfrm>
        </p:spPr>
        <p:txBody>
          <a:bodyPr/>
          <a:lstStyle/>
          <a:p>
            <a:pPr marL="457200" indent="-457200">
              <a:buAutoNum type="alphaUcPeriod"/>
            </a:pPr>
            <a:r>
              <a:rPr lang="en-US" dirty="0" smtClean="0"/>
              <a:t>50%</a:t>
            </a:r>
          </a:p>
          <a:p>
            <a:pPr marL="457200" indent="-457200">
              <a:buAutoNum type="alphaUcPeriod"/>
            </a:pPr>
            <a:r>
              <a:rPr lang="en-US" dirty="0" smtClean="0"/>
              <a:t>95%</a:t>
            </a:r>
          </a:p>
          <a:p>
            <a:pPr marL="457200" indent="-457200">
              <a:buAutoNum type="alphaUcPeriod"/>
            </a:pPr>
            <a:r>
              <a:rPr lang="en-US" dirty="0" smtClean="0"/>
              <a:t>88%</a:t>
            </a:r>
          </a:p>
          <a:p>
            <a:pPr marL="457200" indent="-457200">
              <a:buAutoNum type="alphaUcPeriod"/>
            </a:pPr>
            <a:r>
              <a:rPr lang="en-US" dirty="0" smtClean="0"/>
              <a:t>80%</a:t>
            </a:r>
            <a:endParaRPr lang="en-US" dirty="0"/>
          </a:p>
        </p:txBody>
      </p:sp>
    </p:spTree>
    <p:extLst>
      <p:ext uri="{BB962C8B-B14F-4D97-AF65-F5344CB8AC3E}">
        <p14:creationId xmlns:p14="http://schemas.microsoft.com/office/powerpoint/2010/main" val="293687622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0451"/>
            <a:ext cx="8229600" cy="1143000"/>
          </a:xfrm>
        </p:spPr>
        <p:txBody>
          <a:bodyPr/>
          <a:lstStyle/>
          <a:p>
            <a:pPr algn="ctr"/>
            <a:r>
              <a:rPr lang="en-US" sz="4000" kern="1200" dirty="0">
                <a:ea typeface="Calibri"/>
                <a:sym typeface="Calibri"/>
              </a:rPr>
              <a:t>Cropland accounts for ______ </a:t>
            </a:r>
            <a:r>
              <a:rPr lang="en-US" sz="4000" kern="1200" dirty="0" smtClean="0">
                <a:ea typeface="Calibri"/>
                <a:sym typeface="Calibri"/>
              </a:rPr>
              <a:t>of </a:t>
            </a:r>
            <a:r>
              <a:rPr lang="en-US" sz="4000" kern="1200" dirty="0">
                <a:ea typeface="Calibri"/>
                <a:sym typeface="Calibri"/>
              </a:rPr>
              <a:t>all irrigated land</a:t>
            </a:r>
            <a:r>
              <a:rPr lang="en-US" sz="4000" kern="1200" dirty="0" smtClean="0">
                <a:ea typeface="Calibri"/>
                <a:sym typeface="Calibri"/>
              </a:rPr>
              <a:t>.</a:t>
            </a:r>
            <a:endParaRPr lang="en-US" sz="4000" dirty="0"/>
          </a:p>
        </p:txBody>
      </p:sp>
      <p:sp>
        <p:nvSpPr>
          <p:cNvPr id="3" name="Text Placeholder 2"/>
          <p:cNvSpPr>
            <a:spLocks noGrp="1"/>
          </p:cNvSpPr>
          <p:nvPr>
            <p:ph type="body" idx="1"/>
          </p:nvPr>
        </p:nvSpPr>
        <p:spPr>
          <a:xfrm>
            <a:off x="762000" y="2079529"/>
            <a:ext cx="7543800" cy="1730284"/>
          </a:xfrm>
        </p:spPr>
        <p:txBody>
          <a:bodyPr/>
          <a:lstStyle/>
          <a:p>
            <a:pPr marL="457200" indent="-457200">
              <a:buAutoNum type="alphaUcPeriod"/>
            </a:pPr>
            <a:r>
              <a:rPr lang="en-US" dirty="0" smtClean="0">
                <a:solidFill>
                  <a:srgbClr val="7F7F7F"/>
                </a:solidFill>
              </a:rPr>
              <a:t>50%</a:t>
            </a:r>
          </a:p>
          <a:p>
            <a:pPr marL="457200" indent="-457200">
              <a:buAutoNum type="alphaUcPeriod"/>
            </a:pPr>
            <a:r>
              <a:rPr lang="en-US" b="1" dirty="0" smtClean="0"/>
              <a:t>95%</a:t>
            </a:r>
          </a:p>
          <a:p>
            <a:pPr marL="457200" indent="-457200">
              <a:buAutoNum type="alphaUcPeriod"/>
            </a:pPr>
            <a:r>
              <a:rPr lang="en-US" dirty="0" smtClean="0">
                <a:solidFill>
                  <a:srgbClr val="7F7F7F"/>
                </a:solidFill>
              </a:rPr>
              <a:t>88%</a:t>
            </a:r>
          </a:p>
          <a:p>
            <a:pPr marL="457200" indent="-457200">
              <a:buAutoNum type="alphaUcPeriod"/>
            </a:pPr>
            <a:r>
              <a:rPr lang="en-US" dirty="0" smtClean="0">
                <a:solidFill>
                  <a:srgbClr val="7F7F7F"/>
                </a:solidFill>
              </a:rPr>
              <a:t>80%</a:t>
            </a:r>
            <a:endParaRPr lang="en-US" dirty="0">
              <a:solidFill>
                <a:srgbClr val="7F7F7F"/>
              </a:solidFill>
            </a:endParaRPr>
          </a:p>
        </p:txBody>
      </p:sp>
      <p:graphicFrame>
        <p:nvGraphicFramePr>
          <p:cNvPr id="4" name="Chart 3"/>
          <p:cNvGraphicFramePr/>
          <p:nvPr>
            <p:extLst>
              <p:ext uri="{D42A27DB-BD31-4B8C-83A1-F6EECF244321}">
                <p14:modId xmlns:p14="http://schemas.microsoft.com/office/powerpoint/2010/main" val="3960460174"/>
              </p:ext>
            </p:extLst>
          </p:nvPr>
        </p:nvGraphicFramePr>
        <p:xfrm>
          <a:off x="3807467" y="2348722"/>
          <a:ext cx="4110352"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4945259" y="5376968"/>
            <a:ext cx="2188885" cy="584776"/>
          </a:xfrm>
          <a:prstGeom prst="rect">
            <a:avLst/>
          </a:prstGeom>
          <a:noFill/>
        </p:spPr>
        <p:txBody>
          <a:bodyPr wrap="square" rtlCol="0">
            <a:spAutoFit/>
          </a:bodyPr>
          <a:lstStyle/>
          <a:p>
            <a:r>
              <a:rPr lang="en-US" sz="3200" b="1" dirty="0" smtClean="0"/>
              <a:t>Cropland</a:t>
            </a:r>
            <a:endParaRPr lang="en-US" sz="3200" b="1" dirty="0"/>
          </a:p>
        </p:txBody>
      </p:sp>
      <p:sp>
        <p:nvSpPr>
          <p:cNvPr id="6" name="TextBox 5"/>
          <p:cNvSpPr txBox="1"/>
          <p:nvPr/>
        </p:nvSpPr>
        <p:spPr>
          <a:xfrm>
            <a:off x="4211779" y="2056334"/>
            <a:ext cx="2188885" cy="584776"/>
          </a:xfrm>
          <a:prstGeom prst="rect">
            <a:avLst/>
          </a:prstGeom>
          <a:noFill/>
        </p:spPr>
        <p:txBody>
          <a:bodyPr wrap="square" rtlCol="0">
            <a:spAutoFit/>
          </a:bodyPr>
          <a:lstStyle/>
          <a:p>
            <a:r>
              <a:rPr lang="en-US" sz="3200" b="1" dirty="0" smtClean="0"/>
              <a:t>Pasture</a:t>
            </a:r>
            <a:endParaRPr lang="en-US" sz="3200" b="1" dirty="0"/>
          </a:p>
        </p:txBody>
      </p:sp>
    </p:spTree>
    <p:extLst>
      <p:ext uri="{BB962C8B-B14F-4D97-AF65-F5344CB8AC3E}">
        <p14:creationId xmlns:p14="http://schemas.microsoft.com/office/powerpoint/2010/main" val="265092347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584200"/>
            <a:ext cx="8229600" cy="11430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dirty="0" smtClean="0"/>
              <a:t>Just Dance!</a:t>
            </a:r>
            <a:endParaRPr lang="en-US" sz="3600" b="1" i="0" u="none" strike="noStrike" cap="none" dirty="0">
              <a:solidFill>
                <a:schemeClr val="dk1"/>
              </a:solidFill>
              <a:latin typeface="Arial"/>
              <a:ea typeface="Arial"/>
              <a:cs typeface="Arial"/>
              <a:sym typeface="Arial"/>
            </a:endParaRPr>
          </a:p>
        </p:txBody>
      </p:sp>
      <p:sp>
        <p:nvSpPr>
          <p:cNvPr id="10" name="TextBox 9"/>
          <p:cNvSpPr txBox="1"/>
          <p:nvPr/>
        </p:nvSpPr>
        <p:spPr>
          <a:xfrm>
            <a:off x="1984308" y="5917911"/>
            <a:ext cx="5154442" cy="400110"/>
          </a:xfrm>
          <a:prstGeom prst="rect">
            <a:avLst/>
          </a:prstGeom>
          <a:noFill/>
        </p:spPr>
        <p:txBody>
          <a:bodyPr wrap="square" rtlCol="0">
            <a:spAutoFit/>
          </a:bodyPr>
          <a:lstStyle/>
          <a:p>
            <a:pPr algn="ctr"/>
            <a:r>
              <a:rPr lang="en-US" sz="2000" dirty="0" smtClean="0">
                <a:hlinkClick r:id="rId3"/>
              </a:rPr>
              <a:t>Click Here to View Video</a:t>
            </a:r>
            <a:endParaRPr lang="en-US" sz="2000" dirty="0"/>
          </a:p>
        </p:txBody>
      </p:sp>
      <p:pic>
        <p:nvPicPr>
          <p:cNvPr id="2" name="Picture 1"/>
          <p:cNvPicPr>
            <a:picLocks noChangeAspect="1"/>
          </p:cNvPicPr>
          <p:nvPr/>
        </p:nvPicPr>
        <p:blipFill>
          <a:blip r:embed="rId4"/>
          <a:stretch>
            <a:fillRect/>
          </a:stretch>
        </p:blipFill>
        <p:spPr>
          <a:xfrm>
            <a:off x="1684421" y="1375667"/>
            <a:ext cx="5654842" cy="4361447"/>
          </a:xfrm>
          <a:prstGeom prst="rect">
            <a:avLst/>
          </a:prstGeom>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0451"/>
            <a:ext cx="8229600" cy="1143000"/>
          </a:xfrm>
        </p:spPr>
        <p:txBody>
          <a:bodyPr/>
          <a:lstStyle/>
          <a:p>
            <a:pPr algn="ctr"/>
            <a:r>
              <a:rPr lang="en-US" sz="4000" kern="1200" dirty="0" smtClean="0">
                <a:ea typeface="Calibri"/>
                <a:sym typeface="Calibri"/>
              </a:rPr>
              <a:t>What type of irrigation covers the highest number of acres?</a:t>
            </a:r>
            <a:endParaRPr lang="en-US" sz="4000" dirty="0"/>
          </a:p>
        </p:txBody>
      </p:sp>
      <p:sp>
        <p:nvSpPr>
          <p:cNvPr id="3" name="Text Placeholder 2"/>
          <p:cNvSpPr>
            <a:spLocks noGrp="1"/>
          </p:cNvSpPr>
          <p:nvPr>
            <p:ph type="body" idx="1"/>
          </p:nvPr>
        </p:nvSpPr>
        <p:spPr>
          <a:xfrm>
            <a:off x="762000" y="2079529"/>
            <a:ext cx="7543800" cy="1730284"/>
          </a:xfrm>
        </p:spPr>
        <p:txBody>
          <a:bodyPr/>
          <a:lstStyle/>
          <a:p>
            <a:pPr marL="457200" indent="-457200">
              <a:buAutoNum type="alphaUcPeriod"/>
            </a:pPr>
            <a:r>
              <a:rPr lang="en-US" dirty="0" smtClean="0"/>
              <a:t>Sprinkler systems</a:t>
            </a:r>
          </a:p>
          <a:p>
            <a:pPr marL="457200" indent="-457200">
              <a:buAutoNum type="alphaUcPeriod"/>
            </a:pPr>
            <a:r>
              <a:rPr lang="en-US" dirty="0" smtClean="0"/>
              <a:t>Gravity systems</a:t>
            </a:r>
          </a:p>
          <a:p>
            <a:pPr marL="457200" indent="-457200">
              <a:buAutoNum type="alphaUcPeriod"/>
            </a:pPr>
            <a:r>
              <a:rPr lang="en-US" dirty="0" smtClean="0"/>
              <a:t>Subsurface drip </a:t>
            </a:r>
            <a:endParaRPr lang="en-US" dirty="0"/>
          </a:p>
        </p:txBody>
      </p:sp>
    </p:spTree>
    <p:extLst>
      <p:ext uri="{BB962C8B-B14F-4D97-AF65-F5344CB8AC3E}">
        <p14:creationId xmlns:p14="http://schemas.microsoft.com/office/powerpoint/2010/main" val="351011922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0451"/>
            <a:ext cx="8229600" cy="1143000"/>
          </a:xfrm>
        </p:spPr>
        <p:txBody>
          <a:bodyPr/>
          <a:lstStyle/>
          <a:p>
            <a:pPr algn="ctr"/>
            <a:r>
              <a:rPr lang="en-US" sz="4000" kern="1200" dirty="0" smtClean="0">
                <a:ea typeface="Calibri"/>
                <a:sym typeface="Calibri"/>
              </a:rPr>
              <a:t>What type of irrigation covers the highest number of acres?</a:t>
            </a:r>
            <a:endParaRPr lang="en-US" sz="4000" dirty="0"/>
          </a:p>
        </p:txBody>
      </p:sp>
      <p:sp>
        <p:nvSpPr>
          <p:cNvPr id="3" name="Text Placeholder 2"/>
          <p:cNvSpPr>
            <a:spLocks noGrp="1"/>
          </p:cNvSpPr>
          <p:nvPr>
            <p:ph type="body" idx="1"/>
          </p:nvPr>
        </p:nvSpPr>
        <p:spPr>
          <a:xfrm>
            <a:off x="762000" y="2079529"/>
            <a:ext cx="7543800" cy="1730284"/>
          </a:xfrm>
        </p:spPr>
        <p:txBody>
          <a:bodyPr/>
          <a:lstStyle/>
          <a:p>
            <a:pPr marL="457200" indent="-457200">
              <a:buAutoNum type="alphaUcPeriod"/>
            </a:pPr>
            <a:r>
              <a:rPr lang="en-US" b="1" dirty="0" smtClean="0"/>
              <a:t>Sprinkler systems</a:t>
            </a:r>
          </a:p>
          <a:p>
            <a:pPr marL="457200" indent="-457200">
              <a:buAutoNum type="alphaUcPeriod"/>
            </a:pPr>
            <a:r>
              <a:rPr lang="en-US" dirty="0" smtClean="0">
                <a:solidFill>
                  <a:srgbClr val="7F7F7F"/>
                </a:solidFill>
              </a:rPr>
              <a:t>Gravity systems</a:t>
            </a:r>
          </a:p>
          <a:p>
            <a:pPr marL="457200" indent="-457200">
              <a:buAutoNum type="alphaUcPeriod"/>
            </a:pPr>
            <a:r>
              <a:rPr lang="en-US" dirty="0" smtClean="0">
                <a:solidFill>
                  <a:srgbClr val="7F7F7F"/>
                </a:solidFill>
              </a:rPr>
              <a:t>Subsurface drip </a:t>
            </a:r>
            <a:endParaRPr lang="en-US" dirty="0">
              <a:solidFill>
                <a:srgbClr val="7F7F7F"/>
              </a:solidFill>
            </a:endParaRPr>
          </a:p>
        </p:txBody>
      </p:sp>
      <p:graphicFrame>
        <p:nvGraphicFramePr>
          <p:cNvPr id="4" name="Chart 3"/>
          <p:cNvGraphicFramePr/>
          <p:nvPr>
            <p:extLst>
              <p:ext uri="{D42A27DB-BD31-4B8C-83A1-F6EECF244321}">
                <p14:modId xmlns:p14="http://schemas.microsoft.com/office/powerpoint/2010/main" val="4105980777"/>
              </p:ext>
            </p:extLst>
          </p:nvPr>
        </p:nvGraphicFramePr>
        <p:xfrm>
          <a:off x="4289889" y="1758685"/>
          <a:ext cx="4234772"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457200" y="3363537"/>
            <a:ext cx="3980359" cy="892552"/>
          </a:xfrm>
          <a:prstGeom prst="rect">
            <a:avLst/>
          </a:prstGeom>
          <a:noFill/>
        </p:spPr>
        <p:txBody>
          <a:bodyPr wrap="square" rtlCol="0">
            <a:spAutoFit/>
          </a:bodyPr>
          <a:lstStyle/>
          <a:p>
            <a:r>
              <a:rPr lang="en-US" sz="3200" b="1" dirty="0" smtClean="0"/>
              <a:t>Sprinkler Systems: </a:t>
            </a:r>
            <a:br>
              <a:rPr lang="en-US" sz="3200" b="1" dirty="0" smtClean="0"/>
            </a:br>
            <a:r>
              <a:rPr lang="en-US" sz="2000" b="1" dirty="0" smtClean="0"/>
              <a:t>34.9 M acres</a:t>
            </a:r>
            <a:endParaRPr lang="en-US" sz="2000" b="1" dirty="0"/>
          </a:p>
        </p:txBody>
      </p:sp>
      <p:sp>
        <p:nvSpPr>
          <p:cNvPr id="6" name="TextBox 5"/>
          <p:cNvSpPr txBox="1"/>
          <p:nvPr/>
        </p:nvSpPr>
        <p:spPr>
          <a:xfrm>
            <a:off x="457200" y="4391970"/>
            <a:ext cx="3980359" cy="892552"/>
          </a:xfrm>
          <a:prstGeom prst="rect">
            <a:avLst/>
          </a:prstGeom>
          <a:noFill/>
        </p:spPr>
        <p:txBody>
          <a:bodyPr wrap="square" rtlCol="0">
            <a:spAutoFit/>
          </a:bodyPr>
          <a:lstStyle/>
          <a:p>
            <a:r>
              <a:rPr lang="en-US" sz="3200" b="1" dirty="0" smtClean="0"/>
              <a:t>Gravity Systems: </a:t>
            </a:r>
            <a:br>
              <a:rPr lang="en-US" sz="3200" b="1" dirty="0" smtClean="0"/>
            </a:br>
            <a:r>
              <a:rPr lang="en-US" sz="2000" b="1" dirty="0" smtClean="0"/>
              <a:t>21.5 M acres</a:t>
            </a:r>
            <a:endParaRPr lang="en-US" sz="2000" b="1" dirty="0"/>
          </a:p>
        </p:txBody>
      </p:sp>
      <p:sp>
        <p:nvSpPr>
          <p:cNvPr id="7" name="TextBox 6"/>
          <p:cNvSpPr txBox="1"/>
          <p:nvPr/>
        </p:nvSpPr>
        <p:spPr>
          <a:xfrm>
            <a:off x="457200" y="5492190"/>
            <a:ext cx="7744363" cy="892552"/>
          </a:xfrm>
          <a:prstGeom prst="rect">
            <a:avLst/>
          </a:prstGeom>
          <a:noFill/>
        </p:spPr>
        <p:txBody>
          <a:bodyPr wrap="square" rtlCol="0">
            <a:spAutoFit/>
          </a:bodyPr>
          <a:lstStyle/>
          <a:p>
            <a:r>
              <a:rPr lang="en-US" sz="3200" b="1" dirty="0" smtClean="0"/>
              <a:t>Drip/Trickle/Low-Flow Systems: </a:t>
            </a:r>
            <a:br>
              <a:rPr lang="en-US" sz="3200" b="1" dirty="0" smtClean="0"/>
            </a:br>
            <a:r>
              <a:rPr lang="en-US" sz="2000" b="1" dirty="0" smtClean="0"/>
              <a:t>4.9 M acres</a:t>
            </a:r>
            <a:endParaRPr lang="en-US" sz="2000" b="1" dirty="0"/>
          </a:p>
        </p:txBody>
      </p:sp>
      <p:sp>
        <p:nvSpPr>
          <p:cNvPr id="8" name="TextBox 7"/>
          <p:cNvSpPr txBox="1"/>
          <p:nvPr/>
        </p:nvSpPr>
        <p:spPr>
          <a:xfrm>
            <a:off x="5976618" y="4876637"/>
            <a:ext cx="1961383" cy="615553"/>
          </a:xfrm>
          <a:prstGeom prst="rect">
            <a:avLst/>
          </a:prstGeom>
          <a:noFill/>
        </p:spPr>
        <p:txBody>
          <a:bodyPr wrap="square" rtlCol="0">
            <a:spAutoFit/>
          </a:bodyPr>
          <a:lstStyle/>
          <a:p>
            <a:r>
              <a:rPr lang="en-US" sz="2000" b="1" dirty="0" smtClean="0"/>
              <a:t>Sprinkler </a:t>
            </a:r>
            <a:br>
              <a:rPr lang="en-US" sz="2000" b="1" dirty="0" smtClean="0"/>
            </a:br>
            <a:endParaRPr lang="en-US" b="1" dirty="0"/>
          </a:p>
        </p:txBody>
      </p:sp>
      <p:sp>
        <p:nvSpPr>
          <p:cNvPr id="9" name="TextBox 8"/>
          <p:cNvSpPr txBox="1"/>
          <p:nvPr/>
        </p:nvSpPr>
        <p:spPr>
          <a:xfrm>
            <a:off x="4437559" y="3353354"/>
            <a:ext cx="1961383" cy="615553"/>
          </a:xfrm>
          <a:prstGeom prst="rect">
            <a:avLst/>
          </a:prstGeom>
          <a:noFill/>
        </p:spPr>
        <p:txBody>
          <a:bodyPr wrap="square" rtlCol="0">
            <a:spAutoFit/>
          </a:bodyPr>
          <a:lstStyle/>
          <a:p>
            <a:r>
              <a:rPr lang="en-US" sz="2000" b="1" dirty="0" smtClean="0"/>
              <a:t>Gravity </a:t>
            </a:r>
            <a:br>
              <a:rPr lang="en-US" sz="2000" b="1" dirty="0" smtClean="0"/>
            </a:br>
            <a:endParaRPr lang="en-US" b="1" dirty="0"/>
          </a:p>
        </p:txBody>
      </p:sp>
    </p:spTree>
    <p:extLst>
      <p:ext uri="{BB962C8B-B14F-4D97-AF65-F5344CB8AC3E}">
        <p14:creationId xmlns:p14="http://schemas.microsoft.com/office/powerpoint/2010/main" val="24338627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0451"/>
            <a:ext cx="8229600" cy="1143000"/>
          </a:xfrm>
        </p:spPr>
        <p:txBody>
          <a:bodyPr/>
          <a:lstStyle/>
          <a:p>
            <a:pPr algn="ctr"/>
            <a:r>
              <a:rPr lang="en-US" sz="3600" dirty="0"/>
              <a:t>What is the average annual amount of water (in acre-feet) applied to each acre from </a:t>
            </a:r>
            <a:r>
              <a:rPr lang="en-US" sz="3600" dirty="0" smtClean="0"/>
              <a:t>irrigation</a:t>
            </a:r>
            <a:r>
              <a:rPr lang="en-US" sz="3600" kern="1200" dirty="0" smtClean="0">
                <a:ea typeface="Calibri"/>
                <a:sym typeface="Calibri"/>
              </a:rPr>
              <a:t>?</a:t>
            </a:r>
            <a:endParaRPr lang="en-US" sz="3600" dirty="0"/>
          </a:p>
        </p:txBody>
      </p:sp>
      <p:sp>
        <p:nvSpPr>
          <p:cNvPr id="3" name="Text Placeholder 2"/>
          <p:cNvSpPr>
            <a:spLocks noGrp="1"/>
          </p:cNvSpPr>
          <p:nvPr>
            <p:ph type="body" idx="1"/>
          </p:nvPr>
        </p:nvSpPr>
        <p:spPr>
          <a:xfrm>
            <a:off x="762000" y="2728008"/>
            <a:ext cx="7543800" cy="1730284"/>
          </a:xfrm>
        </p:spPr>
        <p:txBody>
          <a:bodyPr/>
          <a:lstStyle/>
          <a:p>
            <a:pPr marL="457200" indent="-457200">
              <a:buAutoNum type="alphaUcPeriod"/>
            </a:pPr>
            <a:r>
              <a:rPr lang="en-US" dirty="0" smtClean="0"/>
              <a:t>2 acre-feet</a:t>
            </a:r>
          </a:p>
          <a:p>
            <a:pPr marL="457200" indent="-457200">
              <a:buAutoNum type="alphaUcPeriod"/>
            </a:pPr>
            <a:r>
              <a:rPr lang="en-US" dirty="0" smtClean="0"/>
              <a:t>1.2 acre-feet</a:t>
            </a:r>
          </a:p>
          <a:p>
            <a:pPr marL="457200" indent="-457200">
              <a:buAutoNum type="alphaUcPeriod"/>
            </a:pPr>
            <a:r>
              <a:rPr lang="en-US" dirty="0" smtClean="0"/>
              <a:t>1.0 acre-feet</a:t>
            </a:r>
          </a:p>
          <a:p>
            <a:pPr marL="457200" indent="-457200">
              <a:buAutoNum type="alphaUcPeriod"/>
            </a:pPr>
            <a:r>
              <a:rPr lang="en-US" dirty="0" smtClean="0"/>
              <a:t>1.6 acre-feet</a:t>
            </a:r>
            <a:endParaRPr lang="en-US" dirty="0"/>
          </a:p>
        </p:txBody>
      </p:sp>
    </p:spTree>
    <p:extLst>
      <p:ext uri="{BB962C8B-B14F-4D97-AF65-F5344CB8AC3E}">
        <p14:creationId xmlns:p14="http://schemas.microsoft.com/office/powerpoint/2010/main" val="331469876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0451"/>
            <a:ext cx="8229600" cy="1143000"/>
          </a:xfrm>
        </p:spPr>
        <p:txBody>
          <a:bodyPr/>
          <a:lstStyle/>
          <a:p>
            <a:pPr algn="ctr"/>
            <a:r>
              <a:rPr lang="en-US" sz="3600" dirty="0"/>
              <a:t>What is the average annual amount of water (in acre-feet) applied to each acre from </a:t>
            </a:r>
            <a:r>
              <a:rPr lang="en-US" sz="3600" dirty="0" smtClean="0"/>
              <a:t>irrigation</a:t>
            </a:r>
            <a:r>
              <a:rPr lang="en-US" sz="3600" kern="1200" dirty="0" smtClean="0">
                <a:ea typeface="Calibri"/>
                <a:sym typeface="Calibri"/>
              </a:rPr>
              <a:t>?</a:t>
            </a:r>
            <a:endParaRPr lang="en-US" sz="3600" dirty="0"/>
          </a:p>
        </p:txBody>
      </p:sp>
      <p:sp>
        <p:nvSpPr>
          <p:cNvPr id="3" name="Text Placeholder 2"/>
          <p:cNvSpPr>
            <a:spLocks noGrp="1"/>
          </p:cNvSpPr>
          <p:nvPr>
            <p:ph type="body" idx="1"/>
          </p:nvPr>
        </p:nvSpPr>
        <p:spPr>
          <a:xfrm>
            <a:off x="762000" y="2728008"/>
            <a:ext cx="7543800" cy="1730284"/>
          </a:xfrm>
        </p:spPr>
        <p:txBody>
          <a:bodyPr/>
          <a:lstStyle/>
          <a:p>
            <a:pPr marL="457200" indent="-457200">
              <a:buAutoNum type="alphaUcPeriod"/>
            </a:pPr>
            <a:r>
              <a:rPr lang="en-US" dirty="0" smtClean="0">
                <a:solidFill>
                  <a:srgbClr val="7F7F7F"/>
                </a:solidFill>
              </a:rPr>
              <a:t>2 acre-feet</a:t>
            </a:r>
          </a:p>
          <a:p>
            <a:pPr marL="457200" indent="-457200">
              <a:buAutoNum type="alphaUcPeriod"/>
            </a:pPr>
            <a:r>
              <a:rPr lang="en-US" dirty="0" smtClean="0">
                <a:solidFill>
                  <a:srgbClr val="7F7F7F"/>
                </a:solidFill>
              </a:rPr>
              <a:t>1.2 acre-feet</a:t>
            </a:r>
          </a:p>
          <a:p>
            <a:pPr marL="457200" indent="-457200">
              <a:buAutoNum type="alphaUcPeriod"/>
            </a:pPr>
            <a:r>
              <a:rPr lang="en-US" dirty="0" smtClean="0">
                <a:solidFill>
                  <a:srgbClr val="7F7F7F"/>
                </a:solidFill>
              </a:rPr>
              <a:t>1.0 acre-feet</a:t>
            </a:r>
          </a:p>
          <a:p>
            <a:pPr marL="457200" indent="-457200">
              <a:buAutoNum type="alphaUcPeriod"/>
            </a:pPr>
            <a:r>
              <a:rPr lang="en-US" b="1" dirty="0" smtClean="0"/>
              <a:t>1.6 acre-feet</a:t>
            </a:r>
            <a:endParaRPr lang="en-US" b="1" dirty="0"/>
          </a:p>
        </p:txBody>
      </p:sp>
      <p:pic>
        <p:nvPicPr>
          <p:cNvPr id="4" name="Picture 3" descr="Screen Shot 2017-06-03 at 3.09.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9651" y="2315316"/>
            <a:ext cx="4318470" cy="3863894"/>
          </a:xfrm>
          <a:prstGeom prst="rect">
            <a:avLst/>
          </a:prstGeom>
        </p:spPr>
      </p:pic>
    </p:spTree>
    <p:extLst>
      <p:ext uri="{BB962C8B-B14F-4D97-AF65-F5344CB8AC3E}">
        <p14:creationId xmlns:p14="http://schemas.microsoft.com/office/powerpoint/2010/main" val="26188290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187" y="560451"/>
            <a:ext cx="8728516" cy="1143000"/>
          </a:xfrm>
        </p:spPr>
        <p:txBody>
          <a:bodyPr/>
          <a:lstStyle/>
          <a:p>
            <a:pPr algn="ctr"/>
            <a:r>
              <a:rPr lang="en-US" sz="3600" dirty="0"/>
              <a:t>Irrigation </a:t>
            </a:r>
            <a:r>
              <a:rPr lang="en-US" sz="3600" dirty="0" smtClean="0"/>
              <a:t>consumes _____ </a:t>
            </a:r>
            <a:r>
              <a:rPr lang="en-US" sz="3600" dirty="0"/>
              <a:t>of all the groundwater pumped in Nebraska and </a:t>
            </a:r>
            <a:r>
              <a:rPr lang="en-US" sz="3600" dirty="0" smtClean="0"/>
              <a:t>____ </a:t>
            </a:r>
            <a:r>
              <a:rPr lang="en-US" sz="3600" dirty="0"/>
              <a:t>of the entire surface water diverted</a:t>
            </a:r>
            <a:r>
              <a:rPr lang="en-US" sz="3600" dirty="0" smtClean="0"/>
              <a:t>.</a:t>
            </a:r>
            <a:endParaRPr lang="en-US" sz="3600" dirty="0"/>
          </a:p>
        </p:txBody>
      </p:sp>
      <p:sp>
        <p:nvSpPr>
          <p:cNvPr id="3" name="Text Placeholder 2"/>
          <p:cNvSpPr>
            <a:spLocks noGrp="1"/>
          </p:cNvSpPr>
          <p:nvPr>
            <p:ph type="body" idx="1"/>
          </p:nvPr>
        </p:nvSpPr>
        <p:spPr>
          <a:xfrm>
            <a:off x="762000" y="2728008"/>
            <a:ext cx="7543800" cy="1730284"/>
          </a:xfrm>
        </p:spPr>
        <p:txBody>
          <a:bodyPr/>
          <a:lstStyle/>
          <a:p>
            <a:pPr marL="457200" indent="-457200">
              <a:buAutoNum type="alphaUcPeriod"/>
            </a:pPr>
            <a:r>
              <a:rPr lang="en-US" dirty="0" smtClean="0"/>
              <a:t>50%, 50%</a:t>
            </a:r>
          </a:p>
          <a:p>
            <a:pPr marL="457200" indent="-457200">
              <a:buAutoNum type="alphaUcPeriod"/>
            </a:pPr>
            <a:r>
              <a:rPr lang="en-US" dirty="0" smtClean="0"/>
              <a:t>90%, 20%</a:t>
            </a:r>
          </a:p>
          <a:p>
            <a:pPr marL="457200" indent="-457200">
              <a:buAutoNum type="alphaUcPeriod"/>
            </a:pPr>
            <a:r>
              <a:rPr lang="en-US" dirty="0" smtClean="0"/>
              <a:t>47%, 95%</a:t>
            </a:r>
          </a:p>
          <a:p>
            <a:pPr marL="457200" indent="-457200">
              <a:buAutoNum type="alphaUcPeriod"/>
            </a:pPr>
            <a:r>
              <a:rPr lang="en-US" dirty="0" smtClean="0"/>
              <a:t>95%, 47%</a:t>
            </a:r>
            <a:endParaRPr lang="en-US" dirty="0"/>
          </a:p>
        </p:txBody>
      </p:sp>
    </p:spTree>
    <p:extLst>
      <p:ext uri="{BB962C8B-B14F-4D97-AF65-F5344CB8AC3E}">
        <p14:creationId xmlns:p14="http://schemas.microsoft.com/office/powerpoint/2010/main" val="29840631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187" y="560451"/>
            <a:ext cx="8728516" cy="1143000"/>
          </a:xfrm>
        </p:spPr>
        <p:txBody>
          <a:bodyPr/>
          <a:lstStyle/>
          <a:p>
            <a:pPr algn="ctr"/>
            <a:r>
              <a:rPr lang="en-US" sz="3600" dirty="0"/>
              <a:t>Irrigation </a:t>
            </a:r>
            <a:r>
              <a:rPr lang="en-US" sz="3600" dirty="0" smtClean="0"/>
              <a:t>consumes _____ </a:t>
            </a:r>
            <a:r>
              <a:rPr lang="en-US" sz="3600" dirty="0"/>
              <a:t>of all the groundwater pumped in Nebraska and </a:t>
            </a:r>
            <a:r>
              <a:rPr lang="en-US" sz="3600" dirty="0" smtClean="0"/>
              <a:t>____ </a:t>
            </a:r>
            <a:r>
              <a:rPr lang="en-US" sz="3600" dirty="0"/>
              <a:t>of the entire surface water diverted</a:t>
            </a:r>
            <a:r>
              <a:rPr lang="en-US" sz="3600" dirty="0" smtClean="0"/>
              <a:t>.</a:t>
            </a:r>
            <a:endParaRPr lang="en-US" sz="3600" dirty="0"/>
          </a:p>
        </p:txBody>
      </p:sp>
      <p:sp>
        <p:nvSpPr>
          <p:cNvPr id="3" name="Text Placeholder 2"/>
          <p:cNvSpPr>
            <a:spLocks noGrp="1"/>
          </p:cNvSpPr>
          <p:nvPr>
            <p:ph type="body" idx="1"/>
          </p:nvPr>
        </p:nvSpPr>
        <p:spPr>
          <a:xfrm>
            <a:off x="762000" y="2728008"/>
            <a:ext cx="7543800" cy="1730284"/>
          </a:xfrm>
        </p:spPr>
        <p:txBody>
          <a:bodyPr/>
          <a:lstStyle/>
          <a:p>
            <a:pPr marL="457200" indent="-457200">
              <a:buAutoNum type="alphaUcPeriod"/>
            </a:pPr>
            <a:r>
              <a:rPr lang="en-US" dirty="0" smtClean="0">
                <a:solidFill>
                  <a:srgbClr val="7F7F7F"/>
                </a:solidFill>
              </a:rPr>
              <a:t>50%, 50%</a:t>
            </a:r>
          </a:p>
          <a:p>
            <a:pPr marL="457200" indent="-457200">
              <a:buAutoNum type="alphaUcPeriod"/>
            </a:pPr>
            <a:r>
              <a:rPr lang="en-US" dirty="0" smtClean="0">
                <a:solidFill>
                  <a:srgbClr val="7F7F7F"/>
                </a:solidFill>
              </a:rPr>
              <a:t>90%, 20%</a:t>
            </a:r>
          </a:p>
          <a:p>
            <a:pPr marL="457200" indent="-457200">
              <a:buAutoNum type="alphaUcPeriod"/>
            </a:pPr>
            <a:r>
              <a:rPr lang="en-US" dirty="0" smtClean="0">
                <a:solidFill>
                  <a:srgbClr val="7F7F7F"/>
                </a:solidFill>
              </a:rPr>
              <a:t>47%, 95%</a:t>
            </a:r>
          </a:p>
          <a:p>
            <a:pPr marL="457200" indent="-457200">
              <a:buAutoNum type="alphaUcPeriod"/>
            </a:pPr>
            <a:r>
              <a:rPr lang="en-US" b="1" dirty="0" smtClean="0"/>
              <a:t>95%, 47%</a:t>
            </a:r>
            <a:endParaRPr lang="en-US" b="1" dirty="0"/>
          </a:p>
        </p:txBody>
      </p:sp>
    </p:spTree>
    <p:extLst>
      <p:ext uri="{BB962C8B-B14F-4D97-AF65-F5344CB8AC3E}">
        <p14:creationId xmlns:p14="http://schemas.microsoft.com/office/powerpoint/2010/main" val="269462471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698344213"/>
              </p:ext>
            </p:extLst>
          </p:nvPr>
        </p:nvGraphicFramePr>
        <p:xfrm>
          <a:off x="986350" y="224541"/>
          <a:ext cx="7309232" cy="4371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1891628" y="4585697"/>
            <a:ext cx="5790581" cy="1631216"/>
          </a:xfrm>
          <a:prstGeom prst="rect">
            <a:avLst/>
          </a:prstGeom>
        </p:spPr>
        <p:txBody>
          <a:bodyPr wrap="square">
            <a:spAutoFit/>
          </a:bodyPr>
          <a:lstStyle/>
          <a:p>
            <a:r>
              <a:rPr lang="en-US" sz="2000" b="1" dirty="0" smtClean="0"/>
              <a:t>Consider: </a:t>
            </a:r>
          </a:p>
          <a:p>
            <a:pPr marL="342900" indent="-342900">
              <a:buFont typeface="+mj-lt"/>
              <a:buAutoNum type="arabicPeriod"/>
            </a:pPr>
            <a:r>
              <a:rPr lang="en-US" sz="2000" dirty="0" smtClean="0"/>
              <a:t>How </a:t>
            </a:r>
            <a:r>
              <a:rPr lang="en-US" sz="2000" dirty="0"/>
              <a:t>common is irrigation? Why?</a:t>
            </a:r>
          </a:p>
          <a:p>
            <a:pPr marL="342900" indent="-342900">
              <a:buFont typeface="+mj-lt"/>
              <a:buAutoNum type="arabicPeriod"/>
            </a:pPr>
            <a:r>
              <a:rPr lang="en-US" sz="2000" dirty="0"/>
              <a:t>How many acres are irrigated in the state?</a:t>
            </a:r>
          </a:p>
          <a:p>
            <a:pPr marL="342900" indent="-342900">
              <a:buFont typeface="+mj-lt"/>
              <a:buAutoNum type="arabicPeriod"/>
            </a:pPr>
            <a:r>
              <a:rPr lang="en-US" sz="2000" dirty="0"/>
              <a:t>What crops are irrigated?</a:t>
            </a:r>
          </a:p>
          <a:p>
            <a:pPr marL="342900" indent="-342900">
              <a:buFont typeface="+mj-lt"/>
              <a:buAutoNum type="arabicPeriod"/>
            </a:pPr>
            <a:r>
              <a:rPr lang="en-US" sz="2000" dirty="0"/>
              <a:t>What types of irrigation systems are utilized</a:t>
            </a:r>
            <a:r>
              <a:rPr lang="en-US" sz="2000" dirty="0" smtClean="0"/>
              <a:t>?</a:t>
            </a:r>
            <a:endParaRPr lang="en-US" sz="2000" dirty="0"/>
          </a:p>
        </p:txBody>
      </p:sp>
    </p:spTree>
    <p:extLst>
      <p:ext uri="{BB962C8B-B14F-4D97-AF65-F5344CB8AC3E}">
        <p14:creationId xmlns:p14="http://schemas.microsoft.com/office/powerpoint/2010/main" val="246288305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xels-photo.jpg"/>
          <p:cNvPicPr>
            <a:picLocks noChangeAspect="1"/>
          </p:cNvPicPr>
          <p:nvPr/>
        </p:nvPicPr>
        <p:blipFill rotWithShape="1">
          <a:blip r:embed="rId3">
            <a:extLst>
              <a:ext uri="{28A0092B-C50C-407E-A947-70E740481C1C}">
                <a14:useLocalDpi xmlns:a14="http://schemas.microsoft.com/office/drawing/2010/main" val="0"/>
              </a:ext>
            </a:extLst>
          </a:blip>
          <a:srcRect r="1492"/>
          <a:stretch/>
        </p:blipFill>
        <p:spPr>
          <a:xfrm>
            <a:off x="0" y="313449"/>
            <a:ext cx="9144000" cy="6188329"/>
          </a:xfrm>
          <a:prstGeom prst="rect">
            <a:avLst/>
          </a:prstGeom>
        </p:spPr>
      </p:pic>
      <p:sp>
        <p:nvSpPr>
          <p:cNvPr id="13" name="TextBox 12"/>
          <p:cNvSpPr txBox="1"/>
          <p:nvPr/>
        </p:nvSpPr>
        <p:spPr>
          <a:xfrm>
            <a:off x="135583" y="3189229"/>
            <a:ext cx="2778776" cy="1323439"/>
          </a:xfrm>
          <a:prstGeom prst="rect">
            <a:avLst/>
          </a:prstGeom>
          <a:noFill/>
        </p:spPr>
        <p:txBody>
          <a:bodyPr wrap="none" rtlCol="0">
            <a:spAutoFit/>
          </a:bodyPr>
          <a:lstStyle/>
          <a:p>
            <a:pPr algn="ctr"/>
            <a:r>
              <a:rPr lang="en-US" sz="4000" b="1" dirty="0" smtClean="0">
                <a:solidFill>
                  <a:schemeClr val="bg1"/>
                </a:solidFill>
              </a:rPr>
              <a:t>Where has </a:t>
            </a:r>
          </a:p>
          <a:p>
            <a:pPr algn="ctr"/>
            <a:r>
              <a:rPr lang="en-US" sz="4000" b="1" dirty="0" smtClean="0">
                <a:solidFill>
                  <a:schemeClr val="bg1"/>
                </a:solidFill>
              </a:rPr>
              <a:t>it been?</a:t>
            </a:r>
            <a:endParaRPr lang="en-US" sz="4000" b="1" dirty="0">
              <a:solidFill>
                <a:schemeClr val="bg1"/>
              </a:solidFill>
            </a:endParaRPr>
          </a:p>
        </p:txBody>
      </p:sp>
      <p:sp>
        <p:nvSpPr>
          <p:cNvPr id="22" name="TextBox 21"/>
          <p:cNvSpPr txBox="1"/>
          <p:nvPr/>
        </p:nvSpPr>
        <p:spPr>
          <a:xfrm>
            <a:off x="3461574" y="4201939"/>
            <a:ext cx="2322671" cy="1323439"/>
          </a:xfrm>
          <a:prstGeom prst="rect">
            <a:avLst/>
          </a:prstGeom>
          <a:noFill/>
        </p:spPr>
        <p:txBody>
          <a:bodyPr wrap="none" rtlCol="0">
            <a:spAutoFit/>
          </a:bodyPr>
          <a:lstStyle/>
          <a:p>
            <a:pPr algn="ctr"/>
            <a:r>
              <a:rPr lang="en-US" sz="4000" b="1" dirty="0" smtClean="0">
                <a:solidFill>
                  <a:srgbClr val="FFFFFF"/>
                </a:solidFill>
              </a:rPr>
              <a:t>Where is </a:t>
            </a:r>
          </a:p>
          <a:p>
            <a:pPr algn="ctr"/>
            <a:r>
              <a:rPr lang="en-US" sz="4000" b="1" dirty="0">
                <a:solidFill>
                  <a:srgbClr val="FFFFFF"/>
                </a:solidFill>
              </a:rPr>
              <a:t>i</a:t>
            </a:r>
            <a:r>
              <a:rPr lang="en-US" sz="4000" b="1" dirty="0" smtClean="0">
                <a:solidFill>
                  <a:srgbClr val="FFFFFF"/>
                </a:solidFill>
              </a:rPr>
              <a:t>t now?</a:t>
            </a:r>
            <a:endParaRPr lang="en-US" sz="4000" b="1" dirty="0">
              <a:solidFill>
                <a:srgbClr val="FFFFFF"/>
              </a:solidFill>
            </a:endParaRPr>
          </a:p>
        </p:txBody>
      </p:sp>
      <p:sp>
        <p:nvSpPr>
          <p:cNvPr id="23" name="TextBox 22"/>
          <p:cNvSpPr txBox="1"/>
          <p:nvPr/>
        </p:nvSpPr>
        <p:spPr>
          <a:xfrm>
            <a:off x="6659162" y="5029648"/>
            <a:ext cx="2349722" cy="1323439"/>
          </a:xfrm>
          <a:prstGeom prst="rect">
            <a:avLst/>
          </a:prstGeom>
          <a:noFill/>
        </p:spPr>
        <p:txBody>
          <a:bodyPr wrap="none" rtlCol="0">
            <a:spAutoFit/>
          </a:bodyPr>
          <a:lstStyle/>
          <a:p>
            <a:pPr algn="ctr"/>
            <a:r>
              <a:rPr lang="en-US" sz="4000" b="1" dirty="0" smtClean="0">
                <a:solidFill>
                  <a:srgbClr val="FFFFFF"/>
                </a:solidFill>
              </a:rPr>
              <a:t>Where is </a:t>
            </a:r>
          </a:p>
          <a:p>
            <a:pPr algn="ctr"/>
            <a:r>
              <a:rPr lang="en-US" sz="4000" b="1" dirty="0">
                <a:solidFill>
                  <a:srgbClr val="FFFFFF"/>
                </a:solidFill>
              </a:rPr>
              <a:t>i</a:t>
            </a:r>
            <a:r>
              <a:rPr lang="en-US" sz="4000" b="1" dirty="0" smtClean="0">
                <a:solidFill>
                  <a:srgbClr val="FFFFFF"/>
                </a:solidFill>
              </a:rPr>
              <a:t>t going?</a:t>
            </a:r>
            <a:endParaRPr lang="en-US" sz="4000" b="1" dirty="0">
              <a:solidFill>
                <a:srgbClr val="FFFFFF"/>
              </a:solidFill>
            </a:endParaRPr>
          </a:p>
        </p:txBody>
      </p:sp>
      <p:sp>
        <p:nvSpPr>
          <p:cNvPr id="24" name="TextBox 23"/>
          <p:cNvSpPr txBox="1"/>
          <p:nvPr/>
        </p:nvSpPr>
        <p:spPr>
          <a:xfrm>
            <a:off x="1858593" y="420791"/>
            <a:ext cx="5971256" cy="707886"/>
          </a:xfrm>
          <a:prstGeom prst="rect">
            <a:avLst/>
          </a:prstGeom>
          <a:noFill/>
        </p:spPr>
        <p:txBody>
          <a:bodyPr wrap="none" rtlCol="0">
            <a:spAutoFit/>
          </a:bodyPr>
          <a:lstStyle/>
          <a:p>
            <a:pPr algn="ctr"/>
            <a:r>
              <a:rPr lang="en-US" sz="4000" b="1" dirty="0" smtClean="0">
                <a:solidFill>
                  <a:schemeClr val="bg1"/>
                </a:solidFill>
              </a:rPr>
              <a:t>Irrigation in Nebraska</a:t>
            </a:r>
            <a:r>
              <a:rPr lang="mr-IN" sz="4000" b="1" dirty="0" smtClean="0">
                <a:solidFill>
                  <a:schemeClr val="bg1"/>
                </a:solidFill>
              </a:rPr>
              <a:t>…</a:t>
            </a:r>
            <a:endParaRPr lang="en-US" sz="4000" b="1" dirty="0">
              <a:solidFill>
                <a:schemeClr val="bg1"/>
              </a:solidFill>
            </a:endParaRPr>
          </a:p>
        </p:txBody>
      </p:sp>
    </p:spTree>
    <p:extLst>
      <p:ext uri="{BB962C8B-B14F-4D97-AF65-F5344CB8AC3E}">
        <p14:creationId xmlns:p14="http://schemas.microsoft.com/office/powerpoint/2010/main" val="38364302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Shape 145"/>
          <p:cNvPicPr preferRelativeResize="0"/>
          <p:nvPr/>
        </p:nvPicPr>
        <p:blipFill rotWithShape="1">
          <a:blip r:embed="rId3">
            <a:alphaModFix/>
          </a:blip>
          <a:srcRect/>
          <a:stretch/>
        </p:blipFill>
        <p:spPr>
          <a:xfrm>
            <a:off x="3429000" y="2724665"/>
            <a:ext cx="2286000" cy="1618734"/>
          </a:xfrm>
          <a:prstGeom prst="rect">
            <a:avLst/>
          </a:prstGeom>
          <a:noFill/>
          <a:ln>
            <a:noFill/>
          </a:ln>
        </p:spPr>
      </p:pic>
      <p:sp>
        <p:nvSpPr>
          <p:cNvPr id="146" name="Shape 146"/>
          <p:cNvSpPr txBox="1"/>
          <p:nvPr/>
        </p:nvSpPr>
        <p:spPr>
          <a:xfrm>
            <a:off x="381000" y="5943600"/>
            <a:ext cx="8381999" cy="110799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1100" b="0" i="0" u="none" strike="noStrike" cap="none">
                <a:solidFill>
                  <a:schemeClr val="lt1"/>
                </a:solidFill>
                <a:latin typeface="Calibri"/>
                <a:ea typeface="Calibri"/>
                <a:cs typeface="Calibri"/>
                <a:sym typeface="Calibri"/>
              </a:rPr>
              <a:t>Extension is a Division of the Institute of Agriculture and Natural Resources at the University of Nebraska–Lincoln cooperating with the Counties and the United States Department of Agriculture.</a:t>
            </a:r>
          </a:p>
          <a:p>
            <a:pPr marL="0" marR="0" lvl="0" indent="0" algn="ctr" rtl="0">
              <a:lnSpc>
                <a:spcPct val="100000"/>
              </a:lnSpc>
              <a:spcBef>
                <a:spcPts val="0"/>
              </a:spcBef>
              <a:spcAft>
                <a:spcPts val="0"/>
              </a:spcAft>
              <a:buClr>
                <a:srgbClr val="000000"/>
              </a:buClr>
              <a:buFont typeface="Arial"/>
              <a:buNone/>
            </a:pPr>
            <a:endParaRPr sz="11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Font typeface="Arial"/>
              <a:buNone/>
            </a:pPr>
            <a:endParaRPr sz="11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Font typeface="Arial"/>
              <a:buNone/>
            </a:pPr>
            <a:endParaRPr sz="11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ct val="25000"/>
              <a:buFont typeface="Calibri"/>
              <a:buNone/>
            </a:pPr>
            <a:r>
              <a:rPr lang="en-US" sz="1100" b="0" i="0" u="none" strike="noStrike" cap="none">
                <a:solidFill>
                  <a:schemeClr val="lt1"/>
                </a:solidFill>
                <a:latin typeface="Calibri"/>
                <a:ea typeface="Calibri"/>
                <a:cs typeface="Calibri"/>
                <a:sym typeface="Calibri"/>
              </a:rPr>
              <a:t>University of Nebraska–Lincoln Extension educational programs abide with the nondiscrimination policies of the University of Nebraska–Lincoln and the United States Department of Agriculture.</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xels-photo-127556.jpeg"/>
          <p:cNvPicPr>
            <a:picLocks noChangeAspect="1"/>
          </p:cNvPicPr>
          <p:nvPr/>
        </p:nvPicPr>
        <p:blipFill rotWithShape="1">
          <a:blip r:embed="rId3">
            <a:extLst>
              <a:ext uri="{28A0092B-C50C-407E-A947-70E740481C1C}">
                <a14:useLocalDpi xmlns:a14="http://schemas.microsoft.com/office/drawing/2010/main" val="0"/>
              </a:ext>
            </a:extLst>
          </a:blip>
          <a:srcRect l="6620" r="6335"/>
          <a:stretch/>
        </p:blipFill>
        <p:spPr>
          <a:xfrm>
            <a:off x="0" y="304280"/>
            <a:ext cx="9144000" cy="6165782"/>
          </a:xfrm>
          <a:prstGeom prst="rect">
            <a:avLst/>
          </a:prstGeom>
        </p:spPr>
      </p:pic>
      <p:sp>
        <p:nvSpPr>
          <p:cNvPr id="2" name="Title 1"/>
          <p:cNvSpPr>
            <a:spLocks noGrp="1"/>
          </p:cNvSpPr>
          <p:nvPr>
            <p:ph type="title"/>
          </p:nvPr>
        </p:nvSpPr>
        <p:spPr>
          <a:xfrm>
            <a:off x="457200" y="1613573"/>
            <a:ext cx="8229600" cy="1143000"/>
          </a:xfrm>
        </p:spPr>
        <p:txBody>
          <a:bodyPr/>
          <a:lstStyle/>
          <a:p>
            <a:pPr algn="ctr"/>
            <a:r>
              <a:rPr lang="en-US" sz="6000" b="1" dirty="0" smtClean="0">
                <a:latin typeface="Abadi MT Condensed Extra Bold"/>
                <a:cs typeface="Abadi MT Condensed Extra Bold"/>
              </a:rPr>
              <a:t>How has agriculture </a:t>
            </a:r>
            <a:br>
              <a:rPr lang="en-US" sz="6000" b="1" dirty="0" smtClean="0">
                <a:latin typeface="Abadi MT Condensed Extra Bold"/>
                <a:cs typeface="Abadi MT Condensed Extra Bold"/>
              </a:rPr>
            </a:br>
            <a:r>
              <a:rPr lang="en-US" sz="6000" b="1" dirty="0" smtClean="0">
                <a:latin typeface="Abadi MT Condensed Extra Bold"/>
                <a:cs typeface="Abadi MT Condensed Extra Bold"/>
              </a:rPr>
              <a:t>evolved over time?</a:t>
            </a:r>
            <a:endParaRPr lang="en-US" sz="6000" b="1" dirty="0">
              <a:latin typeface="Abadi MT Condensed Extra Bold"/>
              <a:cs typeface="Abadi MT Condensed Extra Bold"/>
            </a:endParaRPr>
          </a:p>
        </p:txBody>
      </p:sp>
      <p:pic>
        <p:nvPicPr>
          <p:cNvPr id="6" name="Shape 18"/>
          <p:cNvPicPr preferRelativeResize="0"/>
          <p:nvPr/>
        </p:nvPicPr>
        <p:blipFill rotWithShape="1">
          <a:blip r:embed="rId4">
            <a:alphaModFix/>
          </a:blip>
          <a:srcRect/>
          <a:stretch/>
        </p:blipFill>
        <p:spPr>
          <a:xfrm>
            <a:off x="7848600" y="5486400"/>
            <a:ext cx="1127759" cy="798574"/>
          </a:xfrm>
          <a:prstGeom prst="rect">
            <a:avLst/>
          </a:prstGeom>
          <a:noFill/>
          <a:ln>
            <a:noFill/>
          </a:ln>
        </p:spPr>
      </p:pic>
    </p:spTree>
    <p:extLst>
      <p:ext uri="{BB962C8B-B14F-4D97-AF65-F5344CB8AC3E}">
        <p14:creationId xmlns:p14="http://schemas.microsoft.com/office/powerpoint/2010/main" val="418647673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895" y="459878"/>
            <a:ext cx="8769684" cy="649701"/>
          </a:xfrm>
        </p:spPr>
        <p:txBody>
          <a:bodyPr/>
          <a:lstStyle/>
          <a:p>
            <a:pPr algn="ctr"/>
            <a:r>
              <a:rPr lang="en-US" sz="4000" b="1" dirty="0" smtClean="0"/>
              <a:t>Evolution of Irrigation in Nebraska</a:t>
            </a:r>
            <a:endParaRPr lang="en-US" sz="4000" b="1" dirty="0"/>
          </a:p>
        </p:txBody>
      </p:sp>
      <p:cxnSp>
        <p:nvCxnSpPr>
          <p:cNvPr id="4" name="Straight Connector 3"/>
          <p:cNvCxnSpPr/>
          <p:nvPr/>
        </p:nvCxnSpPr>
        <p:spPr>
          <a:xfrm>
            <a:off x="1283353" y="2339473"/>
            <a:ext cx="1898316" cy="0"/>
          </a:xfrm>
          <a:prstGeom prst="line">
            <a:avLst/>
          </a:prstGeom>
          <a:ln w="7620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5" name="Oval 4"/>
          <p:cNvSpPr/>
          <p:nvPr/>
        </p:nvSpPr>
        <p:spPr>
          <a:xfrm>
            <a:off x="949142" y="2152316"/>
            <a:ext cx="334211" cy="360947"/>
          </a:xfrm>
          <a:prstGeom prst="ellipse">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08518" y="1690651"/>
            <a:ext cx="800219" cy="461665"/>
          </a:xfrm>
          <a:prstGeom prst="rect">
            <a:avLst/>
          </a:prstGeom>
          <a:noFill/>
        </p:spPr>
        <p:txBody>
          <a:bodyPr wrap="none" rtlCol="0">
            <a:spAutoFit/>
          </a:bodyPr>
          <a:lstStyle/>
          <a:p>
            <a:r>
              <a:rPr lang="en-US" sz="2400" b="1" dirty="0" smtClean="0">
                <a:latin typeface="Adobe Caslon Pro"/>
                <a:cs typeface="Adobe Caslon Pro"/>
              </a:rPr>
              <a:t>1856</a:t>
            </a:r>
            <a:endParaRPr lang="en-US" sz="2400" b="1" dirty="0">
              <a:latin typeface="Adobe Caslon Pro"/>
              <a:cs typeface="Adobe Caslon Pro"/>
            </a:endParaRPr>
          </a:p>
        </p:txBody>
      </p:sp>
      <p:sp>
        <p:nvSpPr>
          <p:cNvPr id="7" name="TextBox 6"/>
          <p:cNvSpPr txBox="1"/>
          <p:nvPr/>
        </p:nvSpPr>
        <p:spPr>
          <a:xfrm>
            <a:off x="655046" y="2618419"/>
            <a:ext cx="2045369" cy="1015663"/>
          </a:xfrm>
          <a:prstGeom prst="rect">
            <a:avLst/>
          </a:prstGeom>
          <a:noFill/>
        </p:spPr>
        <p:txBody>
          <a:bodyPr wrap="square" rtlCol="0">
            <a:spAutoFit/>
          </a:bodyPr>
          <a:lstStyle/>
          <a:p>
            <a:pPr lvl="0"/>
            <a:r>
              <a:rPr lang="en-US" sz="2000" dirty="0">
                <a:latin typeface="Adobe Caslon Pro"/>
                <a:cs typeface="Adobe Caslon Pro"/>
              </a:rPr>
              <a:t>Irrigation ditches </a:t>
            </a:r>
            <a:r>
              <a:rPr lang="en-US" sz="2000" dirty="0" smtClean="0">
                <a:latin typeface="Adobe Caslon Pro"/>
                <a:cs typeface="Adobe Caslon Pro"/>
              </a:rPr>
              <a:t/>
            </a:r>
            <a:br>
              <a:rPr lang="en-US" sz="2000" dirty="0" smtClean="0">
                <a:latin typeface="Adobe Caslon Pro"/>
                <a:cs typeface="Adobe Caslon Pro"/>
              </a:rPr>
            </a:br>
            <a:r>
              <a:rPr lang="en-US" sz="2000" dirty="0" smtClean="0">
                <a:latin typeface="Adobe Caslon Pro"/>
                <a:cs typeface="Adobe Caslon Pro"/>
              </a:rPr>
              <a:t>are </a:t>
            </a:r>
            <a:r>
              <a:rPr lang="en-US" sz="2000" dirty="0">
                <a:latin typeface="Adobe Caslon Pro"/>
                <a:cs typeface="Adobe Caslon Pro"/>
              </a:rPr>
              <a:t>constructed in Nebraska</a:t>
            </a:r>
          </a:p>
        </p:txBody>
      </p:sp>
      <p:sp>
        <p:nvSpPr>
          <p:cNvPr id="8" name="Oval 7"/>
          <p:cNvSpPr/>
          <p:nvPr/>
        </p:nvSpPr>
        <p:spPr>
          <a:xfrm>
            <a:off x="3160248" y="2150978"/>
            <a:ext cx="334211" cy="360947"/>
          </a:xfrm>
          <a:prstGeom prst="ellipse">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933024" y="1716049"/>
            <a:ext cx="800219" cy="461665"/>
          </a:xfrm>
          <a:prstGeom prst="rect">
            <a:avLst/>
          </a:prstGeom>
          <a:noFill/>
        </p:spPr>
        <p:txBody>
          <a:bodyPr wrap="none" rtlCol="0">
            <a:spAutoFit/>
          </a:bodyPr>
          <a:lstStyle/>
          <a:p>
            <a:r>
              <a:rPr lang="en-US" sz="2400" b="1" dirty="0" smtClean="0">
                <a:latin typeface="Adobe Caslon Pro"/>
                <a:cs typeface="Adobe Caslon Pro"/>
              </a:rPr>
              <a:t>1889</a:t>
            </a:r>
            <a:endParaRPr lang="en-US" sz="2400" b="1" dirty="0">
              <a:latin typeface="Adobe Caslon Pro"/>
              <a:cs typeface="Adobe Caslon Pro"/>
            </a:endParaRPr>
          </a:p>
        </p:txBody>
      </p:sp>
      <p:sp>
        <p:nvSpPr>
          <p:cNvPr id="10" name="TextBox 9"/>
          <p:cNvSpPr txBox="1"/>
          <p:nvPr/>
        </p:nvSpPr>
        <p:spPr>
          <a:xfrm>
            <a:off x="2933024" y="2618419"/>
            <a:ext cx="2045369" cy="1631216"/>
          </a:xfrm>
          <a:prstGeom prst="rect">
            <a:avLst/>
          </a:prstGeom>
          <a:noFill/>
        </p:spPr>
        <p:txBody>
          <a:bodyPr wrap="square" rtlCol="0">
            <a:spAutoFit/>
          </a:bodyPr>
          <a:lstStyle/>
          <a:p>
            <a:pPr lvl="0"/>
            <a:r>
              <a:rPr lang="en-US" sz="2000" dirty="0" smtClean="0">
                <a:latin typeface="Adobe Caslon Pro"/>
                <a:cs typeface="Adobe Caslon Pro"/>
              </a:rPr>
              <a:t>Nebraska has 214 irrigators and Nebraska passes its first irrigation law</a:t>
            </a:r>
            <a:endParaRPr lang="en-US" sz="2000" dirty="0">
              <a:latin typeface="Adobe Caslon Pro"/>
              <a:cs typeface="Adobe Caslon Pro"/>
            </a:endParaRPr>
          </a:p>
        </p:txBody>
      </p:sp>
      <p:cxnSp>
        <p:nvCxnSpPr>
          <p:cNvPr id="11" name="Straight Connector 10"/>
          <p:cNvCxnSpPr/>
          <p:nvPr/>
        </p:nvCxnSpPr>
        <p:spPr>
          <a:xfrm>
            <a:off x="3494459" y="2339473"/>
            <a:ext cx="1898316" cy="0"/>
          </a:xfrm>
          <a:prstGeom prst="line">
            <a:avLst/>
          </a:prstGeom>
          <a:ln w="7620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5371354" y="2150978"/>
            <a:ext cx="334211" cy="360947"/>
          </a:xfrm>
          <a:prstGeom prst="ellipse">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144162" y="1704019"/>
            <a:ext cx="914096" cy="461665"/>
          </a:xfrm>
          <a:prstGeom prst="rect">
            <a:avLst/>
          </a:prstGeom>
          <a:noFill/>
        </p:spPr>
        <p:txBody>
          <a:bodyPr wrap="none" rtlCol="0">
            <a:spAutoFit/>
          </a:bodyPr>
          <a:lstStyle/>
          <a:p>
            <a:r>
              <a:rPr lang="en-US" sz="2400" b="1" dirty="0" smtClean="0">
                <a:latin typeface="Adobe Caslon Pro"/>
                <a:cs typeface="Adobe Caslon Pro"/>
              </a:rPr>
              <a:t>1890s</a:t>
            </a:r>
            <a:endParaRPr lang="en-US" sz="2400" b="1" dirty="0">
              <a:latin typeface="Adobe Caslon Pro"/>
              <a:cs typeface="Adobe Caslon Pro"/>
            </a:endParaRPr>
          </a:p>
        </p:txBody>
      </p:sp>
      <p:sp>
        <p:nvSpPr>
          <p:cNvPr id="14" name="TextBox 13"/>
          <p:cNvSpPr txBox="1"/>
          <p:nvPr/>
        </p:nvSpPr>
        <p:spPr>
          <a:xfrm>
            <a:off x="5035573" y="2581872"/>
            <a:ext cx="2045369" cy="1938992"/>
          </a:xfrm>
          <a:prstGeom prst="rect">
            <a:avLst/>
          </a:prstGeom>
          <a:noFill/>
        </p:spPr>
        <p:txBody>
          <a:bodyPr wrap="square" rtlCol="0">
            <a:spAutoFit/>
          </a:bodyPr>
          <a:lstStyle/>
          <a:p>
            <a:pPr lvl="0"/>
            <a:r>
              <a:rPr lang="en-US" sz="2000" dirty="0" smtClean="0">
                <a:latin typeface="Adobe Caslon Pro"/>
                <a:cs typeface="Adobe Caslon Pro"/>
              </a:rPr>
              <a:t>Drought occurs and Nebraska’s irrigation systems are formed, primarily from surface water</a:t>
            </a:r>
            <a:endParaRPr lang="en-US" sz="2000" dirty="0">
              <a:latin typeface="Adobe Caslon Pro"/>
              <a:cs typeface="Adobe Caslon Pro"/>
            </a:endParaRPr>
          </a:p>
        </p:txBody>
      </p:sp>
      <p:cxnSp>
        <p:nvCxnSpPr>
          <p:cNvPr id="15" name="Straight Connector 14"/>
          <p:cNvCxnSpPr/>
          <p:nvPr/>
        </p:nvCxnSpPr>
        <p:spPr>
          <a:xfrm>
            <a:off x="5705565" y="2339473"/>
            <a:ext cx="1898316" cy="0"/>
          </a:xfrm>
          <a:prstGeom prst="line">
            <a:avLst/>
          </a:prstGeom>
          <a:ln w="7620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7582460" y="2150978"/>
            <a:ext cx="334211" cy="360947"/>
          </a:xfrm>
          <a:prstGeom prst="ellipse">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7328562" y="1714258"/>
            <a:ext cx="800219" cy="461665"/>
          </a:xfrm>
          <a:prstGeom prst="rect">
            <a:avLst/>
          </a:prstGeom>
          <a:noFill/>
        </p:spPr>
        <p:txBody>
          <a:bodyPr wrap="none" rtlCol="0">
            <a:spAutoFit/>
          </a:bodyPr>
          <a:lstStyle/>
          <a:p>
            <a:r>
              <a:rPr lang="en-US" sz="2400" b="1" dirty="0" smtClean="0">
                <a:latin typeface="Adobe Caslon Pro"/>
                <a:cs typeface="Adobe Caslon Pro"/>
              </a:rPr>
              <a:t>1893</a:t>
            </a:r>
            <a:endParaRPr lang="en-US" sz="2400" b="1" dirty="0">
              <a:latin typeface="Adobe Caslon Pro"/>
              <a:cs typeface="Adobe Caslon Pro"/>
            </a:endParaRPr>
          </a:p>
        </p:txBody>
      </p:sp>
      <p:sp>
        <p:nvSpPr>
          <p:cNvPr id="18" name="TextBox 17"/>
          <p:cNvSpPr txBox="1"/>
          <p:nvPr/>
        </p:nvSpPr>
        <p:spPr>
          <a:xfrm>
            <a:off x="7080942" y="2573856"/>
            <a:ext cx="2045369" cy="1015663"/>
          </a:xfrm>
          <a:prstGeom prst="rect">
            <a:avLst/>
          </a:prstGeom>
          <a:noFill/>
        </p:spPr>
        <p:txBody>
          <a:bodyPr wrap="square" rtlCol="0">
            <a:spAutoFit/>
          </a:bodyPr>
          <a:lstStyle/>
          <a:p>
            <a:pPr lvl="0"/>
            <a:r>
              <a:rPr lang="en-US" sz="2000" dirty="0" smtClean="0">
                <a:latin typeface="Adobe Caslon Pro"/>
                <a:cs typeface="Adobe Caslon Pro"/>
              </a:rPr>
              <a:t>Nebraska State Irrigation Association forms</a:t>
            </a:r>
            <a:endParaRPr lang="en-US" sz="2000" dirty="0">
              <a:latin typeface="Adobe Caslon Pro"/>
              <a:cs typeface="Adobe Caslon Pro"/>
            </a:endParaRPr>
          </a:p>
        </p:txBody>
      </p:sp>
    </p:spTree>
    <p:extLst>
      <p:ext uri="{BB962C8B-B14F-4D97-AF65-F5344CB8AC3E}">
        <p14:creationId xmlns:p14="http://schemas.microsoft.com/office/powerpoint/2010/main" val="6321886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2" grpId="0" animBg="1"/>
      <p:bldP spid="13" grpId="0"/>
      <p:bldP spid="14" grpId="0"/>
      <p:bldP spid="16" grpId="0" animBg="1"/>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ebraska outlin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096" y="800680"/>
            <a:ext cx="7874000" cy="3568700"/>
          </a:xfrm>
          <a:prstGeom prst="rect">
            <a:avLst/>
          </a:prstGeom>
        </p:spPr>
      </p:pic>
      <p:sp>
        <p:nvSpPr>
          <p:cNvPr id="8" name="Freeform 7"/>
          <p:cNvSpPr/>
          <p:nvPr/>
        </p:nvSpPr>
        <p:spPr>
          <a:xfrm>
            <a:off x="743095" y="1985965"/>
            <a:ext cx="7499003" cy="1567157"/>
          </a:xfrm>
          <a:custGeom>
            <a:avLst/>
            <a:gdLst>
              <a:gd name="connsiteX0" fmla="*/ 0 w 7431400"/>
              <a:gd name="connsiteY0" fmla="*/ 0 h 1567157"/>
              <a:gd name="connsiteX1" fmla="*/ 216186 w 7431400"/>
              <a:gd name="connsiteY1" fmla="*/ 0 h 1567157"/>
              <a:gd name="connsiteX2" fmla="*/ 310767 w 7431400"/>
              <a:gd name="connsiteY2" fmla="*/ 121589 h 1567157"/>
              <a:gd name="connsiteX3" fmla="*/ 526954 w 7431400"/>
              <a:gd name="connsiteY3" fmla="*/ 216159 h 1567157"/>
              <a:gd name="connsiteX4" fmla="*/ 783675 w 7431400"/>
              <a:gd name="connsiteY4" fmla="*/ 256689 h 1567157"/>
              <a:gd name="connsiteX5" fmla="*/ 1837582 w 7431400"/>
              <a:gd name="connsiteY5" fmla="*/ 783578 h 1567157"/>
              <a:gd name="connsiteX6" fmla="*/ 2242931 w 7431400"/>
              <a:gd name="connsiteY6" fmla="*/ 837618 h 1567157"/>
              <a:gd name="connsiteX7" fmla="*/ 2445606 w 7431400"/>
              <a:gd name="connsiteY7" fmla="*/ 851128 h 1567157"/>
              <a:gd name="connsiteX8" fmla="*/ 2445606 w 7431400"/>
              <a:gd name="connsiteY8" fmla="*/ 851128 h 1567157"/>
              <a:gd name="connsiteX9" fmla="*/ 2756374 w 7431400"/>
              <a:gd name="connsiteY9" fmla="*/ 824108 h 1567157"/>
              <a:gd name="connsiteX10" fmla="*/ 2999583 w 7431400"/>
              <a:gd name="connsiteY10" fmla="*/ 905168 h 1567157"/>
              <a:gd name="connsiteX11" fmla="*/ 3310351 w 7431400"/>
              <a:gd name="connsiteY11" fmla="*/ 1121327 h 1567157"/>
              <a:gd name="connsiteX12" fmla="*/ 3715700 w 7431400"/>
              <a:gd name="connsiteY12" fmla="*/ 1337487 h 1567157"/>
              <a:gd name="connsiteX13" fmla="*/ 4026467 w 7431400"/>
              <a:gd name="connsiteY13" fmla="*/ 1486097 h 1567157"/>
              <a:gd name="connsiteX14" fmla="*/ 4391282 w 7431400"/>
              <a:gd name="connsiteY14" fmla="*/ 1567157 h 1567157"/>
              <a:gd name="connsiteX15" fmla="*/ 4796631 w 7431400"/>
              <a:gd name="connsiteY15" fmla="*/ 1459077 h 1567157"/>
              <a:gd name="connsiteX16" fmla="*/ 5350608 w 7431400"/>
              <a:gd name="connsiteY16" fmla="*/ 1148347 h 1567157"/>
              <a:gd name="connsiteX17" fmla="*/ 5688399 w 7431400"/>
              <a:gd name="connsiteY17" fmla="*/ 837618 h 1567157"/>
              <a:gd name="connsiteX18" fmla="*/ 6093748 w 7431400"/>
              <a:gd name="connsiteY18" fmla="*/ 607948 h 1567157"/>
              <a:gd name="connsiteX19" fmla="*/ 6174818 w 7431400"/>
              <a:gd name="connsiteY19" fmla="*/ 634968 h 1567157"/>
              <a:gd name="connsiteX20" fmla="*/ 6404515 w 7431400"/>
              <a:gd name="connsiteY20" fmla="*/ 594438 h 1567157"/>
              <a:gd name="connsiteX21" fmla="*/ 6796353 w 7431400"/>
              <a:gd name="connsiteY21" fmla="*/ 580928 h 1567157"/>
              <a:gd name="connsiteX22" fmla="*/ 6999027 w 7431400"/>
              <a:gd name="connsiteY22" fmla="*/ 783578 h 1567157"/>
              <a:gd name="connsiteX23" fmla="*/ 7039562 w 7431400"/>
              <a:gd name="connsiteY23" fmla="*/ 945698 h 1567157"/>
              <a:gd name="connsiteX24" fmla="*/ 7134144 w 7431400"/>
              <a:gd name="connsiteY24" fmla="*/ 1080797 h 1567157"/>
              <a:gd name="connsiteX25" fmla="*/ 7282772 w 7431400"/>
              <a:gd name="connsiteY25" fmla="*/ 1013248 h 1567157"/>
              <a:gd name="connsiteX26" fmla="*/ 7431400 w 7431400"/>
              <a:gd name="connsiteY26" fmla="*/ 999738 h 1567157"/>
              <a:gd name="connsiteX27" fmla="*/ 7431400 w 7431400"/>
              <a:gd name="connsiteY27" fmla="*/ 999738 h 1567157"/>
              <a:gd name="connsiteX28" fmla="*/ 7431400 w 7431400"/>
              <a:gd name="connsiteY28" fmla="*/ 999738 h 156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31400" h="1567157">
                <a:moveTo>
                  <a:pt x="0" y="0"/>
                </a:moveTo>
                <a:lnTo>
                  <a:pt x="216186" y="0"/>
                </a:lnTo>
                <a:lnTo>
                  <a:pt x="310767" y="121589"/>
                </a:lnTo>
                <a:lnTo>
                  <a:pt x="526954" y="216159"/>
                </a:lnTo>
                <a:lnTo>
                  <a:pt x="783675" y="256689"/>
                </a:lnTo>
                <a:lnTo>
                  <a:pt x="1837582" y="783578"/>
                </a:lnTo>
                <a:lnTo>
                  <a:pt x="2242931" y="837618"/>
                </a:lnTo>
                <a:lnTo>
                  <a:pt x="2445606" y="851128"/>
                </a:lnTo>
                <a:lnTo>
                  <a:pt x="2445606" y="851128"/>
                </a:lnTo>
                <a:lnTo>
                  <a:pt x="2756374" y="824108"/>
                </a:lnTo>
                <a:lnTo>
                  <a:pt x="2999583" y="905168"/>
                </a:lnTo>
                <a:lnTo>
                  <a:pt x="3310351" y="1121327"/>
                </a:lnTo>
                <a:lnTo>
                  <a:pt x="3715700" y="1337487"/>
                </a:lnTo>
                <a:lnTo>
                  <a:pt x="4026467" y="1486097"/>
                </a:lnTo>
                <a:lnTo>
                  <a:pt x="4391282" y="1567157"/>
                </a:lnTo>
                <a:lnTo>
                  <a:pt x="4796631" y="1459077"/>
                </a:lnTo>
                <a:lnTo>
                  <a:pt x="5350608" y="1148347"/>
                </a:lnTo>
                <a:lnTo>
                  <a:pt x="5688399" y="837618"/>
                </a:lnTo>
                <a:lnTo>
                  <a:pt x="6093748" y="607948"/>
                </a:lnTo>
                <a:lnTo>
                  <a:pt x="6174818" y="634968"/>
                </a:lnTo>
                <a:lnTo>
                  <a:pt x="6404515" y="594438"/>
                </a:lnTo>
                <a:lnTo>
                  <a:pt x="6796353" y="580928"/>
                </a:lnTo>
                <a:lnTo>
                  <a:pt x="6999027" y="783578"/>
                </a:lnTo>
                <a:lnTo>
                  <a:pt x="7039562" y="945698"/>
                </a:lnTo>
                <a:lnTo>
                  <a:pt x="7134144" y="1080797"/>
                </a:lnTo>
                <a:lnTo>
                  <a:pt x="7282772" y="1013248"/>
                </a:lnTo>
                <a:lnTo>
                  <a:pt x="7431400" y="999738"/>
                </a:lnTo>
                <a:lnTo>
                  <a:pt x="7431400" y="999738"/>
                </a:lnTo>
                <a:lnTo>
                  <a:pt x="7431400" y="999738"/>
                </a:lnTo>
              </a:path>
            </a:pathLst>
          </a:custGeom>
          <a:ln w="57150" cmpd="sng">
            <a:solidFill>
              <a:srgbClr val="0000FF"/>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9" name="Freeform 8"/>
          <p:cNvSpPr/>
          <p:nvPr/>
        </p:nvSpPr>
        <p:spPr>
          <a:xfrm>
            <a:off x="2526677" y="2891133"/>
            <a:ext cx="1243070" cy="324239"/>
          </a:xfrm>
          <a:custGeom>
            <a:avLst/>
            <a:gdLst>
              <a:gd name="connsiteX0" fmla="*/ 0 w 1243070"/>
              <a:gd name="connsiteY0" fmla="*/ 148609 h 148609"/>
              <a:gd name="connsiteX1" fmla="*/ 202674 w 1243070"/>
              <a:gd name="connsiteY1" fmla="*/ 40530 h 148609"/>
              <a:gd name="connsiteX2" fmla="*/ 337791 w 1243070"/>
              <a:gd name="connsiteY2" fmla="*/ 27020 h 148609"/>
              <a:gd name="connsiteX3" fmla="*/ 540465 w 1243070"/>
              <a:gd name="connsiteY3" fmla="*/ 54040 h 148609"/>
              <a:gd name="connsiteX4" fmla="*/ 756651 w 1243070"/>
              <a:gd name="connsiteY4" fmla="*/ 13510 h 148609"/>
              <a:gd name="connsiteX5" fmla="*/ 959326 w 1243070"/>
              <a:gd name="connsiteY5" fmla="*/ 0 h 148609"/>
              <a:gd name="connsiteX6" fmla="*/ 1243070 w 1243070"/>
              <a:gd name="connsiteY6" fmla="*/ 13510 h 148609"/>
              <a:gd name="connsiteX7" fmla="*/ 1243070 w 1243070"/>
              <a:gd name="connsiteY7" fmla="*/ 13510 h 148609"/>
              <a:gd name="connsiteX8" fmla="*/ 1243070 w 1243070"/>
              <a:gd name="connsiteY8" fmla="*/ 13510 h 14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3070" h="148609">
                <a:moveTo>
                  <a:pt x="0" y="148609"/>
                </a:moveTo>
                <a:lnTo>
                  <a:pt x="202674" y="40530"/>
                </a:lnTo>
                <a:lnTo>
                  <a:pt x="337791" y="27020"/>
                </a:lnTo>
                <a:lnTo>
                  <a:pt x="540465" y="54040"/>
                </a:lnTo>
                <a:lnTo>
                  <a:pt x="756651" y="13510"/>
                </a:lnTo>
                <a:lnTo>
                  <a:pt x="959326" y="0"/>
                </a:lnTo>
                <a:lnTo>
                  <a:pt x="1243070" y="13510"/>
                </a:lnTo>
                <a:lnTo>
                  <a:pt x="1243070" y="13510"/>
                </a:lnTo>
                <a:lnTo>
                  <a:pt x="1243070" y="13510"/>
                </a:lnTo>
              </a:path>
            </a:pathLst>
          </a:custGeom>
          <a:ln w="57150" cmpd="sng">
            <a:solidFill>
              <a:srgbClr val="0000FF"/>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1" name="Freeform 10"/>
          <p:cNvSpPr/>
          <p:nvPr/>
        </p:nvSpPr>
        <p:spPr>
          <a:xfrm>
            <a:off x="2621253" y="3809811"/>
            <a:ext cx="2526677" cy="505529"/>
          </a:xfrm>
          <a:custGeom>
            <a:avLst/>
            <a:gdLst>
              <a:gd name="connsiteX0" fmla="*/ 0 w 2540188"/>
              <a:gd name="connsiteY0" fmla="*/ 418809 h 432319"/>
              <a:gd name="connsiteX1" fmla="*/ 297256 w 2540188"/>
              <a:gd name="connsiteY1" fmla="*/ 432319 h 432319"/>
              <a:gd name="connsiteX2" fmla="*/ 608024 w 2540188"/>
              <a:gd name="connsiteY2" fmla="*/ 270199 h 432319"/>
              <a:gd name="connsiteX3" fmla="*/ 837722 w 2540188"/>
              <a:gd name="connsiteY3" fmla="*/ 229669 h 432319"/>
              <a:gd name="connsiteX4" fmla="*/ 1013373 w 2540188"/>
              <a:gd name="connsiteY4" fmla="*/ 121590 h 432319"/>
              <a:gd name="connsiteX5" fmla="*/ 1013373 w 2540188"/>
              <a:gd name="connsiteY5" fmla="*/ 121590 h 432319"/>
              <a:gd name="connsiteX6" fmla="*/ 1256582 w 2540188"/>
              <a:gd name="connsiteY6" fmla="*/ 175629 h 432319"/>
              <a:gd name="connsiteX7" fmla="*/ 1391699 w 2540188"/>
              <a:gd name="connsiteY7" fmla="*/ 94570 h 432319"/>
              <a:gd name="connsiteX8" fmla="*/ 1864606 w 2540188"/>
              <a:gd name="connsiteY8" fmla="*/ 0 h 432319"/>
              <a:gd name="connsiteX9" fmla="*/ 2188885 w 2540188"/>
              <a:gd name="connsiteY9" fmla="*/ 81060 h 432319"/>
              <a:gd name="connsiteX10" fmla="*/ 2540188 w 2540188"/>
              <a:gd name="connsiteY10" fmla="*/ 378279 h 432319"/>
              <a:gd name="connsiteX11" fmla="*/ 2540188 w 2540188"/>
              <a:gd name="connsiteY11" fmla="*/ 378279 h 43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0188" h="432319">
                <a:moveTo>
                  <a:pt x="0" y="418809"/>
                </a:moveTo>
                <a:lnTo>
                  <a:pt x="297256" y="432319"/>
                </a:lnTo>
                <a:lnTo>
                  <a:pt x="608024" y="270199"/>
                </a:lnTo>
                <a:lnTo>
                  <a:pt x="837722" y="229669"/>
                </a:lnTo>
                <a:lnTo>
                  <a:pt x="1013373" y="121590"/>
                </a:lnTo>
                <a:lnTo>
                  <a:pt x="1013373" y="121590"/>
                </a:lnTo>
                <a:lnTo>
                  <a:pt x="1256582" y="175629"/>
                </a:lnTo>
                <a:lnTo>
                  <a:pt x="1391699" y="94570"/>
                </a:lnTo>
                <a:lnTo>
                  <a:pt x="1864606" y="0"/>
                </a:lnTo>
                <a:lnTo>
                  <a:pt x="2188885" y="81060"/>
                </a:lnTo>
                <a:lnTo>
                  <a:pt x="2540188" y="378279"/>
                </a:lnTo>
                <a:lnTo>
                  <a:pt x="2540188" y="378279"/>
                </a:lnTo>
              </a:path>
            </a:pathLst>
          </a:custGeom>
          <a:ln w="57150" cmpd="sng">
            <a:solidFill>
              <a:srgbClr val="66FFFF"/>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2" name="Freeform 11"/>
          <p:cNvSpPr/>
          <p:nvPr/>
        </p:nvSpPr>
        <p:spPr>
          <a:xfrm>
            <a:off x="2783395" y="1405036"/>
            <a:ext cx="3999445" cy="1364507"/>
          </a:xfrm>
          <a:custGeom>
            <a:avLst/>
            <a:gdLst>
              <a:gd name="connsiteX0" fmla="*/ 0 w 3999445"/>
              <a:gd name="connsiteY0" fmla="*/ 148610 h 1364507"/>
              <a:gd name="connsiteX1" fmla="*/ 229698 w 3999445"/>
              <a:gd name="connsiteY1" fmla="*/ 54040 h 1364507"/>
              <a:gd name="connsiteX2" fmla="*/ 513442 w 3999445"/>
              <a:gd name="connsiteY2" fmla="*/ 0 h 1364507"/>
              <a:gd name="connsiteX3" fmla="*/ 513442 w 3999445"/>
              <a:gd name="connsiteY3" fmla="*/ 0 h 1364507"/>
              <a:gd name="connsiteX4" fmla="*/ 783675 w 3999445"/>
              <a:gd name="connsiteY4" fmla="*/ 40530 h 1364507"/>
              <a:gd name="connsiteX5" fmla="*/ 1107954 w 3999445"/>
              <a:gd name="connsiteY5" fmla="*/ 216159 h 1364507"/>
              <a:gd name="connsiteX6" fmla="*/ 1364676 w 3999445"/>
              <a:gd name="connsiteY6" fmla="*/ 472849 h 1364507"/>
              <a:gd name="connsiteX7" fmla="*/ 1567350 w 3999445"/>
              <a:gd name="connsiteY7" fmla="*/ 526889 h 1364507"/>
              <a:gd name="connsiteX8" fmla="*/ 1770025 w 3999445"/>
              <a:gd name="connsiteY8" fmla="*/ 567419 h 1364507"/>
              <a:gd name="connsiteX9" fmla="*/ 2013234 w 3999445"/>
              <a:gd name="connsiteY9" fmla="*/ 743048 h 1364507"/>
              <a:gd name="connsiteX10" fmla="*/ 2310490 w 3999445"/>
              <a:gd name="connsiteY10" fmla="*/ 743048 h 1364507"/>
              <a:gd name="connsiteX11" fmla="*/ 2553700 w 3999445"/>
              <a:gd name="connsiteY11" fmla="*/ 959208 h 1364507"/>
              <a:gd name="connsiteX12" fmla="*/ 2702328 w 3999445"/>
              <a:gd name="connsiteY12" fmla="*/ 1094308 h 1364507"/>
              <a:gd name="connsiteX13" fmla="*/ 2810421 w 3999445"/>
              <a:gd name="connsiteY13" fmla="*/ 1269937 h 1364507"/>
              <a:gd name="connsiteX14" fmla="*/ 2986072 w 3999445"/>
              <a:gd name="connsiteY14" fmla="*/ 1364507 h 1364507"/>
              <a:gd name="connsiteX15" fmla="*/ 3229281 w 3999445"/>
              <a:gd name="connsiteY15" fmla="*/ 1323977 h 1364507"/>
              <a:gd name="connsiteX16" fmla="*/ 3445468 w 3999445"/>
              <a:gd name="connsiteY16" fmla="*/ 1215897 h 1364507"/>
              <a:gd name="connsiteX17" fmla="*/ 3594096 w 3999445"/>
              <a:gd name="connsiteY17" fmla="*/ 1134838 h 1364507"/>
              <a:gd name="connsiteX18" fmla="*/ 3796770 w 3999445"/>
              <a:gd name="connsiteY18" fmla="*/ 1161857 h 1364507"/>
              <a:gd name="connsiteX19" fmla="*/ 3931887 w 3999445"/>
              <a:gd name="connsiteY19" fmla="*/ 1134838 h 1364507"/>
              <a:gd name="connsiteX20" fmla="*/ 3931887 w 3999445"/>
              <a:gd name="connsiteY20" fmla="*/ 1134838 h 1364507"/>
              <a:gd name="connsiteX21" fmla="*/ 3999445 w 3999445"/>
              <a:gd name="connsiteY21" fmla="*/ 1215897 h 136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99445" h="1364507">
                <a:moveTo>
                  <a:pt x="0" y="148610"/>
                </a:moveTo>
                <a:lnTo>
                  <a:pt x="229698" y="54040"/>
                </a:lnTo>
                <a:lnTo>
                  <a:pt x="513442" y="0"/>
                </a:lnTo>
                <a:lnTo>
                  <a:pt x="513442" y="0"/>
                </a:lnTo>
                <a:lnTo>
                  <a:pt x="783675" y="40530"/>
                </a:lnTo>
                <a:lnTo>
                  <a:pt x="1107954" y="216159"/>
                </a:lnTo>
                <a:lnTo>
                  <a:pt x="1364676" y="472849"/>
                </a:lnTo>
                <a:lnTo>
                  <a:pt x="1567350" y="526889"/>
                </a:lnTo>
                <a:lnTo>
                  <a:pt x="1770025" y="567419"/>
                </a:lnTo>
                <a:lnTo>
                  <a:pt x="2013234" y="743048"/>
                </a:lnTo>
                <a:lnTo>
                  <a:pt x="2310490" y="743048"/>
                </a:lnTo>
                <a:lnTo>
                  <a:pt x="2553700" y="959208"/>
                </a:lnTo>
                <a:lnTo>
                  <a:pt x="2702328" y="1094308"/>
                </a:lnTo>
                <a:lnTo>
                  <a:pt x="2810421" y="1269937"/>
                </a:lnTo>
                <a:lnTo>
                  <a:pt x="2986072" y="1364507"/>
                </a:lnTo>
                <a:lnTo>
                  <a:pt x="3229281" y="1323977"/>
                </a:lnTo>
                <a:lnTo>
                  <a:pt x="3445468" y="1215897"/>
                </a:lnTo>
                <a:lnTo>
                  <a:pt x="3594096" y="1134838"/>
                </a:lnTo>
                <a:lnTo>
                  <a:pt x="3796770" y="1161857"/>
                </a:lnTo>
                <a:lnTo>
                  <a:pt x="3931887" y="1134838"/>
                </a:lnTo>
                <a:lnTo>
                  <a:pt x="3931887" y="1134838"/>
                </a:lnTo>
                <a:lnTo>
                  <a:pt x="3999445" y="1215897"/>
                </a:lnTo>
              </a:path>
            </a:pathLst>
          </a:custGeom>
          <a:ln w="57150" cmpd="sng">
            <a:solidFill>
              <a:schemeClr val="accent5"/>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3" name="Freeform 12"/>
          <p:cNvSpPr/>
          <p:nvPr/>
        </p:nvSpPr>
        <p:spPr>
          <a:xfrm>
            <a:off x="2729349" y="1742785"/>
            <a:ext cx="3080653" cy="1256428"/>
          </a:xfrm>
          <a:custGeom>
            <a:avLst/>
            <a:gdLst>
              <a:gd name="connsiteX0" fmla="*/ 0 w 3080653"/>
              <a:gd name="connsiteY0" fmla="*/ 94570 h 1256428"/>
              <a:gd name="connsiteX1" fmla="*/ 0 w 3080653"/>
              <a:gd name="connsiteY1" fmla="*/ 94570 h 1256428"/>
              <a:gd name="connsiteX2" fmla="*/ 162140 w 3080653"/>
              <a:gd name="connsiteY2" fmla="*/ 0 h 1256428"/>
              <a:gd name="connsiteX3" fmla="*/ 310768 w 3080653"/>
              <a:gd name="connsiteY3" fmla="*/ 81060 h 1256428"/>
              <a:gd name="connsiteX4" fmla="*/ 526954 w 3080653"/>
              <a:gd name="connsiteY4" fmla="*/ 13510 h 1256428"/>
              <a:gd name="connsiteX5" fmla="*/ 689094 w 3080653"/>
              <a:gd name="connsiteY5" fmla="*/ 54040 h 1256428"/>
              <a:gd name="connsiteX6" fmla="*/ 810698 w 3080653"/>
              <a:gd name="connsiteY6" fmla="*/ 67550 h 1256428"/>
              <a:gd name="connsiteX7" fmla="*/ 999861 w 3080653"/>
              <a:gd name="connsiteY7" fmla="*/ 148610 h 1256428"/>
              <a:gd name="connsiteX8" fmla="*/ 999861 w 3080653"/>
              <a:gd name="connsiteY8" fmla="*/ 148610 h 1256428"/>
              <a:gd name="connsiteX9" fmla="*/ 1486280 w 3080653"/>
              <a:gd name="connsiteY9" fmla="*/ 310730 h 1256428"/>
              <a:gd name="connsiteX10" fmla="*/ 1743001 w 3080653"/>
              <a:gd name="connsiteY10" fmla="*/ 391789 h 1256428"/>
              <a:gd name="connsiteX11" fmla="*/ 1878118 w 3080653"/>
              <a:gd name="connsiteY11" fmla="*/ 540399 h 1256428"/>
              <a:gd name="connsiteX12" fmla="*/ 2269955 w 3080653"/>
              <a:gd name="connsiteY12" fmla="*/ 607949 h 1256428"/>
              <a:gd name="connsiteX13" fmla="*/ 2310490 w 3080653"/>
              <a:gd name="connsiteY13" fmla="*/ 729539 h 1256428"/>
              <a:gd name="connsiteX14" fmla="*/ 2445606 w 3080653"/>
              <a:gd name="connsiteY14" fmla="*/ 864638 h 1256428"/>
              <a:gd name="connsiteX15" fmla="*/ 2567211 w 3080653"/>
              <a:gd name="connsiteY15" fmla="*/ 1067288 h 1256428"/>
              <a:gd name="connsiteX16" fmla="*/ 2769886 w 3080653"/>
              <a:gd name="connsiteY16" fmla="*/ 1256428 h 1256428"/>
              <a:gd name="connsiteX17" fmla="*/ 2959049 w 3080653"/>
              <a:gd name="connsiteY17" fmla="*/ 1188878 h 1256428"/>
              <a:gd name="connsiteX18" fmla="*/ 3080653 w 3080653"/>
              <a:gd name="connsiteY18" fmla="*/ 999738 h 1256428"/>
              <a:gd name="connsiteX19" fmla="*/ 3080653 w 3080653"/>
              <a:gd name="connsiteY19" fmla="*/ 1013248 h 125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80653" h="1256428">
                <a:moveTo>
                  <a:pt x="0" y="94570"/>
                </a:moveTo>
                <a:lnTo>
                  <a:pt x="0" y="94570"/>
                </a:lnTo>
                <a:lnTo>
                  <a:pt x="162140" y="0"/>
                </a:lnTo>
                <a:lnTo>
                  <a:pt x="310768" y="81060"/>
                </a:lnTo>
                <a:lnTo>
                  <a:pt x="526954" y="13510"/>
                </a:lnTo>
                <a:lnTo>
                  <a:pt x="689094" y="54040"/>
                </a:lnTo>
                <a:lnTo>
                  <a:pt x="810698" y="67550"/>
                </a:lnTo>
                <a:lnTo>
                  <a:pt x="999861" y="148610"/>
                </a:lnTo>
                <a:lnTo>
                  <a:pt x="999861" y="148610"/>
                </a:lnTo>
                <a:lnTo>
                  <a:pt x="1486280" y="310730"/>
                </a:lnTo>
                <a:lnTo>
                  <a:pt x="1743001" y="391789"/>
                </a:lnTo>
                <a:lnTo>
                  <a:pt x="1878118" y="540399"/>
                </a:lnTo>
                <a:lnTo>
                  <a:pt x="2269955" y="607949"/>
                </a:lnTo>
                <a:lnTo>
                  <a:pt x="2310490" y="729539"/>
                </a:lnTo>
                <a:lnTo>
                  <a:pt x="2445606" y="864638"/>
                </a:lnTo>
                <a:lnTo>
                  <a:pt x="2567211" y="1067288"/>
                </a:lnTo>
                <a:lnTo>
                  <a:pt x="2769886" y="1256428"/>
                </a:lnTo>
                <a:lnTo>
                  <a:pt x="2959049" y="1188878"/>
                </a:lnTo>
                <a:lnTo>
                  <a:pt x="3080653" y="999738"/>
                </a:lnTo>
                <a:lnTo>
                  <a:pt x="3080653" y="1013248"/>
                </a:lnTo>
              </a:path>
            </a:pathLst>
          </a:custGeom>
          <a:ln w="57150" cmpd="sng">
            <a:solidFill>
              <a:schemeClr val="accent5"/>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4" name="Freeform 13"/>
          <p:cNvSpPr/>
          <p:nvPr/>
        </p:nvSpPr>
        <p:spPr>
          <a:xfrm>
            <a:off x="3702188" y="2445304"/>
            <a:ext cx="1864606" cy="661988"/>
          </a:xfrm>
          <a:custGeom>
            <a:avLst/>
            <a:gdLst>
              <a:gd name="connsiteX0" fmla="*/ 0 w 1864606"/>
              <a:gd name="connsiteY0" fmla="*/ 0 h 661988"/>
              <a:gd name="connsiteX1" fmla="*/ 94582 w 1864606"/>
              <a:gd name="connsiteY1" fmla="*/ 108079 h 661988"/>
              <a:gd name="connsiteX2" fmla="*/ 189163 w 1864606"/>
              <a:gd name="connsiteY2" fmla="*/ 40530 h 661988"/>
              <a:gd name="connsiteX3" fmla="*/ 189163 w 1864606"/>
              <a:gd name="connsiteY3" fmla="*/ 40530 h 661988"/>
              <a:gd name="connsiteX4" fmla="*/ 378326 w 1864606"/>
              <a:gd name="connsiteY4" fmla="*/ 0 h 661988"/>
              <a:gd name="connsiteX5" fmla="*/ 459396 w 1864606"/>
              <a:gd name="connsiteY5" fmla="*/ 94570 h 661988"/>
              <a:gd name="connsiteX6" fmla="*/ 675582 w 1864606"/>
              <a:gd name="connsiteY6" fmla="*/ 216159 h 661988"/>
              <a:gd name="connsiteX7" fmla="*/ 959327 w 1864606"/>
              <a:gd name="connsiteY7" fmla="*/ 405299 h 661988"/>
              <a:gd name="connsiteX8" fmla="*/ 959327 w 1864606"/>
              <a:gd name="connsiteY8" fmla="*/ 405299 h 661988"/>
              <a:gd name="connsiteX9" fmla="*/ 1202536 w 1864606"/>
              <a:gd name="connsiteY9" fmla="*/ 553909 h 661988"/>
              <a:gd name="connsiteX10" fmla="*/ 1540327 w 1864606"/>
              <a:gd name="connsiteY10" fmla="*/ 661988 h 661988"/>
              <a:gd name="connsiteX11" fmla="*/ 1715978 w 1864606"/>
              <a:gd name="connsiteY11" fmla="*/ 580929 h 661988"/>
              <a:gd name="connsiteX12" fmla="*/ 1864606 w 1864606"/>
              <a:gd name="connsiteY12" fmla="*/ 540399 h 661988"/>
              <a:gd name="connsiteX13" fmla="*/ 1864606 w 1864606"/>
              <a:gd name="connsiteY13" fmla="*/ 540399 h 66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4606" h="661988">
                <a:moveTo>
                  <a:pt x="0" y="0"/>
                </a:moveTo>
                <a:lnTo>
                  <a:pt x="94582" y="108079"/>
                </a:lnTo>
                <a:lnTo>
                  <a:pt x="189163" y="40530"/>
                </a:lnTo>
                <a:lnTo>
                  <a:pt x="189163" y="40530"/>
                </a:lnTo>
                <a:lnTo>
                  <a:pt x="378326" y="0"/>
                </a:lnTo>
                <a:lnTo>
                  <a:pt x="459396" y="94570"/>
                </a:lnTo>
                <a:lnTo>
                  <a:pt x="675582" y="216159"/>
                </a:lnTo>
                <a:lnTo>
                  <a:pt x="959327" y="405299"/>
                </a:lnTo>
                <a:lnTo>
                  <a:pt x="959327" y="405299"/>
                </a:lnTo>
                <a:lnTo>
                  <a:pt x="1202536" y="553909"/>
                </a:lnTo>
                <a:lnTo>
                  <a:pt x="1540327" y="661988"/>
                </a:lnTo>
                <a:lnTo>
                  <a:pt x="1715978" y="580929"/>
                </a:lnTo>
                <a:lnTo>
                  <a:pt x="1864606" y="540399"/>
                </a:lnTo>
                <a:lnTo>
                  <a:pt x="1864606" y="540399"/>
                </a:lnTo>
              </a:path>
            </a:pathLst>
          </a:custGeom>
          <a:ln w="57150" cmpd="sng">
            <a:solidFill>
              <a:schemeClr val="accent5"/>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5" name="Rectangle 14"/>
          <p:cNvSpPr/>
          <p:nvPr/>
        </p:nvSpPr>
        <p:spPr>
          <a:xfrm>
            <a:off x="2594234" y="4657151"/>
            <a:ext cx="351303" cy="310729"/>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2945537" y="4584309"/>
            <a:ext cx="1959186" cy="461665"/>
          </a:xfrm>
          <a:prstGeom prst="rect">
            <a:avLst/>
          </a:prstGeom>
          <a:noFill/>
        </p:spPr>
        <p:txBody>
          <a:bodyPr wrap="square" rtlCol="0">
            <a:spAutoFit/>
          </a:bodyPr>
          <a:lstStyle/>
          <a:p>
            <a:r>
              <a:rPr lang="en-US" sz="2400" dirty="0" smtClean="0"/>
              <a:t>Platte River</a:t>
            </a:r>
            <a:endParaRPr lang="en-US" sz="2400" dirty="0"/>
          </a:p>
        </p:txBody>
      </p:sp>
      <p:sp>
        <p:nvSpPr>
          <p:cNvPr id="17" name="Rectangle 16"/>
          <p:cNvSpPr/>
          <p:nvPr/>
        </p:nvSpPr>
        <p:spPr>
          <a:xfrm>
            <a:off x="2594234" y="5154054"/>
            <a:ext cx="351303" cy="310729"/>
          </a:xfrm>
          <a:prstGeom prst="rect">
            <a:avLst/>
          </a:prstGeom>
          <a:solidFill>
            <a:schemeClr val="accent5"/>
          </a:solidFill>
          <a:ln>
            <a:solidFill>
              <a:srgbClr val="4BACC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p:cNvSpPr txBox="1"/>
          <p:nvPr/>
        </p:nvSpPr>
        <p:spPr>
          <a:xfrm>
            <a:off x="2949305" y="5059484"/>
            <a:ext cx="1959186" cy="461665"/>
          </a:xfrm>
          <a:prstGeom prst="rect">
            <a:avLst/>
          </a:prstGeom>
          <a:noFill/>
        </p:spPr>
        <p:txBody>
          <a:bodyPr wrap="square" rtlCol="0">
            <a:spAutoFit/>
          </a:bodyPr>
          <a:lstStyle/>
          <a:p>
            <a:r>
              <a:rPr lang="en-US" sz="2400" dirty="0" smtClean="0"/>
              <a:t>Loup River</a:t>
            </a:r>
            <a:endParaRPr lang="en-US" sz="2400" dirty="0"/>
          </a:p>
        </p:txBody>
      </p:sp>
      <p:sp>
        <p:nvSpPr>
          <p:cNvPr id="19" name="Rectangle 18"/>
          <p:cNvSpPr/>
          <p:nvPr/>
        </p:nvSpPr>
        <p:spPr>
          <a:xfrm>
            <a:off x="2590466" y="5657713"/>
            <a:ext cx="351303" cy="310729"/>
          </a:xfrm>
          <a:prstGeom prst="rect">
            <a:avLst/>
          </a:prstGeom>
          <a:solidFill>
            <a:srgbClr val="66FFFF"/>
          </a:solidFill>
          <a:ln>
            <a:solidFill>
              <a:srgbClr val="66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2945536" y="5563143"/>
            <a:ext cx="2621257" cy="461665"/>
          </a:xfrm>
          <a:prstGeom prst="rect">
            <a:avLst/>
          </a:prstGeom>
          <a:noFill/>
        </p:spPr>
        <p:txBody>
          <a:bodyPr wrap="square" rtlCol="0">
            <a:spAutoFit/>
          </a:bodyPr>
          <a:lstStyle/>
          <a:p>
            <a:r>
              <a:rPr lang="en-US" sz="2400" dirty="0" smtClean="0"/>
              <a:t>Republican River</a:t>
            </a:r>
            <a:endParaRPr lang="en-US" sz="2400" dirty="0"/>
          </a:p>
        </p:txBody>
      </p:sp>
    </p:spTree>
    <p:extLst>
      <p:ext uri="{BB962C8B-B14F-4D97-AF65-F5344CB8AC3E}">
        <p14:creationId xmlns:p14="http://schemas.microsoft.com/office/powerpoint/2010/main" val="31800321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P spid="14" grpId="0" animBg="1"/>
      <p:bldP spid="15" grpId="0" animBg="1"/>
      <p:bldP spid="16" grpId="0"/>
      <p:bldP spid="17" grpId="0" animBg="1"/>
      <p:bldP spid="18" grpId="0"/>
      <p:bldP spid="19" grpId="0" animBg="1"/>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895" y="459878"/>
            <a:ext cx="8769684" cy="649701"/>
          </a:xfrm>
        </p:spPr>
        <p:txBody>
          <a:bodyPr/>
          <a:lstStyle/>
          <a:p>
            <a:pPr algn="ctr"/>
            <a:r>
              <a:rPr lang="en-US" sz="4000" b="1" dirty="0" smtClean="0"/>
              <a:t>Evolution of Irrigation in Nebraska</a:t>
            </a:r>
            <a:endParaRPr lang="en-US" sz="4000" b="1" dirty="0"/>
          </a:p>
        </p:txBody>
      </p:sp>
      <p:cxnSp>
        <p:nvCxnSpPr>
          <p:cNvPr id="4" name="Straight Connector 3"/>
          <p:cNvCxnSpPr/>
          <p:nvPr/>
        </p:nvCxnSpPr>
        <p:spPr>
          <a:xfrm>
            <a:off x="1283353" y="2339473"/>
            <a:ext cx="1898316" cy="0"/>
          </a:xfrm>
          <a:prstGeom prst="line">
            <a:avLst/>
          </a:prstGeom>
          <a:ln w="7620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5" name="Oval 4"/>
          <p:cNvSpPr/>
          <p:nvPr/>
        </p:nvSpPr>
        <p:spPr>
          <a:xfrm>
            <a:off x="949142" y="2152316"/>
            <a:ext cx="334211" cy="360947"/>
          </a:xfrm>
          <a:prstGeom prst="ellipse">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60939" y="1690651"/>
            <a:ext cx="1544012" cy="461665"/>
          </a:xfrm>
          <a:prstGeom prst="rect">
            <a:avLst/>
          </a:prstGeom>
          <a:noFill/>
        </p:spPr>
        <p:txBody>
          <a:bodyPr wrap="none" rtlCol="0">
            <a:spAutoFit/>
          </a:bodyPr>
          <a:lstStyle/>
          <a:p>
            <a:r>
              <a:rPr lang="en-US" sz="2400" b="1" dirty="0" smtClean="0">
                <a:latin typeface="Adobe Caslon Pro"/>
                <a:cs typeface="Adobe Caslon Pro"/>
              </a:rPr>
              <a:t>1910-1936</a:t>
            </a:r>
            <a:endParaRPr lang="en-US" sz="2400" b="1" dirty="0">
              <a:latin typeface="Adobe Caslon Pro"/>
              <a:cs typeface="Adobe Caslon Pro"/>
            </a:endParaRPr>
          </a:p>
        </p:txBody>
      </p:sp>
      <p:sp>
        <p:nvSpPr>
          <p:cNvPr id="7" name="TextBox 6"/>
          <p:cNvSpPr txBox="1"/>
          <p:nvPr/>
        </p:nvSpPr>
        <p:spPr>
          <a:xfrm>
            <a:off x="655046" y="2578315"/>
            <a:ext cx="2045369" cy="1015663"/>
          </a:xfrm>
          <a:prstGeom prst="rect">
            <a:avLst/>
          </a:prstGeom>
          <a:noFill/>
        </p:spPr>
        <p:txBody>
          <a:bodyPr wrap="square" rtlCol="0">
            <a:spAutoFit/>
          </a:bodyPr>
          <a:lstStyle/>
          <a:p>
            <a:pPr lvl="0"/>
            <a:r>
              <a:rPr lang="en-US" sz="2000" dirty="0" smtClean="0">
                <a:latin typeface="Adobe Caslon Pro"/>
                <a:cs typeface="Adobe Caslon Pro"/>
              </a:rPr>
              <a:t>Approximately 1200 irrigation wells</a:t>
            </a:r>
            <a:endParaRPr lang="en-US" sz="2000" dirty="0">
              <a:latin typeface="Adobe Caslon Pro"/>
              <a:cs typeface="Adobe Caslon Pro"/>
            </a:endParaRPr>
          </a:p>
        </p:txBody>
      </p:sp>
      <p:sp>
        <p:nvSpPr>
          <p:cNvPr id="8" name="Oval 7"/>
          <p:cNvSpPr/>
          <p:nvPr/>
        </p:nvSpPr>
        <p:spPr>
          <a:xfrm>
            <a:off x="3160248" y="2150978"/>
            <a:ext cx="334211" cy="360947"/>
          </a:xfrm>
          <a:prstGeom prst="ellipse">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933024" y="1716049"/>
            <a:ext cx="914096" cy="461665"/>
          </a:xfrm>
          <a:prstGeom prst="rect">
            <a:avLst/>
          </a:prstGeom>
          <a:noFill/>
        </p:spPr>
        <p:txBody>
          <a:bodyPr wrap="none" rtlCol="0">
            <a:spAutoFit/>
          </a:bodyPr>
          <a:lstStyle/>
          <a:p>
            <a:r>
              <a:rPr lang="en-US" sz="2400" b="1" dirty="0" smtClean="0">
                <a:latin typeface="Adobe Caslon Pro"/>
                <a:cs typeface="Adobe Caslon Pro"/>
              </a:rPr>
              <a:t>1930s</a:t>
            </a:r>
            <a:endParaRPr lang="en-US" sz="2400" b="1" dirty="0">
              <a:latin typeface="Adobe Caslon Pro"/>
              <a:cs typeface="Adobe Caslon Pro"/>
            </a:endParaRPr>
          </a:p>
        </p:txBody>
      </p:sp>
      <p:sp>
        <p:nvSpPr>
          <p:cNvPr id="10" name="TextBox 9"/>
          <p:cNvSpPr txBox="1"/>
          <p:nvPr/>
        </p:nvSpPr>
        <p:spPr>
          <a:xfrm>
            <a:off x="2933024" y="2578315"/>
            <a:ext cx="2045369" cy="1323439"/>
          </a:xfrm>
          <a:prstGeom prst="rect">
            <a:avLst/>
          </a:prstGeom>
          <a:noFill/>
        </p:spPr>
        <p:txBody>
          <a:bodyPr wrap="square" rtlCol="0">
            <a:spAutoFit/>
          </a:bodyPr>
          <a:lstStyle/>
          <a:p>
            <a:pPr lvl="0"/>
            <a:r>
              <a:rPr lang="en-US" sz="2000" dirty="0">
                <a:latin typeface="Adobe Caslon Pro"/>
                <a:cs typeface="Adobe Caslon Pro"/>
              </a:rPr>
              <a:t>Drought occurs and Nebraska’s irrigation systems </a:t>
            </a:r>
            <a:r>
              <a:rPr lang="en-US" sz="2000" dirty="0" smtClean="0">
                <a:latin typeface="Adobe Caslon Pro"/>
                <a:cs typeface="Adobe Caslon Pro"/>
              </a:rPr>
              <a:t>grow</a:t>
            </a:r>
            <a:endParaRPr lang="en-US" sz="2000" dirty="0">
              <a:latin typeface="Adobe Caslon Pro"/>
              <a:cs typeface="Adobe Caslon Pro"/>
            </a:endParaRPr>
          </a:p>
        </p:txBody>
      </p:sp>
      <p:cxnSp>
        <p:nvCxnSpPr>
          <p:cNvPr id="11" name="Straight Connector 10"/>
          <p:cNvCxnSpPr/>
          <p:nvPr/>
        </p:nvCxnSpPr>
        <p:spPr>
          <a:xfrm>
            <a:off x="3494459" y="2339473"/>
            <a:ext cx="1898316" cy="0"/>
          </a:xfrm>
          <a:prstGeom prst="line">
            <a:avLst/>
          </a:prstGeom>
          <a:ln w="7620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5371354" y="2150978"/>
            <a:ext cx="334211" cy="360947"/>
          </a:xfrm>
          <a:prstGeom prst="ellipse">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144162" y="1704019"/>
            <a:ext cx="800219" cy="461665"/>
          </a:xfrm>
          <a:prstGeom prst="rect">
            <a:avLst/>
          </a:prstGeom>
          <a:noFill/>
        </p:spPr>
        <p:txBody>
          <a:bodyPr wrap="none" rtlCol="0">
            <a:spAutoFit/>
          </a:bodyPr>
          <a:lstStyle/>
          <a:p>
            <a:r>
              <a:rPr lang="en-US" sz="2400" b="1" dirty="0" smtClean="0">
                <a:latin typeface="Adobe Caslon Pro"/>
                <a:cs typeface="Adobe Caslon Pro"/>
              </a:rPr>
              <a:t>1940</a:t>
            </a:r>
            <a:endParaRPr lang="en-US" sz="2400" b="1" dirty="0">
              <a:latin typeface="Adobe Caslon Pro"/>
              <a:cs typeface="Adobe Caslon Pro"/>
            </a:endParaRPr>
          </a:p>
        </p:txBody>
      </p:sp>
      <p:cxnSp>
        <p:nvCxnSpPr>
          <p:cNvPr id="15" name="Straight Connector 14"/>
          <p:cNvCxnSpPr/>
          <p:nvPr/>
        </p:nvCxnSpPr>
        <p:spPr>
          <a:xfrm>
            <a:off x="5705565" y="2339473"/>
            <a:ext cx="1898316" cy="0"/>
          </a:xfrm>
          <a:prstGeom prst="line">
            <a:avLst/>
          </a:prstGeom>
          <a:ln w="7620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7582460" y="2150978"/>
            <a:ext cx="334211" cy="360947"/>
          </a:xfrm>
          <a:prstGeom prst="ellipse">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753738" y="1714258"/>
            <a:ext cx="2043020" cy="461665"/>
          </a:xfrm>
          <a:prstGeom prst="rect">
            <a:avLst/>
          </a:prstGeom>
          <a:noFill/>
        </p:spPr>
        <p:txBody>
          <a:bodyPr wrap="none" rtlCol="0">
            <a:spAutoFit/>
          </a:bodyPr>
          <a:lstStyle/>
          <a:p>
            <a:r>
              <a:rPr lang="en-US" sz="2400" b="1" dirty="0" smtClean="0">
                <a:latin typeface="Adobe Caslon Pro"/>
                <a:cs typeface="Adobe Caslon Pro"/>
              </a:rPr>
              <a:t>1950s &amp; 1970s</a:t>
            </a:r>
            <a:endParaRPr lang="en-US" sz="2400" b="1" dirty="0">
              <a:latin typeface="Adobe Caslon Pro"/>
              <a:cs typeface="Adobe Caslon Pro"/>
            </a:endParaRPr>
          </a:p>
        </p:txBody>
      </p:sp>
      <p:sp>
        <p:nvSpPr>
          <p:cNvPr id="18" name="TextBox 17"/>
          <p:cNvSpPr txBox="1"/>
          <p:nvPr/>
        </p:nvSpPr>
        <p:spPr>
          <a:xfrm>
            <a:off x="7080942" y="2573856"/>
            <a:ext cx="2045369" cy="707886"/>
          </a:xfrm>
          <a:prstGeom prst="rect">
            <a:avLst/>
          </a:prstGeom>
          <a:noFill/>
        </p:spPr>
        <p:txBody>
          <a:bodyPr wrap="square" rtlCol="0">
            <a:spAutoFit/>
          </a:bodyPr>
          <a:lstStyle/>
          <a:p>
            <a:pPr lvl="0"/>
            <a:r>
              <a:rPr lang="en-US" sz="2000" dirty="0" smtClean="0">
                <a:latin typeface="Adobe Caslon Pro"/>
                <a:cs typeface="Adobe Caslon Pro"/>
              </a:rPr>
              <a:t>Irrigation wells peak</a:t>
            </a:r>
            <a:endParaRPr lang="en-US" sz="2000" dirty="0">
              <a:latin typeface="Adobe Caslon Pro"/>
              <a:cs typeface="Adobe Caslon Pro"/>
            </a:endParaRPr>
          </a:p>
        </p:txBody>
      </p:sp>
      <p:sp>
        <p:nvSpPr>
          <p:cNvPr id="19" name="TextBox 18"/>
          <p:cNvSpPr txBox="1"/>
          <p:nvPr/>
        </p:nvSpPr>
        <p:spPr>
          <a:xfrm>
            <a:off x="5081029" y="2590782"/>
            <a:ext cx="2045369" cy="1015663"/>
          </a:xfrm>
          <a:prstGeom prst="rect">
            <a:avLst/>
          </a:prstGeom>
          <a:noFill/>
        </p:spPr>
        <p:txBody>
          <a:bodyPr wrap="square" rtlCol="0">
            <a:spAutoFit/>
          </a:bodyPr>
          <a:lstStyle/>
          <a:p>
            <a:pPr lvl="0"/>
            <a:r>
              <a:rPr lang="en-US" sz="2000" dirty="0" smtClean="0">
                <a:latin typeface="Adobe Caslon Pro"/>
                <a:cs typeface="Adobe Caslon Pro"/>
              </a:rPr>
              <a:t>Irrigation from wells increase dramatically</a:t>
            </a:r>
            <a:endParaRPr lang="en-US" sz="2000" dirty="0">
              <a:latin typeface="Adobe Caslon Pro"/>
              <a:cs typeface="Adobe Caslon Pro"/>
            </a:endParaRPr>
          </a:p>
        </p:txBody>
      </p:sp>
    </p:spTree>
    <p:extLst>
      <p:ext uri="{BB962C8B-B14F-4D97-AF65-F5344CB8AC3E}">
        <p14:creationId xmlns:p14="http://schemas.microsoft.com/office/powerpoint/2010/main" val="2576855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2" grpId="0" animBg="1"/>
      <p:bldP spid="13" grpId="0"/>
      <p:bldP spid="16" grpId="0" animBg="1"/>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Irrigation </a:t>
            </a:r>
            <a:r>
              <a:rPr lang="en-US" sz="4000" b="1" dirty="0" smtClean="0"/>
              <a:t>Wells</a:t>
            </a:r>
            <a:endParaRPr lang="en-US" sz="4000" b="1" dirty="0"/>
          </a:p>
        </p:txBody>
      </p:sp>
      <p:grpSp>
        <p:nvGrpSpPr>
          <p:cNvPr id="4" name="Group 3"/>
          <p:cNvGrpSpPr/>
          <p:nvPr/>
        </p:nvGrpSpPr>
        <p:grpSpPr>
          <a:xfrm>
            <a:off x="1668224" y="1511119"/>
            <a:ext cx="6058236" cy="3622749"/>
            <a:chOff x="1848898" y="1511119"/>
            <a:chExt cx="6058236" cy="3622749"/>
          </a:xfrm>
        </p:grpSpPr>
        <p:sp>
          <p:nvSpPr>
            <p:cNvPr id="17" name="Rectangle 16"/>
            <p:cNvSpPr/>
            <p:nvPr/>
          </p:nvSpPr>
          <p:spPr>
            <a:xfrm>
              <a:off x="1848898" y="1511119"/>
              <a:ext cx="6058236" cy="3622749"/>
            </a:xfrm>
            <a:prstGeom prst="rect">
              <a:avLst/>
            </a:prstGeom>
            <a:solidFill>
              <a:srgbClr val="BB00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srcRect l="5054" t="16961" r="24962" b="13598"/>
            <a:stretch/>
          </p:blipFill>
          <p:spPr>
            <a:xfrm>
              <a:off x="2038061" y="1756375"/>
              <a:ext cx="5688399" cy="3174844"/>
            </a:xfrm>
            <a:prstGeom prst="rect">
              <a:avLst/>
            </a:prstGeom>
          </p:spPr>
        </p:pic>
      </p:grpSp>
      <p:sp>
        <p:nvSpPr>
          <p:cNvPr id="12" name="TextBox 11"/>
          <p:cNvSpPr txBox="1"/>
          <p:nvPr/>
        </p:nvSpPr>
        <p:spPr>
          <a:xfrm>
            <a:off x="1857388" y="5187907"/>
            <a:ext cx="5688398" cy="707886"/>
          </a:xfrm>
          <a:prstGeom prst="rect">
            <a:avLst/>
          </a:prstGeom>
          <a:noFill/>
        </p:spPr>
        <p:txBody>
          <a:bodyPr wrap="square" rtlCol="0">
            <a:spAutoFit/>
          </a:bodyPr>
          <a:lstStyle/>
          <a:p>
            <a:pPr lvl="0"/>
            <a:r>
              <a:rPr lang="en-US" sz="2000" b="1" dirty="0" smtClean="0">
                <a:latin typeface="+mj-lt"/>
                <a:cs typeface="Adobe Caslon Pro"/>
              </a:rPr>
              <a:t>irrigation well - </a:t>
            </a:r>
            <a:r>
              <a:rPr lang="en-US" sz="2000" dirty="0" smtClean="0">
                <a:latin typeface="+mj-lt"/>
                <a:cs typeface="Adobe Caslon Pro"/>
              </a:rPr>
              <a:t>A well in the ground that pumps groundwater to the surface. </a:t>
            </a:r>
            <a:endParaRPr lang="en-US" sz="2000" dirty="0">
              <a:latin typeface="+mj-lt"/>
              <a:cs typeface="Adobe Caslon Pro"/>
            </a:endParaRPr>
          </a:p>
        </p:txBody>
      </p:sp>
    </p:spTree>
    <p:extLst>
      <p:ext uri="{BB962C8B-B14F-4D97-AF65-F5344CB8AC3E}">
        <p14:creationId xmlns:p14="http://schemas.microsoft.com/office/powerpoint/2010/main" val="152174013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905140" y="1459076"/>
            <a:ext cx="5755957" cy="3998953"/>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wells per decade.jpeg"/>
          <p:cNvPicPr>
            <a:picLocks noChangeAspect="1"/>
          </p:cNvPicPr>
          <p:nvPr/>
        </p:nvPicPr>
        <p:blipFill rotWithShape="1">
          <a:blip r:embed="rId3">
            <a:extLst>
              <a:ext uri="{28A0092B-C50C-407E-A947-70E740481C1C}">
                <a14:useLocalDpi xmlns:a14="http://schemas.microsoft.com/office/drawing/2010/main" val="0"/>
              </a:ext>
            </a:extLst>
          </a:blip>
          <a:srcRect l="7828"/>
          <a:stretch/>
        </p:blipFill>
        <p:spPr>
          <a:xfrm>
            <a:off x="2161862" y="1691530"/>
            <a:ext cx="5267638" cy="3543300"/>
          </a:xfrm>
          <a:prstGeom prst="rect">
            <a:avLst/>
          </a:prstGeom>
        </p:spPr>
      </p:pic>
      <p:sp>
        <p:nvSpPr>
          <p:cNvPr id="4" name="Title 1"/>
          <p:cNvSpPr>
            <a:spLocks noGrp="1"/>
          </p:cNvSpPr>
          <p:nvPr>
            <p:ph type="title"/>
          </p:nvPr>
        </p:nvSpPr>
        <p:spPr>
          <a:xfrm>
            <a:off x="213895" y="459878"/>
            <a:ext cx="8769684" cy="649701"/>
          </a:xfrm>
        </p:spPr>
        <p:txBody>
          <a:bodyPr/>
          <a:lstStyle/>
          <a:p>
            <a:pPr algn="ctr"/>
            <a:r>
              <a:rPr lang="en-US" sz="3800" b="1" dirty="0" smtClean="0"/>
              <a:t>Irrigation Wells Installed per Decade</a:t>
            </a:r>
            <a:endParaRPr lang="en-US" sz="3800" b="1" dirty="0"/>
          </a:p>
        </p:txBody>
      </p:sp>
    </p:spTree>
    <p:extLst>
      <p:ext uri="{BB962C8B-B14F-4D97-AF65-F5344CB8AC3E}">
        <p14:creationId xmlns:p14="http://schemas.microsoft.com/office/powerpoint/2010/main" val="111298002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713131515.jpg"/>
          <p:cNvPicPr>
            <a:picLocks noChangeAspect="1"/>
          </p:cNvPicPr>
          <p:nvPr/>
        </p:nvPicPr>
        <p:blipFill rotWithShape="1">
          <a:blip r:embed="rId3">
            <a:extLst>
              <a:ext uri="{28A0092B-C50C-407E-A947-70E740481C1C}">
                <a14:useLocalDpi xmlns:a14="http://schemas.microsoft.com/office/drawing/2010/main" val="0"/>
              </a:ext>
            </a:extLst>
          </a:blip>
          <a:srcRect r="13299" b="21218"/>
          <a:stretch/>
        </p:blipFill>
        <p:spPr>
          <a:xfrm>
            <a:off x="1" y="226137"/>
            <a:ext cx="9144000" cy="6231630"/>
          </a:xfrm>
          <a:prstGeom prst="rect">
            <a:avLst/>
          </a:prstGeom>
        </p:spPr>
      </p:pic>
      <p:sp>
        <p:nvSpPr>
          <p:cNvPr id="2" name="Title 1"/>
          <p:cNvSpPr>
            <a:spLocks noGrp="1"/>
          </p:cNvSpPr>
          <p:nvPr>
            <p:ph type="title"/>
          </p:nvPr>
        </p:nvSpPr>
        <p:spPr>
          <a:xfrm>
            <a:off x="213895" y="459878"/>
            <a:ext cx="8769684" cy="649701"/>
          </a:xfrm>
        </p:spPr>
        <p:txBody>
          <a:bodyPr/>
          <a:lstStyle/>
          <a:p>
            <a:pPr algn="ctr"/>
            <a:r>
              <a:rPr lang="en-US" sz="4000" b="1" dirty="0" smtClean="0"/>
              <a:t>Evolution of Irrigation in Nebraska</a:t>
            </a:r>
            <a:endParaRPr lang="en-US" sz="4000" b="1" dirty="0"/>
          </a:p>
        </p:txBody>
      </p:sp>
      <p:cxnSp>
        <p:nvCxnSpPr>
          <p:cNvPr id="4" name="Straight Connector 3"/>
          <p:cNvCxnSpPr/>
          <p:nvPr/>
        </p:nvCxnSpPr>
        <p:spPr>
          <a:xfrm>
            <a:off x="935785" y="1880133"/>
            <a:ext cx="1042752" cy="0"/>
          </a:xfrm>
          <a:prstGeom prst="line">
            <a:avLst/>
          </a:prstGeom>
          <a:ln w="7620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5" name="Oval 4"/>
          <p:cNvSpPr/>
          <p:nvPr/>
        </p:nvSpPr>
        <p:spPr>
          <a:xfrm>
            <a:off x="601574" y="1692976"/>
            <a:ext cx="334211" cy="360947"/>
          </a:xfrm>
          <a:prstGeom prst="ellipse">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60950" y="1231311"/>
            <a:ext cx="800219" cy="461665"/>
          </a:xfrm>
          <a:prstGeom prst="rect">
            <a:avLst/>
          </a:prstGeom>
          <a:noFill/>
        </p:spPr>
        <p:txBody>
          <a:bodyPr wrap="none" rtlCol="0">
            <a:spAutoFit/>
          </a:bodyPr>
          <a:lstStyle/>
          <a:p>
            <a:r>
              <a:rPr lang="en-US" sz="2400" b="1" dirty="0" smtClean="0">
                <a:latin typeface="Adobe Caslon Pro"/>
                <a:cs typeface="Adobe Caslon Pro"/>
              </a:rPr>
              <a:t>1953</a:t>
            </a:r>
            <a:endParaRPr lang="en-US" sz="2400" b="1" dirty="0">
              <a:latin typeface="Adobe Caslon Pro"/>
              <a:cs typeface="Adobe Caslon Pro"/>
            </a:endParaRPr>
          </a:p>
        </p:txBody>
      </p:sp>
      <p:sp>
        <p:nvSpPr>
          <p:cNvPr id="7" name="TextBox 6"/>
          <p:cNvSpPr txBox="1"/>
          <p:nvPr/>
        </p:nvSpPr>
        <p:spPr>
          <a:xfrm>
            <a:off x="307478" y="2159079"/>
            <a:ext cx="2045369" cy="707886"/>
          </a:xfrm>
          <a:prstGeom prst="rect">
            <a:avLst/>
          </a:prstGeom>
          <a:noFill/>
        </p:spPr>
        <p:txBody>
          <a:bodyPr wrap="square" rtlCol="0">
            <a:spAutoFit/>
          </a:bodyPr>
          <a:lstStyle/>
          <a:p>
            <a:pPr lvl="0"/>
            <a:r>
              <a:rPr lang="en-US" sz="2000" dirty="0" smtClean="0">
                <a:latin typeface="Adobe Caslon Pro"/>
                <a:cs typeface="Adobe Caslon Pro"/>
              </a:rPr>
              <a:t>Center pivots </a:t>
            </a:r>
            <a:br>
              <a:rPr lang="en-US" sz="2000" dirty="0" smtClean="0">
                <a:latin typeface="Adobe Caslon Pro"/>
                <a:cs typeface="Adobe Caslon Pro"/>
              </a:rPr>
            </a:br>
            <a:r>
              <a:rPr lang="en-US" sz="2000" dirty="0" smtClean="0">
                <a:latin typeface="Adobe Caslon Pro"/>
                <a:cs typeface="Adobe Caslon Pro"/>
              </a:rPr>
              <a:t>are created</a:t>
            </a:r>
            <a:endParaRPr lang="en-US" sz="2000" dirty="0">
              <a:latin typeface="Adobe Caslon Pro"/>
              <a:cs typeface="Adobe Caslon Pro"/>
            </a:endParaRPr>
          </a:p>
        </p:txBody>
      </p:sp>
      <p:sp>
        <p:nvSpPr>
          <p:cNvPr id="8" name="Oval 7"/>
          <p:cNvSpPr/>
          <p:nvPr/>
        </p:nvSpPr>
        <p:spPr>
          <a:xfrm>
            <a:off x="2010600" y="1705148"/>
            <a:ext cx="334211" cy="360947"/>
          </a:xfrm>
          <a:prstGeom prst="ellipse">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1796744" y="1256709"/>
            <a:ext cx="800219" cy="461665"/>
          </a:xfrm>
          <a:prstGeom prst="rect">
            <a:avLst/>
          </a:prstGeom>
          <a:noFill/>
        </p:spPr>
        <p:txBody>
          <a:bodyPr wrap="none" rtlCol="0">
            <a:spAutoFit/>
          </a:bodyPr>
          <a:lstStyle/>
          <a:p>
            <a:r>
              <a:rPr lang="en-US" sz="2400" b="1" dirty="0" smtClean="0">
                <a:latin typeface="Adobe Caslon Pro"/>
                <a:cs typeface="Adobe Caslon Pro"/>
              </a:rPr>
              <a:t>1975</a:t>
            </a:r>
            <a:endParaRPr lang="en-US" sz="2400" b="1" dirty="0">
              <a:latin typeface="Adobe Caslon Pro"/>
              <a:cs typeface="Adobe Caslon Pro"/>
            </a:endParaRPr>
          </a:p>
        </p:txBody>
      </p:sp>
      <p:sp>
        <p:nvSpPr>
          <p:cNvPr id="10" name="TextBox 9"/>
          <p:cNvSpPr txBox="1"/>
          <p:nvPr/>
        </p:nvSpPr>
        <p:spPr>
          <a:xfrm>
            <a:off x="1840556" y="2137695"/>
            <a:ext cx="2045369" cy="1323439"/>
          </a:xfrm>
          <a:prstGeom prst="rect">
            <a:avLst/>
          </a:prstGeom>
          <a:noFill/>
        </p:spPr>
        <p:txBody>
          <a:bodyPr wrap="square" rtlCol="0">
            <a:spAutoFit/>
          </a:bodyPr>
          <a:lstStyle/>
          <a:p>
            <a:pPr lvl="0"/>
            <a:r>
              <a:rPr lang="en-US" sz="2000" dirty="0" smtClean="0">
                <a:latin typeface="Adobe Caslon Pro"/>
                <a:cs typeface="Adobe Caslon Pro"/>
              </a:rPr>
              <a:t>Corner pivot systems &amp; lateral-move sprinkler systems develop</a:t>
            </a:r>
            <a:endParaRPr lang="en-US" sz="2000" dirty="0">
              <a:latin typeface="Adobe Caslon Pro"/>
              <a:cs typeface="Adobe Caslon Pro"/>
            </a:endParaRPr>
          </a:p>
        </p:txBody>
      </p:sp>
      <p:cxnSp>
        <p:nvCxnSpPr>
          <p:cNvPr id="11" name="Straight Connector 10"/>
          <p:cNvCxnSpPr/>
          <p:nvPr/>
        </p:nvCxnSpPr>
        <p:spPr>
          <a:xfrm>
            <a:off x="2344811" y="1880133"/>
            <a:ext cx="1898316" cy="0"/>
          </a:xfrm>
          <a:prstGeom prst="line">
            <a:avLst/>
          </a:prstGeom>
          <a:ln w="7620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4221706" y="1691638"/>
            <a:ext cx="334211" cy="360947"/>
          </a:xfrm>
          <a:prstGeom prst="ellipse">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994514" y="1244679"/>
            <a:ext cx="800219" cy="461665"/>
          </a:xfrm>
          <a:prstGeom prst="rect">
            <a:avLst/>
          </a:prstGeom>
          <a:noFill/>
        </p:spPr>
        <p:txBody>
          <a:bodyPr wrap="none" rtlCol="0">
            <a:spAutoFit/>
          </a:bodyPr>
          <a:lstStyle/>
          <a:p>
            <a:r>
              <a:rPr lang="en-US" sz="2400" b="1" dirty="0" smtClean="0">
                <a:latin typeface="Adobe Caslon Pro"/>
                <a:cs typeface="Adobe Caslon Pro"/>
              </a:rPr>
              <a:t>1990</a:t>
            </a:r>
            <a:endParaRPr lang="en-US" sz="2400" b="1" dirty="0">
              <a:latin typeface="Adobe Caslon Pro"/>
              <a:cs typeface="Adobe Caslon Pro"/>
            </a:endParaRPr>
          </a:p>
        </p:txBody>
      </p:sp>
      <p:sp>
        <p:nvSpPr>
          <p:cNvPr id="14" name="TextBox 13"/>
          <p:cNvSpPr txBox="1"/>
          <p:nvPr/>
        </p:nvSpPr>
        <p:spPr>
          <a:xfrm>
            <a:off x="3885925" y="2122532"/>
            <a:ext cx="1755549" cy="1323439"/>
          </a:xfrm>
          <a:prstGeom prst="rect">
            <a:avLst/>
          </a:prstGeom>
          <a:noFill/>
        </p:spPr>
        <p:txBody>
          <a:bodyPr wrap="square" rtlCol="0">
            <a:spAutoFit/>
          </a:bodyPr>
          <a:lstStyle/>
          <a:p>
            <a:pPr lvl="0"/>
            <a:r>
              <a:rPr lang="en-US" sz="2000" dirty="0" smtClean="0">
                <a:latin typeface="Adobe Caslon Pro"/>
                <a:cs typeface="Adobe Caslon Pro"/>
              </a:rPr>
              <a:t>Nebraska has approximately 75,000 irrigation wells</a:t>
            </a:r>
            <a:endParaRPr lang="en-US" sz="2000" dirty="0">
              <a:latin typeface="Adobe Caslon Pro"/>
              <a:cs typeface="Adobe Caslon Pro"/>
            </a:endParaRPr>
          </a:p>
        </p:txBody>
      </p:sp>
      <p:cxnSp>
        <p:nvCxnSpPr>
          <p:cNvPr id="15" name="Straight Connector 14"/>
          <p:cNvCxnSpPr/>
          <p:nvPr/>
        </p:nvCxnSpPr>
        <p:spPr>
          <a:xfrm>
            <a:off x="4555917" y="1880133"/>
            <a:ext cx="1622997" cy="0"/>
          </a:xfrm>
          <a:prstGeom prst="line">
            <a:avLst/>
          </a:prstGeom>
          <a:ln w="7620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6205556" y="1691638"/>
            <a:ext cx="334211" cy="360947"/>
          </a:xfrm>
          <a:prstGeom prst="ellipse">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005130" y="1254918"/>
            <a:ext cx="800219" cy="461665"/>
          </a:xfrm>
          <a:prstGeom prst="rect">
            <a:avLst/>
          </a:prstGeom>
          <a:noFill/>
        </p:spPr>
        <p:txBody>
          <a:bodyPr wrap="none" rtlCol="0">
            <a:spAutoFit/>
          </a:bodyPr>
          <a:lstStyle/>
          <a:p>
            <a:r>
              <a:rPr lang="en-US" sz="2400" b="1" dirty="0" smtClean="0">
                <a:latin typeface="Adobe Caslon Pro"/>
                <a:cs typeface="Adobe Caslon Pro"/>
              </a:rPr>
              <a:t>2005</a:t>
            </a:r>
            <a:endParaRPr lang="en-US" sz="2400" b="1" dirty="0">
              <a:latin typeface="Adobe Caslon Pro"/>
              <a:cs typeface="Adobe Caslon Pro"/>
            </a:endParaRPr>
          </a:p>
        </p:txBody>
      </p:sp>
      <p:sp>
        <p:nvSpPr>
          <p:cNvPr id="18" name="TextBox 17"/>
          <p:cNvSpPr txBox="1"/>
          <p:nvPr/>
        </p:nvSpPr>
        <p:spPr>
          <a:xfrm>
            <a:off x="5917927" y="2114516"/>
            <a:ext cx="1688712" cy="1631216"/>
          </a:xfrm>
          <a:prstGeom prst="rect">
            <a:avLst/>
          </a:prstGeom>
          <a:noFill/>
        </p:spPr>
        <p:txBody>
          <a:bodyPr wrap="square" rtlCol="0">
            <a:spAutoFit/>
          </a:bodyPr>
          <a:lstStyle/>
          <a:p>
            <a:pPr lvl="0"/>
            <a:r>
              <a:rPr lang="en-US" sz="2000" dirty="0" smtClean="0">
                <a:latin typeface="Adobe Caslon Pro"/>
                <a:cs typeface="Adobe Caslon Pro"/>
              </a:rPr>
              <a:t>Nebraska State Irrigation Association forms</a:t>
            </a:r>
            <a:endParaRPr lang="en-US" sz="2000" dirty="0">
              <a:latin typeface="Adobe Caslon Pro"/>
              <a:cs typeface="Adobe Caslon Pro"/>
            </a:endParaRPr>
          </a:p>
        </p:txBody>
      </p:sp>
      <p:cxnSp>
        <p:nvCxnSpPr>
          <p:cNvPr id="19" name="Straight Connector 18"/>
          <p:cNvCxnSpPr/>
          <p:nvPr/>
        </p:nvCxnSpPr>
        <p:spPr>
          <a:xfrm>
            <a:off x="6566503" y="1883239"/>
            <a:ext cx="1396792" cy="0"/>
          </a:xfrm>
          <a:prstGeom prst="line">
            <a:avLst/>
          </a:prstGeom>
          <a:ln w="7620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7975518" y="1694744"/>
            <a:ext cx="334211" cy="360947"/>
          </a:xfrm>
          <a:prstGeom prst="ellipse">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761724" y="1258024"/>
            <a:ext cx="800219" cy="461665"/>
          </a:xfrm>
          <a:prstGeom prst="rect">
            <a:avLst/>
          </a:prstGeom>
          <a:noFill/>
        </p:spPr>
        <p:txBody>
          <a:bodyPr wrap="none" rtlCol="0">
            <a:spAutoFit/>
          </a:bodyPr>
          <a:lstStyle/>
          <a:p>
            <a:r>
              <a:rPr lang="en-US" sz="2400" b="1" dirty="0" smtClean="0">
                <a:latin typeface="Adobe Caslon Pro"/>
                <a:cs typeface="Adobe Caslon Pro"/>
              </a:rPr>
              <a:t>2014</a:t>
            </a:r>
            <a:endParaRPr lang="en-US" sz="2400" b="1" dirty="0">
              <a:latin typeface="Adobe Caslon Pro"/>
              <a:cs typeface="Adobe Caslon Pro"/>
            </a:endParaRPr>
          </a:p>
        </p:txBody>
      </p:sp>
      <p:sp>
        <p:nvSpPr>
          <p:cNvPr id="24" name="TextBox 23"/>
          <p:cNvSpPr txBox="1"/>
          <p:nvPr/>
        </p:nvSpPr>
        <p:spPr>
          <a:xfrm>
            <a:off x="7713584" y="2123245"/>
            <a:ext cx="1482646" cy="1631216"/>
          </a:xfrm>
          <a:prstGeom prst="rect">
            <a:avLst/>
          </a:prstGeom>
          <a:noFill/>
        </p:spPr>
        <p:txBody>
          <a:bodyPr wrap="square" rtlCol="0">
            <a:spAutoFit/>
          </a:bodyPr>
          <a:lstStyle/>
          <a:p>
            <a:pPr lvl="0"/>
            <a:r>
              <a:rPr lang="en-US" sz="2000" dirty="0" smtClean="0">
                <a:latin typeface="Adobe Caslon Pro"/>
                <a:cs typeface="Adobe Caslon Pro"/>
              </a:rPr>
              <a:t>Nebraska has over 112,000 irrigation wells</a:t>
            </a:r>
            <a:endParaRPr lang="en-US" sz="2000" dirty="0">
              <a:latin typeface="Adobe Caslon Pro"/>
              <a:cs typeface="Adobe Caslon Pro"/>
            </a:endParaRPr>
          </a:p>
        </p:txBody>
      </p:sp>
      <p:pic>
        <p:nvPicPr>
          <p:cNvPr id="23" name="Shape 18"/>
          <p:cNvPicPr preferRelativeResize="0"/>
          <p:nvPr/>
        </p:nvPicPr>
        <p:blipFill rotWithShape="1">
          <a:blip r:embed="rId4">
            <a:alphaModFix/>
          </a:blip>
          <a:srcRect/>
          <a:stretch/>
        </p:blipFill>
        <p:spPr>
          <a:xfrm>
            <a:off x="7848600" y="5486400"/>
            <a:ext cx="1127759" cy="798574"/>
          </a:xfrm>
          <a:prstGeom prst="rect">
            <a:avLst/>
          </a:prstGeom>
          <a:noFill/>
          <a:ln>
            <a:noFill/>
          </a:ln>
        </p:spPr>
      </p:pic>
    </p:spTree>
    <p:extLst>
      <p:ext uri="{BB962C8B-B14F-4D97-AF65-F5344CB8AC3E}">
        <p14:creationId xmlns:p14="http://schemas.microsoft.com/office/powerpoint/2010/main" val="26087390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2" grpId="0" animBg="1"/>
      <p:bldP spid="13" grpId="0"/>
      <p:bldP spid="14" grpId="0"/>
      <p:bldP spid="16" grpId="0" animBg="1"/>
      <p:bldP spid="17" grpId="0"/>
      <p:bldP spid="18" grpId="0"/>
      <p:bldP spid="20" grpId="0" animBg="1"/>
      <p:bldP spid="21"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867</TotalTime>
  <Words>1312</Words>
  <Application>Microsoft Macintosh PowerPoint</Application>
  <PresentationFormat>On-screen Show (4:3)</PresentationFormat>
  <Paragraphs>202</Paragraphs>
  <Slides>28</Slides>
  <Notes>26</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Overview of Irrigation Past and Present   Developed by Nebraska Extension</vt:lpstr>
      <vt:lpstr>Just Dance!</vt:lpstr>
      <vt:lpstr>How has agriculture  evolved over time?</vt:lpstr>
      <vt:lpstr>Evolution of Irrigation in Nebraska</vt:lpstr>
      <vt:lpstr>PowerPoint Presentation</vt:lpstr>
      <vt:lpstr>Evolution of Irrigation in Nebraska</vt:lpstr>
      <vt:lpstr>Irrigation Wells</vt:lpstr>
      <vt:lpstr>Irrigation Wells Installed per Decade</vt:lpstr>
      <vt:lpstr>Evolution of Irrigation in Nebraska</vt:lpstr>
      <vt:lpstr>Irrigation Wells</vt:lpstr>
      <vt:lpstr>High Plains Aquifer</vt:lpstr>
      <vt:lpstr>PowerPoint Presentation</vt:lpstr>
      <vt:lpstr>Select two counties in Nebraska…</vt:lpstr>
      <vt:lpstr>What percentage of U.S. farmland is irrigated?</vt:lpstr>
      <vt:lpstr>What percentage of U.S. farmland is irrigated?</vt:lpstr>
      <vt:lpstr>Nebraska ranks _____ among states in number of irrigated acres.</vt:lpstr>
      <vt:lpstr>Nebraska ranks _____ among states in number of irrigated acres.</vt:lpstr>
      <vt:lpstr>Cropland accounts for ______ of all irrigated land.</vt:lpstr>
      <vt:lpstr>Cropland accounts for ______ of all irrigated land.</vt:lpstr>
      <vt:lpstr>What type of irrigation covers the highest number of acres?</vt:lpstr>
      <vt:lpstr>What type of irrigation covers the highest number of acres?</vt:lpstr>
      <vt:lpstr>What is the average annual amount of water (in acre-feet) applied to each acre from irrigation?</vt:lpstr>
      <vt:lpstr>What is the average annual amount of water (in acre-feet) applied to each acre from irrigation?</vt:lpstr>
      <vt:lpstr>Irrigation consumes _____ of all the groundwater pumped in Nebraska and ____ of the entire surface water diverted.</vt:lpstr>
      <vt:lpstr>Irrigation consumes _____ of all the groundwater pumped in Nebraska and ____ of the entire surface water diverted.</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Check out Sticky Moose!   Go to the link below to complete these three quick questions!   http://bit.ly/1UEAE6C  Voting/Polling Resource: stickymoose.com</dc:title>
  <cp:lastModifiedBy>Jordyn Lechtenberg</cp:lastModifiedBy>
  <cp:revision>62</cp:revision>
  <cp:lastPrinted>2016-06-15T01:59:47Z</cp:lastPrinted>
  <dcterms:modified xsi:type="dcterms:W3CDTF">2017-06-03T20:41:44Z</dcterms:modified>
</cp:coreProperties>
</file>