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20"/>
  </p:notesMasterIdLst>
  <p:handoutMasterIdLst>
    <p:handoutMasterId r:id="rId21"/>
  </p:handoutMasterIdLst>
  <p:sldIdLst>
    <p:sldId id="257" r:id="rId2"/>
    <p:sldId id="283" r:id="rId3"/>
    <p:sldId id="310" r:id="rId4"/>
    <p:sldId id="258" r:id="rId5"/>
    <p:sldId id="311" r:id="rId6"/>
    <p:sldId id="312" r:id="rId7"/>
    <p:sldId id="322" r:id="rId8"/>
    <p:sldId id="315" r:id="rId9"/>
    <p:sldId id="319" r:id="rId10"/>
    <p:sldId id="320" r:id="rId11"/>
    <p:sldId id="316" r:id="rId12"/>
    <p:sldId id="321" r:id="rId13"/>
    <p:sldId id="284" r:id="rId14"/>
    <p:sldId id="313" r:id="rId15"/>
    <p:sldId id="314" r:id="rId16"/>
    <p:sldId id="293" r:id="rId17"/>
    <p:sldId id="294" r:id="rId18"/>
    <p:sldId id="271" r:id="rId1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clrMru>
    <a:srgbClr val="66FFFF"/>
    <a:srgbClr val="CCFF66"/>
    <a:srgbClr val="BB0004"/>
    <a:srgbClr val="293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4" autoAdjust="0"/>
    <p:restoredTop sz="83419" autoAdjust="0"/>
  </p:normalViewPr>
  <p:slideViewPr>
    <p:cSldViewPr snapToGrid="0" snapToObjects="1">
      <p:cViewPr varScale="1">
        <p:scale>
          <a:sx n="85" d="100"/>
          <a:sy n="85" d="100"/>
        </p:scale>
        <p:origin x="-1168"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7FDF43-6E15-7045-8078-2DFECF6BF596}" type="datetimeFigureOut">
              <a:rPr lang="en-US" smtClean="0"/>
              <a:t>6/9/17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9A0697-6459-584A-B8E6-65D2BA32A3DD}" type="slidenum">
              <a:rPr lang="en-US" smtClean="0"/>
              <a:t>‹#›</a:t>
            </a:fld>
            <a:endParaRPr lang="en-US"/>
          </a:p>
        </p:txBody>
      </p:sp>
    </p:spTree>
    <p:extLst>
      <p:ext uri="{BB962C8B-B14F-4D97-AF65-F5344CB8AC3E}">
        <p14:creationId xmlns:p14="http://schemas.microsoft.com/office/powerpoint/2010/main" val="1557019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7702086"/>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cropwatch.unl.edu/Agricultural_Water_Management_Guide/index.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cocorahs.org/WaterYearSummary/State.aspx?state=NE&amp;year=2016"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41" name="Shape 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cap="none" dirty="0" smtClean="0">
                <a:solidFill>
                  <a:schemeClr val="dk1"/>
                </a:solidFill>
                <a:effectLst/>
                <a:latin typeface="Calibri"/>
                <a:ea typeface="Calibri"/>
                <a:cs typeface="Calibri"/>
                <a:sym typeface="Calibri"/>
              </a:rPr>
              <a:t>Agricultural producers who utilize irrigation must be good stewards of the natural resources they use, including water. Even those of us who aren’t involved in production agriculture use water everyday. We too play a role in being a good steward of water.  What are ways that we use water? How can we be more efficient in our water usage?</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p>
          <a:p>
            <a:r>
              <a:rPr lang="en-US" sz="1200" b="0" i="0" u="none" strike="noStrike" kern="1200" cap="none" dirty="0" smtClean="0">
                <a:solidFill>
                  <a:schemeClr val="dk1"/>
                </a:solidFill>
                <a:effectLst/>
                <a:latin typeface="Calibri"/>
                <a:ea typeface="Calibri"/>
                <a:cs typeface="Calibri"/>
                <a:sym typeface="Calibri"/>
              </a:rPr>
              <a:t>Instruct students to capture their thoughts in their science notebook.  Elicit responses from students.</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8478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cap="none" dirty="0" smtClean="0">
                <a:solidFill>
                  <a:schemeClr val="dk1"/>
                </a:solidFill>
                <a:effectLst/>
                <a:latin typeface="Calibri"/>
                <a:ea typeface="Calibri"/>
                <a:cs typeface="Calibri"/>
                <a:sym typeface="Calibri"/>
              </a:rPr>
              <a:t>How do producers know when it’s time to irrigate? </a:t>
            </a:r>
            <a:r>
              <a:rPr lang="en-US" sz="1200" b="0" i="0" u="none" strike="noStrike" kern="1200" cap="none" dirty="0" smtClean="0">
                <a:solidFill>
                  <a:schemeClr val="dk1"/>
                </a:solidFill>
                <a:effectLst/>
                <a:latin typeface="Calibri"/>
                <a:ea typeface="Calibri"/>
                <a:cs typeface="Calibri"/>
                <a:sym typeface="Calibri"/>
              </a:rPr>
              <a:t>(Elicit responses from students)</a:t>
            </a:r>
          </a:p>
          <a:p>
            <a:r>
              <a:rPr lang="en-US" sz="1200" b="0" i="0" u="none" strike="noStrike" kern="1200" cap="none" dirty="0" smtClean="0">
                <a:solidFill>
                  <a:schemeClr val="dk1"/>
                </a:solidFill>
                <a:effectLst/>
                <a:latin typeface="Calibri"/>
                <a:ea typeface="Calibri"/>
                <a:cs typeface="Calibri"/>
                <a:sym typeface="Calibri"/>
              </a:rPr>
              <a:t> </a:t>
            </a:r>
          </a:p>
          <a:p>
            <a:r>
              <a:rPr lang="en-US" sz="1200" b="0" i="1" u="none" strike="noStrike" kern="1200" cap="none" dirty="0" smtClean="0">
                <a:solidFill>
                  <a:schemeClr val="dk1"/>
                </a:solidFill>
                <a:effectLst/>
                <a:latin typeface="Calibri"/>
                <a:ea typeface="Calibri"/>
                <a:cs typeface="Calibri"/>
                <a:sym typeface="Calibri"/>
              </a:rPr>
              <a:t>Knowing when to irrigate can take time and experience. The evolution of technology has certainly influenced irrigation management. There are now tools available that help producers make irrigation decisions. Let’s explore these tools and how they work.</a:t>
            </a:r>
            <a:endParaRPr lang="en-US" sz="1200" b="0" i="0" u="none" strike="noStrike" kern="1200" cap="none" dirty="0" smtClean="0">
              <a:solidFill>
                <a:schemeClr val="dk1"/>
              </a:solidFill>
              <a:effectLst/>
              <a:latin typeface="Calibri"/>
              <a:ea typeface="Calibri"/>
              <a:cs typeface="Calibri"/>
              <a:sym typeface="Calibri"/>
            </a:endParaRPr>
          </a:p>
          <a:p>
            <a:r>
              <a:rPr lang="en-US" sz="1200" b="1" i="0"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Divide the class into two groups. Each group is responsible for researching a tool used for water and irrigation management, and subsequently teaching the class about this tool. Encourage students to utilize the </a:t>
            </a:r>
            <a:r>
              <a:rPr lang="en-US" sz="1200" b="0" i="0" u="sng" strike="noStrike" kern="1200" cap="none" dirty="0" smtClean="0">
                <a:solidFill>
                  <a:schemeClr val="dk1"/>
                </a:solidFill>
                <a:effectLst/>
                <a:latin typeface="Calibri"/>
                <a:ea typeface="Calibri"/>
                <a:cs typeface="Calibri"/>
                <a:sym typeface="Calibri"/>
                <a:hlinkClick r:id="rId3"/>
              </a:rPr>
              <a:t>Agricultural Water Management Guide</a:t>
            </a:r>
            <a:r>
              <a:rPr lang="en-US" sz="1200" b="0" i="0" u="none" strike="noStrike" kern="1200" cap="none" dirty="0" smtClean="0">
                <a:solidFill>
                  <a:schemeClr val="dk1"/>
                </a:solidFill>
                <a:effectLst/>
                <a:latin typeface="Calibri"/>
                <a:ea typeface="Calibri"/>
                <a:cs typeface="Calibri"/>
                <a:sym typeface="Calibri"/>
              </a:rPr>
              <a:t> and other online resources. Provide students with about 20 minutes to research and prepare a 3-minute presentation. Students can present this information through a demonstration, activity, or skit.</a:t>
            </a:r>
          </a:p>
          <a:p>
            <a:r>
              <a:rPr lang="en-US" sz="1200" b="0" i="0" u="none" strike="noStrike" kern="1200" cap="none" dirty="0" smtClean="0">
                <a:solidFill>
                  <a:schemeClr val="dk1"/>
                </a:solidFill>
                <a:effectLst/>
                <a:latin typeface="Calibri"/>
                <a:ea typeface="Calibri"/>
                <a:cs typeface="Calibri"/>
                <a:sym typeface="Calibri"/>
              </a:rPr>
              <a:t> </a:t>
            </a:r>
          </a:p>
          <a:p>
            <a:r>
              <a:rPr lang="en-US" sz="1200" b="1" i="0" u="none" strike="noStrike" kern="1200" cap="none" dirty="0" smtClean="0">
                <a:solidFill>
                  <a:schemeClr val="dk1"/>
                </a:solidFill>
                <a:effectLst/>
                <a:latin typeface="Calibri"/>
                <a:ea typeface="Calibri"/>
                <a:cs typeface="Calibri"/>
                <a:sym typeface="Calibri"/>
              </a:rPr>
              <a:t>Tools to Research: </a:t>
            </a:r>
            <a:endParaRPr lang="en-US" sz="1200" b="0" i="0" u="none" strike="noStrike" kern="1200" cap="none" dirty="0" smtClean="0">
              <a:solidFill>
                <a:schemeClr val="dk1"/>
              </a:solidFill>
              <a:effectLst/>
              <a:latin typeface="Calibri"/>
              <a:ea typeface="Calibri"/>
              <a:cs typeface="Calibri"/>
              <a:sym typeface="Calibri"/>
            </a:endParaRPr>
          </a:p>
          <a:p>
            <a:pPr lvl="0"/>
            <a:r>
              <a:rPr lang="en-US" sz="1200" b="0" i="0" u="none" strike="noStrike" kern="1200" cap="none" dirty="0" smtClean="0">
                <a:solidFill>
                  <a:schemeClr val="dk1"/>
                </a:solidFill>
                <a:effectLst/>
                <a:latin typeface="Calibri"/>
                <a:ea typeface="Calibri"/>
                <a:cs typeface="Calibri"/>
                <a:sym typeface="Calibri"/>
              </a:rPr>
              <a:t>ET Gauge­</a:t>
            </a:r>
          </a:p>
          <a:p>
            <a:pPr lvl="0"/>
            <a:r>
              <a:rPr lang="en-US" sz="1200" b="0" i="0" u="none" strike="noStrike" kern="1200" cap="none" dirty="0" smtClean="0">
                <a:solidFill>
                  <a:schemeClr val="dk1"/>
                </a:solidFill>
                <a:effectLst/>
                <a:latin typeface="Calibri"/>
                <a:ea typeface="Calibri"/>
                <a:cs typeface="Calibri"/>
                <a:sym typeface="Calibri"/>
              </a:rPr>
              <a:t>Soil Moisture Sensors</a:t>
            </a:r>
          </a:p>
          <a:p>
            <a:r>
              <a:rPr lang="en-US" sz="1200" b="0" i="0" u="none" strike="noStrike" kern="1200" cap="none" dirty="0" smtClean="0">
                <a:solidFill>
                  <a:schemeClr val="dk1"/>
                </a:solidFill>
                <a:effectLst/>
                <a:latin typeface="Calibri"/>
                <a:ea typeface="Calibri"/>
                <a:cs typeface="Calibri"/>
                <a:sym typeface="Calibri"/>
              </a:rPr>
              <a:t>During the presentation, instruct students to capture important information in their science notebook</a:t>
            </a:r>
            <a:r>
              <a:rPr lang="en-US" sz="1200" b="0" i="0" u="none" strike="noStrike" kern="1200" cap="none" smtClean="0">
                <a:solidFill>
                  <a:schemeClr val="dk1"/>
                </a:solidFill>
                <a:effectLst/>
                <a:latin typeface="Calibri"/>
                <a:ea typeface="Calibri"/>
                <a:cs typeface="Calibri"/>
                <a:sym typeface="Calibri"/>
              </a:rPr>
              <a:t>. Ensure the following points are covered in the student presentations</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4244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dirty="0" smtClean="0">
                <a:solidFill>
                  <a:schemeClr val="dk1"/>
                </a:solidFill>
                <a:effectLst/>
                <a:latin typeface="Calibri"/>
                <a:ea typeface="Calibri"/>
                <a:cs typeface="Calibri"/>
                <a:sym typeface="Calibri"/>
              </a:rPr>
              <a:t>Develop an Irrigation Management Plan</a:t>
            </a:r>
            <a:r>
              <a:rPr lang="en-US" sz="1200" b="0" i="0" u="none" strike="noStrike" kern="1200" cap="none" dirty="0" smtClean="0">
                <a:solidFill>
                  <a:schemeClr val="dk1"/>
                </a:solidFill>
                <a:effectLst/>
                <a:latin typeface="Calibri"/>
                <a:ea typeface="Calibri"/>
                <a:cs typeface="Calibri"/>
                <a:sym typeface="Calibri"/>
              </a:rPr>
              <a:t> (can be assigned as homework)</a:t>
            </a:r>
            <a:br>
              <a:rPr lang="en-US" sz="1200" b="0" i="0" u="none" strike="noStrike" kern="1200" cap="none" dirty="0" smtClean="0">
                <a:solidFill>
                  <a:schemeClr val="dk1"/>
                </a:solidFill>
                <a:effectLst/>
                <a:latin typeface="Calibri"/>
                <a:ea typeface="Calibri"/>
                <a:cs typeface="Calibri"/>
                <a:sym typeface="Calibri"/>
              </a:rPr>
            </a:b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Pat and Pam Producer grow corn and soybeans in Nebraska. They’ve decided to turn 140 </a:t>
            </a:r>
            <a:r>
              <a:rPr lang="en-US" sz="1200" b="0" i="1" u="none" strike="noStrike" kern="1200" cap="none" dirty="0" err="1" smtClean="0">
                <a:solidFill>
                  <a:schemeClr val="dk1"/>
                </a:solidFill>
                <a:effectLst/>
                <a:latin typeface="Calibri"/>
                <a:ea typeface="Calibri"/>
                <a:cs typeface="Calibri"/>
                <a:sym typeface="Calibri"/>
              </a:rPr>
              <a:t>dryland</a:t>
            </a:r>
            <a:r>
              <a:rPr lang="en-US" sz="1200" b="0" i="1" u="none" strike="noStrike" kern="1200" cap="none" dirty="0" smtClean="0">
                <a:solidFill>
                  <a:schemeClr val="dk1"/>
                </a:solidFill>
                <a:effectLst/>
                <a:latin typeface="Calibri"/>
                <a:ea typeface="Calibri"/>
                <a:cs typeface="Calibri"/>
                <a:sym typeface="Calibri"/>
              </a:rPr>
              <a:t> acres into irrigated acres and need your help with the water and irrigation management strategy.  Pat and Pam plan to grow corn on these acres in the coming year. They have hired you to develop an irrigation management strategy for the growing season. </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Work with a partner to develop an irrigation management plan for Pat and Pam. Make sure the plan addresses the following questions.</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r>
              <a:rPr lang="en-US" sz="1200" b="1" i="0" u="none" strike="noStrike" kern="1200" cap="none" dirty="0" smtClean="0">
                <a:solidFill>
                  <a:schemeClr val="dk1"/>
                </a:solidFill>
                <a:effectLst/>
                <a:latin typeface="Calibri"/>
                <a:ea typeface="Calibri"/>
                <a:cs typeface="Calibri"/>
                <a:sym typeface="Calibri"/>
              </a:rPr>
              <a:t>Consider:</a:t>
            </a:r>
            <a:endParaRPr lang="en-US" sz="1200" b="0" i="0" u="none" strike="noStrike" kern="1200" cap="none" dirty="0" smtClean="0">
              <a:solidFill>
                <a:schemeClr val="dk1"/>
              </a:solidFill>
              <a:effectLst/>
              <a:latin typeface="Calibri"/>
              <a:ea typeface="Calibri"/>
              <a:cs typeface="Calibri"/>
              <a:sym typeface="Calibri"/>
            </a:endParaRP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What type of tillage practice should Pat and Pam utilize?</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What type of irrigation system should Pat and Pam develop? Why? </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If implementing full irrigation, how many inches of water does their crop need from April – October?  </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Assume the 140 acres receives the amount of precipitation outlined in the chart below (indicated by the bar chart). How much irrigated water should be applied each month from April – October?</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What tools do you recommend Pat and Pam install? How will these help Pat and Pam? </a:t>
            </a:r>
          </a:p>
          <a:p>
            <a:pPr marL="171450" lvl="0" indent="-171450">
              <a:buFont typeface="Arial"/>
              <a:buChar cha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
                <a:schemeClr val="dk1"/>
              </a:buClr>
              <a:buSzTx/>
              <a:buFont typeface="Arial"/>
              <a:buNone/>
              <a:tabLst/>
              <a:defRPr/>
            </a:pPr>
            <a:r>
              <a:rPr lang="en-US" sz="1200" b="0" i="0" u="none" strike="noStrike" kern="1200" cap="none" dirty="0" smtClean="0">
                <a:solidFill>
                  <a:schemeClr val="dk1"/>
                </a:solidFill>
                <a:effectLst/>
                <a:latin typeface="Calibri"/>
                <a:ea typeface="Calibri"/>
                <a:cs typeface="Calibri"/>
                <a:sym typeface="Calibri"/>
              </a:rPr>
              <a:t>To provide students with local precipitation history, </a:t>
            </a:r>
            <a:r>
              <a:rPr lang="en-US" sz="1200" b="0" i="0" u="sng" strike="noStrike" kern="1200" cap="none" dirty="0" smtClean="0">
                <a:solidFill>
                  <a:schemeClr val="dk1"/>
                </a:solidFill>
                <a:effectLst/>
                <a:latin typeface="Calibri"/>
                <a:ea typeface="Calibri"/>
                <a:cs typeface="Calibri"/>
                <a:sym typeface="Calibri"/>
                <a:hlinkClick r:id="rId3"/>
              </a:rPr>
              <a:t>check out the precipitation recorded in your county here</a:t>
            </a:r>
            <a:r>
              <a:rPr lang="en-US" sz="1200" b="0" i="0" u="none" strike="noStrike" kern="1200" cap="none" dirty="0" smtClean="0">
                <a:solidFill>
                  <a:schemeClr val="dk1"/>
                </a:solidFill>
                <a:effectLst/>
                <a:latin typeface="Calibri"/>
                <a:ea typeface="Calibri"/>
                <a:cs typeface="Calibri"/>
                <a:sym typeface="Calibri"/>
              </a:rPr>
              <a:t>.</a:t>
            </a:r>
          </a:p>
          <a:p>
            <a:pPr marL="171450" lvl="0" indent="-171450">
              <a:buFont typeface="Arial"/>
              <a:buChar char="•"/>
            </a:pPr>
            <a:endParaRPr lang="en-US" sz="1200" b="0" i="0" u="none" strike="noStrike" kern="1200" cap="none" dirty="0" smtClean="0">
              <a:solidFill>
                <a:schemeClr val="dk1"/>
              </a:solidFill>
              <a:effectLst/>
              <a:latin typeface="Calibri"/>
              <a:ea typeface="Calibri"/>
              <a:cs typeface="Calibri"/>
              <a:sym typeface="Calibri"/>
            </a:endParaRP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7967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dirty="0" smtClean="0">
                <a:solidFill>
                  <a:schemeClr val="dk1"/>
                </a:solidFill>
                <a:effectLst/>
                <a:latin typeface="Calibri"/>
                <a:ea typeface="Calibri"/>
                <a:cs typeface="Calibri"/>
                <a:sym typeface="Calibri"/>
              </a:rPr>
              <a:t>Prompt: Irrigation and water management</a:t>
            </a:r>
            <a:r>
              <a:rPr lang="mr-IN" sz="1200" b="1" i="0" u="none" strike="noStrike" kern="1200" cap="none" dirty="0" smtClean="0">
                <a:solidFill>
                  <a:schemeClr val="dk1"/>
                </a:solidFill>
                <a:effectLst/>
                <a:latin typeface="Calibri"/>
                <a:ea typeface="Calibri"/>
                <a:cs typeface="Calibri"/>
                <a:sym typeface="Calibri"/>
              </a:rPr>
              <a:t>…</a:t>
            </a:r>
            <a:endParaRPr lang="en-US" sz="1200" b="1" i="0" u="none" strike="noStrike" kern="1200" cap="none" dirty="0" smtClean="0">
              <a:solidFill>
                <a:schemeClr val="dk1"/>
              </a:solidFill>
              <a:effectLst/>
              <a:latin typeface="Calibri"/>
              <a:ea typeface="Calibri"/>
              <a:cs typeface="Calibri"/>
              <a:sym typeface="Calibri"/>
            </a:endParaRPr>
          </a:p>
          <a:p>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Chalk Talk is a silent activity. Students are provided a prompt and respond to the response through writing. Students may pose additional questions and respond to one another’s comments. All communication happens by writing and drawing connections to questions or ideas. The instructor can participate and prompt conversation by writing additional questions. </a:t>
            </a:r>
          </a:p>
          <a:p>
            <a:r>
              <a:rPr lang="en-US" sz="1200" b="1" i="0"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The writing can take place on a spacious whiteboard or a long sheet of paper on the wall or floor.</a:t>
            </a:r>
          </a:p>
          <a:p>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In the chalk talk, students will review what they have learned about irrigation and water management. To start off the chalk talk, the instructor will write the prompt:</a:t>
            </a:r>
          </a:p>
          <a:p>
            <a:r>
              <a:rPr lang="en-US" sz="1200" b="1" i="0" u="none" strike="noStrike" kern="1200" cap="none" dirty="0" smtClean="0">
                <a:solidFill>
                  <a:schemeClr val="dk1"/>
                </a:solidFill>
                <a:effectLst/>
                <a:latin typeface="Calibri"/>
                <a:ea typeface="Calibri"/>
                <a:cs typeface="Calibri"/>
                <a:sym typeface="Calibri"/>
              </a:rPr>
              <a:t>“Irrigation and water management…”</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p>
          <a:p>
            <a:r>
              <a:rPr lang="en-US" sz="1200" b="0" i="0" u="none" strike="noStrike" kern="1200" cap="none" dirty="0" smtClean="0">
                <a:solidFill>
                  <a:schemeClr val="dk1"/>
                </a:solidFill>
                <a:effectLst/>
                <a:latin typeface="Calibri"/>
                <a:ea typeface="Calibri"/>
                <a:cs typeface="Calibri"/>
                <a:sym typeface="Calibri"/>
              </a:rPr>
              <a:t>Provide each student with a marker to share thoughts and ideas in silence. </a:t>
            </a:r>
          </a:p>
          <a:p>
            <a:r>
              <a:rPr lang="en-US" sz="1200" b="0" i="0" u="none" strike="noStrike" kern="1200" cap="none" dirty="0" smtClean="0">
                <a:solidFill>
                  <a:schemeClr val="dk1"/>
                </a:solidFill>
                <a:effectLst/>
                <a:latin typeface="Calibri"/>
                <a:ea typeface="Calibri"/>
                <a:cs typeface="Calibri"/>
                <a:sym typeface="Calibri"/>
              </a:rPr>
              <a:t> </a:t>
            </a:r>
          </a:p>
          <a:p>
            <a:r>
              <a:rPr lang="en-US" sz="1200" b="0" i="0" u="none" strike="noStrike" kern="1200" cap="none" dirty="0" smtClean="0">
                <a:solidFill>
                  <a:schemeClr val="dk1"/>
                </a:solidFill>
                <a:effectLst/>
                <a:latin typeface="Calibri"/>
                <a:ea typeface="Calibri"/>
                <a:cs typeface="Calibri"/>
                <a:sym typeface="Calibri"/>
              </a:rPr>
              <a:t>As the instructor, join in on the conversation by writing questions such as, </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Why is irrigation management important?</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What will you do to conserve water in your household?</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How can producers be good stewards of water resources?</a:t>
            </a:r>
          </a:p>
          <a:p>
            <a:pPr lvl="0"/>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After providing adequate time for students to read and respond to the prompts and comments, summarize what was shared in the chalk talk.</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6296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u="none" strike="noStrike" kern="1200" cap="none" dirty="0" smtClean="0">
                <a:solidFill>
                  <a:schemeClr val="dk1"/>
                </a:solidFill>
                <a:effectLst/>
                <a:latin typeface="Calibri"/>
                <a:ea typeface="Calibri"/>
                <a:cs typeface="Calibri"/>
                <a:sym typeface="Calibri"/>
              </a:rPr>
              <a:t>Fill a one-gallon container (such as a plastic ice cream bucket) with water. Explain to students</a:t>
            </a:r>
          </a:p>
          <a:p>
            <a:r>
              <a:rPr lang="en-US" sz="1200" b="0" i="0" u="none" strike="noStrike" kern="1200" cap="none" dirty="0" smtClean="0">
                <a:solidFill>
                  <a:schemeClr val="dk1"/>
                </a:solidFill>
                <a:effectLst/>
                <a:latin typeface="Calibri"/>
                <a:ea typeface="Calibri"/>
                <a:cs typeface="Calibri"/>
                <a:sym typeface="Calibri"/>
              </a:rPr>
              <a:t>this represents all the water on Earth.</a:t>
            </a:r>
            <a:br>
              <a:rPr lang="en-US" sz="1200" b="0" i="0" u="none" strike="noStrike" kern="1200" cap="none" dirty="0" smtClean="0">
                <a:solidFill>
                  <a:schemeClr val="dk1"/>
                </a:solidFill>
                <a:effectLst/>
                <a:latin typeface="Calibri"/>
                <a:ea typeface="Calibri"/>
                <a:cs typeface="Calibri"/>
                <a:sym typeface="Calibri"/>
              </a:rPr>
            </a:b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Where is most of this water located? (Listen for: ocean) </a:t>
            </a:r>
            <a:br>
              <a:rPr lang="en-US" sz="1200" b="0" i="1" u="none" strike="noStrike" kern="1200" cap="none" dirty="0" smtClean="0">
                <a:solidFill>
                  <a:schemeClr val="dk1"/>
                </a:solidFill>
                <a:effectLst/>
                <a:latin typeface="Calibri"/>
                <a:ea typeface="Calibri"/>
                <a:cs typeface="Calibri"/>
                <a:sym typeface="Calibri"/>
              </a:rPr>
            </a:br>
            <a:r>
              <a:rPr lang="en-US" sz="1200" b="0" i="1" u="none" strike="noStrike" kern="1200" cap="none" dirty="0" smtClean="0">
                <a:solidFill>
                  <a:schemeClr val="dk1"/>
                </a:solidFill>
                <a:effectLst/>
                <a:latin typeface="Calibri"/>
                <a:ea typeface="Calibri"/>
                <a:cs typeface="Calibri"/>
                <a:sym typeface="Calibri"/>
              </a:rPr>
              <a:t>What percentage of water Earth’s water is salt water? (Listen for 97%)</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We cannot use salt water without first removing the salt in a process known as desalination. While technology is improving this process, it is still very expensive.</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pPr lvl="0"/>
            <a:r>
              <a:rPr lang="en-US" sz="1200" b="0" i="0" u="none" strike="noStrike" kern="1200" cap="none" dirty="0" smtClean="0">
                <a:solidFill>
                  <a:schemeClr val="dk1"/>
                </a:solidFill>
                <a:effectLst/>
                <a:latin typeface="Calibri"/>
                <a:ea typeface="Calibri"/>
                <a:cs typeface="Calibri"/>
                <a:sym typeface="Calibri"/>
              </a:rPr>
              <a:t>Pour one half-cup of water from the one-gallon container into a cup or bowl. </a:t>
            </a:r>
          </a:p>
          <a:p>
            <a:r>
              <a:rPr lang="en-US" sz="1200" b="0" i="0" u="none" strike="noStrike" kern="1200" cap="none" dirty="0" smtClean="0">
                <a:solidFill>
                  <a:schemeClr val="dk1"/>
                </a:solidFill>
                <a:effectLst/>
                <a:latin typeface="Calibri"/>
                <a:ea typeface="Calibri"/>
                <a:cs typeface="Calibri"/>
                <a:sym typeface="Calibri"/>
              </a:rPr>
              <a:t> </a:t>
            </a:r>
          </a:p>
          <a:p>
            <a:r>
              <a:rPr lang="en-US" sz="1200" b="0" i="0" u="none" strike="noStrike" kern="1200" cap="none" dirty="0" smtClean="0">
                <a:solidFill>
                  <a:schemeClr val="dk1"/>
                </a:solidFill>
                <a:effectLst/>
                <a:latin typeface="Calibri"/>
                <a:ea typeface="Calibri"/>
                <a:cs typeface="Calibri"/>
                <a:sym typeface="Calibri"/>
              </a:rPr>
              <a:t>Explain to students that the water in the cup or bowl represents all of the freshwater on Earth, which is less than three percent of the total water on Earth. </a:t>
            </a:r>
          </a:p>
          <a:p>
            <a:r>
              <a:rPr lang="en-US" sz="1200" b="0" i="0" u="none" strike="noStrike" kern="1200" cap="none" dirty="0" smtClean="0">
                <a:solidFill>
                  <a:schemeClr val="dk1"/>
                </a:solidFill>
                <a:effectLst/>
                <a:latin typeface="Calibri"/>
                <a:ea typeface="Calibri"/>
                <a:cs typeface="Calibri"/>
                <a:sym typeface="Calibri"/>
              </a:rPr>
              <a:t> </a:t>
            </a:r>
          </a:p>
          <a:p>
            <a:r>
              <a:rPr lang="en-US" sz="1200" b="0" i="1" u="none" strike="noStrike" kern="1200" cap="none" dirty="0" smtClean="0">
                <a:solidFill>
                  <a:schemeClr val="dk1"/>
                </a:solidFill>
                <a:effectLst/>
                <a:latin typeface="Calibri"/>
                <a:ea typeface="Calibri"/>
                <a:cs typeface="Calibri"/>
                <a:sym typeface="Calibri"/>
              </a:rPr>
              <a:t>Where is freshwater found? (Listen for: ice caps, lakes, streams, groundwater)</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p>
          <a:p>
            <a:pPr lvl="0"/>
            <a:r>
              <a:rPr lang="en-US" sz="1200" b="0" i="0" u="none" strike="noStrike" kern="1200" cap="none" dirty="0" smtClean="0">
                <a:solidFill>
                  <a:schemeClr val="dk1"/>
                </a:solidFill>
                <a:effectLst/>
                <a:latin typeface="Calibri"/>
                <a:ea typeface="Calibri"/>
                <a:cs typeface="Calibri"/>
                <a:sym typeface="Calibri"/>
              </a:rPr>
              <a:t>With an eyedropper, place one drop of water from the half-cup onto a small plate. </a:t>
            </a:r>
          </a:p>
          <a:p>
            <a:r>
              <a:rPr lang="en-US" sz="1200" b="0" i="0" u="none" strike="noStrike" kern="1200" cap="none" dirty="0" smtClean="0">
                <a:solidFill>
                  <a:schemeClr val="dk1"/>
                </a:solidFill>
                <a:effectLst/>
                <a:latin typeface="Calibri"/>
                <a:ea typeface="Calibri"/>
                <a:cs typeface="Calibri"/>
                <a:sym typeface="Calibri"/>
              </a:rPr>
              <a:t> </a:t>
            </a:r>
          </a:p>
          <a:p>
            <a:r>
              <a:rPr lang="en-US" sz="1200" b="0" i="1" u="none" strike="noStrike" kern="1200" cap="none" dirty="0" smtClean="0">
                <a:solidFill>
                  <a:schemeClr val="dk1"/>
                </a:solidFill>
                <a:effectLst/>
                <a:latin typeface="Calibri"/>
                <a:ea typeface="Calibri"/>
                <a:cs typeface="Calibri"/>
                <a:sym typeface="Calibri"/>
              </a:rPr>
              <a:t>80% of Earth’s fresh water is frozen in ice caps and glaciers! This small drop represents the freshwater that is available for our use – from rivers, lakes, and aquifers. </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p>
          <a:p>
            <a:r>
              <a:rPr lang="en-US" sz="1200" b="1" i="0" u="none" strike="noStrike" kern="1200" cap="none" dirty="0" smtClean="0">
                <a:solidFill>
                  <a:schemeClr val="dk1"/>
                </a:solidFill>
                <a:effectLst/>
                <a:latin typeface="Calibri"/>
                <a:ea typeface="Calibri"/>
                <a:cs typeface="Calibri"/>
                <a:sym typeface="Calibri"/>
              </a:rPr>
              <a:t>Process and Transition: </a:t>
            </a:r>
            <a:endParaRPr lang="en-US" sz="1200" b="0" i="0" u="none" strike="noStrike" kern="1200" cap="none" dirty="0" smtClean="0">
              <a:solidFill>
                <a:schemeClr val="dk1"/>
              </a:solidFill>
              <a:effectLst/>
              <a:latin typeface="Calibri"/>
              <a:ea typeface="Calibri"/>
              <a:cs typeface="Calibri"/>
              <a:sym typeface="Calibri"/>
            </a:endParaRP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What does this demonstrate about water? (Listen for: it’s a limited natural resource)</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How can we be good stewards of this natural resource?</a:t>
            </a:r>
          </a:p>
          <a:p>
            <a:pPr marL="171450" lvl="0"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How can agricultural producers help to conserve and protect freshwater?</a:t>
            </a: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7967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Place two pots of soil in front of the class. One pot should be bare soil, and the second should have crop residue covering the surface (could use mulch to demonstrate crop residue). </a:t>
            </a:r>
            <a:endParaRPr lang="en-US" sz="1200" b="1" i="0" u="none" strike="noStrike" kern="1200" cap="none" dirty="0" smtClean="0">
              <a:solidFill>
                <a:schemeClr val="dk1"/>
              </a:solidFill>
              <a:effectLst/>
              <a:latin typeface="Calibri"/>
              <a:ea typeface="Calibri"/>
              <a:cs typeface="Calibri"/>
              <a:sym typeface="Calibri"/>
            </a:endParaRPr>
          </a:p>
          <a:p>
            <a:endParaRPr lang="en-US" sz="1200" b="1" i="0" u="none" strike="noStrike" kern="1200" cap="none" dirty="0" smtClean="0">
              <a:solidFill>
                <a:schemeClr val="dk1"/>
              </a:solidFill>
              <a:effectLst/>
              <a:latin typeface="Calibri"/>
              <a:ea typeface="Calibri"/>
              <a:cs typeface="Calibri"/>
              <a:sym typeface="Calibri"/>
            </a:endParaRPr>
          </a:p>
          <a:p>
            <a:r>
              <a:rPr lang="en-US" sz="1200" b="1" i="0" u="none" strike="noStrike" kern="1200" cap="none" dirty="0" smtClean="0">
                <a:solidFill>
                  <a:schemeClr val="dk1"/>
                </a:solidFill>
                <a:effectLst/>
                <a:latin typeface="Calibri"/>
                <a:ea typeface="Calibri"/>
                <a:cs typeface="Calibri"/>
                <a:sym typeface="Calibri"/>
              </a:rPr>
              <a:t>Process:</a:t>
            </a:r>
            <a:endParaRPr lang="en-US" sz="1200" b="0" i="0" u="none" strike="noStrike" kern="1200" cap="none" dirty="0" smtClean="0">
              <a:solidFill>
                <a:schemeClr val="dk1"/>
              </a:solidFill>
              <a:effectLst/>
              <a:latin typeface="Calibri"/>
              <a:ea typeface="Calibri"/>
              <a:cs typeface="Calibri"/>
              <a:sym typeface="Calibri"/>
            </a:endParaRPr>
          </a:p>
          <a:p>
            <a:pPr marL="628650" lvl="1"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What do you observe about these pots?</a:t>
            </a:r>
          </a:p>
          <a:p>
            <a:pPr marL="628650" lvl="1"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Imagine that these pots represent fields. How would you describe the tillage of these fields? (Listen for: tilled vs. non-tilled soil)</a:t>
            </a:r>
          </a:p>
          <a:p>
            <a:pPr marL="628650" lvl="1"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Which of these pots – or tillage practices – is more useful in water conservation? Why?</a:t>
            </a:r>
            <a:br>
              <a:rPr lang="en-US" sz="1200" b="0" i="0" u="none" strike="noStrike" kern="1200" cap="none" dirty="0" smtClean="0">
                <a:solidFill>
                  <a:schemeClr val="dk1"/>
                </a:solidFill>
                <a:effectLst/>
                <a:latin typeface="Calibri"/>
                <a:ea typeface="Calibri"/>
                <a:cs typeface="Calibri"/>
                <a:sym typeface="Calibri"/>
              </a:rPr>
            </a:br>
            <a:r>
              <a:rPr lang="en-US" sz="1200" b="0" i="0" u="none" strike="noStrike" kern="1200" cap="none" dirty="0" smtClean="0">
                <a:solidFill>
                  <a:schemeClr val="dk1"/>
                </a:solidFill>
                <a:effectLst/>
                <a:latin typeface="Calibri"/>
                <a:ea typeface="Calibri"/>
                <a:cs typeface="Calibri"/>
                <a:sym typeface="Calibri"/>
              </a:rPr>
              <a:t>Allow students to share their ideas.</a:t>
            </a:r>
          </a:p>
          <a:p>
            <a:pPr marL="628650" lvl="1" indent="-171450">
              <a:buFont typeface="Arial"/>
              <a:buChar char="•"/>
            </a:pPr>
            <a:r>
              <a:rPr lang="en-US" sz="1200" b="0" i="0" u="none" strike="noStrike" kern="1200" cap="none" dirty="0" smtClean="0">
                <a:solidFill>
                  <a:schemeClr val="dk1"/>
                </a:solidFill>
                <a:effectLst/>
                <a:latin typeface="Calibri"/>
                <a:ea typeface="Calibri"/>
                <a:cs typeface="Calibri"/>
                <a:sym typeface="Calibri"/>
              </a:rPr>
              <a:t>What other factors might influence the efficiency of irrigation?  (Listen for: water-holding capacity of soil, crop root depth, soil type, recent precipitation)</a:t>
            </a:r>
          </a:p>
          <a:p>
            <a:pPr lvl="1"/>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These are excellent ideas to consider. Let’s dive deeper into what production practices influence water management. We’re about to hear an expert’s opinion on what practices reduce the need for irrigation. Capture what you learn from this video in your science notebook.</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3994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 name="Shape 4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a:endParaRPr lang="en-US" sz="1200" b="0" i="0" u="none" strike="noStrike" kern="1200" cap="none" dirty="0" smtClean="0">
              <a:solidFill>
                <a:schemeClr val="dk1"/>
              </a:solidFill>
              <a:effectLst/>
              <a:latin typeface="Calibri"/>
              <a:ea typeface="Calibri"/>
              <a:cs typeface="Calibri"/>
              <a:sym typeface="Calibri"/>
            </a:endParaRPr>
          </a:p>
        </p:txBody>
      </p:sp>
      <p:sp>
        <p:nvSpPr>
          <p:cNvPr id="48" name="Shape 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rgbClr val="000000"/>
                </a:solidFill>
                <a:latin typeface="Arial"/>
                <a:ea typeface="Arial"/>
                <a:cs typeface="Arial"/>
                <a:sym typeface="Arial"/>
              </a:rPr>
              <a:t>4</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soil type hold</a:t>
            </a:r>
            <a:r>
              <a:rPr lang="en-US" baseline="0" dirty="0" smtClean="0"/>
              <a:t> more water?</a:t>
            </a:r>
          </a:p>
          <a:p>
            <a:endParaRPr lang="en-US" baseline="0" dirty="0" smtClean="0"/>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1" u="none" strike="noStrike" kern="1200" cap="none" dirty="0" smtClean="0">
                <a:solidFill>
                  <a:schemeClr val="dk1"/>
                </a:solidFill>
                <a:effectLst/>
                <a:latin typeface="Calibri"/>
                <a:ea typeface="Calibri"/>
                <a:cs typeface="Calibri"/>
                <a:sym typeface="Calibri"/>
              </a:rPr>
              <a:t>Crops can use about half of the available water without experiencing water stress and associated yield reduction. With the large range of available water for different soil types, a better understanding of soil water and soil physical properties is needed before fine tuning an irrigation schedule.</a:t>
            </a:r>
            <a:endParaRPr lang="en-US" sz="1200" b="0" i="0" u="none" strike="noStrike" kern="1200" cap="none" dirty="0" smtClean="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038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Students will answer the following questions. Provide students a choice of how to process – talking, writing, or drawing. Designate “processing stations” around the room and ask students to answer the following questions:</a:t>
            </a:r>
          </a:p>
          <a:p>
            <a:r>
              <a:rPr lang="en-US" sz="1200" b="0" i="0" u="none" strike="noStrike" kern="1200" cap="none" dirty="0" smtClean="0">
                <a:solidFill>
                  <a:schemeClr val="dk1"/>
                </a:solidFill>
                <a:effectLst/>
                <a:latin typeface="Calibri"/>
                <a:ea typeface="Calibri"/>
                <a:cs typeface="Calibri"/>
                <a:sym typeface="Calibri"/>
              </a:rPr>
              <a:t> </a:t>
            </a:r>
          </a:p>
          <a:p>
            <a:pPr marL="228600" lvl="0" indent="-228600">
              <a:buFont typeface="+mj-lt"/>
              <a:buAutoNum type="arabicPeriod"/>
            </a:pPr>
            <a:r>
              <a:rPr lang="en-US" sz="1200" b="0" i="0" u="none" strike="noStrike" kern="1200" cap="none" dirty="0" smtClean="0">
                <a:solidFill>
                  <a:schemeClr val="dk1"/>
                </a:solidFill>
                <a:effectLst/>
                <a:latin typeface="Calibri"/>
                <a:ea typeface="Calibri"/>
                <a:cs typeface="Calibri"/>
                <a:sym typeface="Calibri"/>
              </a:rPr>
              <a:t>What factors influence the efficiency of irrigation? </a:t>
            </a:r>
          </a:p>
          <a:p>
            <a:pPr marL="228600" lvl="0" indent="-228600">
              <a:buFont typeface="+mj-lt"/>
              <a:buAutoNum type="arabicPeriod"/>
            </a:pPr>
            <a:r>
              <a:rPr lang="en-US" sz="1200" b="0" i="0" u="none" strike="noStrike" kern="1200" cap="none" dirty="0" smtClean="0">
                <a:solidFill>
                  <a:schemeClr val="dk1"/>
                </a:solidFill>
                <a:effectLst/>
                <a:latin typeface="Calibri"/>
                <a:ea typeface="Calibri"/>
                <a:cs typeface="Calibri"/>
                <a:sym typeface="Calibri"/>
              </a:rPr>
              <a:t>How does crop residue facilitate water efficiency?</a:t>
            </a:r>
          </a:p>
          <a:p>
            <a:pPr marL="228600" lvl="0" indent="-228600">
              <a:buFont typeface="+mj-lt"/>
              <a:buAutoNum type="arabicPeriod"/>
            </a:pPr>
            <a:r>
              <a:rPr lang="en-US" sz="1200" b="0" i="0" u="none" strike="noStrike" kern="1200" cap="none" dirty="0" smtClean="0">
                <a:solidFill>
                  <a:schemeClr val="dk1"/>
                </a:solidFill>
                <a:effectLst/>
                <a:latin typeface="Calibri"/>
                <a:ea typeface="Calibri"/>
                <a:cs typeface="Calibri"/>
                <a:sym typeface="Calibri"/>
              </a:rPr>
              <a:t>How does pore size affect water availability for crops?</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7020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cap="none" dirty="0" smtClean="0">
                <a:solidFill>
                  <a:schemeClr val="dk1"/>
                </a:solidFill>
                <a:effectLst/>
                <a:latin typeface="Calibri"/>
                <a:ea typeface="Calibri"/>
                <a:cs typeface="Calibri"/>
                <a:sym typeface="Calibri"/>
              </a:rPr>
              <a:t>Managing irrigation to prevent crop water stress during the entire growing season at any plant growth and development stage is usually referred to as </a:t>
            </a:r>
            <a:r>
              <a:rPr lang="en-US" sz="1200" b="1" i="1" u="none" strike="noStrike" kern="1200" cap="none" dirty="0" smtClean="0">
                <a:solidFill>
                  <a:schemeClr val="dk1"/>
                </a:solidFill>
                <a:effectLst/>
                <a:latin typeface="Calibri"/>
                <a:ea typeface="Calibri"/>
                <a:cs typeface="Calibri"/>
                <a:sym typeface="Calibri"/>
              </a:rPr>
              <a:t>full irrigation management</a:t>
            </a:r>
            <a:r>
              <a:rPr lang="en-US" sz="1200" b="0" i="1"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 </a:t>
            </a:r>
          </a:p>
          <a:p>
            <a:r>
              <a:rPr lang="en-US" sz="1200" b="1" i="0" u="none" strike="noStrike" kern="1200" cap="none" dirty="0" smtClean="0">
                <a:solidFill>
                  <a:schemeClr val="dk1"/>
                </a:solidFill>
                <a:effectLst/>
                <a:latin typeface="Calibri"/>
                <a:ea typeface="Calibri"/>
                <a:cs typeface="Calibri"/>
                <a:sym typeface="Calibri"/>
              </a:rPr>
              <a:t>full irrigation management – </a:t>
            </a:r>
            <a:r>
              <a:rPr lang="en-US" sz="1200" b="0" i="0" u="none" strike="noStrike" kern="1200" cap="none" dirty="0" smtClean="0">
                <a:solidFill>
                  <a:schemeClr val="dk1"/>
                </a:solidFill>
                <a:effectLst/>
                <a:latin typeface="Calibri"/>
                <a:ea typeface="Calibri"/>
                <a:cs typeface="Calibri"/>
                <a:sym typeface="Calibri"/>
              </a:rPr>
              <a:t>irrigating to prevent crop water stress during the entire growing season at any plant growth and development stage</a:t>
            </a:r>
          </a:p>
          <a:p>
            <a:r>
              <a:rPr lang="en-US" sz="1200" b="0" i="0" u="none" strike="noStrike" kern="1200" cap="none" dirty="0" smtClean="0">
                <a:solidFill>
                  <a:schemeClr val="dk1"/>
                </a:solidFill>
                <a:effectLst/>
                <a:latin typeface="Calibri"/>
                <a:ea typeface="Calibri"/>
                <a:cs typeface="Calibri"/>
                <a:sym typeface="Calibri"/>
              </a:rPr>
              <a:t> </a:t>
            </a:r>
          </a:p>
          <a:p>
            <a:r>
              <a:rPr lang="en-US" sz="1200" b="0" i="1" u="none" strike="noStrike" kern="1200" cap="none" dirty="0" smtClean="0">
                <a:solidFill>
                  <a:schemeClr val="dk1"/>
                </a:solidFill>
                <a:effectLst/>
                <a:latin typeface="Calibri"/>
                <a:ea typeface="Calibri"/>
                <a:cs typeface="Calibri"/>
                <a:sym typeface="Calibri"/>
              </a:rPr>
              <a:t>As we discussed, full irrigation management is not always an option due to the effects of drought, declining water table depths, reduced stream flow, water allocations, irrigation system design capacity, water quality issues, etc.</a:t>
            </a:r>
            <a:r>
              <a:rPr lang="en-US" sz="1200" b="0" i="0" u="none" strike="noStrike" kern="1200" cap="none" dirty="0" smtClean="0">
                <a:solidFill>
                  <a:schemeClr val="dk1"/>
                </a:solidFill>
                <a:effectLst/>
                <a:latin typeface="Calibri"/>
                <a:ea typeface="Calibri"/>
                <a:cs typeface="Calibri"/>
                <a:sym typeface="Calibri"/>
              </a:rPr>
              <a:t> </a:t>
            </a:r>
            <a:r>
              <a:rPr lang="en-US" sz="1200" b="0" i="1" u="none" strike="noStrike" kern="1200" cap="none" dirty="0" smtClean="0">
                <a:solidFill>
                  <a:schemeClr val="dk1"/>
                </a:solidFill>
                <a:effectLst/>
                <a:latin typeface="Calibri"/>
                <a:ea typeface="Calibri"/>
                <a:cs typeface="Calibri"/>
                <a:sym typeface="Calibri"/>
              </a:rPr>
              <a:t>Therefore, less irrigation than what is required to meet the crop water requirement is applied, which has led to the development of </a:t>
            </a:r>
            <a:r>
              <a:rPr lang="en-US" sz="1200" b="1" i="1" u="none" strike="noStrike" kern="1200" cap="none" dirty="0" smtClean="0">
                <a:solidFill>
                  <a:schemeClr val="dk1"/>
                </a:solidFill>
                <a:effectLst/>
                <a:latin typeface="Calibri"/>
                <a:ea typeface="Calibri"/>
                <a:cs typeface="Calibri"/>
                <a:sym typeface="Calibri"/>
              </a:rPr>
              <a:t>limited and deficit irrigation management practices</a:t>
            </a:r>
            <a:r>
              <a:rPr lang="en-US" sz="1200" b="0" i="1" u="none" strike="noStrike" kern="1200" cap="none" dirty="0" smtClean="0">
                <a:solidFill>
                  <a:schemeClr val="dk1"/>
                </a:solidFill>
                <a:effectLst/>
                <a:latin typeface="Calibri"/>
                <a:ea typeface="Calibri"/>
                <a:cs typeface="Calibri"/>
                <a:sym typeface="Calibri"/>
              </a:rPr>
              <a:t>.</a:t>
            </a:r>
            <a:endParaRPr lang="en-US" sz="1200" b="0" i="0" u="none" strike="noStrike" kern="1200" cap="none" dirty="0" smtClean="0">
              <a:solidFill>
                <a:schemeClr val="dk1"/>
              </a:solidFill>
              <a:effectLst/>
              <a:latin typeface="Calibri"/>
              <a:ea typeface="Calibri"/>
              <a:cs typeface="Calibri"/>
              <a:sym typeface="Calibri"/>
            </a:endParaRPr>
          </a:p>
          <a:p>
            <a:r>
              <a:rPr lang="en-US" sz="1200" b="1" i="0" u="none" strike="noStrike" kern="1200" cap="none" dirty="0" smtClean="0">
                <a:solidFill>
                  <a:schemeClr val="dk1"/>
                </a:solidFill>
                <a:effectLst/>
                <a:latin typeface="Calibri"/>
                <a:ea typeface="Calibri"/>
                <a:cs typeface="Calibri"/>
                <a:sym typeface="Calibri"/>
              </a:rPr>
              <a:t>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9519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dirty="0" smtClean="0">
                <a:solidFill>
                  <a:schemeClr val="dk1"/>
                </a:solidFill>
                <a:effectLst/>
                <a:latin typeface="Calibri"/>
                <a:ea typeface="Calibri"/>
                <a:cs typeface="Calibri"/>
                <a:sym typeface="Calibri"/>
              </a:rPr>
              <a:t>Deficit irrigation</a:t>
            </a:r>
            <a:r>
              <a:rPr lang="en-US" sz="1200" b="0" i="0" u="none" strike="noStrike" kern="1200" cap="none" dirty="0" smtClean="0">
                <a:solidFill>
                  <a:schemeClr val="dk1"/>
                </a:solidFill>
                <a:effectLst/>
                <a:latin typeface="Calibri"/>
                <a:ea typeface="Calibri"/>
                <a:cs typeface="Calibri"/>
                <a:sym typeface="Calibri"/>
              </a:rPr>
              <a:t> ­– consists of withholding water at crop growth stages that are less sensitive to water stress than others</a:t>
            </a:r>
          </a:p>
          <a:p>
            <a:endParaRPr lang="en-US" sz="1200" b="0" i="0" u="none" strike="noStrike" kern="1200" cap="none"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9519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dirty="0" smtClean="0">
                <a:solidFill>
                  <a:schemeClr val="dk1"/>
                </a:solidFill>
                <a:effectLst/>
                <a:latin typeface="Calibri"/>
                <a:ea typeface="Calibri"/>
                <a:cs typeface="Calibri"/>
                <a:sym typeface="Calibri"/>
              </a:rPr>
              <a:t>limited irrigation</a:t>
            </a:r>
            <a:r>
              <a:rPr lang="en-US" sz="1200" b="0" i="0" u="none" strike="noStrike" kern="1200" cap="none" dirty="0" smtClean="0">
                <a:solidFill>
                  <a:schemeClr val="dk1"/>
                </a:solidFill>
                <a:effectLst/>
                <a:latin typeface="Calibri"/>
                <a:ea typeface="Calibri"/>
                <a:cs typeface="Calibri"/>
                <a:sym typeface="Calibri"/>
              </a:rPr>
              <a:t> – distributes the total seasonal available water with fixed amounts throughout the growing season, independent of crop growth stage</a:t>
            </a:r>
          </a:p>
          <a:p>
            <a:r>
              <a:rPr lang="en-US" sz="1200" b="1" i="0" u="none" strike="noStrike" kern="1200" cap="none" dirty="0" smtClean="0">
                <a:solidFill>
                  <a:schemeClr val="dk1"/>
                </a:solidFill>
                <a:effectLst/>
                <a:latin typeface="Calibri"/>
                <a:ea typeface="Calibri"/>
                <a:cs typeface="Calibri"/>
                <a:sym typeface="Calibri"/>
              </a:rPr>
              <a:t> </a:t>
            </a:r>
            <a:endParaRPr lang="en-US" sz="1200" b="0" i="0" u="none" strike="noStrike" kern="1200" cap="none" dirty="0" smtClean="0">
              <a:solidFill>
                <a:schemeClr val="dk1"/>
              </a:solidFill>
              <a:effectLst/>
              <a:latin typeface="Calibri"/>
              <a:ea typeface="Calibri"/>
              <a:cs typeface="Calibri"/>
              <a:sym typeface="Calibri"/>
            </a:endParaRPr>
          </a:p>
          <a:p>
            <a:r>
              <a:rPr lang="en-US" sz="1200" b="0" i="1" u="none" strike="noStrike" kern="1200" cap="none" dirty="0" smtClean="0">
                <a:solidFill>
                  <a:schemeClr val="dk1"/>
                </a:solidFill>
                <a:effectLst/>
                <a:latin typeface="Calibri"/>
                <a:ea typeface="Calibri"/>
                <a:cs typeface="Calibri"/>
                <a:sym typeface="Calibri"/>
              </a:rPr>
              <a:t>Therefore, the main difference between deficit and limited irrigation practices is that deficit irrigation management accounts for crop growth stages and limited irrigation management does not.</a:t>
            </a:r>
            <a:endParaRPr lang="en-US" sz="1200" b="0" i="0" u="none" strike="noStrike" kern="1200" cap="none" dirty="0" smtClean="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9519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allout / Sub-section">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457200" y="1600200"/>
            <a:ext cx="8229600" cy="36576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Arial"/>
              <a:buNone/>
              <a:defRPr sz="3200" b="0" i="0" u="none" strike="noStrike" cap="none">
                <a:solidFill>
                  <a:schemeClr val="lt1"/>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ntent">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584200"/>
            <a:ext cx="8229600" cy="1143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5" name="Shape 15"/>
          <p:cNvSpPr txBox="1">
            <a:spLocks noGrp="1"/>
          </p:cNvSpPr>
          <p:nvPr>
            <p:ph type="body" idx="1"/>
          </p:nvPr>
        </p:nvSpPr>
        <p:spPr>
          <a:xfrm>
            <a:off x="762000" y="1498600"/>
            <a:ext cx="7543800" cy="4673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16" name="Shape 16"/>
          <p:cNvSpPr/>
          <p:nvPr/>
        </p:nvSpPr>
        <p:spPr>
          <a:xfrm>
            <a:off x="8382000" y="5562600"/>
            <a:ext cx="609599" cy="81279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7" name="Shape 17"/>
          <p:cNvSpPr/>
          <p:nvPr/>
        </p:nvSpPr>
        <p:spPr>
          <a:xfrm>
            <a:off x="0" y="304800"/>
            <a:ext cx="9144000" cy="6172199"/>
          </a:xfrm>
          <a:prstGeom prst="rect">
            <a:avLst/>
          </a:prstGeom>
          <a:solidFill>
            <a:schemeClr val="lt1"/>
          </a:solidFill>
          <a:ln w="9525" cap="flat" cmpd="sng">
            <a:solidFill>
              <a:srgbClr val="4A7DBA"/>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18" name="Shape 18"/>
          <p:cNvPicPr preferRelativeResize="0"/>
          <p:nvPr/>
        </p:nvPicPr>
        <p:blipFill rotWithShape="1">
          <a:blip r:embed="rId2">
            <a:alphaModFix/>
          </a:blip>
          <a:srcRect/>
          <a:stretch/>
        </p:blipFill>
        <p:spPr>
          <a:xfrm>
            <a:off x="7848600" y="5486400"/>
            <a:ext cx="1127759" cy="7985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914400" y="5384800"/>
            <a:ext cx="7239000" cy="7112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lt1"/>
              </a:buClr>
              <a:buFont typeface="Arial"/>
              <a:buNone/>
              <a:defRPr sz="24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Calibri"/>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title"/>
          </p:nvPr>
        </p:nvSpPr>
        <p:spPr>
          <a:xfrm>
            <a:off x="457200" y="4648200"/>
            <a:ext cx="8229600" cy="1143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3200" b="0" i="0" u="none" strike="noStrike" cap="none">
                <a:solidFill>
                  <a:schemeClr val="lt1"/>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2" name="Shape 22"/>
          <p:cNvSpPr>
            <a:spLocks noGrp="1"/>
          </p:cNvSpPr>
          <p:nvPr>
            <p:ph type="pic" idx="2"/>
          </p:nvPr>
        </p:nvSpPr>
        <p:spPr>
          <a:xfrm>
            <a:off x="0" y="381000"/>
            <a:ext cx="9144000" cy="3886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23" name="Shape 23"/>
          <p:cNvPicPr preferRelativeResize="0"/>
          <p:nvPr/>
        </p:nvPicPr>
        <p:blipFill rotWithShape="1">
          <a:blip r:embed="rId2">
            <a:alphaModFix/>
          </a:blip>
          <a:srcRect/>
          <a:stretch/>
        </p:blipFill>
        <p:spPr>
          <a:xfrm>
            <a:off x="3429000" y="6132576"/>
            <a:ext cx="2188464" cy="496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Full Picture">
    <p:spTree>
      <p:nvGrpSpPr>
        <p:cNvPr id="1" name="Shape 24"/>
        <p:cNvGrpSpPr/>
        <p:nvPr/>
      </p:nvGrpSpPr>
      <p:grpSpPr>
        <a:xfrm>
          <a:off x="0" y="0"/>
          <a:ext cx="0" cy="0"/>
          <a:chOff x="0" y="0"/>
          <a:chExt cx="0" cy="0"/>
        </a:xfrm>
      </p:grpSpPr>
      <p:sp>
        <p:nvSpPr>
          <p:cNvPr id="25" name="Shape 25"/>
          <p:cNvSpPr>
            <a:spLocks noGrp="1"/>
          </p:cNvSpPr>
          <p:nvPr>
            <p:ph type="pic" idx="2"/>
          </p:nvPr>
        </p:nvSpPr>
        <p:spPr>
          <a:xfrm>
            <a:off x="0" y="304800"/>
            <a:ext cx="9144000" cy="61721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losing Slide">
    <p:spTree>
      <p:nvGrpSpPr>
        <p:cNvPr id="1" name="Shape 30"/>
        <p:cNvGrpSpPr/>
        <p:nvPr/>
      </p:nvGrpSpPr>
      <p:grpSpPr>
        <a:xfrm>
          <a:off x="0" y="0"/>
          <a:ext cx="0" cy="0"/>
          <a:chOff x="0" y="0"/>
          <a:chExt cx="0" cy="0"/>
        </a:xfrm>
      </p:grpSpPr>
      <p:sp>
        <p:nvSpPr>
          <p:cNvPr id="31" name="Shape 31"/>
          <p:cNvSpPr>
            <a:spLocks noGrp="1"/>
          </p:cNvSpPr>
          <p:nvPr>
            <p:ph type="pic" idx="2"/>
          </p:nvPr>
        </p:nvSpPr>
        <p:spPr>
          <a:xfrm>
            <a:off x="0" y="482600"/>
            <a:ext cx="9144000" cy="44703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p:nvPr/>
        </p:nvSpPr>
        <p:spPr>
          <a:xfrm>
            <a:off x="369455" y="2087416"/>
            <a:ext cx="184666"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0" y="3002429"/>
            <a:ext cx="9144000" cy="213467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5400" b="1" dirty="0" smtClean="0"/>
              <a:t>Irrigation Management</a:t>
            </a:r>
            <a:r>
              <a:rPr lang="en-US" sz="5400" b="1" dirty="0"/>
              <a:t/>
            </a:r>
            <a:br>
              <a:rPr lang="en-US" sz="5400" b="1" dirty="0"/>
            </a:br>
            <a:r>
              <a:rPr lang="en-US" sz="5400" b="1" dirty="0" smtClean="0"/>
              <a:t>Overview</a:t>
            </a:r>
            <a:r>
              <a:rPr lang="en-US" sz="5400" b="1" dirty="0" smtClean="0"/>
              <a:t/>
            </a:r>
            <a:br>
              <a:rPr lang="en-US" sz="5400" b="1" dirty="0" smtClean="0"/>
            </a:br>
            <a:r>
              <a:rPr lang="en-US" sz="4400" b="0" i="0" u="none" strike="noStrike" cap="none" dirty="0">
                <a:solidFill>
                  <a:schemeClr val="lt1"/>
                </a:solidFill>
                <a:latin typeface="Arial"/>
                <a:ea typeface="Arial"/>
                <a:cs typeface="Arial"/>
                <a:sym typeface="Arial"/>
              </a:rPr>
              <a:t/>
            </a:r>
            <a:br>
              <a:rPr lang="en-US" sz="4400" b="0" i="0" u="none" strike="noStrike" cap="none" dirty="0">
                <a:solidFill>
                  <a:schemeClr val="lt1"/>
                </a:solidFill>
                <a:latin typeface="Arial"/>
                <a:ea typeface="Arial"/>
                <a:cs typeface="Arial"/>
                <a:sym typeface="Arial"/>
              </a:rPr>
            </a:br>
            <a:r>
              <a:rPr lang="en-US" sz="4400" b="0" i="0" u="none" strike="noStrike" cap="none" dirty="0" smtClean="0">
                <a:solidFill>
                  <a:schemeClr val="lt1"/>
                </a:solidFill>
                <a:latin typeface="Arial"/>
                <a:ea typeface="Arial"/>
                <a:cs typeface="Arial"/>
                <a:sym typeface="Arial"/>
              </a:rPr>
              <a:t/>
            </a:r>
            <a:br>
              <a:rPr lang="en-US" sz="4400" b="0" i="0" u="none" strike="noStrike" cap="none" dirty="0" smtClean="0">
                <a:solidFill>
                  <a:schemeClr val="lt1"/>
                </a:solidFill>
                <a:latin typeface="Arial"/>
                <a:ea typeface="Arial"/>
                <a:cs typeface="Arial"/>
                <a:sym typeface="Arial"/>
              </a:rPr>
            </a:br>
            <a:r>
              <a:rPr lang="en-US" sz="1800" dirty="0" smtClean="0"/>
              <a:t>Developed by </a:t>
            </a:r>
            <a:r>
              <a:rPr lang="en-US" sz="1800" b="0" i="0" u="none" strike="noStrike" cap="none" dirty="0" smtClean="0">
                <a:solidFill>
                  <a:schemeClr val="lt1"/>
                </a:solidFill>
                <a:sym typeface="Arial"/>
              </a:rPr>
              <a:t>Nebraska Extension</a:t>
            </a:r>
            <a:endParaRPr lang="en-US" sz="3200" b="0" i="0" u="none" strike="noStrike" cap="none" dirty="0">
              <a:solidFill>
                <a:schemeClr val="lt1"/>
              </a:solidFill>
              <a:latin typeface="Arial"/>
              <a:ea typeface="Arial"/>
              <a:cs typeface="Arial"/>
              <a:sym typeface="Arial"/>
            </a:endParaRPr>
          </a:p>
        </p:txBody>
      </p:sp>
      <p:pic>
        <p:nvPicPr>
          <p:cNvPr id="44" name="Shape 44"/>
          <p:cNvPicPr preferRelativeResize="0"/>
          <p:nvPr/>
        </p:nvPicPr>
        <p:blipFill rotWithShape="1">
          <a:blip r:embed="rId3">
            <a:alphaModFix/>
          </a:blip>
          <a:srcRect/>
          <a:stretch/>
        </p:blipFill>
        <p:spPr>
          <a:xfrm>
            <a:off x="3312584" y="469898"/>
            <a:ext cx="2286000" cy="1618734"/>
          </a:xfrm>
          <a:prstGeom prst="rect">
            <a:avLst/>
          </a:prstGeom>
          <a:noFill/>
          <a:ln>
            <a:noFill/>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r="28673"/>
          <a:stretch/>
        </p:blipFill>
        <p:spPr>
          <a:xfrm>
            <a:off x="-48515" y="316034"/>
            <a:ext cx="9242276" cy="6145677"/>
          </a:xfrm>
          <a:prstGeom prst="rect">
            <a:avLst/>
          </a:prstGeom>
        </p:spPr>
      </p:pic>
      <p:sp>
        <p:nvSpPr>
          <p:cNvPr id="2" name="Title 1"/>
          <p:cNvSpPr>
            <a:spLocks noGrp="1"/>
          </p:cNvSpPr>
          <p:nvPr>
            <p:ph type="title"/>
          </p:nvPr>
        </p:nvSpPr>
        <p:spPr/>
        <p:txBody>
          <a:bodyPr/>
          <a:lstStyle/>
          <a:p>
            <a:pPr algn="ctr"/>
            <a:r>
              <a:rPr lang="en-US" sz="4000" b="1" dirty="0" smtClean="0"/>
              <a:t>Irrigation Management</a:t>
            </a:r>
            <a:endParaRPr lang="en-US" sz="4000" b="1" dirty="0"/>
          </a:p>
        </p:txBody>
      </p:sp>
      <p:sp>
        <p:nvSpPr>
          <p:cNvPr id="4" name="Text Placeholder 2"/>
          <p:cNvSpPr txBox="1">
            <a:spLocks/>
          </p:cNvSpPr>
          <p:nvPr/>
        </p:nvSpPr>
        <p:spPr>
          <a:xfrm>
            <a:off x="457199" y="5181835"/>
            <a:ext cx="8229601" cy="218802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pPr algn="ctr"/>
            <a:r>
              <a:rPr lang="en-US" sz="3600" b="1" dirty="0">
                <a:solidFill>
                  <a:srgbClr val="FFFFFF"/>
                </a:solidFill>
              </a:rPr>
              <a:t>Irrigate </a:t>
            </a:r>
            <a:r>
              <a:rPr lang="en-US" sz="3600" b="1" dirty="0" smtClean="0">
                <a:solidFill>
                  <a:srgbClr val="FFFFFF"/>
                </a:solidFill>
              </a:rPr>
              <a:t>in </a:t>
            </a:r>
            <a:r>
              <a:rPr lang="en-US" sz="3600" b="1" dirty="0">
                <a:solidFill>
                  <a:srgbClr val="FFFFFF"/>
                </a:solidFill>
              </a:rPr>
              <a:t>fixed amounts throughout growing season </a:t>
            </a:r>
            <a:endParaRPr lang="en-US" sz="3600" dirty="0">
              <a:solidFill>
                <a:srgbClr val="FFFFFF"/>
              </a:solidFill>
            </a:endParaRPr>
          </a:p>
          <a:p>
            <a:pPr algn="ctr"/>
            <a:r>
              <a:rPr lang="en-US" sz="3600" b="1" dirty="0" smtClean="0">
                <a:solidFill>
                  <a:srgbClr val="FFFFFF"/>
                </a:solidFill>
              </a:rPr>
              <a:t> </a:t>
            </a:r>
            <a:endParaRPr lang="en-US" sz="3600" dirty="0">
              <a:solidFill>
                <a:srgbClr val="FFFFFF"/>
              </a:solidFill>
            </a:endParaRPr>
          </a:p>
          <a:p>
            <a:endParaRPr lang="en-US" dirty="0"/>
          </a:p>
        </p:txBody>
      </p:sp>
      <p:sp>
        <p:nvSpPr>
          <p:cNvPr id="8" name="Text Placeholder 2"/>
          <p:cNvSpPr txBox="1">
            <a:spLocks/>
          </p:cNvSpPr>
          <p:nvPr/>
        </p:nvSpPr>
        <p:spPr>
          <a:xfrm>
            <a:off x="457199" y="1727200"/>
            <a:ext cx="6992590" cy="260398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r>
              <a:rPr lang="en-US" b="1" dirty="0" smtClean="0"/>
              <a:t>Limited irrigation </a:t>
            </a:r>
            <a:r>
              <a:rPr lang="en-US" dirty="0" smtClean="0"/>
              <a:t>- </a:t>
            </a:r>
            <a:r>
              <a:rPr lang="en-US" dirty="0"/>
              <a:t>distributes the total seasonal available water with fixed amounts throughout the growing season, independent of crop growth stage</a:t>
            </a:r>
            <a:endParaRPr lang="en-US" dirty="0"/>
          </a:p>
        </p:txBody>
      </p:sp>
    </p:spTree>
    <p:extLst>
      <p:ext uri="{BB962C8B-B14F-4D97-AF65-F5344CB8AC3E}">
        <p14:creationId xmlns:p14="http://schemas.microsoft.com/office/powerpoint/2010/main" val="6324499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p:cNvPicPr/>
          <p:nvPr/>
        </p:nvPicPr>
        <p:blipFill>
          <a:blip r:embed="rId2"/>
          <a:stretch>
            <a:fillRect/>
          </a:stretch>
        </p:blipFill>
        <p:spPr>
          <a:xfrm>
            <a:off x="156660" y="1727200"/>
            <a:ext cx="8827683" cy="3553551"/>
          </a:xfrm>
          <a:prstGeom prst="rect">
            <a:avLst/>
          </a:prstGeom>
        </p:spPr>
      </p:pic>
    </p:spTree>
    <p:extLst>
      <p:ext uri="{BB962C8B-B14F-4D97-AF65-F5344CB8AC3E}">
        <p14:creationId xmlns:p14="http://schemas.microsoft.com/office/powerpoint/2010/main" val="27589047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t>How do you use water?</a:t>
            </a:r>
            <a:endParaRPr lang="en-US" sz="4000" b="1" dirty="0"/>
          </a:p>
        </p:txBody>
      </p:sp>
      <p:sp>
        <p:nvSpPr>
          <p:cNvPr id="5" name="Title 1"/>
          <p:cNvSpPr>
            <a:spLocks noGrp="1"/>
          </p:cNvSpPr>
          <p:nvPr>
            <p:ph type="body" idx="1"/>
          </p:nvPr>
        </p:nvSpPr>
        <p:spPr>
          <a:xfrm>
            <a:off x="762000" y="4158342"/>
            <a:ext cx="7543800" cy="4673600"/>
          </a:xfrm>
        </p:spPr>
        <p:txBody>
          <a:bodyPr/>
          <a:lstStyle/>
          <a:p>
            <a:pPr algn="ctr"/>
            <a:r>
              <a:rPr lang="en-US" sz="4000" b="1" dirty="0" smtClean="0"/>
              <a:t>How can you be more efficient with water?</a:t>
            </a:r>
            <a:endParaRPr lang="en-US" sz="4000" b="1" dirty="0"/>
          </a:p>
        </p:txBody>
      </p:sp>
      <p:pic>
        <p:nvPicPr>
          <p:cNvPr id="4" name="Picture 3"/>
          <p:cNvPicPr>
            <a:picLocks noChangeAspect="1"/>
          </p:cNvPicPr>
          <p:nvPr/>
        </p:nvPicPr>
        <p:blipFill rotWithShape="1">
          <a:blip r:embed="rId3"/>
          <a:srcRect r="10807"/>
          <a:stretch/>
        </p:blipFill>
        <p:spPr>
          <a:xfrm>
            <a:off x="7039430" y="2035249"/>
            <a:ext cx="2086428" cy="1754414"/>
          </a:xfrm>
          <a:prstGeom prst="rect">
            <a:avLst/>
          </a:prstGeom>
        </p:spPr>
      </p:pic>
      <p:pic>
        <p:nvPicPr>
          <p:cNvPr id="11" name="Picture 10" descr="download.jpeg"/>
          <p:cNvPicPr>
            <a:picLocks noChangeAspect="1"/>
          </p:cNvPicPr>
          <p:nvPr/>
        </p:nvPicPr>
        <p:blipFill rotWithShape="1">
          <a:blip r:embed="rId4">
            <a:extLst>
              <a:ext uri="{28A0092B-C50C-407E-A947-70E740481C1C}">
                <a14:useLocalDpi xmlns:a14="http://schemas.microsoft.com/office/drawing/2010/main" val="0"/>
              </a:ext>
            </a:extLst>
          </a:blip>
          <a:srcRect l="12497"/>
          <a:stretch/>
        </p:blipFill>
        <p:spPr>
          <a:xfrm>
            <a:off x="2411791" y="2048378"/>
            <a:ext cx="2049528" cy="1754414"/>
          </a:xfrm>
          <a:prstGeom prst="rect">
            <a:avLst/>
          </a:prstGeom>
        </p:spPr>
      </p:pic>
      <p:pic>
        <p:nvPicPr>
          <p:cNvPr id="12" name="Picture 11" descr="Screen Shot 2017-06-10 at 4.29.46 PM.png"/>
          <p:cNvPicPr>
            <a:picLocks noChangeAspect="1"/>
          </p:cNvPicPr>
          <p:nvPr/>
        </p:nvPicPr>
        <p:blipFill rotWithShape="1">
          <a:blip r:embed="rId5">
            <a:extLst>
              <a:ext uri="{28A0092B-C50C-407E-A947-70E740481C1C}">
                <a14:useLocalDpi xmlns:a14="http://schemas.microsoft.com/office/drawing/2010/main" val="0"/>
              </a:ext>
            </a:extLst>
          </a:blip>
          <a:srcRect l="15234" r="14128"/>
          <a:stretch/>
        </p:blipFill>
        <p:spPr>
          <a:xfrm>
            <a:off x="21770" y="2048378"/>
            <a:ext cx="2086428" cy="1767543"/>
          </a:xfrm>
          <a:prstGeom prst="rect">
            <a:avLst/>
          </a:prstGeom>
        </p:spPr>
      </p:pic>
      <p:pic>
        <p:nvPicPr>
          <p:cNvPr id="13" name="Picture 12"/>
          <p:cNvPicPr>
            <a:picLocks noChangeAspect="1"/>
          </p:cNvPicPr>
          <p:nvPr/>
        </p:nvPicPr>
        <p:blipFill rotWithShape="1">
          <a:blip r:embed="rId6"/>
          <a:srcRect l="26596" r="6915"/>
          <a:stretch/>
        </p:blipFill>
        <p:spPr>
          <a:xfrm>
            <a:off x="4726216" y="2035249"/>
            <a:ext cx="2086428" cy="1767543"/>
          </a:xfrm>
          <a:prstGeom prst="rect">
            <a:avLst/>
          </a:prstGeom>
        </p:spPr>
      </p:pic>
    </p:spTree>
    <p:extLst>
      <p:ext uri="{BB962C8B-B14F-4D97-AF65-F5344CB8AC3E}">
        <p14:creationId xmlns:p14="http://schemas.microsoft.com/office/powerpoint/2010/main" val="2064650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4237" b="6001"/>
          <a:stretch/>
        </p:blipFill>
        <p:spPr>
          <a:xfrm>
            <a:off x="0" y="326572"/>
            <a:ext cx="9144000" cy="6150428"/>
          </a:xfrm>
          <a:prstGeom prst="rect">
            <a:avLst/>
          </a:prstGeom>
        </p:spPr>
      </p:pic>
      <p:sp>
        <p:nvSpPr>
          <p:cNvPr id="12" name="TextBox 11"/>
          <p:cNvSpPr txBox="1"/>
          <p:nvPr/>
        </p:nvSpPr>
        <p:spPr>
          <a:xfrm>
            <a:off x="961571" y="1455171"/>
            <a:ext cx="7402286" cy="1569660"/>
          </a:xfrm>
          <a:prstGeom prst="rect">
            <a:avLst/>
          </a:prstGeom>
          <a:noFill/>
        </p:spPr>
        <p:txBody>
          <a:bodyPr wrap="square" rtlCol="0">
            <a:spAutoFit/>
          </a:bodyPr>
          <a:lstStyle/>
          <a:p>
            <a:pPr lvl="0" algn="ctr"/>
            <a:r>
              <a:rPr lang="en-US" sz="4800" b="1" dirty="0" smtClean="0">
                <a:latin typeface="+mj-lt"/>
                <a:cs typeface="Adobe Caslon Pro"/>
              </a:rPr>
              <a:t>How do producers know when to irrigate?</a:t>
            </a:r>
            <a:endParaRPr lang="en-US" sz="4800" dirty="0">
              <a:latin typeface="+mj-lt"/>
              <a:cs typeface="Adobe Caslon Pro"/>
            </a:endParaRPr>
          </a:p>
        </p:txBody>
      </p:sp>
      <p:pic>
        <p:nvPicPr>
          <p:cNvPr id="10" name="Shape 18"/>
          <p:cNvPicPr preferRelativeResize="0"/>
          <p:nvPr/>
        </p:nvPicPr>
        <p:blipFill rotWithShape="1">
          <a:blip r:embed="rId4">
            <a:alphaModFix/>
          </a:blip>
          <a:srcRect/>
          <a:stretch/>
        </p:blipFill>
        <p:spPr>
          <a:xfrm>
            <a:off x="7848600" y="5486400"/>
            <a:ext cx="1127759" cy="798574"/>
          </a:xfrm>
          <a:prstGeom prst="rect">
            <a:avLst/>
          </a:prstGeom>
          <a:noFill/>
          <a:ln>
            <a:noFill/>
          </a:ln>
        </p:spPr>
      </p:pic>
    </p:spTree>
    <p:extLst>
      <p:ext uri="{BB962C8B-B14F-4D97-AF65-F5344CB8AC3E}">
        <p14:creationId xmlns:p14="http://schemas.microsoft.com/office/powerpoint/2010/main" val="15217401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t>ET Gauge</a:t>
            </a:r>
            <a:endParaRPr lang="en-US" sz="4000" b="1" dirty="0"/>
          </a:p>
        </p:txBody>
      </p:sp>
      <p:sp>
        <p:nvSpPr>
          <p:cNvPr id="3" name="Text Placeholder 2"/>
          <p:cNvSpPr>
            <a:spLocks noGrp="1"/>
          </p:cNvSpPr>
          <p:nvPr>
            <p:ph type="body" idx="1"/>
          </p:nvPr>
        </p:nvSpPr>
        <p:spPr>
          <a:xfrm>
            <a:off x="4281714" y="1498600"/>
            <a:ext cx="4680858" cy="2456543"/>
          </a:xfrm>
        </p:spPr>
        <p:txBody>
          <a:bodyPr/>
          <a:lstStyle/>
          <a:p>
            <a:r>
              <a:rPr lang="en-US" b="1" dirty="0"/>
              <a:t>ET Gauge – </a:t>
            </a:r>
            <a:r>
              <a:rPr lang="en-US" dirty="0"/>
              <a:t>a device used to measures evaporation and transpiration, or </a:t>
            </a:r>
            <a:r>
              <a:rPr lang="en-US" dirty="0" smtClean="0"/>
              <a:t>EVAPOTRANSPIRATION</a:t>
            </a:r>
            <a:r>
              <a:rPr lang="en-US" dirty="0"/>
              <a:t>, from soil and </a:t>
            </a:r>
            <a:r>
              <a:rPr lang="en-US" dirty="0" smtClean="0"/>
              <a:t>plants</a:t>
            </a:r>
          </a:p>
          <a:p>
            <a:endParaRPr lang="en-US" dirty="0"/>
          </a:p>
          <a:p>
            <a:r>
              <a:rPr lang="en-US" b="1" dirty="0"/>
              <a:t>Evaporation – </a:t>
            </a:r>
            <a:r>
              <a:rPr lang="en-US" dirty="0"/>
              <a:t>loss of water from soil surface</a:t>
            </a:r>
            <a:r>
              <a:rPr lang="en-US" dirty="0"/>
              <a:t> </a:t>
            </a:r>
            <a:endParaRPr lang="en-US" dirty="0" smtClean="0"/>
          </a:p>
          <a:p>
            <a:endParaRPr lang="en-US" dirty="0" smtClean="0"/>
          </a:p>
          <a:p>
            <a:r>
              <a:rPr lang="en-US" b="1" dirty="0"/>
              <a:t>Transpiration – </a:t>
            </a:r>
            <a:r>
              <a:rPr lang="en-US" dirty="0"/>
              <a:t>loss of water from the leaves of crop</a:t>
            </a:r>
          </a:p>
          <a:p>
            <a:endParaRPr lang="en-US" dirty="0"/>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93914" y="1897743"/>
            <a:ext cx="3842657" cy="3664756"/>
          </a:xfrm>
          <a:prstGeom prst="rect">
            <a:avLst/>
          </a:prstGeom>
          <a:solidFill>
            <a:srgbClr val="FFFFFF">
              <a:shade val="85000"/>
            </a:srgbClr>
          </a:solidFill>
          <a:ln w="88900" cap="sq">
            <a:solidFill>
              <a:srgbClr val="BB000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91122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t>Soil Moisture Sensors</a:t>
            </a:r>
            <a:endParaRPr lang="en-US" sz="4000" b="1" dirty="0"/>
          </a:p>
        </p:txBody>
      </p:sp>
      <p:sp>
        <p:nvSpPr>
          <p:cNvPr id="3" name="Text Placeholder 2"/>
          <p:cNvSpPr>
            <a:spLocks noGrp="1"/>
          </p:cNvSpPr>
          <p:nvPr>
            <p:ph type="body" idx="1"/>
          </p:nvPr>
        </p:nvSpPr>
        <p:spPr>
          <a:xfrm>
            <a:off x="4088493" y="4637314"/>
            <a:ext cx="4892222" cy="1531257"/>
          </a:xfrm>
        </p:spPr>
        <p:txBody>
          <a:bodyPr/>
          <a:lstStyle/>
          <a:p>
            <a:r>
              <a:rPr lang="en-US" b="1" dirty="0"/>
              <a:t>Soil Moisture Sensors - </a:t>
            </a:r>
            <a:r>
              <a:rPr lang="en-US" dirty="0"/>
              <a:t>a device that measures the quantity of water contained in </a:t>
            </a:r>
            <a:r>
              <a:rPr lang="en-US" dirty="0" smtClean="0"/>
              <a:t>soil</a:t>
            </a:r>
            <a:endParaRPr lang="en-US" dirty="0"/>
          </a:p>
        </p:txBody>
      </p:sp>
      <p:pic>
        <p:nvPicPr>
          <p:cNvPr id="4" name="Picture 3" descr="2005_0710image0092"/>
          <p:cNvPicPr/>
          <p:nvPr/>
        </p:nvPicPr>
        <p:blipFill>
          <a:blip r:embed="rId2" cstate="print"/>
          <a:srcRect/>
          <a:stretch>
            <a:fillRect/>
          </a:stretch>
        </p:blipFill>
        <p:spPr bwMode="auto">
          <a:xfrm>
            <a:off x="574221" y="1498600"/>
            <a:ext cx="3350986" cy="4467981"/>
          </a:xfrm>
          <a:prstGeom prst="rect">
            <a:avLst/>
          </a:prstGeom>
          <a:solidFill>
            <a:srgbClr val="FFFFFF">
              <a:shade val="85000"/>
            </a:srgbClr>
          </a:solidFill>
          <a:ln w="88900" cap="sq">
            <a:solidFill>
              <a:srgbClr val="BB000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p:cNvGrpSpPr/>
          <p:nvPr/>
        </p:nvGrpSpPr>
        <p:grpSpPr bwMode="auto">
          <a:xfrm>
            <a:off x="4630912" y="1498600"/>
            <a:ext cx="3620770" cy="2975610"/>
            <a:chOff x="0" y="0"/>
            <a:chExt cx="2651" cy="1993"/>
          </a:xfrm>
        </p:grpSpPr>
        <p:pic>
          <p:nvPicPr>
            <p:cNvPr id="6" name="Picture 5"/>
            <p:cNvPicPr>
              <a:picLocks noChangeAspect="1" noChangeArrowheads="1"/>
            </p:cNvPicPr>
            <p:nvPr/>
          </p:nvPicPr>
          <p:blipFill>
            <a:blip r:embed="rId3" cstate="print"/>
            <a:srcRect/>
            <a:stretch>
              <a:fillRect/>
            </a:stretch>
          </p:blipFill>
          <p:spPr bwMode="auto">
            <a:xfrm>
              <a:off x="12" y="13"/>
              <a:ext cx="2629" cy="1969"/>
            </a:xfrm>
            <a:prstGeom prst="rect">
              <a:avLst/>
            </a:prstGeom>
            <a:solidFill>
              <a:srgbClr val="FFFFFF">
                <a:shade val="85000"/>
              </a:srgbClr>
            </a:solidFill>
            <a:ln w="88900" cap="sq">
              <a:solidFill>
                <a:srgbClr val="BB000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a:spLocks noChangeArrowheads="1"/>
            </p:cNvSpPr>
            <p:nvPr/>
          </p:nvSpPr>
          <p:spPr bwMode="auto">
            <a:xfrm>
              <a:off x="0" y="0"/>
              <a:ext cx="2651" cy="1993"/>
            </a:xfrm>
            <a:prstGeom prst="rect">
              <a:avLst/>
            </a:prstGeom>
            <a:noFill/>
            <a:ln w="34925" cap="rnd">
              <a:solidFill>
                <a:srgbClr val="BB0004"/>
              </a:solidFill>
              <a:miter lim="800000"/>
              <a:headEnd/>
              <a:tailEnd/>
            </a:ln>
          </p:spPr>
          <p:txBody>
            <a:bodyPr/>
            <a:lstStyle/>
            <a:p>
              <a:pPr marL="0" marR="0">
                <a:spcBef>
                  <a:spcPts val="0"/>
                </a:spcBef>
                <a:spcAft>
                  <a:spcPts val="0"/>
                </a:spcAft>
              </a:pPr>
              <a:r>
                <a:rPr lang="en-US" sz="1200">
                  <a:effectLst/>
                  <a:latin typeface="Cambria"/>
                  <a:ea typeface="Times New Roman"/>
                  <a:cs typeface="Times New Roman"/>
                </a:rPr>
                <a:t> </a:t>
              </a:r>
              <a:endParaRPr lang="en-US" sz="1200">
                <a:effectLst/>
                <a:latin typeface="Cambria"/>
                <a:ea typeface="ＭＳ 明朝"/>
                <a:cs typeface="Times New Roman"/>
              </a:endParaRPr>
            </a:p>
          </p:txBody>
        </p:sp>
      </p:grpSp>
    </p:spTree>
    <p:extLst>
      <p:ext uri="{BB962C8B-B14F-4D97-AF65-F5344CB8AC3E}">
        <p14:creationId xmlns:p14="http://schemas.microsoft.com/office/powerpoint/2010/main" val="18050272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95" y="459878"/>
            <a:ext cx="8769684" cy="649701"/>
          </a:xfrm>
        </p:spPr>
        <p:txBody>
          <a:bodyPr/>
          <a:lstStyle/>
          <a:p>
            <a:pPr algn="ctr"/>
            <a:r>
              <a:rPr lang="en-US" sz="4000" b="1" dirty="0" smtClean="0"/>
              <a:t>Irrigation Management Plan</a:t>
            </a:r>
            <a:endParaRPr lang="en-US" sz="4000" b="1" dirty="0"/>
          </a:p>
        </p:txBody>
      </p:sp>
      <p:pic>
        <p:nvPicPr>
          <p:cNvPr id="23" name="Shape 18"/>
          <p:cNvPicPr preferRelativeResize="0"/>
          <p:nvPr/>
        </p:nvPicPr>
        <p:blipFill rotWithShape="1">
          <a:blip r:embed="rId3">
            <a:alphaModFix/>
          </a:blip>
          <a:srcRect/>
          <a:stretch/>
        </p:blipFill>
        <p:spPr>
          <a:xfrm>
            <a:off x="7848600" y="5486400"/>
            <a:ext cx="1127759" cy="798574"/>
          </a:xfrm>
          <a:prstGeom prst="rect">
            <a:avLst/>
          </a:prstGeom>
          <a:noFill/>
          <a:ln>
            <a:noFill/>
          </a:ln>
        </p:spPr>
      </p:pic>
      <p:pic>
        <p:nvPicPr>
          <p:cNvPr id="22" name="Picture 21"/>
          <p:cNvPicPr>
            <a:picLocks noChangeAspect="1"/>
          </p:cNvPicPr>
          <p:nvPr/>
        </p:nvPicPr>
        <p:blipFill rotWithShape="1">
          <a:blip r:embed="rId4"/>
          <a:srcRect l="10886" r="6520"/>
          <a:stretch/>
        </p:blipFill>
        <p:spPr>
          <a:xfrm>
            <a:off x="4789716" y="1569357"/>
            <a:ext cx="4082143" cy="3311071"/>
          </a:xfrm>
          <a:prstGeom prst="rect">
            <a:avLst/>
          </a:prstGeom>
          <a:solidFill>
            <a:srgbClr val="FFFFFF">
              <a:shade val="85000"/>
            </a:srgbClr>
          </a:solidFill>
          <a:ln w="88900" cap="sq">
            <a:solidFill>
              <a:srgbClr val="BB000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Box 24"/>
          <p:cNvSpPr txBox="1"/>
          <p:nvPr/>
        </p:nvSpPr>
        <p:spPr>
          <a:xfrm>
            <a:off x="4789715" y="4975818"/>
            <a:ext cx="4082143" cy="523220"/>
          </a:xfrm>
          <a:prstGeom prst="rect">
            <a:avLst/>
          </a:prstGeom>
          <a:noFill/>
        </p:spPr>
        <p:txBody>
          <a:bodyPr wrap="square" rtlCol="0">
            <a:spAutoFit/>
          </a:bodyPr>
          <a:lstStyle/>
          <a:p>
            <a:pPr algn="ctr"/>
            <a:r>
              <a:rPr lang="en-US" sz="2800" b="1" dirty="0" smtClean="0"/>
              <a:t>Pat &amp; Pam Producer</a:t>
            </a:r>
            <a:endParaRPr lang="en-US" sz="2800" b="1" dirty="0"/>
          </a:p>
        </p:txBody>
      </p:sp>
      <p:sp>
        <p:nvSpPr>
          <p:cNvPr id="26" name="TextBox 25"/>
          <p:cNvSpPr txBox="1"/>
          <p:nvPr/>
        </p:nvSpPr>
        <p:spPr>
          <a:xfrm>
            <a:off x="351970" y="1517786"/>
            <a:ext cx="4437745" cy="4376582"/>
          </a:xfrm>
          <a:prstGeom prst="rect">
            <a:avLst/>
          </a:prstGeom>
          <a:noFill/>
        </p:spPr>
        <p:txBody>
          <a:bodyPr wrap="square" rtlCol="0">
            <a:spAutoFit/>
          </a:bodyPr>
          <a:lstStyle/>
          <a:p>
            <a:r>
              <a:rPr lang="en-US" sz="2800" b="1" dirty="0" smtClean="0"/>
              <a:t>Consider:</a:t>
            </a:r>
          </a:p>
          <a:p>
            <a:pPr marL="342900" lvl="0" indent="-342900">
              <a:lnSpc>
                <a:spcPct val="120000"/>
              </a:lnSpc>
              <a:buFont typeface="Arial"/>
              <a:buChar char="•"/>
            </a:pPr>
            <a:r>
              <a:rPr lang="en-US" sz="2400" dirty="0" smtClean="0"/>
              <a:t>Type </a:t>
            </a:r>
            <a:r>
              <a:rPr lang="en-US" sz="2400" dirty="0"/>
              <a:t>of tillage </a:t>
            </a:r>
            <a:r>
              <a:rPr lang="en-US" sz="2400" dirty="0" smtClean="0"/>
              <a:t>practice</a:t>
            </a:r>
          </a:p>
          <a:p>
            <a:pPr marL="342900" lvl="0" indent="-342900">
              <a:lnSpc>
                <a:spcPct val="120000"/>
              </a:lnSpc>
              <a:buFont typeface="Arial"/>
              <a:buChar char="•"/>
            </a:pPr>
            <a:r>
              <a:rPr lang="en-US" sz="2400" dirty="0" smtClean="0"/>
              <a:t>Type of irrigation system</a:t>
            </a:r>
          </a:p>
          <a:p>
            <a:pPr marL="342900" lvl="0" indent="-342900">
              <a:lnSpc>
                <a:spcPct val="120000"/>
              </a:lnSpc>
              <a:buFont typeface="Arial"/>
              <a:buChar char="•"/>
            </a:pPr>
            <a:r>
              <a:rPr lang="en-US" sz="2400" dirty="0" smtClean="0"/>
              <a:t>Number of inches corn needs during growing season</a:t>
            </a:r>
          </a:p>
          <a:p>
            <a:pPr marL="342900" lvl="0" indent="-342900">
              <a:lnSpc>
                <a:spcPct val="120000"/>
              </a:lnSpc>
              <a:buFont typeface="Arial"/>
              <a:buChar char="•"/>
            </a:pPr>
            <a:r>
              <a:rPr lang="en-US" sz="2400" dirty="0" smtClean="0"/>
              <a:t>Historical precipitation </a:t>
            </a:r>
            <a:br>
              <a:rPr lang="en-US" sz="2400" dirty="0" smtClean="0"/>
            </a:br>
            <a:r>
              <a:rPr lang="en-US" sz="2400" dirty="0" smtClean="0"/>
              <a:t>(in science notebook)</a:t>
            </a:r>
          </a:p>
          <a:p>
            <a:pPr marL="342900" lvl="0" indent="-342900">
              <a:lnSpc>
                <a:spcPct val="120000"/>
              </a:lnSpc>
              <a:buFont typeface="Arial"/>
              <a:buChar char="•"/>
            </a:pPr>
            <a:r>
              <a:rPr lang="en-US" sz="2400" dirty="0" smtClean="0"/>
              <a:t>Irrigation technology/tools</a:t>
            </a:r>
            <a:endParaRPr lang="en-US" sz="2400" dirty="0"/>
          </a:p>
          <a:p>
            <a:pPr lvl="0"/>
            <a:endParaRPr lang="en-US" sz="2000" dirty="0" smtClean="0"/>
          </a:p>
        </p:txBody>
      </p:sp>
    </p:spTree>
    <p:extLst>
      <p:ext uri="{BB962C8B-B14F-4D97-AF65-F5344CB8AC3E}">
        <p14:creationId xmlns:p14="http://schemas.microsoft.com/office/powerpoint/2010/main" val="26087390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584200"/>
            <a:ext cx="8229600" cy="1143000"/>
          </a:xfrm>
        </p:spPr>
        <p:txBody>
          <a:bodyPr/>
          <a:lstStyle/>
          <a:p>
            <a:pPr algn="ctr"/>
            <a:r>
              <a:rPr lang="en-US" sz="4000" b="1" dirty="0" smtClean="0"/>
              <a:t>Chalk Talk!</a:t>
            </a:r>
            <a:endParaRPr lang="en-US" sz="4000" b="1" dirty="0"/>
          </a:p>
        </p:txBody>
      </p:sp>
      <p:pic>
        <p:nvPicPr>
          <p:cNvPr id="6" name="Picture 5"/>
          <p:cNvPicPr/>
          <p:nvPr/>
        </p:nvPicPr>
        <p:blipFill rotWithShape="1">
          <a:blip r:embed="rId3">
            <a:extLst>
              <a:ext uri="{28A0092B-C50C-407E-A947-70E740481C1C}">
                <a14:useLocalDpi xmlns:a14="http://schemas.microsoft.com/office/drawing/2010/main" val="0"/>
              </a:ext>
            </a:extLst>
          </a:blip>
          <a:srcRect t="4403" r="2295"/>
          <a:stretch/>
        </p:blipFill>
        <p:spPr>
          <a:xfrm>
            <a:off x="1741714" y="1727200"/>
            <a:ext cx="5406572" cy="3687269"/>
          </a:xfrm>
          <a:prstGeom prst="rect">
            <a:avLst/>
          </a:prstGeom>
          <a:solidFill>
            <a:srgbClr val="FFFFFF">
              <a:shade val="85000"/>
            </a:srgbClr>
          </a:solidFill>
          <a:ln w="88900" cap="sq">
            <a:solidFill>
              <a:srgbClr val="BB000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49587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Shape 145"/>
          <p:cNvPicPr preferRelativeResize="0"/>
          <p:nvPr/>
        </p:nvPicPr>
        <p:blipFill rotWithShape="1">
          <a:blip r:embed="rId3">
            <a:alphaModFix/>
          </a:blip>
          <a:srcRect/>
          <a:stretch/>
        </p:blipFill>
        <p:spPr>
          <a:xfrm>
            <a:off x="3429000" y="2724665"/>
            <a:ext cx="2286000" cy="1618734"/>
          </a:xfrm>
          <a:prstGeom prst="rect">
            <a:avLst/>
          </a:prstGeom>
          <a:noFill/>
          <a:ln>
            <a:noFill/>
          </a:ln>
        </p:spPr>
      </p:pic>
      <p:sp>
        <p:nvSpPr>
          <p:cNvPr id="146" name="Shape 146"/>
          <p:cNvSpPr txBox="1"/>
          <p:nvPr/>
        </p:nvSpPr>
        <p:spPr>
          <a:xfrm>
            <a:off x="381000" y="5943600"/>
            <a:ext cx="8381999" cy="11079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100" b="0" i="0" u="none" strike="noStrike" cap="none">
                <a:solidFill>
                  <a:schemeClr val="lt1"/>
                </a:solidFill>
                <a:latin typeface="Calibri"/>
                <a:ea typeface="Calibri"/>
                <a:cs typeface="Calibri"/>
                <a:sym typeface="Calibri"/>
              </a:rPr>
              <a:t>Extension is a Division of the Institute of Agriculture and Natural Resources at the University of Nebraska–Lincoln cooperating with the Counties and the United States Department of Agriculture.</a:t>
            </a:r>
          </a:p>
          <a:p>
            <a:pPr marL="0" marR="0" lvl="0" indent="0" algn="ctr" rtl="0">
              <a:lnSpc>
                <a:spcPct val="100000"/>
              </a:lnSpc>
              <a:spcBef>
                <a:spcPts val="0"/>
              </a:spcBef>
              <a:spcAft>
                <a:spcPts val="0"/>
              </a:spcAft>
              <a:buClr>
                <a:srgbClr val="000000"/>
              </a:buClr>
              <a:buFont typeface="Arial"/>
              <a:buNone/>
            </a:pPr>
            <a:endParaRPr sz="11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11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11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ct val="25000"/>
              <a:buFont typeface="Calibri"/>
              <a:buNone/>
            </a:pPr>
            <a:r>
              <a:rPr lang="en-US" sz="1100" b="0" i="0" u="none" strike="noStrike" cap="none">
                <a:solidFill>
                  <a:schemeClr val="lt1"/>
                </a:solidFill>
                <a:latin typeface="Calibri"/>
                <a:ea typeface="Calibri"/>
                <a:cs typeface="Calibri"/>
                <a:sym typeface="Calibri"/>
              </a:rPr>
              <a:t>University of Nebraska–Lincoln Extension educational programs abide with the nondiscrimination policies of the University of Nebraska–Lincoln and the United States Department of Agriculture.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0726"/>
            <a:ext cx="9144000" cy="1143000"/>
          </a:xfrm>
        </p:spPr>
        <p:txBody>
          <a:bodyPr/>
          <a:lstStyle/>
          <a:p>
            <a:pPr algn="ctr"/>
            <a:r>
              <a:rPr lang="en-US" sz="6000" b="1" dirty="0" smtClean="0">
                <a:latin typeface="Abadi MT Condensed Extra Bold"/>
                <a:cs typeface="Abadi MT Condensed Extra Bold"/>
              </a:rPr>
              <a:t>Water in the World</a:t>
            </a:r>
            <a:endParaRPr lang="en-US" sz="6000" b="1" dirty="0">
              <a:latin typeface="Abadi MT Condensed Extra Bold"/>
              <a:cs typeface="Abadi MT Condensed Extra Bold"/>
            </a:endParaRPr>
          </a:p>
        </p:txBody>
      </p:sp>
      <p:pic>
        <p:nvPicPr>
          <p:cNvPr id="3" name="Picture 2"/>
          <p:cNvPicPr>
            <a:picLocks noChangeAspect="1"/>
          </p:cNvPicPr>
          <p:nvPr/>
        </p:nvPicPr>
        <p:blipFill>
          <a:blip r:embed="rId3"/>
          <a:stretch>
            <a:fillRect/>
          </a:stretch>
        </p:blipFill>
        <p:spPr>
          <a:xfrm>
            <a:off x="2262812" y="1893726"/>
            <a:ext cx="4607667" cy="4589945"/>
          </a:xfrm>
          <a:prstGeom prst="rect">
            <a:avLst/>
          </a:prstGeom>
        </p:spPr>
      </p:pic>
    </p:spTree>
    <p:extLst>
      <p:ext uri="{BB962C8B-B14F-4D97-AF65-F5344CB8AC3E}">
        <p14:creationId xmlns:p14="http://schemas.microsoft.com/office/powerpoint/2010/main" val="41864767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550" y="740755"/>
            <a:ext cx="8900450" cy="1143000"/>
          </a:xfrm>
        </p:spPr>
        <p:txBody>
          <a:bodyPr/>
          <a:lstStyle/>
          <a:p>
            <a:r>
              <a:rPr lang="en-US" sz="3800" b="1" dirty="0" smtClean="0"/>
              <a:t>Factors Affecting </a:t>
            </a:r>
            <a:r>
              <a:rPr lang="en-US" sz="3800" b="1" dirty="0"/>
              <a:t>Irrigation Efficiency</a:t>
            </a:r>
            <a:endParaRPr lang="en-US" sz="3800" b="1" dirty="0"/>
          </a:p>
        </p:txBody>
      </p:sp>
      <p:pic>
        <p:nvPicPr>
          <p:cNvPr id="5" name="Picture 4" descr="field.jpg"/>
          <p:cNvPicPr>
            <a:picLocks noChangeAspect="1"/>
          </p:cNvPicPr>
          <p:nvPr/>
        </p:nvPicPr>
        <p:blipFill rotWithShape="1">
          <a:blip r:embed="rId3">
            <a:extLst>
              <a:ext uri="{28A0092B-C50C-407E-A947-70E740481C1C}">
                <a14:useLocalDpi xmlns:a14="http://schemas.microsoft.com/office/drawing/2010/main" val="0"/>
              </a:ext>
            </a:extLst>
          </a:blip>
          <a:srcRect l="35040"/>
          <a:stretch/>
        </p:blipFill>
        <p:spPr>
          <a:xfrm>
            <a:off x="887217" y="1777462"/>
            <a:ext cx="3506182" cy="3581400"/>
          </a:xfrm>
          <a:prstGeom prst="rect">
            <a:avLst/>
          </a:prstGeom>
          <a:solidFill>
            <a:srgbClr val="FFFFFF">
              <a:shade val="85000"/>
            </a:srgbClr>
          </a:solidFill>
          <a:ln w="88900" cap="sq">
            <a:solidFill>
              <a:srgbClr val="BB000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a:srcRect l="16816" r="18522"/>
          <a:stretch/>
        </p:blipFill>
        <p:spPr>
          <a:xfrm>
            <a:off x="4749225" y="1777462"/>
            <a:ext cx="3506182" cy="3600474"/>
          </a:xfrm>
          <a:prstGeom prst="rect">
            <a:avLst/>
          </a:prstGeom>
          <a:solidFill>
            <a:srgbClr val="FFFFFF">
              <a:shade val="85000"/>
            </a:srgbClr>
          </a:solidFill>
          <a:ln w="88900" cap="sq">
            <a:solidFill>
              <a:srgbClr val="BB000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10878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3" name="Residue Animation 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8832" y="970125"/>
            <a:ext cx="7243403" cy="4109625"/>
          </a:xfrm>
          <a:prstGeom prst="rect">
            <a:avLst/>
          </a:prstGeom>
        </p:spPr>
      </p:pic>
      <p:sp>
        <p:nvSpPr>
          <p:cNvPr id="5" name="TextBox 4"/>
          <p:cNvSpPr txBox="1"/>
          <p:nvPr/>
        </p:nvSpPr>
        <p:spPr>
          <a:xfrm>
            <a:off x="602409" y="5743107"/>
            <a:ext cx="3500486" cy="461665"/>
          </a:xfrm>
          <a:prstGeom prst="rect">
            <a:avLst/>
          </a:prstGeom>
          <a:noFill/>
        </p:spPr>
        <p:txBody>
          <a:bodyPr wrap="square" rtlCol="0">
            <a:spAutoFit/>
          </a:bodyPr>
          <a:lstStyle/>
          <a:p>
            <a:r>
              <a:rPr lang="en-US" sz="2400" dirty="0" smtClean="0"/>
              <a:t>Click Play!</a:t>
            </a:r>
            <a:endParaRPr lang="en-US" sz="2400" dirty="0"/>
          </a:p>
        </p:txBody>
      </p:sp>
      <p:sp>
        <p:nvSpPr>
          <p:cNvPr id="6" name="Up Arrow 5"/>
          <p:cNvSpPr/>
          <p:nvPr/>
        </p:nvSpPr>
        <p:spPr>
          <a:xfrm>
            <a:off x="1164503" y="5170393"/>
            <a:ext cx="374470" cy="5727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suat03\Research Projects\BREBS_9_No-Till_Holdrege\Research Pictures\04_06_10\DSC03408.JPG"/>
          <p:cNvPicPr/>
          <p:nvPr/>
        </p:nvPicPr>
        <p:blipFill rotWithShape="1">
          <a:blip r:embed="rId2">
            <a:extLst>
              <a:ext uri="{28A0092B-C50C-407E-A947-70E740481C1C}">
                <a14:useLocalDpi xmlns:a14="http://schemas.microsoft.com/office/drawing/2010/main" val="0"/>
              </a:ext>
            </a:extLst>
          </a:blip>
          <a:srcRect b="10588"/>
          <a:stretch/>
        </p:blipFill>
        <p:spPr bwMode="auto">
          <a:xfrm>
            <a:off x="0" y="313112"/>
            <a:ext cx="9144000" cy="6241074"/>
          </a:xfrm>
          <a:prstGeom prst="rect">
            <a:avLst/>
          </a:prstGeom>
          <a:noFill/>
          <a:ln>
            <a:noFill/>
          </a:ln>
        </p:spPr>
      </p:pic>
      <p:sp>
        <p:nvSpPr>
          <p:cNvPr id="4" name="Rectangle 3"/>
          <p:cNvSpPr/>
          <p:nvPr/>
        </p:nvSpPr>
        <p:spPr>
          <a:xfrm>
            <a:off x="20205" y="3687220"/>
            <a:ext cx="7039639" cy="2369880"/>
          </a:xfrm>
          <a:prstGeom prst="rect">
            <a:avLst/>
          </a:prstGeom>
          <a:solidFill>
            <a:schemeClr val="bg1">
              <a:alpha val="86000"/>
            </a:schemeClr>
          </a:solidFill>
        </p:spPr>
        <p:txBody>
          <a:bodyPr wrap="square">
            <a:spAutoFit/>
          </a:bodyPr>
          <a:lstStyle/>
          <a:p>
            <a:pPr algn="ctr"/>
            <a:r>
              <a:rPr lang="en-US" sz="3600" b="1" dirty="0"/>
              <a:t>Long </a:t>
            </a:r>
            <a:r>
              <a:rPr lang="en-US" sz="3600" b="1" dirty="0" smtClean="0"/>
              <a:t>term, </a:t>
            </a:r>
            <a:r>
              <a:rPr lang="en-US" sz="3600" b="1" dirty="0"/>
              <a:t>no-till leads </a:t>
            </a:r>
            <a:r>
              <a:rPr lang="en-US" sz="3600" b="1" dirty="0" smtClean="0"/>
              <a:t>to: </a:t>
            </a:r>
            <a:endParaRPr lang="en-US" sz="900" dirty="0" smtClean="0"/>
          </a:p>
          <a:p>
            <a:pPr marL="742950" lvl="4" indent="-742950">
              <a:buAutoNum type="arabicParenR"/>
            </a:pPr>
            <a:r>
              <a:rPr lang="en-US" sz="2800" dirty="0" smtClean="0"/>
              <a:t>better </a:t>
            </a:r>
            <a:r>
              <a:rPr lang="en-US" sz="2800" dirty="0"/>
              <a:t>soil </a:t>
            </a:r>
            <a:r>
              <a:rPr lang="en-US" sz="2800" dirty="0" smtClean="0"/>
              <a:t>structure </a:t>
            </a:r>
          </a:p>
          <a:p>
            <a:pPr marL="742950" lvl="4" indent="-742950">
              <a:buAutoNum type="arabicParenR"/>
            </a:pPr>
            <a:r>
              <a:rPr lang="en-US" sz="2800" dirty="0" smtClean="0"/>
              <a:t>less </a:t>
            </a:r>
            <a:r>
              <a:rPr lang="en-US" sz="2800" dirty="0"/>
              <a:t>soil </a:t>
            </a:r>
            <a:r>
              <a:rPr lang="en-US" sz="2800" dirty="0" smtClean="0"/>
              <a:t>crusting </a:t>
            </a:r>
          </a:p>
          <a:p>
            <a:pPr marL="742950" lvl="4" indent="-742950">
              <a:buAutoNum type="arabicParenR"/>
            </a:pPr>
            <a:r>
              <a:rPr lang="en-US" sz="2800" dirty="0" smtClean="0"/>
              <a:t>greater </a:t>
            </a:r>
            <a:r>
              <a:rPr lang="en-US" sz="2800" dirty="0"/>
              <a:t>infiltration of </a:t>
            </a:r>
            <a:r>
              <a:rPr lang="en-US" sz="2800" dirty="0" smtClean="0"/>
              <a:t>water</a:t>
            </a:r>
          </a:p>
          <a:p>
            <a:pPr marL="742950" lvl="4" indent="-742950">
              <a:buAutoNum type="arabicParenR"/>
            </a:pPr>
            <a:r>
              <a:rPr lang="en-US" sz="2800" dirty="0" smtClean="0"/>
              <a:t>less </a:t>
            </a:r>
            <a:r>
              <a:rPr lang="en-US" sz="2800" dirty="0"/>
              <a:t>surface </a:t>
            </a:r>
            <a:r>
              <a:rPr lang="en-US" sz="2800" dirty="0" smtClean="0"/>
              <a:t>runoff</a:t>
            </a:r>
            <a:endParaRPr lang="en-US" sz="2800" dirty="0"/>
          </a:p>
        </p:txBody>
      </p:sp>
      <p:pic>
        <p:nvPicPr>
          <p:cNvPr id="6" name="Shape 18"/>
          <p:cNvPicPr preferRelativeResize="0"/>
          <p:nvPr/>
        </p:nvPicPr>
        <p:blipFill rotWithShape="1">
          <a:blip r:embed="rId3">
            <a:alphaModFix/>
          </a:blip>
          <a:srcRect/>
          <a:stretch/>
        </p:blipFill>
        <p:spPr>
          <a:xfrm>
            <a:off x="7848600" y="5486400"/>
            <a:ext cx="1127759" cy="798574"/>
          </a:xfrm>
          <a:prstGeom prst="rect">
            <a:avLst/>
          </a:prstGeom>
          <a:noFill/>
          <a:ln>
            <a:noFill/>
          </a:ln>
        </p:spPr>
      </p:pic>
    </p:spTree>
    <p:extLst>
      <p:ext uri="{BB962C8B-B14F-4D97-AF65-F5344CB8AC3E}">
        <p14:creationId xmlns:p14="http://schemas.microsoft.com/office/powerpoint/2010/main" val="13697464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800" b="1" dirty="0"/>
              <a:t>Which soil type </a:t>
            </a:r>
            <a:r>
              <a:rPr lang="en-US" sz="3800" b="1" dirty="0"/>
              <a:t>holds </a:t>
            </a:r>
            <a:r>
              <a:rPr lang="en-US" sz="3800" b="1" dirty="0"/>
              <a:t>more water?</a:t>
            </a:r>
            <a:r>
              <a:rPr lang="en-US" dirty="0"/>
              <a:t/>
            </a:r>
            <a:br>
              <a:rPr lang="en-US" dirty="0"/>
            </a:br>
            <a:endParaRPr lang="en-US" dirty="0"/>
          </a:p>
        </p:txBody>
      </p:sp>
      <p:pic>
        <p:nvPicPr>
          <p:cNvPr id="5" name="Picture 4" descr="Clay-soil-1.jpg"/>
          <p:cNvPicPr>
            <a:picLocks noChangeAspect="1"/>
          </p:cNvPicPr>
          <p:nvPr/>
        </p:nvPicPr>
        <p:blipFill rotWithShape="1">
          <a:blip r:embed="rId3">
            <a:extLst>
              <a:ext uri="{28A0092B-C50C-407E-A947-70E740481C1C}">
                <a14:useLocalDpi xmlns:a14="http://schemas.microsoft.com/office/drawing/2010/main" val="0"/>
              </a:ext>
            </a:extLst>
          </a:blip>
          <a:srcRect b="17763"/>
          <a:stretch/>
        </p:blipFill>
        <p:spPr>
          <a:xfrm>
            <a:off x="571500" y="1927225"/>
            <a:ext cx="3778250" cy="2361406"/>
          </a:xfrm>
          <a:prstGeom prst="rect">
            <a:avLst/>
          </a:prstGeom>
          <a:solidFill>
            <a:srgbClr val="FFFFFF">
              <a:shade val="85000"/>
            </a:srgbClr>
          </a:solidFill>
          <a:ln w="88900" cap="sq">
            <a:solidFill>
              <a:srgbClr val="BB000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4749801" y="1927225"/>
            <a:ext cx="3778249" cy="2361406"/>
          </a:xfrm>
          <a:prstGeom prst="rect">
            <a:avLst/>
          </a:prstGeom>
          <a:solidFill>
            <a:srgbClr val="FFFFFF">
              <a:shade val="85000"/>
            </a:srgbClr>
          </a:solidFill>
          <a:ln w="88900" cap="sq">
            <a:solidFill>
              <a:srgbClr val="BB000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5603875" y="1362075"/>
            <a:ext cx="2111375" cy="523220"/>
          </a:xfrm>
          <a:prstGeom prst="rect">
            <a:avLst/>
          </a:prstGeom>
          <a:noFill/>
        </p:spPr>
        <p:txBody>
          <a:bodyPr wrap="square" rtlCol="0">
            <a:spAutoFit/>
          </a:bodyPr>
          <a:lstStyle/>
          <a:p>
            <a:r>
              <a:rPr lang="en-US" sz="2800" dirty="0" smtClean="0"/>
              <a:t>Coarse Soil</a:t>
            </a:r>
            <a:endParaRPr lang="en-US" sz="2800" dirty="0"/>
          </a:p>
        </p:txBody>
      </p:sp>
      <p:sp>
        <p:nvSpPr>
          <p:cNvPr id="8" name="TextBox 7"/>
          <p:cNvSpPr txBox="1"/>
          <p:nvPr/>
        </p:nvSpPr>
        <p:spPr>
          <a:xfrm>
            <a:off x="1676400" y="1352550"/>
            <a:ext cx="2111375" cy="523220"/>
          </a:xfrm>
          <a:prstGeom prst="rect">
            <a:avLst/>
          </a:prstGeom>
          <a:noFill/>
        </p:spPr>
        <p:txBody>
          <a:bodyPr wrap="square" rtlCol="0">
            <a:spAutoFit/>
          </a:bodyPr>
          <a:lstStyle/>
          <a:p>
            <a:r>
              <a:rPr lang="en-US" sz="2800" dirty="0" smtClean="0"/>
              <a:t>Fine Soil</a:t>
            </a:r>
            <a:endParaRPr lang="en-US" sz="2800" dirty="0"/>
          </a:p>
        </p:txBody>
      </p:sp>
      <p:sp>
        <p:nvSpPr>
          <p:cNvPr id="9" name="TextBox 8"/>
          <p:cNvSpPr txBox="1"/>
          <p:nvPr/>
        </p:nvSpPr>
        <p:spPr>
          <a:xfrm>
            <a:off x="761999" y="4388958"/>
            <a:ext cx="3222626" cy="707886"/>
          </a:xfrm>
          <a:prstGeom prst="rect">
            <a:avLst/>
          </a:prstGeom>
          <a:noFill/>
        </p:spPr>
        <p:txBody>
          <a:bodyPr wrap="square" rtlCol="0">
            <a:spAutoFit/>
          </a:bodyPr>
          <a:lstStyle/>
          <a:p>
            <a:pPr algn="ctr"/>
            <a:r>
              <a:rPr lang="en-US" sz="2000" dirty="0" smtClean="0"/>
              <a:t>Small pores</a:t>
            </a:r>
          </a:p>
          <a:p>
            <a:pPr algn="ctr"/>
            <a:r>
              <a:rPr lang="en-US" sz="2000" dirty="0" smtClean="0"/>
              <a:t>Many of them!</a:t>
            </a:r>
            <a:endParaRPr lang="en-US" sz="2000" dirty="0"/>
          </a:p>
        </p:txBody>
      </p:sp>
      <p:sp>
        <p:nvSpPr>
          <p:cNvPr id="10" name="TextBox 9"/>
          <p:cNvSpPr txBox="1"/>
          <p:nvPr/>
        </p:nvSpPr>
        <p:spPr>
          <a:xfrm>
            <a:off x="5026024" y="4388958"/>
            <a:ext cx="3222626" cy="707886"/>
          </a:xfrm>
          <a:prstGeom prst="rect">
            <a:avLst/>
          </a:prstGeom>
          <a:noFill/>
        </p:spPr>
        <p:txBody>
          <a:bodyPr wrap="square" rtlCol="0">
            <a:spAutoFit/>
          </a:bodyPr>
          <a:lstStyle/>
          <a:p>
            <a:pPr algn="ctr"/>
            <a:r>
              <a:rPr lang="en-US" sz="2000" dirty="0" smtClean="0"/>
              <a:t>Larger pores</a:t>
            </a:r>
          </a:p>
          <a:p>
            <a:pPr algn="ctr"/>
            <a:r>
              <a:rPr lang="en-US" sz="2000" dirty="0" smtClean="0"/>
              <a:t>Fewer of them</a:t>
            </a:r>
            <a:endParaRPr lang="en-US" sz="2000" dirty="0"/>
          </a:p>
        </p:txBody>
      </p:sp>
      <p:sp>
        <p:nvSpPr>
          <p:cNvPr id="11" name="TextBox 10"/>
          <p:cNvSpPr txBox="1"/>
          <p:nvPr/>
        </p:nvSpPr>
        <p:spPr>
          <a:xfrm>
            <a:off x="761999" y="5091463"/>
            <a:ext cx="3222626" cy="707886"/>
          </a:xfrm>
          <a:prstGeom prst="rect">
            <a:avLst/>
          </a:prstGeom>
          <a:noFill/>
        </p:spPr>
        <p:txBody>
          <a:bodyPr wrap="square" rtlCol="0">
            <a:spAutoFit/>
          </a:bodyPr>
          <a:lstStyle/>
          <a:p>
            <a:pPr algn="ctr"/>
            <a:r>
              <a:rPr lang="en-US" sz="2000" dirty="0" smtClean="0"/>
              <a:t>Has 2+ in. of water per foot of soil depth</a:t>
            </a:r>
            <a:endParaRPr lang="en-US" sz="2000" dirty="0"/>
          </a:p>
        </p:txBody>
      </p:sp>
      <p:sp>
        <p:nvSpPr>
          <p:cNvPr id="12" name="TextBox 11"/>
          <p:cNvSpPr txBox="1"/>
          <p:nvPr/>
        </p:nvSpPr>
        <p:spPr>
          <a:xfrm>
            <a:off x="5026024" y="5096844"/>
            <a:ext cx="3222626" cy="707886"/>
          </a:xfrm>
          <a:prstGeom prst="rect">
            <a:avLst/>
          </a:prstGeom>
          <a:noFill/>
        </p:spPr>
        <p:txBody>
          <a:bodyPr wrap="square" rtlCol="0">
            <a:spAutoFit/>
          </a:bodyPr>
          <a:lstStyle/>
          <a:p>
            <a:pPr algn="ctr"/>
            <a:r>
              <a:rPr lang="en-US" sz="2000" dirty="0" smtClean="0"/>
              <a:t>Has 0.5-1 in. of water </a:t>
            </a:r>
            <a:br>
              <a:rPr lang="en-US" sz="2000" dirty="0" smtClean="0"/>
            </a:br>
            <a:r>
              <a:rPr lang="en-US" sz="2000" dirty="0" smtClean="0"/>
              <a:t>per foot of soil depth</a:t>
            </a:r>
            <a:endParaRPr lang="en-US" sz="2000" dirty="0"/>
          </a:p>
        </p:txBody>
      </p:sp>
    </p:spTree>
    <p:extLst>
      <p:ext uri="{BB962C8B-B14F-4D97-AF65-F5344CB8AC3E}">
        <p14:creationId xmlns:p14="http://schemas.microsoft.com/office/powerpoint/2010/main" val="1379509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t>Talk </a:t>
            </a:r>
            <a:r>
              <a:rPr lang="mr-IN" sz="4000" b="1" dirty="0" smtClean="0"/>
              <a:t>–</a:t>
            </a:r>
            <a:r>
              <a:rPr lang="en-US" sz="4000" b="1" dirty="0" smtClean="0"/>
              <a:t> Write </a:t>
            </a:r>
            <a:r>
              <a:rPr lang="mr-IN" sz="4000" b="1" dirty="0" smtClean="0"/>
              <a:t>–</a:t>
            </a:r>
            <a:r>
              <a:rPr lang="en-US" sz="4000" b="1" dirty="0" smtClean="0"/>
              <a:t> Draw</a:t>
            </a:r>
            <a:endParaRPr lang="en-US" sz="4000" b="1" dirty="0"/>
          </a:p>
        </p:txBody>
      </p:sp>
      <p:sp>
        <p:nvSpPr>
          <p:cNvPr id="3" name="Text Placeholder 2"/>
          <p:cNvSpPr>
            <a:spLocks noGrp="1"/>
          </p:cNvSpPr>
          <p:nvPr>
            <p:ph type="body" idx="1"/>
          </p:nvPr>
        </p:nvSpPr>
        <p:spPr/>
        <p:txBody>
          <a:bodyPr/>
          <a:lstStyle/>
          <a:p>
            <a:pPr marL="457200" lvl="0" indent="-457200">
              <a:buFont typeface="+mj-lt"/>
              <a:buAutoNum type="arabicPeriod"/>
            </a:pPr>
            <a:r>
              <a:rPr lang="en-US" dirty="0"/>
              <a:t>What factors influence the efficiency of </a:t>
            </a:r>
            <a:r>
              <a:rPr lang="en-US" dirty="0" smtClean="0"/>
              <a:t>irrigation? </a:t>
            </a:r>
            <a:br>
              <a:rPr lang="en-US" dirty="0" smtClean="0"/>
            </a:br>
            <a:endParaRPr lang="en-US" dirty="0"/>
          </a:p>
          <a:p>
            <a:pPr marL="457200" lvl="0" indent="-457200">
              <a:buFont typeface="+mj-lt"/>
              <a:buAutoNum type="arabicPeriod"/>
            </a:pPr>
            <a:r>
              <a:rPr lang="en-US" dirty="0"/>
              <a:t>How does crop residue facilitate water efficiency</a:t>
            </a:r>
            <a:r>
              <a:rPr lang="en-US" dirty="0" smtClean="0"/>
              <a:t>?</a:t>
            </a:r>
            <a:br>
              <a:rPr lang="en-US" dirty="0" smtClean="0"/>
            </a:br>
            <a:endParaRPr lang="en-US" dirty="0"/>
          </a:p>
          <a:p>
            <a:pPr marL="457200" lvl="0" indent="-457200">
              <a:buFont typeface="+mj-lt"/>
              <a:buAutoNum type="arabicPeriod"/>
            </a:pPr>
            <a:r>
              <a:rPr lang="en-US" dirty="0"/>
              <a:t>How does pore size affect water availability for crops</a:t>
            </a:r>
            <a:r>
              <a:rPr lang="en-US" dirty="0" smtClean="0"/>
              <a:t>?</a:t>
            </a:r>
            <a:br>
              <a:rPr lang="en-US" dirty="0" smtClean="0"/>
            </a:br>
            <a:endParaRPr lang="en-US" dirty="0"/>
          </a:p>
        </p:txBody>
      </p:sp>
    </p:spTree>
    <p:extLst>
      <p:ext uri="{BB962C8B-B14F-4D97-AF65-F5344CB8AC3E}">
        <p14:creationId xmlns:p14="http://schemas.microsoft.com/office/powerpoint/2010/main" val="12321378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r="28673"/>
          <a:stretch/>
        </p:blipFill>
        <p:spPr>
          <a:xfrm>
            <a:off x="-48515" y="316034"/>
            <a:ext cx="9242276" cy="6145677"/>
          </a:xfrm>
          <a:prstGeom prst="rect">
            <a:avLst/>
          </a:prstGeom>
        </p:spPr>
      </p:pic>
      <p:sp>
        <p:nvSpPr>
          <p:cNvPr id="2" name="Title 1"/>
          <p:cNvSpPr>
            <a:spLocks noGrp="1"/>
          </p:cNvSpPr>
          <p:nvPr>
            <p:ph type="title"/>
          </p:nvPr>
        </p:nvSpPr>
        <p:spPr/>
        <p:txBody>
          <a:bodyPr/>
          <a:lstStyle/>
          <a:p>
            <a:pPr algn="ctr"/>
            <a:r>
              <a:rPr lang="en-US" sz="4000" b="1" dirty="0" smtClean="0"/>
              <a:t>Irrigation Management</a:t>
            </a:r>
            <a:endParaRPr lang="en-US" sz="4000" b="1" dirty="0"/>
          </a:p>
        </p:txBody>
      </p:sp>
      <p:sp>
        <p:nvSpPr>
          <p:cNvPr id="3" name="Text Placeholder 2"/>
          <p:cNvSpPr>
            <a:spLocks noGrp="1"/>
          </p:cNvSpPr>
          <p:nvPr>
            <p:ph type="body" idx="1"/>
          </p:nvPr>
        </p:nvSpPr>
        <p:spPr>
          <a:xfrm>
            <a:off x="457200" y="1980783"/>
            <a:ext cx="6718988" cy="2603984"/>
          </a:xfrm>
        </p:spPr>
        <p:txBody>
          <a:bodyPr/>
          <a:lstStyle/>
          <a:p>
            <a:r>
              <a:rPr lang="en-US" b="1" dirty="0" smtClean="0"/>
              <a:t>Full irrigation </a:t>
            </a:r>
            <a:r>
              <a:rPr lang="en-US" dirty="0" smtClean="0"/>
              <a:t>- irrigating </a:t>
            </a:r>
            <a:r>
              <a:rPr lang="en-US" dirty="0"/>
              <a:t>to prevent crop water stress during the entire growing season at any plant growth and development stage</a:t>
            </a:r>
          </a:p>
          <a:p>
            <a:endParaRPr lang="en-US" dirty="0"/>
          </a:p>
        </p:txBody>
      </p:sp>
      <p:sp>
        <p:nvSpPr>
          <p:cNvPr id="4" name="Text Placeholder 2"/>
          <p:cNvSpPr txBox="1">
            <a:spLocks/>
          </p:cNvSpPr>
          <p:nvPr/>
        </p:nvSpPr>
        <p:spPr>
          <a:xfrm>
            <a:off x="1072150" y="4973297"/>
            <a:ext cx="7030502" cy="218802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pPr algn="ctr"/>
            <a:r>
              <a:rPr lang="en-US" sz="3600" b="1" dirty="0" smtClean="0">
                <a:solidFill>
                  <a:schemeClr val="bg1"/>
                </a:solidFill>
              </a:rPr>
              <a:t>Will irrigate at any point in the growing season</a:t>
            </a:r>
            <a:endParaRPr lang="en-US" sz="3600" dirty="0" smtClean="0">
              <a:solidFill>
                <a:schemeClr val="bg1"/>
              </a:solidFill>
            </a:endParaRPr>
          </a:p>
          <a:p>
            <a:endParaRPr lang="en-US" dirty="0"/>
          </a:p>
        </p:txBody>
      </p:sp>
    </p:spTree>
    <p:extLst>
      <p:ext uri="{BB962C8B-B14F-4D97-AF65-F5344CB8AC3E}">
        <p14:creationId xmlns:p14="http://schemas.microsoft.com/office/powerpoint/2010/main" val="33510549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r="28673"/>
          <a:stretch/>
        </p:blipFill>
        <p:spPr>
          <a:xfrm>
            <a:off x="-48515" y="316034"/>
            <a:ext cx="9242276" cy="6145677"/>
          </a:xfrm>
          <a:prstGeom prst="rect">
            <a:avLst/>
          </a:prstGeom>
        </p:spPr>
      </p:pic>
      <p:sp>
        <p:nvSpPr>
          <p:cNvPr id="2" name="Title 1"/>
          <p:cNvSpPr>
            <a:spLocks noGrp="1"/>
          </p:cNvSpPr>
          <p:nvPr>
            <p:ph type="title"/>
          </p:nvPr>
        </p:nvSpPr>
        <p:spPr/>
        <p:txBody>
          <a:bodyPr/>
          <a:lstStyle/>
          <a:p>
            <a:pPr algn="ctr"/>
            <a:r>
              <a:rPr lang="en-US" sz="4000" b="1" dirty="0" smtClean="0"/>
              <a:t>Irrigation Management</a:t>
            </a:r>
            <a:endParaRPr lang="en-US" sz="4000" b="1" dirty="0"/>
          </a:p>
        </p:txBody>
      </p:sp>
      <p:sp>
        <p:nvSpPr>
          <p:cNvPr id="4" name="Text Placeholder 2"/>
          <p:cNvSpPr txBox="1">
            <a:spLocks/>
          </p:cNvSpPr>
          <p:nvPr/>
        </p:nvSpPr>
        <p:spPr>
          <a:xfrm>
            <a:off x="457199" y="5181835"/>
            <a:ext cx="8229601" cy="218802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pPr algn="ctr"/>
            <a:r>
              <a:rPr lang="en-US" sz="3600" b="1" dirty="0">
                <a:solidFill>
                  <a:srgbClr val="FFFFFF"/>
                </a:solidFill>
              </a:rPr>
              <a:t>Irrigate only when it matters most! </a:t>
            </a:r>
            <a:endParaRPr lang="en-US" sz="3600" dirty="0">
              <a:solidFill>
                <a:srgbClr val="FFFFFF"/>
              </a:solidFill>
            </a:endParaRPr>
          </a:p>
          <a:p>
            <a:endParaRPr lang="en-US" dirty="0"/>
          </a:p>
        </p:txBody>
      </p:sp>
      <p:sp>
        <p:nvSpPr>
          <p:cNvPr id="5" name="Rectangle 4"/>
          <p:cNvSpPr/>
          <p:nvPr/>
        </p:nvSpPr>
        <p:spPr>
          <a:xfrm>
            <a:off x="9144000" y="2290460"/>
            <a:ext cx="5787572" cy="738664"/>
          </a:xfrm>
          <a:prstGeom prst="rect">
            <a:avLst/>
          </a:prstGeom>
        </p:spPr>
        <p:txBody>
          <a:bodyPr wrap="square">
            <a:spAutoFit/>
          </a:bodyPr>
          <a:lstStyle/>
          <a:p>
            <a:r>
              <a:rPr lang="en-US" b="1" dirty="0"/>
              <a:t>Deficit irrigation</a:t>
            </a:r>
            <a:r>
              <a:rPr lang="en-US" dirty="0"/>
              <a:t> ­– consists of withholding water at crop growth stages that are less sensitive to water stress than others</a:t>
            </a:r>
          </a:p>
          <a:p>
            <a:r>
              <a:rPr lang="en-US" dirty="0"/>
              <a:t> </a:t>
            </a:r>
          </a:p>
        </p:txBody>
      </p:sp>
      <p:sp>
        <p:nvSpPr>
          <p:cNvPr id="6" name="Rectangle 5"/>
          <p:cNvSpPr/>
          <p:nvPr/>
        </p:nvSpPr>
        <p:spPr>
          <a:xfrm>
            <a:off x="9144000" y="3173886"/>
            <a:ext cx="4572000" cy="738664"/>
          </a:xfrm>
          <a:prstGeom prst="rect">
            <a:avLst/>
          </a:prstGeom>
        </p:spPr>
        <p:txBody>
          <a:bodyPr>
            <a:spAutoFit/>
          </a:bodyPr>
          <a:lstStyle/>
          <a:p>
            <a:r>
              <a:rPr lang="en-US" b="1" dirty="0"/>
              <a:t>limited irrigation</a:t>
            </a:r>
            <a:r>
              <a:rPr lang="en-US" dirty="0"/>
              <a:t> – distributes the total seasonal available water with fixed amounts throughout the growing season, independent of crop growth stage</a:t>
            </a:r>
            <a:endParaRPr lang="en-US" dirty="0"/>
          </a:p>
        </p:txBody>
      </p:sp>
      <p:sp>
        <p:nvSpPr>
          <p:cNvPr id="8" name="Text Placeholder 2"/>
          <p:cNvSpPr txBox="1">
            <a:spLocks/>
          </p:cNvSpPr>
          <p:nvPr/>
        </p:nvSpPr>
        <p:spPr>
          <a:xfrm>
            <a:off x="457199" y="2065988"/>
            <a:ext cx="5912085" cy="260398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r>
              <a:rPr lang="en-US" b="1" dirty="0" smtClean="0"/>
              <a:t>Deficient irrigation </a:t>
            </a:r>
            <a:r>
              <a:rPr lang="en-US" dirty="0" smtClean="0"/>
              <a:t>- withholding water at crop growth stages that are less sensitive to water stress than others</a:t>
            </a:r>
            <a:endParaRPr lang="en-US" dirty="0"/>
          </a:p>
        </p:txBody>
      </p:sp>
    </p:spTree>
    <p:extLst>
      <p:ext uri="{BB962C8B-B14F-4D97-AF65-F5344CB8AC3E}">
        <p14:creationId xmlns:p14="http://schemas.microsoft.com/office/powerpoint/2010/main" val="21250152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2122</TotalTime>
  <Words>853</Words>
  <Application>Microsoft Macintosh PowerPoint</Application>
  <PresentationFormat>On-screen Show (4:3)</PresentationFormat>
  <Paragraphs>163</Paragraphs>
  <Slides>18</Slides>
  <Notes>14</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Irrigation Management Overview   Developed by Nebraska Extension</vt:lpstr>
      <vt:lpstr>Water in the World</vt:lpstr>
      <vt:lpstr>Factors Affecting Irrigation Efficiency</vt:lpstr>
      <vt:lpstr>PowerPoint Presentation</vt:lpstr>
      <vt:lpstr>PowerPoint Presentation</vt:lpstr>
      <vt:lpstr>Which soil type holds more water? </vt:lpstr>
      <vt:lpstr>Talk – Write – Draw</vt:lpstr>
      <vt:lpstr>Irrigation Management</vt:lpstr>
      <vt:lpstr>Irrigation Management</vt:lpstr>
      <vt:lpstr>Irrigation Management</vt:lpstr>
      <vt:lpstr>PowerPoint Presentation</vt:lpstr>
      <vt:lpstr>How do you use water?</vt:lpstr>
      <vt:lpstr>PowerPoint Presentation</vt:lpstr>
      <vt:lpstr>ET Gauge</vt:lpstr>
      <vt:lpstr>Soil Moisture Sensors</vt:lpstr>
      <vt:lpstr>Irrigation Management Plan</vt:lpstr>
      <vt:lpstr>Chalk Talk!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 out Sticky Moose!   Go to the link below to complete these three quick questions!   http://bit.ly/1UEAE6C  Voting/Polling Resource: stickymoose.com</dc:title>
  <cp:lastModifiedBy>Jordyn Lechtenberg</cp:lastModifiedBy>
  <cp:revision>80</cp:revision>
  <cp:lastPrinted>2016-06-15T01:59:47Z</cp:lastPrinted>
  <dcterms:modified xsi:type="dcterms:W3CDTF">2017-06-10T21:57:40Z</dcterms:modified>
</cp:coreProperties>
</file>