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9"/>
  </p:notesMasterIdLst>
  <p:handoutMasterIdLst>
    <p:handoutMasterId r:id="rId20"/>
  </p:handoutMasterIdLst>
  <p:sldIdLst>
    <p:sldId id="257" r:id="rId2"/>
    <p:sldId id="258" r:id="rId3"/>
    <p:sldId id="283" r:id="rId4"/>
    <p:sldId id="284" r:id="rId5"/>
    <p:sldId id="273" r:id="rId6"/>
    <p:sldId id="279" r:id="rId7"/>
    <p:sldId id="277" r:id="rId8"/>
    <p:sldId id="285" r:id="rId9"/>
    <p:sldId id="290" r:id="rId10"/>
    <p:sldId id="286" r:id="rId11"/>
    <p:sldId id="287" r:id="rId12"/>
    <p:sldId id="280" r:id="rId13"/>
    <p:sldId id="289" r:id="rId14"/>
    <p:sldId id="272" r:id="rId15"/>
    <p:sldId id="288" r:id="rId16"/>
    <p:sldId id="265"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CCFF66"/>
    <a:srgbClr val="BB0004"/>
    <a:srgbClr val="293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51" autoAdjust="0"/>
  </p:normalViewPr>
  <p:slideViewPr>
    <p:cSldViewPr snapToGrid="0" snapToObjects="1">
      <p:cViewPr>
        <p:scale>
          <a:sx n="95" d="100"/>
          <a:sy n="95" d="100"/>
        </p:scale>
        <p:origin x="-14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FDF43-6E15-7045-8078-2DFECF6BF596}" type="datetimeFigureOut">
              <a:rPr lang="en-US" smtClean="0"/>
              <a:t>5/30/17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9A0697-6459-584A-B8E6-65D2BA32A3DD}" type="slidenum">
              <a:rPr lang="en-US" smtClean="0"/>
              <a:t>‹#›</a:t>
            </a:fld>
            <a:endParaRPr lang="en-US"/>
          </a:p>
        </p:txBody>
      </p:sp>
    </p:spTree>
    <p:extLst>
      <p:ext uri="{BB962C8B-B14F-4D97-AF65-F5344CB8AC3E}">
        <p14:creationId xmlns:p14="http://schemas.microsoft.com/office/powerpoint/2010/main" val="1557019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770208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cropwatch.unl.edu/Agricultural_Water_Management_Guide/index.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cap="none" dirty="0" smtClean="0">
                <a:solidFill>
                  <a:schemeClr val="dk1"/>
                </a:solidFill>
                <a:effectLst/>
                <a:latin typeface="Calibri"/>
                <a:ea typeface="Calibri"/>
                <a:cs typeface="Calibri"/>
                <a:sym typeface="Calibri"/>
              </a:rPr>
              <a:t>Water is pumped through a pipe that stretches across the field. The gates along the pipe slide, and are adjustable. This allows the producer to regulate the amount of water released into the furrows.</a:t>
            </a:r>
            <a:endParaRPr lang="en-US" sz="1200" b="0" i="0" u="none" strike="noStrike" kern="1200" cap="none" dirty="0" smtClean="0">
              <a:solidFill>
                <a:schemeClr val="dk1"/>
              </a:solidFill>
              <a:effectLst/>
              <a:latin typeface="Calibri"/>
              <a:ea typeface="Calibri"/>
              <a:cs typeface="Calibri"/>
              <a:sym typeface="Calibri"/>
            </a:endParaRPr>
          </a:p>
          <a:p>
            <a:endParaRPr lang="en-US" dirty="0" smtClean="0"/>
          </a:p>
          <a:p>
            <a:r>
              <a:rPr lang="en-US" sz="1200" b="0" i="0" u="none" strike="noStrike" kern="1200" cap="none" dirty="0" smtClean="0">
                <a:solidFill>
                  <a:schemeClr val="dk1"/>
                </a:solidFill>
                <a:effectLst/>
                <a:latin typeface="Calibri"/>
                <a:ea typeface="Calibri"/>
                <a:cs typeface="Calibri"/>
                <a:sym typeface="Calibri"/>
              </a:rPr>
              <a:t>Point to the pipe and gates in the image. </a:t>
            </a:r>
          </a:p>
          <a:p>
            <a:endParaRPr lang="en-US" sz="1200" b="0" i="0" u="none" strike="noStrike" kern="1200" cap="none" dirty="0" smtClean="0">
              <a:solidFill>
                <a:schemeClr val="dk1"/>
              </a:solidFill>
              <a:effectLst/>
              <a:latin typeface="Calibri"/>
              <a:ea typeface="Calibri"/>
              <a:cs typeface="Calibri"/>
              <a:sym typeface="Calibri"/>
            </a:endParaRPr>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Gated pipe was first produced in California – but the second company to produce gated pipe is Hastings Irrigation Pipe!</a:t>
            </a:r>
            <a:r>
              <a:rPr lang="en-US" sz="1200" b="1" i="0"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922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cap="none" dirty="0" smtClean="0">
                <a:solidFill>
                  <a:schemeClr val="dk1"/>
                </a:solidFill>
                <a:effectLst/>
                <a:latin typeface="Calibri"/>
                <a:ea typeface="Calibri"/>
                <a:cs typeface="Calibri"/>
                <a:sym typeface="Calibri"/>
              </a:rPr>
              <a:t>Uniform application of water is not possible with a conventional furrow irrigation system. However, understanding the irrigation system and factors that influence its effectiveness can help improve uniformity. </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3 factors that influence the effectiveness of conventional furrow irrigation systems:</a:t>
            </a:r>
            <a:endParaRPr lang="en-US" sz="1200" b="0" i="0" u="none" strike="noStrike" kern="1200" cap="none" dirty="0" smtClean="0">
              <a:solidFill>
                <a:schemeClr val="dk1"/>
              </a:solidFill>
              <a:effectLst/>
              <a:latin typeface="Calibri"/>
              <a:ea typeface="Calibri"/>
              <a:cs typeface="Calibri"/>
              <a:sym typeface="Calibri"/>
            </a:endParaRPr>
          </a:p>
          <a:p>
            <a:pPr lvl="0"/>
            <a:r>
              <a:rPr lang="en-US" sz="1200" b="0" i="0" u="sng" strike="noStrike" kern="1200" cap="none" dirty="0" smtClean="0">
                <a:solidFill>
                  <a:schemeClr val="dk1"/>
                </a:solidFill>
                <a:effectLst/>
                <a:latin typeface="Calibri"/>
                <a:ea typeface="Calibri"/>
                <a:cs typeface="Calibri"/>
                <a:sym typeface="Calibri"/>
              </a:rPr>
              <a:t>Soil texture</a:t>
            </a:r>
            <a:r>
              <a:rPr lang="en-US" sz="1200" b="0" i="0" u="none" strike="noStrike" kern="1200" cap="none" dirty="0" smtClean="0">
                <a:solidFill>
                  <a:schemeClr val="dk1"/>
                </a:solidFill>
                <a:effectLst/>
                <a:latin typeface="Calibri"/>
                <a:ea typeface="Calibri"/>
                <a:cs typeface="Calibri"/>
                <a:sym typeface="Calibri"/>
              </a:rPr>
              <a:t>: Furrows can be used on most soil types. However, very coarse sands are not recommended because percolation losses can be high. </a:t>
            </a:r>
          </a:p>
          <a:p>
            <a:endParaRPr lang="en-US" dirty="0" smtClean="0"/>
          </a:p>
          <a:p>
            <a:pPr lvl="0"/>
            <a:r>
              <a:rPr lang="en-US" sz="1200" b="0" i="0" u="sng" strike="noStrike" kern="1200" cap="none" dirty="0" smtClean="0">
                <a:solidFill>
                  <a:schemeClr val="dk1"/>
                </a:solidFill>
                <a:effectLst/>
                <a:latin typeface="Calibri"/>
                <a:ea typeface="Calibri"/>
                <a:cs typeface="Calibri"/>
                <a:sym typeface="Calibri"/>
              </a:rPr>
              <a:t>Soil surface conditions</a:t>
            </a:r>
            <a:r>
              <a:rPr lang="en-US" sz="1200" b="0" i="0" u="none" strike="noStrike" kern="1200" cap="none" dirty="0" smtClean="0">
                <a:solidFill>
                  <a:schemeClr val="dk1"/>
                </a:solidFill>
                <a:effectLst/>
                <a:latin typeface="Calibri"/>
                <a:ea typeface="Calibri"/>
                <a:cs typeface="Calibri"/>
                <a:sym typeface="Calibri"/>
              </a:rPr>
              <a:t>: Very loose or recently tilled soil can result in a very high infiltration rate, and result in too much water being absorbed at the furrow inlet.  On the other hand, if the soil has been packed by heavy rains or by water flowing over the surface, infiltration may be reduced. Considering if the soil is loose or tightly packed, wet or dry will influence the infiltration rate in furrow systems. </a:t>
            </a:r>
          </a:p>
          <a:p>
            <a:r>
              <a:rPr lang="en-US" sz="1200" b="0" i="0" u="none" strike="noStrike" kern="1200" cap="none" dirty="0" smtClean="0">
                <a:solidFill>
                  <a:schemeClr val="dk1"/>
                </a:solidFill>
                <a:effectLst/>
                <a:latin typeface="Calibri"/>
                <a:ea typeface="Calibri"/>
                <a:cs typeface="Calibri"/>
                <a:sym typeface="Calibri"/>
              </a:rPr>
              <a:t> </a:t>
            </a:r>
          </a:p>
          <a:p>
            <a:pPr lvl="0"/>
            <a:r>
              <a:rPr lang="en-US" sz="1200" b="0" i="0" u="sng" strike="noStrike" kern="1200" cap="none" dirty="0" smtClean="0">
                <a:solidFill>
                  <a:schemeClr val="dk1"/>
                </a:solidFill>
                <a:effectLst/>
                <a:latin typeface="Calibri"/>
                <a:ea typeface="Calibri"/>
                <a:cs typeface="Calibri"/>
                <a:sym typeface="Calibri"/>
              </a:rPr>
              <a:t>Slope of field</a:t>
            </a:r>
            <a:r>
              <a:rPr lang="en-US" sz="1200" b="0" i="0" u="none" strike="noStrike" kern="1200" cap="none" dirty="0" smtClean="0">
                <a:solidFill>
                  <a:schemeClr val="dk1"/>
                </a:solidFill>
                <a:effectLst/>
                <a:latin typeface="Calibri"/>
                <a:ea typeface="Calibri"/>
                <a:cs typeface="Calibri"/>
                <a:sym typeface="Calibri"/>
              </a:rPr>
              <a:t>: Uniform flat or gentle slopes are preferred for furrow irrigation.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29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Soil infiltration rate is critical to furrow irrigation systems. If the infiltration rate is too high, the depth of water that infiltrates near the furrow inlet will be much larger than at the end of the field. The infiltration rate of soil ultimately determines the feasibility of furrow irrigation. To efficiently operate a furrow irrigation system, management practices must be adapted to the field conditions at the time ­of the irrigation. </a:t>
            </a:r>
            <a:endParaRPr lang="en-US" sz="1200" b="0" i="0" u="none" strike="noStrike" kern="1200" cap="none" dirty="0" smtClean="0">
              <a:solidFill>
                <a:schemeClr val="dk1"/>
              </a:solidFill>
              <a:effectLst/>
              <a:latin typeface="Calibri"/>
              <a:ea typeface="Calibri"/>
              <a:cs typeface="Calibri"/>
              <a:sym typeface="Calibri"/>
            </a:endParaRPr>
          </a:p>
          <a:p>
            <a:endParaRPr lang="en-US" dirty="0" smtClean="0"/>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Discuss what soil conditions lead to excess water. Note that the Infiltration rate varies from one irrigation to the next and from season to season.</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212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Instruct students to work as a group to identify and list advantages and inefficiencies of conventional furrow irrigation systems in their science notebook. Encourage students to use the </a:t>
            </a:r>
            <a:r>
              <a:rPr lang="en-US" sz="1200" b="0" i="0" u="sng" strike="noStrike" kern="1200" cap="none" dirty="0" smtClean="0">
                <a:solidFill>
                  <a:schemeClr val="dk1"/>
                </a:solidFill>
                <a:effectLst/>
                <a:latin typeface="Calibri"/>
                <a:ea typeface="Calibri"/>
                <a:cs typeface="Calibri"/>
                <a:sym typeface="Calibri"/>
                <a:hlinkClick r:id="rId3"/>
              </a:rPr>
              <a:t>Agricultural Water Management Guide</a:t>
            </a:r>
            <a:r>
              <a:rPr lang="en-US" sz="1200" b="0" i="0" u="none" strike="noStrike" kern="1200" cap="none" dirty="0" smtClean="0">
                <a:solidFill>
                  <a:schemeClr val="dk1"/>
                </a:solidFill>
                <a:effectLst/>
                <a:latin typeface="Calibri"/>
                <a:ea typeface="Calibri"/>
                <a:cs typeface="Calibri"/>
                <a:sym typeface="Calibri"/>
              </a:rPr>
              <a:t> and other online resources to support their answers.</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Next, ask students for ideas on how to improve upon these inefficiencies.  Create a new column entitled “Solutions” to list their ideas. Use the following table to guide discussion.</a:t>
            </a:r>
          </a:p>
          <a:p>
            <a:endParaRPr lang="en-US" sz="1200" b="0" i="1" u="none" strike="noStrike" kern="1200" cap="none" dirty="0" smtClean="0">
              <a:solidFill>
                <a:schemeClr val="dk1"/>
              </a:solidFill>
              <a:effectLst/>
              <a:latin typeface="Calibri"/>
              <a:ea typeface="Calibri"/>
              <a:cs typeface="Calibri"/>
              <a:sym typeface="Calibri"/>
            </a:endParaRPr>
          </a:p>
          <a:p>
            <a:endParaRPr lang="en-US" sz="1200" b="0" i="1"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Minimizing inefficiencies to irrigation systems can save money and labor. Normal wear and tear associated with piecing together sections of irrigation pipe and opening and shutting gates can cause significant inefficiencies to irrigation over time.</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r>
              <a:rPr lang="en-US" sz="1200" b="0" i="1" u="none" strike="noStrike" kern="1200" cap="none" dirty="0" smtClean="0">
                <a:solidFill>
                  <a:schemeClr val="dk1"/>
                </a:solidFill>
                <a:effectLst/>
                <a:latin typeface="Calibri"/>
                <a:ea typeface="Calibri"/>
                <a:cs typeface="Calibri"/>
                <a:sym typeface="Calibri"/>
              </a:rPr>
              <a:t>The efficiency of any irrigation system, including furrow systems, is strongly influenced by how the system is managed. Almost filling the crop root zone, applying water uniformly, and either minimizing or utilizing runoff results in efficient irrigation.</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480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 local farmer is considering converting a </a:t>
            </a:r>
            <a:r>
              <a:rPr lang="en-US" sz="1200" b="0" i="0" u="none" strike="noStrike" kern="1200" cap="none" dirty="0" err="1" smtClean="0">
                <a:solidFill>
                  <a:schemeClr val="dk1"/>
                </a:solidFill>
                <a:effectLst/>
                <a:latin typeface="Calibri"/>
                <a:ea typeface="Calibri"/>
                <a:cs typeface="Calibri"/>
                <a:sym typeface="Calibri"/>
              </a:rPr>
              <a:t>dryland</a:t>
            </a:r>
            <a:r>
              <a:rPr lang="en-US" sz="1200" b="0" i="0" u="none" strike="noStrike" kern="1200" cap="none" dirty="0" smtClean="0">
                <a:solidFill>
                  <a:schemeClr val="dk1"/>
                </a:solidFill>
                <a:effectLst/>
                <a:latin typeface="Calibri"/>
                <a:ea typeface="Calibri"/>
                <a:cs typeface="Calibri"/>
                <a:sym typeface="Calibri"/>
              </a:rPr>
              <a:t> field into an irrigated one, and wants information about a conventional furrow irrigation system. The farmer asks for your input and recommendation! Create a summary sheet about this type of irrigation and what the farmer should know about its advantages and limitations.</a:t>
            </a:r>
            <a:r>
              <a:rPr lang="en-US" dirty="0" smtClean="0">
                <a:effectLst/>
              </a:rPr>
              <a:t>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2260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1" i="0" u="none" strike="noStrike" kern="1200" cap="none" dirty="0" smtClean="0">
                <a:solidFill>
                  <a:schemeClr val="dk1"/>
                </a:solidFill>
                <a:effectLst/>
                <a:latin typeface="Calibri"/>
                <a:ea typeface="Calibri"/>
                <a:cs typeface="Calibri"/>
                <a:sym typeface="Calibri"/>
              </a:rPr>
              <a:t>Apply/Generalize to Your Life</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So now you are all agronomists!  What are were some things you found out as you learned about irrigation? </a:t>
            </a:r>
          </a:p>
          <a:p>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EXTRA REVIEW</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Create a chart labeled What We Learned in your Science Notebook, which might include: irrigation management goal, terms defined, careers related to irrigation, impacts of over/under irrigation, etc. </a:t>
            </a:r>
          </a:p>
          <a:p>
            <a:pPr lvl="0">
              <a:spcBef>
                <a:spcPts val="0"/>
              </a:spcBef>
              <a:buNone/>
            </a:pPr>
            <a:endParaRPr dirty="0"/>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Your goal is to get the ball from one end of the table (Point A) to cross each “X” (Point B and Point C) – without touching the ball. If the ball falls on the floor, you will start at the beginning. Students are free to use materials in the front of the room (include straws in materials), but the materials cannot touch the ball. </a:t>
            </a: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Process and Transition: </a:t>
            </a:r>
            <a:endParaRPr lang="en-US" sz="1200" b="0" i="0" u="none" strike="noStrike" kern="1200" cap="none" dirty="0" smtClean="0">
              <a:solidFill>
                <a:schemeClr val="dk1"/>
              </a:solidFill>
              <a:effectLst/>
              <a:latin typeface="Calibri"/>
              <a:ea typeface="Calibri"/>
              <a:cs typeface="Calibri"/>
              <a:sym typeface="Calibri"/>
            </a:endParaRPr>
          </a:p>
          <a:p>
            <a:pPr lvl="0"/>
            <a:r>
              <a:rPr lang="en-US" sz="1200" b="0" i="0" u="none" strike="noStrike" kern="1200" cap="none" dirty="0" smtClean="0">
                <a:solidFill>
                  <a:schemeClr val="dk1"/>
                </a:solidFill>
                <a:effectLst/>
                <a:latin typeface="Calibri"/>
                <a:ea typeface="Calibri"/>
                <a:cs typeface="Calibri"/>
                <a:sym typeface="Calibri"/>
              </a:rPr>
              <a:t>What was the overall goal?</a:t>
            </a:r>
          </a:p>
          <a:p>
            <a:pPr lvl="0"/>
            <a:r>
              <a:rPr lang="en-US" sz="1200" b="0" i="0" u="none" strike="noStrike" kern="1200" cap="none" dirty="0" smtClean="0">
                <a:solidFill>
                  <a:schemeClr val="dk1"/>
                </a:solidFill>
                <a:effectLst/>
                <a:latin typeface="Calibri"/>
                <a:ea typeface="Calibri"/>
                <a:cs typeface="Calibri"/>
                <a:sym typeface="Calibri"/>
              </a:rPr>
              <a:t>What was difficult about achieving this goal?</a:t>
            </a:r>
          </a:p>
          <a:p>
            <a:pPr lvl="0"/>
            <a:r>
              <a:rPr lang="en-US" sz="1200" b="0" i="0" u="none" strike="noStrike" kern="1200" cap="none" dirty="0" smtClean="0">
                <a:solidFill>
                  <a:schemeClr val="dk1"/>
                </a:solidFill>
                <a:effectLst/>
                <a:latin typeface="Calibri"/>
                <a:ea typeface="Calibri"/>
                <a:cs typeface="Calibri"/>
                <a:sym typeface="Calibri"/>
              </a:rPr>
              <a:t>Think about agricultural production. What agricultural objects might the Ping-Pong ball represent – objects that farmers must move from one point to another? </a:t>
            </a:r>
            <a:br>
              <a:rPr lang="en-US" sz="1200" b="0" i="0" u="none" strike="noStrike" kern="1200" cap="none" dirty="0" smtClean="0">
                <a:solidFill>
                  <a:schemeClr val="dk1"/>
                </a:solidFill>
                <a:effectLst/>
                <a:latin typeface="Calibri"/>
                <a:ea typeface="Calibri"/>
                <a:cs typeface="Calibri"/>
                <a:sym typeface="Calibri"/>
              </a:rPr>
            </a:br>
            <a:r>
              <a:rPr lang="en-US" sz="1200" b="0" i="0" u="none" strike="noStrike" kern="1200" cap="none" dirty="0" smtClean="0">
                <a:solidFill>
                  <a:schemeClr val="dk1"/>
                </a:solidFill>
                <a:effectLst/>
                <a:latin typeface="Calibri"/>
                <a:ea typeface="Calibri"/>
                <a:cs typeface="Calibri"/>
                <a:sym typeface="Calibri"/>
              </a:rPr>
              <a:t>(Listen for: water) </a:t>
            </a:r>
          </a:p>
          <a:p>
            <a:pPr lvl="0"/>
            <a:r>
              <a:rPr lang="en-US" sz="1200" b="0" i="0" u="none" strike="noStrike" kern="1200" cap="none" dirty="0" smtClean="0">
                <a:solidFill>
                  <a:schemeClr val="dk1"/>
                </a:solidFill>
                <a:effectLst/>
                <a:latin typeface="Calibri"/>
                <a:ea typeface="Calibri"/>
                <a:cs typeface="Calibri"/>
                <a:sym typeface="Calibri"/>
              </a:rPr>
              <a:t>Why is it important for producers to distribute these objects from one point to another?</a:t>
            </a: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Learning Objectives</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By the end of the lesson, students should be able to:</a:t>
            </a:r>
            <a:endParaRPr lang="en-US" dirty="0" smtClean="0"/>
          </a:p>
          <a:p>
            <a:pPr marL="0" lvl="0" indent="0">
              <a:buFont typeface="Arial"/>
              <a:buNone/>
            </a:pPr>
            <a:r>
              <a:rPr lang="en-US" dirty="0" smtClean="0"/>
              <a:t>Define conventional furrow irrigation. </a:t>
            </a:r>
          </a:p>
          <a:p>
            <a:pPr marL="0" lvl="0" indent="0">
              <a:buFont typeface="Arial"/>
              <a:buNone/>
            </a:pPr>
            <a:r>
              <a:rPr lang="en-US" dirty="0" smtClean="0"/>
              <a:t>Demonstrate how conventional furrow irrigation systems are designed and operate.</a:t>
            </a:r>
          </a:p>
          <a:p>
            <a:pPr marL="0" lvl="0" indent="0">
              <a:buFont typeface="Arial"/>
              <a:buNone/>
            </a:pPr>
            <a:r>
              <a:rPr lang="en-US" dirty="0" smtClean="0"/>
              <a:t>Discover the factors that influence the effectiveness of conventional furrow irrigation systems.</a:t>
            </a:r>
          </a:p>
          <a:p>
            <a:pPr marL="0" lvl="0" indent="0">
              <a:buFont typeface="Arial"/>
              <a:buNone/>
            </a:pPr>
            <a:r>
              <a:rPr lang="en-US" dirty="0" smtClean="0"/>
              <a:t>Discuss strategies to enhance the efficiency of conventional furrow irrigation systems.</a:t>
            </a:r>
          </a:p>
          <a:p>
            <a:pPr lvl="0"/>
            <a:endParaRPr lang="en-US" sz="1200" b="0" i="0" u="none" strike="noStrike" kern="1200" cap="none" dirty="0" smtClean="0">
              <a:solidFill>
                <a:schemeClr val="dk1"/>
              </a:solidFill>
              <a:effectLst/>
              <a:latin typeface="Calibri"/>
              <a:ea typeface="Calibri"/>
              <a:cs typeface="Calibri"/>
              <a:sym typeface="Calibri"/>
            </a:endParaRPr>
          </a:p>
        </p:txBody>
      </p:sp>
      <p:sp>
        <p:nvSpPr>
          <p:cNvPr id="48" name="Shape 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Have</a:t>
            </a:r>
            <a:r>
              <a:rPr lang="en-US" sz="1200" b="0" i="0" u="none" strike="noStrike" kern="1200" cap="none" baseline="0" dirty="0" smtClean="0">
                <a:solidFill>
                  <a:schemeClr val="dk1"/>
                </a:solidFill>
                <a:effectLst/>
                <a:latin typeface="Calibri"/>
                <a:ea typeface="Calibri"/>
                <a:cs typeface="Calibri"/>
                <a:sym typeface="Calibri"/>
              </a:rPr>
              <a:t> students answer this question in their </a:t>
            </a:r>
            <a:r>
              <a:rPr lang="en-US" sz="1200" b="0" i="0" u="none" strike="noStrike" kern="1200" cap="none" dirty="0" smtClean="0">
                <a:solidFill>
                  <a:schemeClr val="dk1"/>
                </a:solidFill>
                <a:effectLst/>
                <a:latin typeface="Calibri"/>
                <a:ea typeface="Calibri"/>
                <a:cs typeface="Calibri"/>
                <a:sym typeface="Calibri"/>
              </a:rPr>
              <a:t>science notebook. Have</a:t>
            </a:r>
            <a:r>
              <a:rPr lang="en-US" sz="1200" b="0" i="0" u="none" strike="noStrike" kern="1200" cap="none" baseline="0" dirty="0" smtClean="0">
                <a:solidFill>
                  <a:schemeClr val="dk1"/>
                </a:solidFill>
                <a:effectLst/>
                <a:latin typeface="Calibri"/>
                <a:ea typeface="Calibri"/>
                <a:cs typeface="Calibri"/>
                <a:sym typeface="Calibri"/>
              </a:rPr>
              <a:t> students share with class. </a:t>
            </a:r>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baseline="0" dirty="0" smtClean="0">
                <a:solidFill>
                  <a:schemeClr val="dk1"/>
                </a:solidFill>
                <a:effectLst/>
                <a:latin typeface="Calibri"/>
                <a:ea typeface="Calibri"/>
                <a:cs typeface="Calibri"/>
                <a:sym typeface="Calibri"/>
              </a:rPr>
              <a:t>Listen for: </a:t>
            </a:r>
            <a:r>
              <a:rPr lang="en-US" sz="1200" b="0" i="0" u="none" strike="noStrike" kern="1200" cap="none" dirty="0" smtClean="0">
                <a:solidFill>
                  <a:schemeClr val="dk1"/>
                </a:solidFill>
                <a:effectLst/>
                <a:latin typeface="Calibri"/>
                <a:ea typeface="Calibri"/>
                <a:cs typeface="Calibri"/>
                <a:sym typeface="Calibri"/>
              </a:rPr>
              <a:t>gravity irrigation, surface irrigation, flood irrigation, furrows, or pipe.</a:t>
            </a:r>
            <a:r>
              <a:rPr lang="en-US" dirty="0" smtClean="0">
                <a:effectLst/>
              </a:rPr>
              <a:t>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796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244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Capture these definitions in your science notebooks: </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71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Ask students to identify the 1) ridge, 2) furrow, and 3) soil infiltration in the images their science notebook. Next, have students draw where the seed/crop is located and where the water flows in a furrow irrigation system. </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29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Provide students materials such as paper cups, straws, tape, paper clips, clay, water, etc. to build their irrigation system. Upon construction, have students demonstrate and explain their system.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Process:</a:t>
            </a:r>
          </a:p>
          <a:p>
            <a:pPr lvl="0"/>
            <a:r>
              <a:rPr lang="en-US" sz="1200" b="0" i="0" u="none" strike="noStrike" kern="1200" cap="none" dirty="0" smtClean="0">
                <a:solidFill>
                  <a:schemeClr val="dk1"/>
                </a:solidFill>
                <a:effectLst/>
                <a:latin typeface="Calibri"/>
                <a:ea typeface="Calibri"/>
                <a:cs typeface="Calibri"/>
                <a:sym typeface="Calibri"/>
              </a:rPr>
              <a:t>What worked well?</a:t>
            </a:r>
          </a:p>
          <a:p>
            <a:pPr lvl="0"/>
            <a:r>
              <a:rPr lang="en-US" sz="1200" b="0" i="0" u="none" strike="noStrike" kern="1200" cap="none" dirty="0" smtClean="0">
                <a:solidFill>
                  <a:schemeClr val="dk1"/>
                </a:solidFill>
                <a:effectLst/>
                <a:latin typeface="Calibri"/>
                <a:ea typeface="Calibri"/>
                <a:cs typeface="Calibri"/>
                <a:sym typeface="Calibri"/>
              </a:rPr>
              <a:t>What was challenging?</a:t>
            </a:r>
          </a:p>
          <a:p>
            <a:pPr lvl="0"/>
            <a:r>
              <a:rPr lang="en-US" sz="1200" b="0" i="0" u="none" strike="noStrike" kern="1200" cap="none" dirty="0" smtClean="0">
                <a:solidFill>
                  <a:schemeClr val="dk1"/>
                </a:solidFill>
                <a:effectLst/>
                <a:latin typeface="Calibri"/>
                <a:ea typeface="Calibri"/>
                <a:cs typeface="Calibri"/>
                <a:sym typeface="Calibri"/>
              </a:rPr>
              <a:t>If you could redesign your system, what would you do differently?</a:t>
            </a:r>
          </a:p>
          <a:p>
            <a:pPr lvl="0"/>
            <a:r>
              <a:rPr lang="en-US" sz="1200" b="0" i="0" u="none" strike="noStrike" kern="1200" cap="none" dirty="0" smtClean="0">
                <a:solidFill>
                  <a:schemeClr val="dk1"/>
                </a:solidFill>
                <a:effectLst/>
                <a:latin typeface="Calibri"/>
                <a:ea typeface="Calibri"/>
                <a:cs typeface="Calibri"/>
                <a:sym typeface="Calibri"/>
              </a:rPr>
              <a:t>What have you learned about surface irrigation after designing your own irrigation system?</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03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Head Ditch and Siphon: Water is pumped into the head ditch that stretches across the field.  The head ditch is the reservoir from which the siphon transfers water into the furrows.  </a:t>
            </a:r>
            <a:endParaRPr lang="en-US" sz="1200" b="0" i="0" u="none" strike="noStrike" kern="1200" cap="none" dirty="0" smtClean="0">
              <a:solidFill>
                <a:schemeClr val="dk1"/>
              </a:solidFill>
              <a:effectLst/>
              <a:latin typeface="Calibri"/>
              <a:ea typeface="Calibri"/>
              <a:cs typeface="Calibri"/>
              <a:sym typeface="Calibri"/>
            </a:endParaRPr>
          </a:p>
          <a:p>
            <a:endParaRPr lang="en-US" dirty="0" smtClean="0"/>
          </a:p>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0" u="none" strike="noStrike" kern="1200" cap="none" dirty="0" smtClean="0">
                <a:solidFill>
                  <a:schemeClr val="dk1"/>
                </a:solidFill>
                <a:effectLst/>
                <a:latin typeface="Calibri"/>
                <a:ea typeface="Calibri"/>
                <a:cs typeface="Calibri"/>
                <a:sym typeface="Calibri"/>
              </a:rPr>
              <a:t>The widespread use of these tubes for irrigation was due to their development in 1934 and marketing by a Cozad, NE irrigator.</a:t>
            </a:r>
            <a:r>
              <a:rPr lang="en-US" sz="1200" b="1" i="0"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922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0" i="1" u="none" strike="noStrike" kern="1200" cap="none" dirty="0" smtClean="0">
                <a:solidFill>
                  <a:schemeClr val="dk1"/>
                </a:solidFill>
                <a:effectLst/>
                <a:latin typeface="Calibri"/>
                <a:ea typeface="Calibri"/>
                <a:cs typeface="Calibri"/>
                <a:sym typeface="Calibri"/>
              </a:rPr>
              <a:t>Capture these definitions in your science notebooks: </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71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allout / Sub-section">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1600200"/>
            <a:ext cx="8229600" cy="3657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584200"/>
            <a:ext cx="8229600" cy="1143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 name="Shape 15"/>
          <p:cNvSpPr txBox="1">
            <a:spLocks noGrp="1"/>
          </p:cNvSpPr>
          <p:nvPr>
            <p:ph type="body" idx="1"/>
          </p:nvPr>
        </p:nvSpPr>
        <p:spPr>
          <a:xfrm>
            <a:off x="762000" y="1498600"/>
            <a:ext cx="7543800" cy="4673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6" name="Shape 16"/>
          <p:cNvSpPr/>
          <p:nvPr/>
        </p:nvSpPr>
        <p:spPr>
          <a:xfrm>
            <a:off x="8382000" y="5562600"/>
            <a:ext cx="609599" cy="8127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 name="Shape 17"/>
          <p:cNvSpPr/>
          <p:nvPr/>
        </p:nvSpPr>
        <p:spPr>
          <a:xfrm>
            <a:off x="0" y="304800"/>
            <a:ext cx="9144000" cy="6172199"/>
          </a:xfrm>
          <a:prstGeom prst="rect">
            <a:avLst/>
          </a:prstGeom>
          <a:solidFill>
            <a:schemeClr val="lt1"/>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2">
            <a:alphaModFix/>
          </a:blip>
          <a:srcRect/>
          <a:stretch/>
        </p:blipFill>
        <p:spPr>
          <a:xfrm>
            <a:off x="7848600" y="5486400"/>
            <a:ext cx="1127759" cy="7985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914400" y="5384800"/>
            <a:ext cx="7239000" cy="711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lt1"/>
              </a:buClr>
              <a:buFont typeface="Arial"/>
              <a:buNone/>
              <a:defRPr sz="24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title"/>
          </p:nvPr>
        </p:nvSpPr>
        <p:spPr>
          <a:xfrm>
            <a:off x="457200" y="4648200"/>
            <a:ext cx="8229600" cy="1143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 name="Shape 22"/>
          <p:cNvSpPr>
            <a:spLocks noGrp="1"/>
          </p:cNvSpPr>
          <p:nvPr>
            <p:ph type="pic" idx="2"/>
          </p:nvPr>
        </p:nvSpPr>
        <p:spPr>
          <a:xfrm>
            <a:off x="0" y="381000"/>
            <a:ext cx="9144000" cy="3886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pic>
        <p:nvPicPr>
          <p:cNvPr id="23" name="Shape 23"/>
          <p:cNvPicPr preferRelativeResize="0"/>
          <p:nvPr/>
        </p:nvPicPr>
        <p:blipFill rotWithShape="1">
          <a:blip r:embed="rId2">
            <a:alphaModFix/>
          </a:blip>
          <a:srcRect/>
          <a:stretch/>
        </p:blipFill>
        <p:spPr>
          <a:xfrm>
            <a:off x="3429000" y="6132576"/>
            <a:ext cx="2188464" cy="496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ull Picture">
    <p:spTree>
      <p:nvGrpSpPr>
        <p:cNvPr id="1" name="Shape 24"/>
        <p:cNvGrpSpPr/>
        <p:nvPr/>
      </p:nvGrpSpPr>
      <p:grpSpPr>
        <a:xfrm>
          <a:off x="0" y="0"/>
          <a:ext cx="0" cy="0"/>
          <a:chOff x="0" y="0"/>
          <a:chExt cx="0" cy="0"/>
        </a:xfrm>
      </p:grpSpPr>
      <p:sp>
        <p:nvSpPr>
          <p:cNvPr id="25" name="Shape 25"/>
          <p:cNvSpPr>
            <a:spLocks noGrp="1"/>
          </p:cNvSpPr>
          <p:nvPr>
            <p:ph type="pic" idx="2"/>
          </p:nvPr>
        </p:nvSpPr>
        <p:spPr>
          <a:xfrm>
            <a:off x="0" y="304800"/>
            <a:ext cx="9144000" cy="61721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losing Slide">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0" y="482600"/>
            <a:ext cx="9144000" cy="4470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p:nvPr/>
        </p:nvSpPr>
        <p:spPr>
          <a:xfrm>
            <a:off x="369455" y="2087416"/>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https://www.youtube.com/watch?v=cMVFCeoysX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png"/><Relationship Id="rId7" Type="http://schemas.microsoft.com/office/2007/relationships/hdphoto" Target="../media/hdphoto1.wdp"/><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0" y="3002429"/>
            <a:ext cx="9144000" cy="213467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dirty="0" smtClean="0">
                <a:solidFill>
                  <a:schemeClr val="lt1"/>
                </a:solidFill>
                <a:latin typeface="Arial"/>
                <a:ea typeface="Arial"/>
                <a:cs typeface="Arial"/>
                <a:sym typeface="Arial"/>
              </a:rPr>
              <a:t/>
            </a:r>
            <a:br>
              <a:rPr lang="en-US" sz="4400" b="0" i="0" u="none" strike="noStrike" cap="none" dirty="0" smtClean="0">
                <a:solidFill>
                  <a:schemeClr val="lt1"/>
                </a:solidFill>
                <a:latin typeface="Arial"/>
                <a:ea typeface="Arial"/>
                <a:cs typeface="Arial"/>
                <a:sym typeface="Arial"/>
              </a:rPr>
            </a:br>
            <a:r>
              <a:rPr lang="en-US" sz="5400" b="1" dirty="0" smtClean="0"/>
              <a:t>Conventional Furrow Irrigation</a:t>
            </a:r>
            <a:r>
              <a:rPr lang="en-US" sz="5400" b="1" dirty="0"/>
              <a:t/>
            </a:r>
            <a:br>
              <a:rPr lang="en-US" sz="5400" b="1" dirty="0"/>
            </a:br>
            <a:r>
              <a:rPr lang="en-US" sz="5400" b="1" dirty="0" smtClean="0"/>
              <a:t/>
            </a:r>
            <a:br>
              <a:rPr lang="en-US" sz="5400" b="1" dirty="0" smtClean="0"/>
            </a:br>
            <a:r>
              <a:rPr lang="en-US" sz="4400" b="0" i="0" u="none" strike="noStrike" cap="none" dirty="0">
                <a:solidFill>
                  <a:schemeClr val="lt1"/>
                </a:solidFill>
                <a:latin typeface="Arial"/>
                <a:ea typeface="Arial"/>
                <a:cs typeface="Arial"/>
                <a:sym typeface="Arial"/>
              </a:rPr>
              <a:t/>
            </a:r>
            <a:br>
              <a:rPr lang="en-US" sz="4400" b="0" i="0" u="none" strike="noStrike" cap="none" dirty="0">
                <a:solidFill>
                  <a:schemeClr val="lt1"/>
                </a:solidFill>
                <a:latin typeface="Arial"/>
                <a:ea typeface="Arial"/>
                <a:cs typeface="Arial"/>
                <a:sym typeface="Arial"/>
              </a:rPr>
            </a:br>
            <a:r>
              <a:rPr lang="en-US" sz="1800" dirty="0" smtClean="0"/>
              <a:t>Developed by </a:t>
            </a:r>
            <a:r>
              <a:rPr lang="en-US" sz="1800" b="0" i="0" u="none" strike="noStrike" cap="none" dirty="0" smtClean="0">
                <a:solidFill>
                  <a:schemeClr val="lt1"/>
                </a:solidFill>
                <a:sym typeface="Arial"/>
              </a:rPr>
              <a:t>Nebraska Extension</a:t>
            </a:r>
            <a:endParaRPr lang="en-US" sz="3200" b="0" i="0" u="none" strike="noStrike" cap="none" dirty="0">
              <a:solidFill>
                <a:schemeClr val="lt1"/>
              </a:solidFill>
              <a:latin typeface="Arial"/>
              <a:ea typeface="Arial"/>
              <a:cs typeface="Arial"/>
              <a:sym typeface="Arial"/>
            </a:endParaRPr>
          </a:p>
        </p:txBody>
      </p:sp>
      <p:pic>
        <p:nvPicPr>
          <p:cNvPr id="44" name="Shape 44"/>
          <p:cNvPicPr preferRelativeResize="0"/>
          <p:nvPr/>
        </p:nvPicPr>
        <p:blipFill rotWithShape="1">
          <a:blip r:embed="rId3">
            <a:alphaModFix/>
          </a:blip>
          <a:srcRect/>
          <a:stretch/>
        </p:blipFill>
        <p:spPr>
          <a:xfrm>
            <a:off x="3312584" y="469898"/>
            <a:ext cx="2286000" cy="1618734"/>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Siphon Irrigation Video</a:t>
            </a:r>
            <a:br>
              <a:rPr lang="en-US" b="1" dirty="0" smtClean="0"/>
            </a:br>
            <a:r>
              <a:rPr lang="en-US" b="1" dirty="0"/>
              <a:t/>
            </a:r>
            <a:br>
              <a:rPr lang="en-US" b="1" dirty="0"/>
            </a:br>
            <a:endParaRPr lang="en-US" b="1" dirty="0"/>
          </a:p>
        </p:txBody>
      </p:sp>
      <p:pic>
        <p:nvPicPr>
          <p:cNvPr id="3" name="Picture 2" descr="Screen Shot 2017-05-30 at 7.24.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424656"/>
            <a:ext cx="8115300" cy="3771900"/>
          </a:xfrm>
          <a:prstGeom prst="rect">
            <a:avLst/>
          </a:prstGeom>
        </p:spPr>
      </p:pic>
      <p:sp>
        <p:nvSpPr>
          <p:cNvPr id="4" name="TextBox 3"/>
          <p:cNvSpPr txBox="1"/>
          <p:nvPr/>
        </p:nvSpPr>
        <p:spPr>
          <a:xfrm>
            <a:off x="1984308" y="5290080"/>
            <a:ext cx="5154442" cy="400110"/>
          </a:xfrm>
          <a:prstGeom prst="rect">
            <a:avLst/>
          </a:prstGeom>
          <a:noFill/>
        </p:spPr>
        <p:txBody>
          <a:bodyPr wrap="square" rtlCol="0">
            <a:spAutoFit/>
          </a:bodyPr>
          <a:lstStyle/>
          <a:p>
            <a:pPr algn="ctr"/>
            <a:r>
              <a:rPr lang="en-US" sz="2000" dirty="0" smtClean="0">
                <a:hlinkClick r:id="rId3"/>
              </a:rPr>
              <a:t>Click Here to View Video</a:t>
            </a:r>
            <a:endParaRPr lang="en-US" sz="2000" dirty="0"/>
          </a:p>
        </p:txBody>
      </p:sp>
    </p:spTree>
    <p:extLst>
      <p:ext uri="{BB962C8B-B14F-4D97-AF65-F5344CB8AC3E}">
        <p14:creationId xmlns:p14="http://schemas.microsoft.com/office/powerpoint/2010/main" val="296134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Single Corner Rectangle 9"/>
          <p:cNvSpPr/>
          <p:nvPr/>
        </p:nvSpPr>
        <p:spPr>
          <a:xfrm>
            <a:off x="388903" y="1261113"/>
            <a:ext cx="8334718" cy="1261884"/>
          </a:xfrm>
          <a:prstGeom prst="snip1Rect">
            <a:avLst>
              <a:gd name="adj" fmla="val 0"/>
            </a:avLst>
          </a:prstGeom>
          <a:solidFill>
            <a:srgbClr val="BB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4200"/>
            <a:ext cx="9144000" cy="1143000"/>
          </a:xfrm>
        </p:spPr>
        <p:txBody>
          <a:bodyPr/>
          <a:lstStyle/>
          <a:p>
            <a:pPr algn="ctr"/>
            <a:r>
              <a:rPr lang="en-US" b="1" dirty="0" smtClean="0"/>
              <a:t>How Conventional Furrow Irrigation Works</a:t>
            </a:r>
            <a:endParaRPr lang="en-US" b="1" dirty="0"/>
          </a:p>
        </p:txBody>
      </p:sp>
      <p:sp>
        <p:nvSpPr>
          <p:cNvPr id="4" name="TextBox 3"/>
          <p:cNvSpPr txBox="1"/>
          <p:nvPr/>
        </p:nvSpPr>
        <p:spPr>
          <a:xfrm>
            <a:off x="3557213" y="2639672"/>
            <a:ext cx="2060330" cy="523220"/>
          </a:xfrm>
          <a:prstGeom prst="rect">
            <a:avLst/>
          </a:prstGeom>
          <a:noFill/>
        </p:spPr>
        <p:txBody>
          <a:bodyPr wrap="none" rtlCol="0">
            <a:spAutoFit/>
          </a:bodyPr>
          <a:lstStyle/>
          <a:p>
            <a:r>
              <a:rPr lang="en-US" sz="2800" b="1" dirty="0" smtClean="0">
                <a:solidFill>
                  <a:schemeClr val="tx1"/>
                </a:solidFill>
              </a:rPr>
              <a:t>Gated Pipe</a:t>
            </a:r>
            <a:endParaRPr lang="en-US" sz="2800" b="1" dirty="0">
              <a:solidFill>
                <a:schemeClr val="tx1"/>
              </a:solidFill>
            </a:endParaRPr>
          </a:p>
        </p:txBody>
      </p:sp>
      <p:pic>
        <p:nvPicPr>
          <p:cNvPr id="9" name="Picture 8" descr="gates.jpg"/>
          <p:cNvPicPr>
            <a:picLocks noChangeAspect="1"/>
          </p:cNvPicPr>
          <p:nvPr/>
        </p:nvPicPr>
        <p:blipFill rotWithShape="1">
          <a:blip r:embed="rId3">
            <a:extLst>
              <a:ext uri="{28A0092B-C50C-407E-A947-70E740481C1C}">
                <a14:useLocalDpi xmlns:a14="http://schemas.microsoft.com/office/drawing/2010/main" val="0"/>
              </a:ext>
            </a:extLst>
          </a:blip>
          <a:srcRect t="3752" b="-824"/>
          <a:stretch/>
        </p:blipFill>
        <p:spPr>
          <a:xfrm>
            <a:off x="410163" y="3336879"/>
            <a:ext cx="4015935" cy="2911168"/>
          </a:xfrm>
          <a:prstGeom prst="rect">
            <a:avLst/>
          </a:prstGeom>
          <a:ln>
            <a:solidFill>
              <a:srgbClr val="BB0004"/>
            </a:solidFill>
          </a:ln>
        </p:spPr>
      </p:pic>
      <p:sp>
        <p:nvSpPr>
          <p:cNvPr id="11" name="TextBox 10"/>
          <p:cNvSpPr txBox="1"/>
          <p:nvPr/>
        </p:nvSpPr>
        <p:spPr>
          <a:xfrm>
            <a:off x="970272" y="1261113"/>
            <a:ext cx="7171980" cy="1261884"/>
          </a:xfrm>
          <a:prstGeom prst="rect">
            <a:avLst/>
          </a:prstGeom>
          <a:noFill/>
        </p:spPr>
        <p:txBody>
          <a:bodyPr wrap="none" rtlCol="0">
            <a:spAutoFit/>
          </a:bodyPr>
          <a:lstStyle/>
          <a:p>
            <a:pPr algn="ctr"/>
            <a:r>
              <a:rPr lang="en-US" sz="2400" i="1" dirty="0"/>
              <a:t>Water is delivered to the top of each row using </a:t>
            </a:r>
            <a:endParaRPr lang="en-US" sz="2400" i="1" dirty="0" smtClean="0"/>
          </a:p>
          <a:p>
            <a:pPr algn="ctr"/>
            <a:r>
              <a:rPr lang="en-US" sz="2400" b="1" i="1" dirty="0" smtClean="0"/>
              <a:t>siphon </a:t>
            </a:r>
            <a:r>
              <a:rPr lang="en-US" sz="2400" b="1" i="1" dirty="0"/>
              <a:t>hoses </a:t>
            </a:r>
            <a:r>
              <a:rPr lang="en-US" sz="2400" i="1" dirty="0"/>
              <a:t>or </a:t>
            </a:r>
            <a:r>
              <a:rPr lang="en-US" sz="2400" b="1" i="1" dirty="0"/>
              <a:t>gates</a:t>
            </a:r>
            <a:r>
              <a:rPr lang="en-US" sz="2400" i="1" dirty="0"/>
              <a:t>. The crop is irrigated </a:t>
            </a:r>
            <a:r>
              <a:rPr lang="en-US" sz="2400" i="1" dirty="0" smtClean="0"/>
              <a:t>as </a:t>
            </a:r>
          </a:p>
          <a:p>
            <a:pPr algn="ctr"/>
            <a:r>
              <a:rPr lang="en-US" sz="2400" i="1" dirty="0" smtClean="0"/>
              <a:t>water </a:t>
            </a:r>
            <a:r>
              <a:rPr lang="en-US" sz="2400" i="1" dirty="0"/>
              <a:t>flows from the </a:t>
            </a:r>
            <a:r>
              <a:rPr lang="en-US" sz="2400" i="1" dirty="0" smtClean="0"/>
              <a:t>top </a:t>
            </a:r>
            <a:r>
              <a:rPr lang="en-US" sz="2400" i="1" dirty="0"/>
              <a:t>to the bottom of each </a:t>
            </a:r>
            <a:r>
              <a:rPr lang="en-US" sz="2400" i="1" dirty="0" smtClean="0"/>
              <a:t>row.</a:t>
            </a:r>
            <a:r>
              <a:rPr lang="en-US" sz="2800" i="1" dirty="0" smtClean="0"/>
              <a:t> </a:t>
            </a:r>
            <a:endParaRPr lang="en-US" sz="2800" b="1" dirty="0">
              <a:solidFill>
                <a:schemeClr val="tx1"/>
              </a:solidFill>
            </a:endParaRPr>
          </a:p>
        </p:txBody>
      </p:sp>
      <p:pic>
        <p:nvPicPr>
          <p:cNvPr id="12" name="Picture 11" descr="furrowirrigation.png"/>
          <p:cNvPicPr>
            <a:picLocks noChangeAspect="1"/>
          </p:cNvPicPr>
          <p:nvPr/>
        </p:nvPicPr>
        <p:blipFill rotWithShape="1">
          <a:blip r:embed="rId4">
            <a:extLst>
              <a:ext uri="{28A0092B-C50C-407E-A947-70E740481C1C}">
                <a14:useLocalDpi xmlns:a14="http://schemas.microsoft.com/office/drawing/2010/main" val="0"/>
              </a:ext>
            </a:extLst>
          </a:blip>
          <a:srcRect l="9252" t="5336" r="4778" b="5840"/>
          <a:stretch/>
        </p:blipFill>
        <p:spPr>
          <a:xfrm>
            <a:off x="4680758" y="3336879"/>
            <a:ext cx="2954579" cy="2911168"/>
          </a:xfrm>
          <a:prstGeom prst="rect">
            <a:avLst/>
          </a:prstGeom>
          <a:ln>
            <a:solidFill>
              <a:srgbClr val="BB0004"/>
            </a:solidFill>
          </a:ln>
        </p:spPr>
      </p:pic>
      <p:sp>
        <p:nvSpPr>
          <p:cNvPr id="3" name="Rectangle 2"/>
          <p:cNvSpPr/>
          <p:nvPr/>
        </p:nvSpPr>
        <p:spPr>
          <a:xfrm>
            <a:off x="7635337" y="2639672"/>
            <a:ext cx="5733383" cy="461665"/>
          </a:xfrm>
          <a:prstGeom prst="rect">
            <a:avLst/>
          </a:prstGeom>
        </p:spPr>
        <p:txBody>
          <a:bodyPr wrap="square">
            <a:spAutoFit/>
          </a:bodyPr>
          <a:lstStyle/>
          <a:p>
            <a:r>
              <a:rPr lang="en-US" sz="2400" b="1" dirty="0"/>
              <a:t> </a:t>
            </a:r>
            <a:endParaRPr lang="en-US" sz="2400" dirty="0"/>
          </a:p>
        </p:txBody>
      </p:sp>
    </p:spTree>
    <p:extLst>
      <p:ext uri="{BB962C8B-B14F-4D97-AF65-F5344CB8AC3E}">
        <p14:creationId xmlns:p14="http://schemas.microsoft.com/office/powerpoint/2010/main" val="344702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832"/>
            <a:ext cx="9144000" cy="1637997"/>
          </a:xfrm>
        </p:spPr>
        <p:txBody>
          <a:bodyPr/>
          <a:lstStyle/>
          <a:p>
            <a:pPr algn="ctr"/>
            <a:r>
              <a:rPr lang="en-US" b="1" dirty="0" smtClean="0"/>
              <a:t>3 Factors that Influence </a:t>
            </a:r>
            <a:br>
              <a:rPr lang="en-US" b="1" dirty="0" smtClean="0"/>
            </a:br>
            <a:r>
              <a:rPr lang="en-US" b="1" dirty="0" smtClean="0"/>
              <a:t>Irrigation Effectiveness</a:t>
            </a:r>
            <a:endParaRPr lang="en-US" b="1" dirty="0"/>
          </a:p>
        </p:txBody>
      </p:sp>
      <p:sp>
        <p:nvSpPr>
          <p:cNvPr id="5" name="Oval 4"/>
          <p:cNvSpPr/>
          <p:nvPr/>
        </p:nvSpPr>
        <p:spPr>
          <a:xfrm>
            <a:off x="252120" y="2147503"/>
            <a:ext cx="2841674" cy="2841674"/>
          </a:xfrm>
          <a:prstGeom prst="ellips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Soil Texture</a:t>
            </a:r>
            <a:endParaRPr lang="en-US" sz="3600" dirty="0"/>
          </a:p>
        </p:txBody>
      </p:sp>
      <p:sp>
        <p:nvSpPr>
          <p:cNvPr id="6" name="Oval 5"/>
          <p:cNvSpPr/>
          <p:nvPr/>
        </p:nvSpPr>
        <p:spPr>
          <a:xfrm>
            <a:off x="3187168" y="2147503"/>
            <a:ext cx="2841674" cy="2841674"/>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Soil Surface Conditions</a:t>
            </a:r>
            <a:endParaRPr lang="en-US" sz="3000" dirty="0"/>
          </a:p>
        </p:txBody>
      </p:sp>
      <p:sp>
        <p:nvSpPr>
          <p:cNvPr id="7" name="Oval 6"/>
          <p:cNvSpPr/>
          <p:nvPr/>
        </p:nvSpPr>
        <p:spPr>
          <a:xfrm>
            <a:off x="6152918" y="2147503"/>
            <a:ext cx="2841674" cy="2841674"/>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Slope of </a:t>
            </a:r>
            <a:r>
              <a:rPr lang="en-US" sz="3600" dirty="0"/>
              <a:t>Field</a:t>
            </a:r>
          </a:p>
        </p:txBody>
      </p:sp>
    </p:spTree>
    <p:extLst>
      <p:ext uri="{BB962C8B-B14F-4D97-AF65-F5344CB8AC3E}">
        <p14:creationId xmlns:p14="http://schemas.microsoft.com/office/powerpoint/2010/main" val="1815179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0290"/>
            <a:ext cx="9144000" cy="1143000"/>
          </a:xfrm>
        </p:spPr>
        <p:txBody>
          <a:bodyPr/>
          <a:lstStyle/>
          <a:p>
            <a:pPr algn="ctr"/>
            <a:r>
              <a:rPr lang="en-US" b="1" dirty="0"/>
              <a:t>Soil infiltration rate is critical to </a:t>
            </a:r>
            <a:r>
              <a:rPr lang="en-US" b="1" dirty="0" smtClean="0"/>
              <a:t/>
            </a:r>
            <a:br>
              <a:rPr lang="en-US" b="1" dirty="0" smtClean="0"/>
            </a:br>
            <a:r>
              <a:rPr lang="en-US" b="1" dirty="0" smtClean="0"/>
              <a:t>furrow </a:t>
            </a:r>
            <a:r>
              <a:rPr lang="en-US" b="1" dirty="0"/>
              <a:t>irrigation </a:t>
            </a:r>
            <a:r>
              <a:rPr lang="en-US" b="1" dirty="0" smtClean="0"/>
              <a:t>systems!</a:t>
            </a:r>
            <a:endParaRPr lang="en-US" b="1" dirty="0"/>
          </a:p>
        </p:txBody>
      </p:sp>
      <p:pic>
        <p:nvPicPr>
          <p:cNvPr id="4" name="Picture 3" descr="Screen Shot 2017-05-29 at 1.20.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231" y="1523290"/>
            <a:ext cx="5587597" cy="5334710"/>
          </a:xfrm>
          <a:prstGeom prst="rect">
            <a:avLst/>
          </a:prstGeom>
          <a:ln>
            <a:solidFill>
              <a:srgbClr val="BB0004"/>
            </a:solidFill>
          </a:ln>
        </p:spPr>
      </p:pic>
    </p:spTree>
    <p:extLst>
      <p:ext uri="{BB962C8B-B14F-4D97-AF65-F5344CB8AC3E}">
        <p14:creationId xmlns:p14="http://schemas.microsoft.com/office/powerpoint/2010/main" val="24212108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782652" y="541543"/>
            <a:ext cx="0" cy="5508810"/>
          </a:xfrm>
          <a:prstGeom prst="line">
            <a:avLst/>
          </a:prstGeom>
          <a:ln>
            <a:solidFill>
              <a:srgbClr val="BB0004"/>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16512" y="541543"/>
            <a:ext cx="0" cy="5508810"/>
          </a:xfrm>
          <a:prstGeom prst="line">
            <a:avLst/>
          </a:prstGeom>
          <a:ln>
            <a:solidFill>
              <a:srgbClr val="BB0004"/>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10861" y="1083086"/>
            <a:ext cx="7731664" cy="0"/>
          </a:xfrm>
          <a:prstGeom prst="line">
            <a:avLst/>
          </a:prstGeom>
          <a:ln>
            <a:solidFill>
              <a:srgbClr val="BB0004"/>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27381" y="541543"/>
            <a:ext cx="1929284" cy="461665"/>
          </a:xfrm>
          <a:prstGeom prst="rect">
            <a:avLst/>
          </a:prstGeom>
          <a:noFill/>
        </p:spPr>
        <p:txBody>
          <a:bodyPr wrap="none" rtlCol="0">
            <a:spAutoFit/>
          </a:bodyPr>
          <a:lstStyle/>
          <a:p>
            <a:r>
              <a:rPr lang="en-US" sz="2400" b="1" dirty="0" smtClean="0"/>
              <a:t>Advantages</a:t>
            </a:r>
            <a:endParaRPr lang="en-US" sz="2400" b="1" dirty="0"/>
          </a:p>
        </p:txBody>
      </p:sp>
      <p:sp>
        <p:nvSpPr>
          <p:cNvPr id="14" name="TextBox 13"/>
          <p:cNvSpPr txBox="1"/>
          <p:nvPr/>
        </p:nvSpPr>
        <p:spPr>
          <a:xfrm>
            <a:off x="3414908" y="560217"/>
            <a:ext cx="2134719" cy="461665"/>
          </a:xfrm>
          <a:prstGeom prst="rect">
            <a:avLst/>
          </a:prstGeom>
          <a:noFill/>
        </p:spPr>
        <p:txBody>
          <a:bodyPr wrap="none" rtlCol="0">
            <a:spAutoFit/>
          </a:bodyPr>
          <a:lstStyle/>
          <a:p>
            <a:r>
              <a:rPr lang="en-US" sz="2400" b="1" dirty="0" smtClean="0"/>
              <a:t>Inefficiencies </a:t>
            </a:r>
            <a:endParaRPr lang="en-US" sz="2400" b="1" dirty="0"/>
          </a:p>
        </p:txBody>
      </p:sp>
      <p:sp>
        <p:nvSpPr>
          <p:cNvPr id="15" name="TextBox 14"/>
          <p:cNvSpPr txBox="1"/>
          <p:nvPr/>
        </p:nvSpPr>
        <p:spPr>
          <a:xfrm>
            <a:off x="6349960" y="541544"/>
            <a:ext cx="1586642" cy="461665"/>
          </a:xfrm>
          <a:prstGeom prst="rect">
            <a:avLst/>
          </a:prstGeom>
          <a:noFill/>
        </p:spPr>
        <p:txBody>
          <a:bodyPr wrap="none" rtlCol="0">
            <a:spAutoFit/>
          </a:bodyPr>
          <a:lstStyle/>
          <a:p>
            <a:r>
              <a:rPr lang="en-US" sz="2400" b="1" dirty="0" smtClean="0"/>
              <a:t>Solutions</a:t>
            </a:r>
            <a:endParaRPr lang="en-US" sz="2400" b="1" dirty="0"/>
          </a:p>
        </p:txBody>
      </p:sp>
      <p:sp>
        <p:nvSpPr>
          <p:cNvPr id="16" name="Text Box 17"/>
          <p:cNvSpPr txBox="1"/>
          <p:nvPr/>
        </p:nvSpPr>
        <p:spPr>
          <a:xfrm>
            <a:off x="2913381" y="2492762"/>
            <a:ext cx="2953727" cy="701621"/>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dirty="0">
                <a:effectLst/>
                <a:latin typeface="Arial"/>
                <a:ea typeface="ＭＳ 明朝"/>
                <a:cs typeface="Times New Roman"/>
              </a:rPr>
              <a:t>Time and labor required during irrigation season</a:t>
            </a:r>
            <a:endParaRPr lang="en-US" sz="2000" dirty="0">
              <a:effectLst/>
              <a:ea typeface="ＭＳ 明朝"/>
              <a:cs typeface="Times New Roman"/>
            </a:endParaRPr>
          </a:p>
          <a:p>
            <a:pPr marL="0" marR="0">
              <a:spcBef>
                <a:spcPts val="0"/>
              </a:spcBef>
              <a:spcAft>
                <a:spcPts val="0"/>
              </a:spcAft>
            </a:pPr>
            <a:r>
              <a:rPr lang="en-US" sz="1600" dirty="0">
                <a:effectLst/>
                <a:latin typeface="Arial"/>
                <a:ea typeface="ＭＳ 明朝"/>
                <a:cs typeface="Times New Roman"/>
              </a:rPr>
              <a:t> </a:t>
            </a:r>
            <a:endParaRPr lang="en-US" sz="1600" dirty="0">
              <a:effectLst/>
              <a:ea typeface="ＭＳ 明朝"/>
              <a:cs typeface="Times New Roman"/>
            </a:endParaRPr>
          </a:p>
          <a:p>
            <a:pPr marL="0" marR="0">
              <a:spcBef>
                <a:spcPts val="0"/>
              </a:spcBef>
              <a:spcAft>
                <a:spcPts val="0"/>
              </a:spcAft>
            </a:pPr>
            <a:endParaRPr lang="en-US" sz="1600" dirty="0">
              <a:effectLst/>
              <a:ea typeface="ＭＳ 明朝"/>
              <a:cs typeface="Times New Roman"/>
            </a:endParaRPr>
          </a:p>
        </p:txBody>
      </p:sp>
      <p:sp>
        <p:nvSpPr>
          <p:cNvPr id="17" name="Rectangle 16"/>
          <p:cNvSpPr/>
          <p:nvPr/>
        </p:nvSpPr>
        <p:spPr>
          <a:xfrm>
            <a:off x="2913381" y="3529373"/>
            <a:ext cx="3103131" cy="1938992"/>
          </a:xfrm>
          <a:prstGeom prst="rect">
            <a:avLst/>
          </a:prstGeom>
        </p:spPr>
        <p:txBody>
          <a:bodyPr wrap="square">
            <a:spAutoFit/>
          </a:bodyPr>
          <a:lstStyle/>
          <a:p>
            <a:r>
              <a:rPr lang="en-US" sz="2000" dirty="0" smtClean="0">
                <a:ea typeface="ＭＳ 明朝"/>
                <a:cs typeface="Times New Roman"/>
              </a:rPr>
              <a:t>Water </a:t>
            </a:r>
            <a:r>
              <a:rPr lang="en-US" sz="2000" dirty="0">
                <a:ea typeface="ＭＳ 明朝"/>
                <a:cs typeface="Times New Roman"/>
              </a:rPr>
              <a:t>is not applied uniformly, water loss due to runoff, percolation beneath root zone, and evaporation from furrow channel </a:t>
            </a:r>
          </a:p>
        </p:txBody>
      </p:sp>
      <p:sp>
        <p:nvSpPr>
          <p:cNvPr id="18" name="Text Box 15"/>
          <p:cNvSpPr txBox="1"/>
          <p:nvPr/>
        </p:nvSpPr>
        <p:spPr>
          <a:xfrm>
            <a:off x="2913381" y="1193587"/>
            <a:ext cx="2953727" cy="9144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dirty="0">
                <a:effectLst/>
                <a:latin typeface="Arial"/>
                <a:ea typeface="ＭＳ 明朝"/>
                <a:cs typeface="Times New Roman"/>
              </a:rPr>
              <a:t>Wear and tear of irrigation pipe and gates can lead to water leaks </a:t>
            </a:r>
            <a:endParaRPr lang="en-US" sz="2000" dirty="0">
              <a:effectLst/>
              <a:ea typeface="ＭＳ 明朝"/>
              <a:cs typeface="Times New Roman"/>
            </a:endParaRPr>
          </a:p>
        </p:txBody>
      </p:sp>
      <p:sp>
        <p:nvSpPr>
          <p:cNvPr id="19" name="Text Box 16"/>
          <p:cNvSpPr txBox="1"/>
          <p:nvPr/>
        </p:nvSpPr>
        <p:spPr>
          <a:xfrm>
            <a:off x="262025" y="2508583"/>
            <a:ext cx="233387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sz="2000" dirty="0">
                <a:effectLst/>
                <a:latin typeface="Arial"/>
                <a:ea typeface="ＭＳ 明朝"/>
                <a:cs typeface="Times New Roman"/>
              </a:rPr>
              <a:t>Lower cost of pumping per </a:t>
            </a:r>
            <a:br>
              <a:rPr lang="en-US" sz="2000" dirty="0">
                <a:effectLst/>
                <a:latin typeface="Arial"/>
                <a:ea typeface="ＭＳ 明朝"/>
                <a:cs typeface="Times New Roman"/>
              </a:rPr>
            </a:br>
            <a:r>
              <a:rPr lang="en-US" sz="2000" dirty="0">
                <a:effectLst/>
                <a:latin typeface="Arial"/>
                <a:ea typeface="ＭＳ 明朝"/>
                <a:cs typeface="Times New Roman"/>
              </a:rPr>
              <a:t>acre-inch of water</a:t>
            </a:r>
            <a:endParaRPr lang="en-US" sz="2000" dirty="0">
              <a:effectLst/>
              <a:ea typeface="ＭＳ 明朝"/>
              <a:cs typeface="Times New Roman"/>
            </a:endParaRPr>
          </a:p>
        </p:txBody>
      </p:sp>
      <p:sp>
        <p:nvSpPr>
          <p:cNvPr id="20" name="Rectangle 19"/>
          <p:cNvSpPr/>
          <p:nvPr/>
        </p:nvSpPr>
        <p:spPr>
          <a:xfrm>
            <a:off x="627381" y="1291146"/>
            <a:ext cx="2099243" cy="707886"/>
          </a:xfrm>
          <a:prstGeom prst="rect">
            <a:avLst/>
          </a:prstGeom>
        </p:spPr>
        <p:txBody>
          <a:bodyPr wrap="square">
            <a:spAutoFit/>
          </a:bodyPr>
          <a:lstStyle/>
          <a:p>
            <a:r>
              <a:rPr lang="en-US" sz="2000" dirty="0"/>
              <a:t> Lower cost of </a:t>
            </a:r>
          </a:p>
          <a:p>
            <a:r>
              <a:rPr lang="en-US" sz="2000" dirty="0"/>
              <a:t> initial equipment </a:t>
            </a:r>
          </a:p>
        </p:txBody>
      </p:sp>
      <p:sp>
        <p:nvSpPr>
          <p:cNvPr id="21" name="Text Box 19"/>
          <p:cNvSpPr txBox="1"/>
          <p:nvPr/>
        </p:nvSpPr>
        <p:spPr>
          <a:xfrm>
            <a:off x="6200840" y="1193587"/>
            <a:ext cx="2464885" cy="28575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dirty="0">
                <a:effectLst/>
                <a:latin typeface="Arial"/>
                <a:ea typeface="ＭＳ 明朝"/>
                <a:cs typeface="Times New Roman"/>
              </a:rPr>
              <a:t>Flag and repair leaky gaskets and gates.</a:t>
            </a:r>
            <a:endParaRPr lang="en-US" sz="2000" dirty="0">
              <a:effectLst/>
              <a:ea typeface="ＭＳ 明朝"/>
              <a:cs typeface="Times New Roman"/>
            </a:endParaRPr>
          </a:p>
          <a:p>
            <a:pPr marL="0" marR="0">
              <a:spcBef>
                <a:spcPts val="0"/>
              </a:spcBef>
              <a:spcAft>
                <a:spcPts val="0"/>
              </a:spcAft>
            </a:pPr>
            <a:r>
              <a:rPr lang="en-US" sz="2000" dirty="0">
                <a:effectLst/>
                <a:latin typeface="Arial"/>
                <a:ea typeface="ＭＳ 明朝"/>
                <a:cs typeface="Times New Roman"/>
              </a:rPr>
              <a:t> </a:t>
            </a:r>
            <a:endParaRPr lang="en-US" sz="2000" dirty="0">
              <a:effectLst/>
              <a:ea typeface="ＭＳ 明朝"/>
              <a:cs typeface="Times New Roman"/>
            </a:endParaRPr>
          </a:p>
          <a:p>
            <a:pPr marL="0" marR="0">
              <a:spcBef>
                <a:spcPts val="0"/>
              </a:spcBef>
              <a:spcAft>
                <a:spcPts val="0"/>
              </a:spcAft>
            </a:pPr>
            <a:r>
              <a:rPr lang="en-US" sz="2000" dirty="0">
                <a:effectLst/>
                <a:latin typeface="Arial"/>
                <a:ea typeface="ＭＳ 明朝"/>
                <a:cs typeface="Times New Roman"/>
              </a:rPr>
              <a:t> </a:t>
            </a:r>
            <a:endParaRPr lang="en-US" sz="2000" dirty="0">
              <a:effectLst/>
              <a:ea typeface="ＭＳ 明朝"/>
              <a:cs typeface="Times New Roman"/>
            </a:endParaRPr>
          </a:p>
          <a:p>
            <a:pPr marL="0" marR="0">
              <a:spcBef>
                <a:spcPts val="0"/>
              </a:spcBef>
              <a:spcAft>
                <a:spcPts val="0"/>
              </a:spcAft>
            </a:pPr>
            <a:r>
              <a:rPr lang="en-US" sz="2000" dirty="0">
                <a:effectLst/>
                <a:latin typeface="Arial"/>
                <a:ea typeface="ＭＳ 明朝"/>
                <a:cs typeface="Times New Roman"/>
              </a:rPr>
              <a:t> </a:t>
            </a:r>
            <a:endParaRPr lang="en-US" sz="2000" dirty="0">
              <a:effectLst/>
              <a:ea typeface="ＭＳ 明朝"/>
              <a:cs typeface="Times New Roman"/>
            </a:endParaRPr>
          </a:p>
          <a:p>
            <a:pPr marL="0" marR="0">
              <a:spcBef>
                <a:spcPts val="0"/>
              </a:spcBef>
              <a:spcAft>
                <a:spcPts val="0"/>
              </a:spcAft>
            </a:pPr>
            <a:r>
              <a:rPr lang="en-US" sz="1200" dirty="0">
                <a:effectLst/>
                <a:latin typeface="Arial"/>
                <a:ea typeface="ＭＳ 明朝"/>
                <a:cs typeface="Times New Roman"/>
              </a:rPr>
              <a:t> </a:t>
            </a:r>
            <a:endParaRPr lang="en-US" sz="1200" dirty="0">
              <a:effectLst/>
              <a:ea typeface="ＭＳ 明朝"/>
              <a:cs typeface="Times New Roman"/>
            </a:endParaRPr>
          </a:p>
        </p:txBody>
      </p:sp>
      <p:sp>
        <p:nvSpPr>
          <p:cNvPr id="25" name="Rectangle 24"/>
          <p:cNvSpPr/>
          <p:nvPr/>
        </p:nvSpPr>
        <p:spPr>
          <a:xfrm>
            <a:off x="6200839" y="2492762"/>
            <a:ext cx="2670032" cy="1015663"/>
          </a:xfrm>
          <a:prstGeom prst="rect">
            <a:avLst/>
          </a:prstGeom>
        </p:spPr>
        <p:txBody>
          <a:bodyPr wrap="square">
            <a:spAutoFit/>
          </a:bodyPr>
          <a:lstStyle/>
          <a:p>
            <a:r>
              <a:rPr lang="en-US" sz="2000" dirty="0">
                <a:ea typeface="ＭＳ 明朝"/>
                <a:cs typeface="Times New Roman"/>
              </a:rPr>
              <a:t>Replace damaged gaskets and gates during the offseason</a:t>
            </a:r>
          </a:p>
        </p:txBody>
      </p:sp>
      <p:sp>
        <p:nvSpPr>
          <p:cNvPr id="26" name="Rectangle 25"/>
          <p:cNvSpPr/>
          <p:nvPr/>
        </p:nvSpPr>
        <p:spPr>
          <a:xfrm>
            <a:off x="6200840" y="4710499"/>
            <a:ext cx="2464885" cy="1015663"/>
          </a:xfrm>
          <a:prstGeom prst="rect">
            <a:avLst/>
          </a:prstGeom>
        </p:spPr>
        <p:txBody>
          <a:bodyPr wrap="square">
            <a:spAutoFit/>
          </a:bodyPr>
          <a:lstStyle/>
          <a:p>
            <a:r>
              <a:rPr lang="en-US" sz="2000" dirty="0">
                <a:ea typeface="ＭＳ 明朝"/>
                <a:cs typeface="Times New Roman"/>
              </a:rPr>
              <a:t>Utilize runoff by incorporating reuse system</a:t>
            </a:r>
          </a:p>
        </p:txBody>
      </p:sp>
      <p:sp>
        <p:nvSpPr>
          <p:cNvPr id="28" name="Rectangle 27"/>
          <p:cNvSpPr/>
          <p:nvPr/>
        </p:nvSpPr>
        <p:spPr>
          <a:xfrm>
            <a:off x="6200840" y="3697144"/>
            <a:ext cx="2869920" cy="707886"/>
          </a:xfrm>
          <a:prstGeom prst="rect">
            <a:avLst/>
          </a:prstGeom>
        </p:spPr>
        <p:txBody>
          <a:bodyPr wrap="square">
            <a:spAutoFit/>
          </a:bodyPr>
          <a:lstStyle/>
          <a:p>
            <a:r>
              <a:rPr lang="en-US" sz="2000" dirty="0">
                <a:ea typeface="ＭＳ 明朝"/>
                <a:cs typeface="Times New Roman"/>
              </a:rPr>
              <a:t>Block furrow ends to reduce runoff</a:t>
            </a:r>
          </a:p>
        </p:txBody>
      </p:sp>
    </p:spTree>
    <p:extLst>
      <p:ext uri="{BB962C8B-B14F-4D97-AF65-F5344CB8AC3E}">
        <p14:creationId xmlns:p14="http://schemas.microsoft.com/office/powerpoint/2010/main" val="3836430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5" grpId="0"/>
      <p:bldP spid="2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smtClean="0"/>
              <a:t>Input Needed!</a:t>
            </a:r>
            <a:endParaRPr lang="en-US" sz="4000" b="1" i="1" dirty="0"/>
          </a:p>
        </p:txBody>
      </p:sp>
      <p:sp>
        <p:nvSpPr>
          <p:cNvPr id="3" name="Text Placeholder 2"/>
          <p:cNvSpPr>
            <a:spLocks noGrp="1"/>
          </p:cNvSpPr>
          <p:nvPr>
            <p:ph type="body" idx="1"/>
          </p:nvPr>
        </p:nvSpPr>
        <p:spPr>
          <a:xfrm>
            <a:off x="457200" y="1498600"/>
            <a:ext cx="3147175" cy="4673600"/>
          </a:xfrm>
        </p:spPr>
        <p:txBody>
          <a:bodyPr/>
          <a:lstStyle/>
          <a:p>
            <a:r>
              <a:rPr lang="en-US" dirty="0"/>
              <a:t>A local farmer </a:t>
            </a:r>
            <a:r>
              <a:rPr lang="en-US" dirty="0" smtClean="0"/>
              <a:t>asks you for information about </a:t>
            </a:r>
            <a:r>
              <a:rPr lang="en-US" b="1" dirty="0" smtClean="0"/>
              <a:t>conventional furrow irrigation</a:t>
            </a:r>
            <a:r>
              <a:rPr lang="en-US" dirty="0" smtClean="0"/>
              <a:t>! </a:t>
            </a:r>
          </a:p>
          <a:p>
            <a:endParaRPr lang="en-US" dirty="0"/>
          </a:p>
          <a:p>
            <a:r>
              <a:rPr lang="en-US" dirty="0" smtClean="0"/>
              <a:t>Create </a:t>
            </a:r>
            <a:r>
              <a:rPr lang="en-US" dirty="0"/>
              <a:t>a summary sheet about this type of irrigation and what the farmer should know about its advantages and limitations. </a:t>
            </a:r>
          </a:p>
        </p:txBody>
      </p:sp>
      <p:pic>
        <p:nvPicPr>
          <p:cNvPr id="5" name="Picture 4" descr="51633686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806" y="1498600"/>
            <a:ext cx="5088425" cy="3816319"/>
          </a:xfrm>
          <a:prstGeom prst="rect">
            <a:avLst/>
          </a:prstGeom>
          <a:ln>
            <a:solidFill>
              <a:srgbClr val="BB0004"/>
            </a:solidFill>
          </a:ln>
        </p:spPr>
      </p:pic>
    </p:spTree>
    <p:extLst>
      <p:ext uri="{BB962C8B-B14F-4D97-AF65-F5344CB8AC3E}">
        <p14:creationId xmlns:p14="http://schemas.microsoft.com/office/powerpoint/2010/main" val="1566903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3" name="Shape 103"/>
          <p:cNvPicPr preferRelativeResize="0"/>
          <p:nvPr/>
        </p:nvPicPr>
        <p:blipFill rotWithShape="1">
          <a:blip r:embed="rId3">
            <a:alphaModFix/>
          </a:blip>
          <a:srcRect/>
          <a:stretch/>
        </p:blipFill>
        <p:spPr>
          <a:xfrm>
            <a:off x="5846025" y="1395688"/>
            <a:ext cx="3136899" cy="4521199"/>
          </a:xfrm>
          <a:prstGeom prst="rect">
            <a:avLst/>
          </a:prstGeom>
          <a:noFill/>
          <a:ln>
            <a:noFill/>
          </a:ln>
        </p:spPr>
      </p:pic>
      <p:sp>
        <p:nvSpPr>
          <p:cNvPr id="101" name="Shape 101"/>
          <p:cNvSpPr txBox="1">
            <a:spLocks noGrp="1"/>
          </p:cNvSpPr>
          <p:nvPr>
            <p:ph type="title"/>
          </p:nvPr>
        </p:nvSpPr>
        <p:spPr>
          <a:xfrm>
            <a:off x="0" y="584199"/>
            <a:ext cx="9144000" cy="2179541"/>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1" i="0" u="none" strike="noStrike" cap="none" dirty="0" smtClean="0">
                <a:solidFill>
                  <a:schemeClr val="dk1"/>
                </a:solidFill>
                <a:latin typeface="Arial"/>
                <a:ea typeface="Arial"/>
                <a:cs typeface="Arial"/>
                <a:sym typeface="Arial"/>
              </a:rPr>
              <a:t>What did you learn today </a:t>
            </a:r>
            <a:r>
              <a:rPr lang="en-US" sz="3600" b="1" dirty="0"/>
              <a:t>a</a:t>
            </a:r>
            <a:r>
              <a:rPr lang="en-US" sz="3600" b="1" dirty="0" smtClean="0"/>
              <a:t>bout </a:t>
            </a:r>
            <a:br>
              <a:rPr lang="en-US" sz="3600" b="1" dirty="0" smtClean="0"/>
            </a:br>
            <a:r>
              <a:rPr lang="en-US" sz="3600" b="1" dirty="0" smtClean="0"/>
              <a:t>Conventional Furrow Irrigation?</a:t>
            </a:r>
            <a:endParaRPr lang="en-US" sz="3600" b="1" i="0" u="none" strike="noStrike" cap="none" dirty="0">
              <a:solidFill>
                <a:schemeClr val="dk1"/>
              </a:solidFill>
              <a:latin typeface="Arial"/>
              <a:ea typeface="Arial"/>
              <a:cs typeface="Arial"/>
              <a:sym typeface="Arial"/>
            </a:endParaRPr>
          </a:p>
        </p:txBody>
      </p:sp>
      <p:sp>
        <p:nvSpPr>
          <p:cNvPr id="102" name="Shape 102"/>
          <p:cNvSpPr txBox="1">
            <a:spLocks noGrp="1"/>
          </p:cNvSpPr>
          <p:nvPr>
            <p:ph type="body" idx="1"/>
          </p:nvPr>
        </p:nvSpPr>
        <p:spPr>
          <a:xfrm>
            <a:off x="908701" y="2446284"/>
            <a:ext cx="5247803" cy="1390010"/>
          </a:xfrm>
          <a:prstGeom prst="rect">
            <a:avLst/>
          </a:prstGeom>
          <a:noFill/>
          <a:ln>
            <a:noFill/>
          </a:ln>
        </p:spPr>
        <p:txBody>
          <a:bodyPr lIns="91425" tIns="91425" rIns="91425" bIns="91425" anchor="t" anchorCtr="0">
            <a:noAutofit/>
          </a:bodyPr>
          <a:lstStyle/>
          <a:p>
            <a:pPr marR="0" lvl="0" algn="ctr" rtl="0">
              <a:lnSpc>
                <a:spcPct val="100000"/>
              </a:lnSpc>
              <a:spcBef>
                <a:spcPts val="0"/>
              </a:spcBef>
              <a:spcAft>
                <a:spcPts val="0"/>
              </a:spcAft>
              <a:buClr>
                <a:srgbClr val="000000"/>
              </a:buClr>
              <a:buSzPct val="100000"/>
            </a:pPr>
            <a:r>
              <a:rPr lang="en-US" sz="3600" dirty="0" smtClean="0"/>
              <a:t>Pop out of your chair and share! </a:t>
            </a:r>
            <a:endParaRPr lang="en-US" sz="3600" b="0" i="0" u="none" strike="noStrike" cap="none" dirty="0">
              <a:solidFill>
                <a:srgbClr val="000000"/>
              </a:solidFil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3429000" y="2724665"/>
            <a:ext cx="2286000" cy="1618734"/>
          </a:xfrm>
          <a:prstGeom prst="rect">
            <a:avLst/>
          </a:prstGeom>
          <a:noFill/>
          <a:ln>
            <a:noFill/>
          </a:ln>
        </p:spPr>
      </p:pic>
      <p:sp>
        <p:nvSpPr>
          <p:cNvPr id="146" name="Shape 146"/>
          <p:cNvSpPr txBox="1"/>
          <p:nvPr/>
        </p:nvSpPr>
        <p:spPr>
          <a:xfrm>
            <a:off x="381000" y="5943600"/>
            <a:ext cx="8381999" cy="11079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100" b="0" i="0" u="none" strike="noStrike" cap="none">
                <a:solidFill>
                  <a:schemeClr val="lt1"/>
                </a:solidFill>
                <a:latin typeface="Calibri"/>
                <a:ea typeface="Calibri"/>
                <a:cs typeface="Calibri"/>
                <a:sym typeface="Calibri"/>
              </a:rPr>
              <a:t>Extension is a Division of the Institute of Agriculture and Natural Resources at the University of Nebraska–Lincoln cooperating with the Counties and the United States Department of Agriculture.</a:t>
            </a: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ct val="25000"/>
              <a:buFont typeface="Calibri"/>
              <a:buNone/>
            </a:pPr>
            <a:r>
              <a:rPr lang="en-US" sz="1100" b="0" i="0" u="none" strike="noStrike" cap="none">
                <a:solidFill>
                  <a:schemeClr val="lt1"/>
                </a:solidFill>
                <a:latin typeface="Calibri"/>
                <a:ea typeface="Calibri"/>
                <a:cs typeface="Calibri"/>
                <a:sym typeface="Calibri"/>
              </a:rPr>
              <a:t>University of Nebraska–Lincoln Extension educational programs abide with the nondiscrimination policies of the University of Nebraska–Lincoln and the United States Department of Agriculture.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 name="Picture 4"/>
          <p:cNvPicPr>
            <a:picLocks noChangeAspect="1"/>
          </p:cNvPicPr>
          <p:nvPr/>
        </p:nvPicPr>
        <p:blipFill rotWithShape="1">
          <a:blip r:embed="rId3"/>
          <a:srcRect t="10562" b="12165"/>
          <a:stretch/>
        </p:blipFill>
        <p:spPr>
          <a:xfrm>
            <a:off x="1983026" y="2273345"/>
            <a:ext cx="5392336" cy="4166821"/>
          </a:xfrm>
          <a:prstGeom prst="rect">
            <a:avLst/>
          </a:prstGeom>
        </p:spPr>
      </p:pic>
      <p:sp>
        <p:nvSpPr>
          <p:cNvPr id="50" name="Shape 50"/>
          <p:cNvSpPr txBox="1">
            <a:spLocks noGrp="1"/>
          </p:cNvSpPr>
          <p:nvPr>
            <p:ph type="title"/>
          </p:nvPr>
        </p:nvSpPr>
        <p:spPr>
          <a:xfrm>
            <a:off x="457200" y="584200"/>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1" dirty="0" smtClean="0"/>
              <a:t>Move the ball across the table</a:t>
            </a:r>
            <a:r>
              <a:rPr lang="mr-IN" sz="3600" b="1" dirty="0" smtClean="0"/>
              <a:t>…</a:t>
            </a:r>
            <a:r>
              <a:rPr lang="en-US" sz="3600" b="1" dirty="0" smtClean="0"/>
              <a:t/>
            </a:r>
            <a:br>
              <a:rPr lang="en-US" sz="3600" b="1" dirty="0" smtClean="0"/>
            </a:br>
            <a:r>
              <a:rPr lang="en-US" sz="3600" b="1" dirty="0" smtClean="0"/>
              <a:t>without touching!</a:t>
            </a:r>
            <a:endParaRPr lang="en-US" sz="3600" b="1" i="0" u="none" strike="noStrike" cap="none" dirty="0">
              <a:solidFill>
                <a:schemeClr val="dk1"/>
              </a:solidFill>
              <a:latin typeface="Arial"/>
              <a:ea typeface="Arial"/>
              <a:cs typeface="Arial"/>
              <a:sym typeface="Arial"/>
            </a:endParaRPr>
          </a:p>
        </p:txBody>
      </p:sp>
      <p:sp>
        <p:nvSpPr>
          <p:cNvPr id="4" name="TextBox 3"/>
          <p:cNvSpPr txBox="1"/>
          <p:nvPr/>
        </p:nvSpPr>
        <p:spPr>
          <a:xfrm>
            <a:off x="2439886" y="2048324"/>
            <a:ext cx="1359205" cy="461665"/>
          </a:xfrm>
          <a:prstGeom prst="rect">
            <a:avLst/>
          </a:prstGeom>
          <a:noFill/>
        </p:spPr>
        <p:txBody>
          <a:bodyPr wrap="square" rtlCol="0">
            <a:spAutoFit/>
          </a:bodyPr>
          <a:lstStyle/>
          <a:p>
            <a:r>
              <a:rPr lang="en-US" sz="2400" b="1" dirty="0" smtClean="0"/>
              <a:t>Point A</a:t>
            </a:r>
            <a:endParaRPr lang="en-US" sz="2400" b="1" dirty="0"/>
          </a:p>
        </p:txBody>
      </p:sp>
      <p:sp>
        <p:nvSpPr>
          <p:cNvPr id="7" name="Oval 6"/>
          <p:cNvSpPr/>
          <p:nvPr/>
        </p:nvSpPr>
        <p:spPr>
          <a:xfrm>
            <a:off x="2985797" y="2451277"/>
            <a:ext cx="289696" cy="289696"/>
          </a:xfrm>
          <a:prstGeom prst="ellipse">
            <a:avLst/>
          </a:prstGeom>
          <a:solidFill>
            <a:srgbClr val="FFFFF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129746" y="1923100"/>
            <a:ext cx="1359205" cy="461665"/>
          </a:xfrm>
          <a:prstGeom prst="rect">
            <a:avLst/>
          </a:prstGeom>
          <a:noFill/>
        </p:spPr>
        <p:txBody>
          <a:bodyPr wrap="square" rtlCol="0">
            <a:spAutoFit/>
          </a:bodyPr>
          <a:lstStyle/>
          <a:p>
            <a:r>
              <a:rPr lang="en-US" sz="2400" b="1" dirty="0" smtClean="0"/>
              <a:t>Point B</a:t>
            </a:r>
            <a:endParaRPr lang="en-US" sz="2400" b="1" dirty="0"/>
          </a:p>
        </p:txBody>
      </p:sp>
      <p:sp>
        <p:nvSpPr>
          <p:cNvPr id="14" name="TextBox 13"/>
          <p:cNvSpPr txBox="1"/>
          <p:nvPr/>
        </p:nvSpPr>
        <p:spPr>
          <a:xfrm>
            <a:off x="6001814" y="2123169"/>
            <a:ext cx="1359205" cy="461665"/>
          </a:xfrm>
          <a:prstGeom prst="rect">
            <a:avLst/>
          </a:prstGeom>
          <a:noFill/>
        </p:spPr>
        <p:txBody>
          <a:bodyPr wrap="square" rtlCol="0">
            <a:spAutoFit/>
          </a:bodyPr>
          <a:lstStyle/>
          <a:p>
            <a:r>
              <a:rPr lang="en-US" sz="2400" b="1" dirty="0" smtClean="0"/>
              <a:t>Point C</a:t>
            </a:r>
            <a:endParaRPr lang="en-US" sz="2400" b="1" dirty="0"/>
          </a:p>
        </p:txBody>
      </p:sp>
      <p:sp>
        <p:nvSpPr>
          <p:cNvPr id="15" name="Oval 14"/>
          <p:cNvSpPr/>
          <p:nvPr/>
        </p:nvSpPr>
        <p:spPr>
          <a:xfrm>
            <a:off x="4578963" y="2512731"/>
            <a:ext cx="356511" cy="45719"/>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878888" y="2580242"/>
            <a:ext cx="356511" cy="45719"/>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3457"/>
            <a:ext cx="8229600" cy="1143000"/>
          </a:xfrm>
        </p:spPr>
        <p:txBody>
          <a:bodyPr/>
          <a:lstStyle/>
          <a:p>
            <a:pPr algn="ctr"/>
            <a:r>
              <a:rPr lang="en-US" sz="4000" b="1" dirty="0" smtClean="0"/>
              <a:t>How is water delivered to crops?</a:t>
            </a:r>
            <a:endParaRPr lang="en-US" sz="4000" b="1" dirty="0"/>
          </a:p>
        </p:txBody>
      </p:sp>
      <p:sp>
        <p:nvSpPr>
          <p:cNvPr id="5" name="Teardrop 4"/>
          <p:cNvSpPr/>
          <p:nvPr/>
        </p:nvSpPr>
        <p:spPr>
          <a:xfrm rot="18900000">
            <a:off x="2781599" y="2687067"/>
            <a:ext cx="3588964" cy="3673210"/>
          </a:xfrm>
          <a:prstGeom prst="teardrop">
            <a:avLst>
              <a:gd name="adj" fmla="val 120270"/>
            </a:avLst>
          </a:prstGeom>
          <a:noFill/>
          <a:ln w="114300" cmpd="sng">
            <a:solidFill>
              <a:srgbClr val="2931F2"/>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692401" y="3417164"/>
            <a:ext cx="3729666" cy="2123658"/>
          </a:xfrm>
          <a:prstGeom prst="rect">
            <a:avLst/>
          </a:prstGeom>
          <a:noFill/>
        </p:spPr>
        <p:txBody>
          <a:bodyPr wrap="square" rtlCol="0">
            <a:spAutoFit/>
          </a:bodyPr>
          <a:lstStyle/>
          <a:p>
            <a:pPr algn="ctr"/>
            <a:r>
              <a:rPr lang="en-US" sz="4400" b="1" dirty="0" smtClean="0"/>
              <a:t>Convention </a:t>
            </a:r>
          </a:p>
          <a:p>
            <a:pPr algn="ctr"/>
            <a:r>
              <a:rPr lang="en-US" sz="4400" b="1" dirty="0" smtClean="0"/>
              <a:t>Furrow</a:t>
            </a:r>
          </a:p>
          <a:p>
            <a:pPr algn="ctr"/>
            <a:r>
              <a:rPr lang="en-US" sz="4400" b="1" dirty="0" smtClean="0"/>
              <a:t>Irrigation</a:t>
            </a:r>
            <a:endParaRPr lang="en-US" sz="4400" b="1" dirty="0"/>
          </a:p>
        </p:txBody>
      </p:sp>
      <p:cxnSp>
        <p:nvCxnSpPr>
          <p:cNvPr id="10" name="Straight Connector 9"/>
          <p:cNvCxnSpPr/>
          <p:nvPr/>
        </p:nvCxnSpPr>
        <p:spPr>
          <a:xfrm flipV="1">
            <a:off x="3987799" y="2150534"/>
            <a:ext cx="381001" cy="643468"/>
          </a:xfrm>
          <a:prstGeom prst="line">
            <a:avLst/>
          </a:prstGeom>
          <a:ln w="76200" cap="rnd" cmpd="sng"/>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flipV="1">
            <a:off x="3674533" y="2997201"/>
            <a:ext cx="169333" cy="220133"/>
          </a:xfrm>
          <a:prstGeom prst="line">
            <a:avLst/>
          </a:prstGeom>
          <a:ln w="76200" cap="rnd" cmpd="sng"/>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186476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flipV="1">
            <a:off x="1620289" y="2415546"/>
            <a:ext cx="381001" cy="643468"/>
          </a:xfrm>
          <a:prstGeom prst="line">
            <a:avLst/>
          </a:prstGeom>
          <a:ln w="76200" cap="rnd" cmpd="sng"/>
        </p:spPr>
        <p:style>
          <a:lnRef idx="2">
            <a:schemeClr val="accent5"/>
          </a:lnRef>
          <a:fillRef idx="0">
            <a:schemeClr val="accent5"/>
          </a:fillRef>
          <a:effectRef idx="1">
            <a:schemeClr val="accent5"/>
          </a:effectRef>
          <a:fontRef idx="minor">
            <a:schemeClr val="tx1"/>
          </a:fontRef>
        </p:style>
      </p:cxnSp>
      <p:sp>
        <p:nvSpPr>
          <p:cNvPr id="2" name="Title 1"/>
          <p:cNvSpPr>
            <a:spLocks noGrp="1"/>
          </p:cNvSpPr>
          <p:nvPr>
            <p:ph type="title"/>
          </p:nvPr>
        </p:nvSpPr>
        <p:spPr/>
        <p:txBody>
          <a:bodyPr/>
          <a:lstStyle/>
          <a:p>
            <a:pPr algn="ctr"/>
            <a:r>
              <a:rPr lang="en-US" sz="4000" b="1" dirty="0" smtClean="0"/>
              <a:t>Prevalence of Surface Irrigation </a:t>
            </a:r>
            <a:endParaRPr lang="en-US" sz="4000" b="1" dirty="0"/>
          </a:p>
        </p:txBody>
      </p:sp>
      <p:sp>
        <p:nvSpPr>
          <p:cNvPr id="13" name="Moon 12"/>
          <p:cNvSpPr/>
          <p:nvPr/>
        </p:nvSpPr>
        <p:spPr>
          <a:xfrm rot="16200000">
            <a:off x="1282979" y="3421585"/>
            <a:ext cx="1654343" cy="2831904"/>
          </a:xfrm>
          <a:prstGeom prst="moon">
            <a:avLst>
              <a:gd name="adj" fmla="val 86151"/>
            </a:avLst>
          </a:prstGeom>
          <a:gradFill flip="none" rotWithShape="1">
            <a:gsLst>
              <a:gs pos="0">
                <a:srgbClr val="2931F2"/>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ardrop 7"/>
          <p:cNvSpPr/>
          <p:nvPr/>
        </p:nvSpPr>
        <p:spPr>
          <a:xfrm rot="18900000">
            <a:off x="745719" y="2862500"/>
            <a:ext cx="2738438" cy="2753180"/>
          </a:xfrm>
          <a:prstGeom prst="teardrop">
            <a:avLst>
              <a:gd name="adj" fmla="val 120270"/>
            </a:avLst>
          </a:prstGeom>
          <a:noFill/>
          <a:ln w="114300" cmpd="sng">
            <a:solidFill>
              <a:srgbClr val="2931F2"/>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74725" y="4109832"/>
            <a:ext cx="2390588" cy="1200329"/>
          </a:xfrm>
          <a:prstGeom prst="rect">
            <a:avLst/>
          </a:prstGeom>
          <a:noFill/>
        </p:spPr>
        <p:txBody>
          <a:bodyPr wrap="square" rtlCol="0">
            <a:spAutoFit/>
          </a:bodyPr>
          <a:lstStyle/>
          <a:p>
            <a:pPr algn="ctr"/>
            <a:r>
              <a:rPr lang="en-US" sz="5400" dirty="0" smtClean="0">
                <a:latin typeface="Arial Black"/>
                <a:cs typeface="Arial Black"/>
              </a:rPr>
              <a:t>  43</a:t>
            </a:r>
            <a:r>
              <a:rPr lang="en-US" sz="4400" dirty="0" smtClean="0">
                <a:latin typeface="Arial Black"/>
                <a:cs typeface="Arial Black"/>
              </a:rPr>
              <a:t>%</a:t>
            </a:r>
            <a:r>
              <a:rPr lang="en-US" sz="5400" dirty="0" smtClean="0">
                <a:latin typeface="Arial Black"/>
                <a:cs typeface="Arial Black"/>
              </a:rPr>
              <a:t> </a:t>
            </a:r>
          </a:p>
          <a:p>
            <a:pPr algn="ctr"/>
            <a:r>
              <a:rPr lang="en-US" sz="1600" dirty="0" smtClean="0"/>
              <a:t>of all irrigated acres</a:t>
            </a:r>
            <a:endParaRPr lang="en-US" sz="1600" dirty="0"/>
          </a:p>
        </p:txBody>
      </p:sp>
      <p:sp>
        <p:nvSpPr>
          <p:cNvPr id="16" name="TextBox 15"/>
          <p:cNvSpPr txBox="1"/>
          <p:nvPr/>
        </p:nvSpPr>
        <p:spPr>
          <a:xfrm>
            <a:off x="1005733" y="3120107"/>
            <a:ext cx="2259580" cy="1015663"/>
          </a:xfrm>
          <a:prstGeom prst="rect">
            <a:avLst/>
          </a:prstGeom>
          <a:noFill/>
        </p:spPr>
        <p:txBody>
          <a:bodyPr wrap="square" rtlCol="0">
            <a:spAutoFit/>
          </a:bodyPr>
          <a:lstStyle/>
          <a:p>
            <a:pPr algn="ctr"/>
            <a:r>
              <a:rPr lang="en-US" sz="2000" dirty="0" smtClean="0"/>
              <a:t>In the U.S., </a:t>
            </a:r>
          </a:p>
          <a:p>
            <a:pPr algn="ctr"/>
            <a:r>
              <a:rPr lang="en-US" sz="2000" dirty="0" smtClean="0"/>
              <a:t>Surface Irrigation accounts for </a:t>
            </a:r>
            <a:endParaRPr lang="en-US" sz="2000" dirty="0"/>
          </a:p>
        </p:txBody>
      </p:sp>
      <p:grpSp>
        <p:nvGrpSpPr>
          <p:cNvPr id="25" name="Group 24"/>
          <p:cNvGrpSpPr/>
          <p:nvPr/>
        </p:nvGrpSpPr>
        <p:grpSpPr>
          <a:xfrm>
            <a:off x="4006414" y="2297509"/>
            <a:ext cx="4680386" cy="2383122"/>
            <a:chOff x="4444327" y="2744094"/>
            <a:chExt cx="4680386" cy="2383122"/>
          </a:xfrm>
        </p:grpSpPr>
        <p:grpSp>
          <p:nvGrpSpPr>
            <p:cNvPr id="22" name="Group 21"/>
            <p:cNvGrpSpPr/>
            <p:nvPr/>
          </p:nvGrpSpPr>
          <p:grpSpPr>
            <a:xfrm>
              <a:off x="4444327" y="2744094"/>
              <a:ext cx="4680386" cy="2383122"/>
              <a:chOff x="4444327" y="2744094"/>
              <a:chExt cx="4680386" cy="2383122"/>
            </a:xfrm>
          </p:grpSpPr>
          <p:sp>
            <p:nvSpPr>
              <p:cNvPr id="20" name="Freeform 19"/>
              <p:cNvSpPr/>
              <p:nvPr/>
            </p:nvSpPr>
            <p:spPr>
              <a:xfrm>
                <a:off x="7410816" y="2923393"/>
                <a:ext cx="1713897" cy="2203823"/>
              </a:xfrm>
              <a:custGeom>
                <a:avLst/>
                <a:gdLst>
                  <a:gd name="connsiteX0" fmla="*/ 134470 w 3660588"/>
                  <a:gd name="connsiteY0" fmla="*/ 0 h 2226235"/>
                  <a:gd name="connsiteX1" fmla="*/ 1987176 w 3660588"/>
                  <a:gd name="connsiteY1" fmla="*/ 89647 h 2226235"/>
                  <a:gd name="connsiteX2" fmla="*/ 2241176 w 3660588"/>
                  <a:gd name="connsiteY2" fmla="*/ 209176 h 2226235"/>
                  <a:gd name="connsiteX3" fmla="*/ 2345764 w 3660588"/>
                  <a:gd name="connsiteY3" fmla="*/ 164353 h 2226235"/>
                  <a:gd name="connsiteX4" fmla="*/ 2599764 w 3660588"/>
                  <a:gd name="connsiteY4" fmla="*/ 149412 h 2226235"/>
                  <a:gd name="connsiteX5" fmla="*/ 2734235 w 3660588"/>
                  <a:gd name="connsiteY5" fmla="*/ 283882 h 2226235"/>
                  <a:gd name="connsiteX6" fmla="*/ 2734235 w 3660588"/>
                  <a:gd name="connsiteY6" fmla="*/ 283882 h 2226235"/>
                  <a:gd name="connsiteX7" fmla="*/ 2973294 w 3660588"/>
                  <a:gd name="connsiteY7" fmla="*/ 373529 h 2226235"/>
                  <a:gd name="connsiteX8" fmla="*/ 3092823 w 3660588"/>
                  <a:gd name="connsiteY8" fmla="*/ 448235 h 2226235"/>
                  <a:gd name="connsiteX9" fmla="*/ 3062941 w 3660588"/>
                  <a:gd name="connsiteY9" fmla="*/ 582706 h 2226235"/>
                  <a:gd name="connsiteX10" fmla="*/ 3152588 w 3660588"/>
                  <a:gd name="connsiteY10" fmla="*/ 702235 h 2226235"/>
                  <a:gd name="connsiteX11" fmla="*/ 3242235 w 3660588"/>
                  <a:gd name="connsiteY11" fmla="*/ 1016000 h 2226235"/>
                  <a:gd name="connsiteX12" fmla="*/ 3242235 w 3660588"/>
                  <a:gd name="connsiteY12" fmla="*/ 1180353 h 2226235"/>
                  <a:gd name="connsiteX13" fmla="*/ 3242235 w 3660588"/>
                  <a:gd name="connsiteY13" fmla="*/ 1180353 h 2226235"/>
                  <a:gd name="connsiteX14" fmla="*/ 3361764 w 3660588"/>
                  <a:gd name="connsiteY14" fmla="*/ 1314823 h 2226235"/>
                  <a:gd name="connsiteX15" fmla="*/ 3391647 w 3660588"/>
                  <a:gd name="connsiteY15" fmla="*/ 1598706 h 2226235"/>
                  <a:gd name="connsiteX16" fmla="*/ 3361764 w 3660588"/>
                  <a:gd name="connsiteY16" fmla="*/ 1703294 h 2226235"/>
                  <a:gd name="connsiteX17" fmla="*/ 3436470 w 3660588"/>
                  <a:gd name="connsiteY17" fmla="*/ 1852706 h 2226235"/>
                  <a:gd name="connsiteX18" fmla="*/ 3466353 w 3660588"/>
                  <a:gd name="connsiteY18" fmla="*/ 1837765 h 2226235"/>
                  <a:gd name="connsiteX19" fmla="*/ 3511176 w 3660588"/>
                  <a:gd name="connsiteY19" fmla="*/ 1972235 h 2226235"/>
                  <a:gd name="connsiteX20" fmla="*/ 3660588 w 3660588"/>
                  <a:gd name="connsiteY20" fmla="*/ 2226235 h 2226235"/>
                  <a:gd name="connsiteX21" fmla="*/ 0 w 3660588"/>
                  <a:gd name="connsiteY21" fmla="*/ 2121647 h 2226235"/>
                  <a:gd name="connsiteX22" fmla="*/ 134470 w 3660588"/>
                  <a:gd name="connsiteY22" fmla="*/ 0 h 2226235"/>
                  <a:gd name="connsiteX0" fmla="*/ 1560134 w 3660588"/>
                  <a:gd name="connsiteY0" fmla="*/ 0 h 2153719"/>
                  <a:gd name="connsiteX1" fmla="*/ 1987176 w 3660588"/>
                  <a:gd name="connsiteY1" fmla="*/ 17131 h 2153719"/>
                  <a:gd name="connsiteX2" fmla="*/ 2241176 w 3660588"/>
                  <a:gd name="connsiteY2" fmla="*/ 136660 h 2153719"/>
                  <a:gd name="connsiteX3" fmla="*/ 2345764 w 3660588"/>
                  <a:gd name="connsiteY3" fmla="*/ 91837 h 2153719"/>
                  <a:gd name="connsiteX4" fmla="*/ 2599764 w 3660588"/>
                  <a:gd name="connsiteY4" fmla="*/ 76896 h 2153719"/>
                  <a:gd name="connsiteX5" fmla="*/ 2734235 w 3660588"/>
                  <a:gd name="connsiteY5" fmla="*/ 211366 h 2153719"/>
                  <a:gd name="connsiteX6" fmla="*/ 2734235 w 3660588"/>
                  <a:gd name="connsiteY6" fmla="*/ 211366 h 2153719"/>
                  <a:gd name="connsiteX7" fmla="*/ 2973294 w 3660588"/>
                  <a:gd name="connsiteY7" fmla="*/ 301013 h 2153719"/>
                  <a:gd name="connsiteX8" fmla="*/ 3092823 w 3660588"/>
                  <a:gd name="connsiteY8" fmla="*/ 375719 h 2153719"/>
                  <a:gd name="connsiteX9" fmla="*/ 3062941 w 3660588"/>
                  <a:gd name="connsiteY9" fmla="*/ 510190 h 2153719"/>
                  <a:gd name="connsiteX10" fmla="*/ 3152588 w 3660588"/>
                  <a:gd name="connsiteY10" fmla="*/ 629719 h 2153719"/>
                  <a:gd name="connsiteX11" fmla="*/ 3242235 w 3660588"/>
                  <a:gd name="connsiteY11" fmla="*/ 943484 h 2153719"/>
                  <a:gd name="connsiteX12" fmla="*/ 3242235 w 3660588"/>
                  <a:gd name="connsiteY12" fmla="*/ 1107837 h 2153719"/>
                  <a:gd name="connsiteX13" fmla="*/ 3242235 w 3660588"/>
                  <a:gd name="connsiteY13" fmla="*/ 1107837 h 2153719"/>
                  <a:gd name="connsiteX14" fmla="*/ 3361764 w 3660588"/>
                  <a:gd name="connsiteY14" fmla="*/ 1242307 h 2153719"/>
                  <a:gd name="connsiteX15" fmla="*/ 3391647 w 3660588"/>
                  <a:gd name="connsiteY15" fmla="*/ 1526190 h 2153719"/>
                  <a:gd name="connsiteX16" fmla="*/ 3361764 w 3660588"/>
                  <a:gd name="connsiteY16" fmla="*/ 1630778 h 2153719"/>
                  <a:gd name="connsiteX17" fmla="*/ 3436470 w 3660588"/>
                  <a:gd name="connsiteY17" fmla="*/ 1780190 h 2153719"/>
                  <a:gd name="connsiteX18" fmla="*/ 3466353 w 3660588"/>
                  <a:gd name="connsiteY18" fmla="*/ 1765249 h 2153719"/>
                  <a:gd name="connsiteX19" fmla="*/ 3511176 w 3660588"/>
                  <a:gd name="connsiteY19" fmla="*/ 1899719 h 2153719"/>
                  <a:gd name="connsiteX20" fmla="*/ 3660588 w 3660588"/>
                  <a:gd name="connsiteY20" fmla="*/ 2153719 h 2153719"/>
                  <a:gd name="connsiteX21" fmla="*/ 0 w 3660588"/>
                  <a:gd name="connsiteY21" fmla="*/ 2049131 h 2153719"/>
                  <a:gd name="connsiteX22" fmla="*/ 1560134 w 3660588"/>
                  <a:gd name="connsiteY22" fmla="*/ 0 h 2153719"/>
                  <a:gd name="connsiteX0" fmla="*/ 0 w 2100454"/>
                  <a:gd name="connsiteY0" fmla="*/ 0 h 2153719"/>
                  <a:gd name="connsiteX1" fmla="*/ 427042 w 2100454"/>
                  <a:gd name="connsiteY1" fmla="*/ 17131 h 2153719"/>
                  <a:gd name="connsiteX2" fmla="*/ 681042 w 2100454"/>
                  <a:gd name="connsiteY2" fmla="*/ 136660 h 2153719"/>
                  <a:gd name="connsiteX3" fmla="*/ 785630 w 2100454"/>
                  <a:gd name="connsiteY3" fmla="*/ 91837 h 2153719"/>
                  <a:gd name="connsiteX4" fmla="*/ 1039630 w 2100454"/>
                  <a:gd name="connsiteY4" fmla="*/ 76896 h 2153719"/>
                  <a:gd name="connsiteX5" fmla="*/ 1174101 w 2100454"/>
                  <a:gd name="connsiteY5" fmla="*/ 211366 h 2153719"/>
                  <a:gd name="connsiteX6" fmla="*/ 1174101 w 2100454"/>
                  <a:gd name="connsiteY6" fmla="*/ 211366 h 2153719"/>
                  <a:gd name="connsiteX7" fmla="*/ 1413160 w 2100454"/>
                  <a:gd name="connsiteY7" fmla="*/ 301013 h 2153719"/>
                  <a:gd name="connsiteX8" fmla="*/ 1532689 w 2100454"/>
                  <a:gd name="connsiteY8" fmla="*/ 375719 h 2153719"/>
                  <a:gd name="connsiteX9" fmla="*/ 1502807 w 2100454"/>
                  <a:gd name="connsiteY9" fmla="*/ 510190 h 2153719"/>
                  <a:gd name="connsiteX10" fmla="*/ 1592454 w 2100454"/>
                  <a:gd name="connsiteY10" fmla="*/ 629719 h 2153719"/>
                  <a:gd name="connsiteX11" fmla="*/ 1682101 w 2100454"/>
                  <a:gd name="connsiteY11" fmla="*/ 943484 h 2153719"/>
                  <a:gd name="connsiteX12" fmla="*/ 1682101 w 2100454"/>
                  <a:gd name="connsiteY12" fmla="*/ 1107837 h 2153719"/>
                  <a:gd name="connsiteX13" fmla="*/ 1682101 w 2100454"/>
                  <a:gd name="connsiteY13" fmla="*/ 1107837 h 2153719"/>
                  <a:gd name="connsiteX14" fmla="*/ 1801630 w 2100454"/>
                  <a:gd name="connsiteY14" fmla="*/ 1242307 h 2153719"/>
                  <a:gd name="connsiteX15" fmla="*/ 1831513 w 2100454"/>
                  <a:gd name="connsiteY15" fmla="*/ 1526190 h 2153719"/>
                  <a:gd name="connsiteX16" fmla="*/ 1801630 w 2100454"/>
                  <a:gd name="connsiteY16" fmla="*/ 1630778 h 2153719"/>
                  <a:gd name="connsiteX17" fmla="*/ 1876336 w 2100454"/>
                  <a:gd name="connsiteY17" fmla="*/ 1780190 h 2153719"/>
                  <a:gd name="connsiteX18" fmla="*/ 1906219 w 2100454"/>
                  <a:gd name="connsiteY18" fmla="*/ 1765249 h 2153719"/>
                  <a:gd name="connsiteX19" fmla="*/ 1951042 w 2100454"/>
                  <a:gd name="connsiteY19" fmla="*/ 1899719 h 2153719"/>
                  <a:gd name="connsiteX20" fmla="*/ 2100454 w 2100454"/>
                  <a:gd name="connsiteY20" fmla="*/ 2153719 h 2153719"/>
                  <a:gd name="connsiteX21" fmla="*/ 261131 w 2100454"/>
                  <a:gd name="connsiteY21" fmla="*/ 2107144 h 2153719"/>
                  <a:gd name="connsiteX22" fmla="*/ 0 w 2100454"/>
                  <a:gd name="connsiteY22" fmla="*/ 0 h 2153719"/>
                  <a:gd name="connsiteX0" fmla="*/ 127008 w 1839323"/>
                  <a:gd name="connsiteY0" fmla="*/ 0 h 2139216"/>
                  <a:gd name="connsiteX1" fmla="*/ 165911 w 1839323"/>
                  <a:gd name="connsiteY1" fmla="*/ 2628 h 2139216"/>
                  <a:gd name="connsiteX2" fmla="*/ 419911 w 1839323"/>
                  <a:gd name="connsiteY2" fmla="*/ 122157 h 2139216"/>
                  <a:gd name="connsiteX3" fmla="*/ 524499 w 1839323"/>
                  <a:gd name="connsiteY3" fmla="*/ 77334 h 2139216"/>
                  <a:gd name="connsiteX4" fmla="*/ 778499 w 1839323"/>
                  <a:gd name="connsiteY4" fmla="*/ 62393 h 2139216"/>
                  <a:gd name="connsiteX5" fmla="*/ 912970 w 1839323"/>
                  <a:gd name="connsiteY5" fmla="*/ 196863 h 2139216"/>
                  <a:gd name="connsiteX6" fmla="*/ 912970 w 1839323"/>
                  <a:gd name="connsiteY6" fmla="*/ 196863 h 2139216"/>
                  <a:gd name="connsiteX7" fmla="*/ 1152029 w 1839323"/>
                  <a:gd name="connsiteY7" fmla="*/ 286510 h 2139216"/>
                  <a:gd name="connsiteX8" fmla="*/ 1271558 w 1839323"/>
                  <a:gd name="connsiteY8" fmla="*/ 361216 h 2139216"/>
                  <a:gd name="connsiteX9" fmla="*/ 1241676 w 1839323"/>
                  <a:gd name="connsiteY9" fmla="*/ 495687 h 2139216"/>
                  <a:gd name="connsiteX10" fmla="*/ 1331323 w 1839323"/>
                  <a:gd name="connsiteY10" fmla="*/ 615216 h 2139216"/>
                  <a:gd name="connsiteX11" fmla="*/ 1420970 w 1839323"/>
                  <a:gd name="connsiteY11" fmla="*/ 928981 h 2139216"/>
                  <a:gd name="connsiteX12" fmla="*/ 1420970 w 1839323"/>
                  <a:gd name="connsiteY12" fmla="*/ 1093334 h 2139216"/>
                  <a:gd name="connsiteX13" fmla="*/ 1420970 w 1839323"/>
                  <a:gd name="connsiteY13" fmla="*/ 1093334 h 2139216"/>
                  <a:gd name="connsiteX14" fmla="*/ 1540499 w 1839323"/>
                  <a:gd name="connsiteY14" fmla="*/ 1227804 h 2139216"/>
                  <a:gd name="connsiteX15" fmla="*/ 1570382 w 1839323"/>
                  <a:gd name="connsiteY15" fmla="*/ 1511687 h 2139216"/>
                  <a:gd name="connsiteX16" fmla="*/ 1540499 w 1839323"/>
                  <a:gd name="connsiteY16" fmla="*/ 1616275 h 2139216"/>
                  <a:gd name="connsiteX17" fmla="*/ 1615205 w 1839323"/>
                  <a:gd name="connsiteY17" fmla="*/ 1765687 h 2139216"/>
                  <a:gd name="connsiteX18" fmla="*/ 1645088 w 1839323"/>
                  <a:gd name="connsiteY18" fmla="*/ 1750746 h 2139216"/>
                  <a:gd name="connsiteX19" fmla="*/ 1689911 w 1839323"/>
                  <a:gd name="connsiteY19" fmla="*/ 1885216 h 2139216"/>
                  <a:gd name="connsiteX20" fmla="*/ 1839323 w 1839323"/>
                  <a:gd name="connsiteY20" fmla="*/ 2139216 h 2139216"/>
                  <a:gd name="connsiteX21" fmla="*/ 0 w 1839323"/>
                  <a:gd name="connsiteY21" fmla="*/ 2092641 h 2139216"/>
                  <a:gd name="connsiteX22" fmla="*/ 127008 w 1839323"/>
                  <a:gd name="connsiteY22" fmla="*/ 0 h 2139216"/>
                  <a:gd name="connsiteX0" fmla="*/ 117 w 1712432"/>
                  <a:gd name="connsiteY0" fmla="*/ 0 h 2139216"/>
                  <a:gd name="connsiteX1" fmla="*/ 39020 w 1712432"/>
                  <a:gd name="connsiteY1" fmla="*/ 2628 h 2139216"/>
                  <a:gd name="connsiteX2" fmla="*/ 293020 w 1712432"/>
                  <a:gd name="connsiteY2" fmla="*/ 122157 h 2139216"/>
                  <a:gd name="connsiteX3" fmla="*/ 397608 w 1712432"/>
                  <a:gd name="connsiteY3" fmla="*/ 77334 h 2139216"/>
                  <a:gd name="connsiteX4" fmla="*/ 651608 w 1712432"/>
                  <a:gd name="connsiteY4" fmla="*/ 62393 h 2139216"/>
                  <a:gd name="connsiteX5" fmla="*/ 786079 w 1712432"/>
                  <a:gd name="connsiteY5" fmla="*/ 196863 h 2139216"/>
                  <a:gd name="connsiteX6" fmla="*/ 786079 w 1712432"/>
                  <a:gd name="connsiteY6" fmla="*/ 196863 h 2139216"/>
                  <a:gd name="connsiteX7" fmla="*/ 1025138 w 1712432"/>
                  <a:gd name="connsiteY7" fmla="*/ 286510 h 2139216"/>
                  <a:gd name="connsiteX8" fmla="*/ 1144667 w 1712432"/>
                  <a:gd name="connsiteY8" fmla="*/ 361216 h 2139216"/>
                  <a:gd name="connsiteX9" fmla="*/ 1114785 w 1712432"/>
                  <a:gd name="connsiteY9" fmla="*/ 495687 h 2139216"/>
                  <a:gd name="connsiteX10" fmla="*/ 1204432 w 1712432"/>
                  <a:gd name="connsiteY10" fmla="*/ 615216 h 2139216"/>
                  <a:gd name="connsiteX11" fmla="*/ 1294079 w 1712432"/>
                  <a:gd name="connsiteY11" fmla="*/ 928981 h 2139216"/>
                  <a:gd name="connsiteX12" fmla="*/ 1294079 w 1712432"/>
                  <a:gd name="connsiteY12" fmla="*/ 1093334 h 2139216"/>
                  <a:gd name="connsiteX13" fmla="*/ 1294079 w 1712432"/>
                  <a:gd name="connsiteY13" fmla="*/ 1093334 h 2139216"/>
                  <a:gd name="connsiteX14" fmla="*/ 1413608 w 1712432"/>
                  <a:gd name="connsiteY14" fmla="*/ 1227804 h 2139216"/>
                  <a:gd name="connsiteX15" fmla="*/ 1443491 w 1712432"/>
                  <a:gd name="connsiteY15" fmla="*/ 1511687 h 2139216"/>
                  <a:gd name="connsiteX16" fmla="*/ 1413608 w 1712432"/>
                  <a:gd name="connsiteY16" fmla="*/ 1616275 h 2139216"/>
                  <a:gd name="connsiteX17" fmla="*/ 1488314 w 1712432"/>
                  <a:gd name="connsiteY17" fmla="*/ 1765687 h 2139216"/>
                  <a:gd name="connsiteX18" fmla="*/ 1518197 w 1712432"/>
                  <a:gd name="connsiteY18" fmla="*/ 1750746 h 2139216"/>
                  <a:gd name="connsiteX19" fmla="*/ 1563020 w 1712432"/>
                  <a:gd name="connsiteY19" fmla="*/ 1885216 h 2139216"/>
                  <a:gd name="connsiteX20" fmla="*/ 1712432 w 1712432"/>
                  <a:gd name="connsiteY20" fmla="*/ 2139216 h 2139216"/>
                  <a:gd name="connsiteX21" fmla="*/ 0 w 1712432"/>
                  <a:gd name="connsiteY21" fmla="*/ 2099892 h 2139216"/>
                  <a:gd name="connsiteX22" fmla="*/ 117 w 1712432"/>
                  <a:gd name="connsiteY22" fmla="*/ 0 h 213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2432" h="2139216">
                    <a:moveTo>
                      <a:pt x="117" y="0"/>
                    </a:moveTo>
                    <a:lnTo>
                      <a:pt x="39020" y="2628"/>
                    </a:lnTo>
                    <a:lnTo>
                      <a:pt x="293020" y="122157"/>
                    </a:lnTo>
                    <a:lnTo>
                      <a:pt x="397608" y="77334"/>
                    </a:lnTo>
                    <a:lnTo>
                      <a:pt x="651608" y="62393"/>
                    </a:lnTo>
                    <a:lnTo>
                      <a:pt x="786079" y="196863"/>
                    </a:lnTo>
                    <a:lnTo>
                      <a:pt x="786079" y="196863"/>
                    </a:lnTo>
                    <a:lnTo>
                      <a:pt x="1025138" y="286510"/>
                    </a:lnTo>
                    <a:lnTo>
                      <a:pt x="1144667" y="361216"/>
                    </a:lnTo>
                    <a:lnTo>
                      <a:pt x="1114785" y="495687"/>
                    </a:lnTo>
                    <a:lnTo>
                      <a:pt x="1204432" y="615216"/>
                    </a:lnTo>
                    <a:lnTo>
                      <a:pt x="1294079" y="928981"/>
                    </a:lnTo>
                    <a:lnTo>
                      <a:pt x="1294079" y="1093334"/>
                    </a:lnTo>
                    <a:lnTo>
                      <a:pt x="1294079" y="1093334"/>
                    </a:lnTo>
                    <a:lnTo>
                      <a:pt x="1413608" y="1227804"/>
                    </a:lnTo>
                    <a:lnTo>
                      <a:pt x="1443491" y="1511687"/>
                    </a:lnTo>
                    <a:lnTo>
                      <a:pt x="1413608" y="1616275"/>
                    </a:lnTo>
                    <a:lnTo>
                      <a:pt x="1488314" y="1765687"/>
                    </a:lnTo>
                    <a:lnTo>
                      <a:pt x="1518197" y="1750746"/>
                    </a:lnTo>
                    <a:lnTo>
                      <a:pt x="1563020" y="1885216"/>
                    </a:lnTo>
                    <a:lnTo>
                      <a:pt x="1712432" y="2139216"/>
                    </a:lnTo>
                    <a:lnTo>
                      <a:pt x="0" y="2099892"/>
                    </a:lnTo>
                    <a:lnTo>
                      <a:pt x="117" y="0"/>
                    </a:lnTo>
                    <a:close/>
                  </a:path>
                </a:pathLst>
              </a:cu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1" name="Freeform 20"/>
              <p:cNvSpPr/>
              <p:nvPr/>
            </p:nvSpPr>
            <p:spPr>
              <a:xfrm>
                <a:off x="4444327" y="2744094"/>
                <a:ext cx="1180353" cy="1516529"/>
              </a:xfrm>
              <a:custGeom>
                <a:avLst/>
                <a:gdLst>
                  <a:gd name="connsiteX0" fmla="*/ 119529 w 1180353"/>
                  <a:gd name="connsiteY0" fmla="*/ 0 h 1516529"/>
                  <a:gd name="connsiteX1" fmla="*/ 1180353 w 1180353"/>
                  <a:gd name="connsiteY1" fmla="*/ 82176 h 1516529"/>
                  <a:gd name="connsiteX2" fmla="*/ 1090706 w 1180353"/>
                  <a:gd name="connsiteY2" fmla="*/ 1516529 h 1516529"/>
                  <a:gd name="connsiteX3" fmla="*/ 0 w 1180353"/>
                  <a:gd name="connsiteY3" fmla="*/ 1426882 h 1516529"/>
                  <a:gd name="connsiteX4" fmla="*/ 119529 w 1180353"/>
                  <a:gd name="connsiteY4" fmla="*/ 0 h 1516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353" h="1516529">
                    <a:moveTo>
                      <a:pt x="119529" y="0"/>
                    </a:moveTo>
                    <a:lnTo>
                      <a:pt x="1180353" y="82176"/>
                    </a:lnTo>
                    <a:lnTo>
                      <a:pt x="1090706" y="1516529"/>
                    </a:lnTo>
                    <a:lnTo>
                      <a:pt x="0" y="1426882"/>
                    </a:lnTo>
                    <a:lnTo>
                      <a:pt x="119529" y="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Freeform 23"/>
            <p:cNvSpPr/>
            <p:nvPr/>
          </p:nvSpPr>
          <p:spPr>
            <a:xfrm>
              <a:off x="5475942" y="2823882"/>
              <a:ext cx="1942353" cy="2263588"/>
            </a:xfrm>
            <a:custGeom>
              <a:avLst/>
              <a:gdLst>
                <a:gd name="connsiteX0" fmla="*/ 141942 w 1942353"/>
                <a:gd name="connsiteY0" fmla="*/ 0 h 2263588"/>
                <a:gd name="connsiteX1" fmla="*/ 1942353 w 1942353"/>
                <a:gd name="connsiteY1" fmla="*/ 97118 h 2263588"/>
                <a:gd name="connsiteX2" fmla="*/ 1942353 w 1942353"/>
                <a:gd name="connsiteY2" fmla="*/ 2263588 h 2263588"/>
                <a:gd name="connsiteX3" fmla="*/ 0 w 1942353"/>
                <a:gd name="connsiteY3" fmla="*/ 2196353 h 2263588"/>
                <a:gd name="connsiteX4" fmla="*/ 141942 w 1942353"/>
                <a:gd name="connsiteY4" fmla="*/ 0 h 226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353" h="2263588">
                  <a:moveTo>
                    <a:pt x="141942" y="0"/>
                  </a:moveTo>
                  <a:lnTo>
                    <a:pt x="1942353" y="97118"/>
                  </a:lnTo>
                  <a:lnTo>
                    <a:pt x="1942353" y="2263588"/>
                  </a:lnTo>
                  <a:lnTo>
                    <a:pt x="0" y="2196353"/>
                  </a:lnTo>
                  <a:lnTo>
                    <a:pt x="141942" y="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extBox 25"/>
          <p:cNvSpPr txBox="1"/>
          <p:nvPr/>
        </p:nvSpPr>
        <p:spPr>
          <a:xfrm>
            <a:off x="6980382" y="3787785"/>
            <a:ext cx="1518765" cy="830997"/>
          </a:xfrm>
          <a:prstGeom prst="rect">
            <a:avLst/>
          </a:prstGeom>
          <a:noFill/>
        </p:spPr>
        <p:txBody>
          <a:bodyPr wrap="none" rtlCol="0">
            <a:spAutoFit/>
          </a:bodyPr>
          <a:lstStyle/>
          <a:p>
            <a:r>
              <a:rPr lang="en-US" sz="4800" dirty="0" smtClean="0">
                <a:solidFill>
                  <a:srgbClr val="FFFFFF"/>
                </a:solidFill>
                <a:latin typeface="Arial Black"/>
                <a:cs typeface="Arial Black"/>
              </a:rPr>
              <a:t>28</a:t>
            </a:r>
            <a:r>
              <a:rPr lang="en-US" sz="4000" dirty="0" smtClean="0">
                <a:solidFill>
                  <a:srgbClr val="FFFFFF"/>
                </a:solidFill>
                <a:latin typeface="Arial Black"/>
                <a:cs typeface="Arial Black"/>
              </a:rPr>
              <a:t>%</a:t>
            </a:r>
            <a:r>
              <a:rPr lang="en-US" sz="3600" dirty="0" smtClean="0">
                <a:solidFill>
                  <a:srgbClr val="FFFFFF"/>
                </a:solidFill>
                <a:latin typeface="Arial Black"/>
                <a:cs typeface="Arial Black"/>
              </a:rPr>
              <a:t> </a:t>
            </a:r>
            <a:endParaRPr lang="en-US" sz="3600" dirty="0">
              <a:solidFill>
                <a:srgbClr val="FFFFFF"/>
              </a:solidFill>
              <a:latin typeface="Arial Black"/>
              <a:cs typeface="Arial Black"/>
            </a:endParaRPr>
          </a:p>
        </p:txBody>
      </p:sp>
      <p:sp>
        <p:nvSpPr>
          <p:cNvPr id="27" name="TextBox 26"/>
          <p:cNvSpPr txBox="1"/>
          <p:nvPr/>
        </p:nvSpPr>
        <p:spPr>
          <a:xfrm>
            <a:off x="4252450" y="4602275"/>
            <a:ext cx="4891550" cy="707886"/>
          </a:xfrm>
          <a:prstGeom prst="rect">
            <a:avLst/>
          </a:prstGeom>
          <a:noFill/>
        </p:spPr>
        <p:txBody>
          <a:bodyPr wrap="square" rtlCol="0">
            <a:spAutoFit/>
          </a:bodyPr>
          <a:lstStyle/>
          <a:p>
            <a:pPr algn="ctr"/>
            <a:r>
              <a:rPr lang="en-US" sz="2000" dirty="0" smtClean="0"/>
              <a:t>Of land in Nebraska is surface irrigated, with the majority using furrow systems.</a:t>
            </a:r>
            <a:endParaRPr lang="en-US" sz="2000" dirty="0"/>
          </a:p>
        </p:txBody>
      </p:sp>
    </p:spTree>
    <p:extLst>
      <p:ext uri="{BB962C8B-B14F-4D97-AF65-F5344CB8AC3E}">
        <p14:creationId xmlns:p14="http://schemas.microsoft.com/office/powerpoint/2010/main" val="1521740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urrow_Irrigatio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215"/>
            <a:ext cx="9144000" cy="6245120"/>
          </a:xfrm>
          <a:prstGeom prst="rect">
            <a:avLst/>
          </a:prstGeom>
        </p:spPr>
      </p:pic>
      <p:sp>
        <p:nvSpPr>
          <p:cNvPr id="2" name="Title 1"/>
          <p:cNvSpPr>
            <a:spLocks noGrp="1"/>
          </p:cNvSpPr>
          <p:nvPr>
            <p:ph type="title"/>
          </p:nvPr>
        </p:nvSpPr>
        <p:spPr>
          <a:xfrm>
            <a:off x="457200" y="404608"/>
            <a:ext cx="8229600" cy="1143000"/>
          </a:xfrm>
        </p:spPr>
        <p:txBody>
          <a:bodyPr/>
          <a:lstStyle/>
          <a:p>
            <a:r>
              <a:rPr lang="en-US" sz="3600" b="1" dirty="0" smtClean="0"/>
              <a:t>Key Terms</a:t>
            </a:r>
            <a:endParaRPr lang="en-US" sz="3600" b="1" dirty="0"/>
          </a:p>
        </p:txBody>
      </p:sp>
      <p:sp>
        <p:nvSpPr>
          <p:cNvPr id="3" name="Text Placeholder 2"/>
          <p:cNvSpPr>
            <a:spLocks noGrp="1"/>
          </p:cNvSpPr>
          <p:nvPr>
            <p:ph type="body" idx="1"/>
          </p:nvPr>
        </p:nvSpPr>
        <p:spPr>
          <a:xfrm>
            <a:off x="457200" y="1812510"/>
            <a:ext cx="8070999" cy="3882981"/>
          </a:xfrm>
          <a:solidFill>
            <a:schemeClr val="bg1">
              <a:lumMod val="95000"/>
              <a:alpha val="48000"/>
            </a:schemeClr>
          </a:solidFill>
        </p:spPr>
        <p:txBody>
          <a:bodyPr/>
          <a:lstStyle/>
          <a:p>
            <a:r>
              <a:rPr lang="en-US" sz="2000" b="1" dirty="0">
                <a:solidFill>
                  <a:schemeClr val="tx1"/>
                </a:solidFill>
              </a:rPr>
              <a:t>Conventional furrow </a:t>
            </a:r>
            <a:r>
              <a:rPr lang="en-US" sz="2000" b="1" dirty="0" smtClean="0">
                <a:solidFill>
                  <a:schemeClr val="tx1"/>
                </a:solidFill>
              </a:rPr>
              <a:t>irrigation –</a:t>
            </a:r>
            <a:r>
              <a:rPr lang="en-US" sz="2000" dirty="0" smtClean="0">
                <a:solidFill>
                  <a:schemeClr val="tx1"/>
                </a:solidFill>
              </a:rPr>
              <a:t> a </a:t>
            </a:r>
            <a:r>
              <a:rPr lang="en-US" sz="2000" dirty="0">
                <a:solidFill>
                  <a:schemeClr val="tx1"/>
                </a:solidFill>
              </a:rPr>
              <a:t>type of surface irrigation where water applied to the field is guided by narrow channels – furrows</a:t>
            </a:r>
            <a:r>
              <a:rPr lang="en-US" sz="2000" dirty="0" smtClean="0">
                <a:solidFill>
                  <a:schemeClr val="tx1"/>
                </a:solidFill>
              </a:rPr>
              <a:t> ­– </a:t>
            </a:r>
            <a:r>
              <a:rPr lang="en-US" sz="2000" dirty="0">
                <a:solidFill>
                  <a:schemeClr val="tx1"/>
                </a:solidFill>
              </a:rPr>
              <a:t>dug between the rows of crops. </a:t>
            </a:r>
          </a:p>
          <a:p>
            <a:r>
              <a:rPr lang="en-US" sz="2000" b="1" dirty="0">
                <a:solidFill>
                  <a:schemeClr val="tx1"/>
                </a:solidFill>
              </a:rPr>
              <a:t> </a:t>
            </a:r>
            <a:endParaRPr lang="en-US" sz="2000" dirty="0">
              <a:solidFill>
                <a:schemeClr val="tx1"/>
              </a:solidFill>
            </a:endParaRPr>
          </a:p>
          <a:p>
            <a:r>
              <a:rPr lang="en-US" sz="2000" b="1" dirty="0">
                <a:solidFill>
                  <a:schemeClr val="tx1"/>
                </a:solidFill>
              </a:rPr>
              <a:t>Furrows</a:t>
            </a:r>
            <a:r>
              <a:rPr lang="en-US" sz="2000" dirty="0">
                <a:solidFill>
                  <a:schemeClr val="tx1"/>
                </a:solidFill>
              </a:rPr>
              <a:t> ­– sloping, parallel channels cut into the soil surface between crop rows. </a:t>
            </a:r>
            <a:endParaRPr lang="en-US" sz="2000" dirty="0" smtClean="0">
              <a:solidFill>
                <a:schemeClr val="tx1"/>
              </a:solidFill>
            </a:endParaRPr>
          </a:p>
          <a:p>
            <a:endParaRPr lang="en-US" sz="2000" dirty="0">
              <a:solidFill>
                <a:schemeClr val="tx1"/>
              </a:solidFill>
            </a:endParaRPr>
          </a:p>
          <a:p>
            <a:r>
              <a:rPr lang="en-US" sz="2000" b="1" dirty="0">
                <a:solidFill>
                  <a:schemeClr val="tx1"/>
                </a:solidFill>
              </a:rPr>
              <a:t>Ridges </a:t>
            </a:r>
            <a:r>
              <a:rPr lang="en-US" sz="2000" dirty="0">
                <a:solidFill>
                  <a:schemeClr val="tx1"/>
                </a:solidFill>
              </a:rPr>
              <a:t>– long, raised strips of land.</a:t>
            </a:r>
          </a:p>
          <a:p>
            <a:r>
              <a:rPr lang="en-US" sz="2000" dirty="0">
                <a:solidFill>
                  <a:schemeClr val="tx1"/>
                </a:solidFill>
              </a:rPr>
              <a:t> </a:t>
            </a:r>
          </a:p>
          <a:p>
            <a:r>
              <a:rPr lang="en-US" sz="2000" b="1" dirty="0">
                <a:solidFill>
                  <a:schemeClr val="tx1"/>
                </a:solidFill>
              </a:rPr>
              <a:t>Soil infiltration rate</a:t>
            </a:r>
            <a:r>
              <a:rPr lang="en-US" sz="2000" dirty="0">
                <a:solidFill>
                  <a:schemeClr val="tx1"/>
                </a:solidFill>
              </a:rPr>
              <a:t> – water movement in the soil. Pore space in soil is the channel that allows water to infiltrate and percolate, or move downward through the soil.</a:t>
            </a:r>
          </a:p>
          <a:p>
            <a:endParaRPr lang="en-US" sz="2800" dirty="0"/>
          </a:p>
        </p:txBody>
      </p:sp>
    </p:spTree>
    <p:extLst>
      <p:ext uri="{BB962C8B-B14F-4D97-AF65-F5344CB8AC3E}">
        <p14:creationId xmlns:p14="http://schemas.microsoft.com/office/powerpoint/2010/main" val="3180032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6387" y="777978"/>
            <a:ext cx="4669822" cy="5285006"/>
            <a:chOff x="3207296" y="474624"/>
            <a:chExt cx="4669822" cy="5285006"/>
          </a:xfrm>
        </p:grpSpPr>
        <p:sp>
          <p:nvSpPr>
            <p:cNvPr id="10" name="Rectangle 9"/>
            <p:cNvSpPr/>
            <p:nvPr/>
          </p:nvSpPr>
          <p:spPr>
            <a:xfrm>
              <a:off x="3207296" y="474624"/>
              <a:ext cx="4669822" cy="5285006"/>
            </a:xfrm>
            <a:prstGeom prst="rect">
              <a:avLst/>
            </a:prstGeom>
            <a:solidFill>
              <a:srgbClr val="BB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89796" y="632201"/>
              <a:ext cx="4288524" cy="2395134"/>
            </a:xfrm>
            <a:prstGeom prst="rect">
              <a:avLst/>
            </a:prstGeom>
            <a:ln w="28575" cmpd="sng">
              <a:noFill/>
            </a:ln>
          </p:spPr>
        </p:pic>
        <p:pic>
          <p:nvPicPr>
            <p:cNvPr id="9" name="Picture 8"/>
            <p:cNvPicPr/>
            <p:nvPr/>
          </p:nvPicPr>
          <p:blipFill rotWithShape="1">
            <a:blip r:embed="rId4">
              <a:extLst>
                <a:ext uri="{28A0092B-C50C-407E-A947-70E740481C1C}">
                  <a14:useLocalDpi xmlns:a14="http://schemas.microsoft.com/office/drawing/2010/main" val="0"/>
                </a:ext>
              </a:extLst>
            </a:blip>
            <a:srcRect t="9708"/>
            <a:stretch/>
          </p:blipFill>
          <p:spPr bwMode="auto">
            <a:xfrm>
              <a:off x="3389796" y="3210563"/>
              <a:ext cx="4288524" cy="2395134"/>
            </a:xfrm>
            <a:prstGeom prst="rect">
              <a:avLst/>
            </a:prstGeom>
            <a:ln w="28575" cap="flat" cmpd="sng" algn="ctr">
              <a:noFill/>
              <a:prstDash val="solid"/>
              <a:round/>
              <a:headEnd type="none" w="med" len="med"/>
              <a:tailEnd type="none" w="med" len="med"/>
            </a:ln>
            <a:extLst>
              <a:ext uri="{53640926-AAD7-44d8-BBD7-CCE9431645EC}">
                <a14:shadowObscured xmlns:a14="http://schemas.microsoft.com/office/drawing/2010/main"/>
              </a:ext>
            </a:extLst>
          </p:spPr>
        </p:pic>
      </p:grpSp>
      <p:sp>
        <p:nvSpPr>
          <p:cNvPr id="12" name="TextBox 11"/>
          <p:cNvSpPr txBox="1"/>
          <p:nvPr/>
        </p:nvSpPr>
        <p:spPr>
          <a:xfrm>
            <a:off x="5070006" y="935555"/>
            <a:ext cx="3890195" cy="2677656"/>
          </a:xfrm>
          <a:prstGeom prst="rect">
            <a:avLst/>
          </a:prstGeom>
          <a:noFill/>
        </p:spPr>
        <p:txBody>
          <a:bodyPr wrap="square" rtlCol="0">
            <a:spAutoFit/>
          </a:bodyPr>
          <a:lstStyle/>
          <a:p>
            <a:r>
              <a:rPr lang="en-US" sz="2400" b="1" dirty="0" smtClean="0"/>
              <a:t>Label/Draw the following:</a:t>
            </a:r>
          </a:p>
          <a:p>
            <a:pPr marL="457200" indent="-457200">
              <a:buAutoNum type="arabicParenR"/>
            </a:pPr>
            <a:r>
              <a:rPr lang="en-US" sz="2400" dirty="0" smtClean="0"/>
              <a:t>Ridge</a:t>
            </a:r>
          </a:p>
          <a:p>
            <a:pPr marL="457200" indent="-457200">
              <a:buAutoNum type="arabicParenR"/>
            </a:pPr>
            <a:r>
              <a:rPr lang="en-US" sz="2400" dirty="0" smtClean="0"/>
              <a:t>Furrow</a:t>
            </a:r>
          </a:p>
          <a:p>
            <a:pPr marL="457200" indent="-457200">
              <a:buAutoNum type="arabicParenR"/>
            </a:pPr>
            <a:r>
              <a:rPr lang="en-US" sz="2400" dirty="0" smtClean="0"/>
              <a:t>Soil Infiltration</a:t>
            </a:r>
          </a:p>
          <a:p>
            <a:pPr marL="457200" indent="-457200">
              <a:buAutoNum type="arabicParenR"/>
            </a:pPr>
            <a:r>
              <a:rPr lang="en-US" sz="2400" dirty="0" smtClean="0"/>
              <a:t>Location of Seed/crop</a:t>
            </a:r>
          </a:p>
          <a:p>
            <a:pPr marL="457200" indent="-457200">
              <a:buAutoNum type="arabicParenR"/>
            </a:pPr>
            <a:r>
              <a:rPr lang="en-US" sz="2400" dirty="0" smtClean="0"/>
              <a:t>Where water flows</a:t>
            </a:r>
          </a:p>
          <a:p>
            <a:pPr marL="457200" indent="-457200">
              <a:buAutoNum type="arabicParenR"/>
            </a:pPr>
            <a:endParaRPr lang="en-US" sz="2400" b="1" dirty="0"/>
          </a:p>
        </p:txBody>
      </p:sp>
    </p:spTree>
    <p:extLst>
      <p:ext uri="{BB962C8B-B14F-4D97-AF65-F5344CB8AC3E}">
        <p14:creationId xmlns:p14="http://schemas.microsoft.com/office/powerpoint/2010/main" val="11129800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Build Irrigation System!</a:t>
            </a:r>
            <a:endParaRPr lang="en-US" sz="4000" b="1" dirty="0"/>
          </a:p>
        </p:txBody>
      </p:sp>
      <p:pic>
        <p:nvPicPr>
          <p:cNvPr id="5" name="Picture 4" descr="273487-seo.png"/>
          <p:cNvPicPr>
            <a:picLocks noChangeAspect="1"/>
          </p:cNvPicPr>
          <p:nvPr/>
        </p:nvPicPr>
        <p:blipFill rotWithShape="1">
          <a:blip r:embed="rId3">
            <a:extLst>
              <a:ext uri="{28A0092B-C50C-407E-A947-70E740481C1C}">
                <a14:useLocalDpi xmlns:a14="http://schemas.microsoft.com/office/drawing/2010/main" val="0"/>
              </a:ext>
            </a:extLst>
          </a:blip>
          <a:srcRect l="69228" t="35587" b="37852"/>
          <a:stretch/>
        </p:blipFill>
        <p:spPr>
          <a:xfrm>
            <a:off x="22278" y="2102152"/>
            <a:ext cx="2245032" cy="1821558"/>
          </a:xfrm>
          <a:prstGeom prst="rect">
            <a:avLst/>
          </a:prstGeom>
        </p:spPr>
      </p:pic>
      <p:sp>
        <p:nvSpPr>
          <p:cNvPr id="6" name="TextBox 5"/>
          <p:cNvSpPr txBox="1"/>
          <p:nvPr/>
        </p:nvSpPr>
        <p:spPr>
          <a:xfrm>
            <a:off x="323040" y="4091776"/>
            <a:ext cx="1396436" cy="400110"/>
          </a:xfrm>
          <a:prstGeom prst="rect">
            <a:avLst/>
          </a:prstGeom>
          <a:noFill/>
        </p:spPr>
        <p:txBody>
          <a:bodyPr wrap="none" rtlCol="0">
            <a:spAutoFit/>
          </a:bodyPr>
          <a:lstStyle/>
          <a:p>
            <a:r>
              <a:rPr lang="en-US" sz="2000" b="1" dirty="0" smtClean="0"/>
              <a:t>As a team</a:t>
            </a:r>
            <a:endParaRPr lang="en-US" sz="2000" b="1" dirty="0"/>
          </a:p>
        </p:txBody>
      </p:sp>
      <p:pic>
        <p:nvPicPr>
          <p:cNvPr id="7" name="Picture 6" descr="273487-seo.png"/>
          <p:cNvPicPr>
            <a:picLocks noChangeAspect="1"/>
          </p:cNvPicPr>
          <p:nvPr/>
        </p:nvPicPr>
        <p:blipFill rotWithShape="1">
          <a:blip r:embed="rId3">
            <a:extLst>
              <a:ext uri="{28A0092B-C50C-407E-A947-70E740481C1C}">
                <a14:useLocalDpi xmlns:a14="http://schemas.microsoft.com/office/drawing/2010/main" val="0"/>
              </a:ext>
            </a:extLst>
          </a:blip>
          <a:srcRect l="69228" t="67987"/>
          <a:stretch/>
        </p:blipFill>
        <p:spPr>
          <a:xfrm>
            <a:off x="1797716" y="2082174"/>
            <a:ext cx="2245032" cy="2195479"/>
          </a:xfrm>
          <a:prstGeom prst="rect">
            <a:avLst/>
          </a:prstGeom>
        </p:spPr>
      </p:pic>
      <p:sp>
        <p:nvSpPr>
          <p:cNvPr id="8" name="TextBox 7"/>
          <p:cNvSpPr txBox="1"/>
          <p:nvPr/>
        </p:nvSpPr>
        <p:spPr>
          <a:xfrm>
            <a:off x="2283361" y="3979950"/>
            <a:ext cx="1068697" cy="707886"/>
          </a:xfrm>
          <a:prstGeom prst="rect">
            <a:avLst/>
          </a:prstGeom>
          <a:noFill/>
        </p:spPr>
        <p:txBody>
          <a:bodyPr wrap="none" rtlCol="0">
            <a:spAutoFit/>
          </a:bodyPr>
          <a:lstStyle/>
          <a:p>
            <a:r>
              <a:rPr lang="en-US" sz="2000" b="1" dirty="0" smtClean="0"/>
              <a:t>Build a </a:t>
            </a:r>
          </a:p>
          <a:p>
            <a:r>
              <a:rPr lang="en-US" sz="2000" b="1" dirty="0" smtClean="0"/>
              <a:t>system</a:t>
            </a:r>
            <a:endParaRPr lang="en-US" sz="2000" b="1" dirty="0"/>
          </a:p>
        </p:txBody>
      </p:sp>
      <p:pic>
        <p:nvPicPr>
          <p:cNvPr id="9" name="Picture 8" descr="Water Ic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649" y="2383683"/>
            <a:ext cx="1453904" cy="1453904"/>
          </a:xfrm>
          <a:prstGeom prst="rect">
            <a:avLst/>
          </a:prstGeom>
        </p:spPr>
      </p:pic>
      <p:sp>
        <p:nvSpPr>
          <p:cNvPr id="10" name="TextBox 9"/>
          <p:cNvSpPr txBox="1"/>
          <p:nvPr/>
        </p:nvSpPr>
        <p:spPr>
          <a:xfrm>
            <a:off x="3671328" y="3979732"/>
            <a:ext cx="1838965" cy="707886"/>
          </a:xfrm>
          <a:prstGeom prst="rect">
            <a:avLst/>
          </a:prstGeom>
          <a:noFill/>
        </p:spPr>
        <p:txBody>
          <a:bodyPr wrap="none" rtlCol="0">
            <a:spAutoFit/>
          </a:bodyPr>
          <a:lstStyle/>
          <a:p>
            <a:pPr algn="ctr"/>
            <a:r>
              <a:rPr lang="en-US" sz="2000" b="1" dirty="0" smtClean="0"/>
              <a:t>To move two </a:t>
            </a:r>
          </a:p>
          <a:p>
            <a:pPr algn="ctr"/>
            <a:r>
              <a:rPr lang="en-US" sz="2000" b="1" dirty="0"/>
              <a:t>c</a:t>
            </a:r>
            <a:r>
              <a:rPr lang="en-US" sz="2000" b="1" dirty="0" smtClean="0"/>
              <a:t>ups of water</a:t>
            </a:r>
            <a:endParaRPr lang="en-US" sz="2000" b="1" dirty="0"/>
          </a:p>
        </p:txBody>
      </p:sp>
      <p:pic>
        <p:nvPicPr>
          <p:cNvPr id="11" name="Picture 10" descr="math newsletter 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6321" y="2449828"/>
            <a:ext cx="1473882" cy="1473882"/>
          </a:xfrm>
          <a:prstGeom prst="rect">
            <a:avLst/>
          </a:prstGeom>
        </p:spPr>
      </p:pic>
      <p:sp>
        <p:nvSpPr>
          <p:cNvPr id="12" name="TextBox 11"/>
          <p:cNvSpPr txBox="1"/>
          <p:nvPr/>
        </p:nvSpPr>
        <p:spPr>
          <a:xfrm>
            <a:off x="5487177" y="3962762"/>
            <a:ext cx="1800493" cy="707886"/>
          </a:xfrm>
          <a:prstGeom prst="rect">
            <a:avLst/>
          </a:prstGeom>
          <a:noFill/>
        </p:spPr>
        <p:txBody>
          <a:bodyPr wrap="none" rtlCol="0">
            <a:spAutoFit/>
          </a:bodyPr>
          <a:lstStyle/>
          <a:p>
            <a:pPr algn="ctr"/>
            <a:r>
              <a:rPr lang="en-US" sz="2000" b="1" dirty="0" smtClean="0"/>
              <a:t>A distance of </a:t>
            </a:r>
          </a:p>
          <a:p>
            <a:pPr algn="ctr"/>
            <a:r>
              <a:rPr lang="en-US" sz="2000" b="1" dirty="0" smtClean="0"/>
              <a:t>ONE foot</a:t>
            </a:r>
            <a:endParaRPr lang="en-US" sz="2000" b="1" dirty="0"/>
          </a:p>
        </p:txBody>
      </p:sp>
      <p:sp>
        <p:nvSpPr>
          <p:cNvPr id="15" name="TextBox 14"/>
          <p:cNvSpPr txBox="1"/>
          <p:nvPr/>
        </p:nvSpPr>
        <p:spPr>
          <a:xfrm>
            <a:off x="7409362" y="3981436"/>
            <a:ext cx="1481721" cy="707886"/>
          </a:xfrm>
          <a:prstGeom prst="rect">
            <a:avLst/>
          </a:prstGeom>
          <a:noFill/>
        </p:spPr>
        <p:txBody>
          <a:bodyPr wrap="none" rtlCol="0">
            <a:spAutoFit/>
          </a:bodyPr>
          <a:lstStyle/>
          <a:p>
            <a:pPr algn="ctr"/>
            <a:r>
              <a:rPr lang="en-US" sz="2000" b="1" dirty="0" smtClean="0"/>
              <a:t>Into TWO </a:t>
            </a:r>
          </a:p>
          <a:p>
            <a:pPr algn="ctr"/>
            <a:r>
              <a:rPr lang="en-US" sz="2000" b="1" dirty="0" smtClean="0"/>
              <a:t>containers</a:t>
            </a:r>
            <a:endParaRPr lang="en-US" sz="2000" b="1" dirty="0"/>
          </a:p>
        </p:txBody>
      </p:sp>
      <p:grpSp>
        <p:nvGrpSpPr>
          <p:cNvPr id="22" name="Group 21"/>
          <p:cNvGrpSpPr/>
          <p:nvPr/>
        </p:nvGrpSpPr>
        <p:grpSpPr>
          <a:xfrm>
            <a:off x="7347420" y="2413626"/>
            <a:ext cx="1474676" cy="1510084"/>
            <a:chOff x="7362123" y="2971876"/>
            <a:chExt cx="1474676" cy="1510084"/>
          </a:xfrm>
        </p:grpSpPr>
        <p:sp>
          <p:nvSpPr>
            <p:cNvPr id="16" name="Oval 15"/>
            <p:cNvSpPr/>
            <p:nvPr/>
          </p:nvSpPr>
          <p:spPr>
            <a:xfrm>
              <a:off x="7362123" y="2971876"/>
              <a:ext cx="1474676" cy="1510084"/>
            </a:xfrm>
            <a:prstGeom prst="ellipse">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Screen Shot 2017-05-29 at 10.12.14 PM.png"/>
            <p:cNvPicPr>
              <a:picLocks noChangeAspect="1"/>
            </p:cNvPicPr>
            <p:nvPr/>
          </p:nvPicPr>
          <p:blipFill>
            <a:blip r:embed="rId6">
              <a:extLst>
                <a:ext uri="{BEBA8EAE-BF5A-486C-A8C5-ECC9F3942E4B}">
                  <a14:imgProps xmlns:a14="http://schemas.microsoft.com/office/drawing/2010/main">
                    <a14:imgLayer r:embed="rId7">
                      <a14:imgEffect>
                        <a14:backgroundRemoval t="33333" b="95238" l="14375" r="87500"/>
                      </a14:imgEffect>
                    </a14:imgLayer>
                  </a14:imgProps>
                </a:ext>
                <a:ext uri="{28A0092B-C50C-407E-A947-70E740481C1C}">
                  <a14:useLocalDpi xmlns:a14="http://schemas.microsoft.com/office/drawing/2010/main" val="0"/>
                </a:ext>
              </a:extLst>
            </a:blip>
            <a:stretch>
              <a:fillRect/>
            </a:stretch>
          </p:blipFill>
          <p:spPr>
            <a:xfrm>
              <a:off x="7474179" y="3249080"/>
              <a:ext cx="728099" cy="764504"/>
            </a:xfrm>
            <a:prstGeom prst="rect">
              <a:avLst/>
            </a:prstGeom>
          </p:spPr>
        </p:pic>
        <p:pic>
          <p:nvPicPr>
            <p:cNvPr id="17" name="Picture 16" descr="Screen Shot 2017-05-29 at 10.12.14 PM.png"/>
            <p:cNvPicPr>
              <a:picLocks noChangeAspect="1"/>
            </p:cNvPicPr>
            <p:nvPr/>
          </p:nvPicPr>
          <p:blipFill>
            <a:blip r:embed="rId6">
              <a:extLst>
                <a:ext uri="{BEBA8EAE-BF5A-486C-A8C5-ECC9F3942E4B}">
                  <a14:imgProps xmlns:a14="http://schemas.microsoft.com/office/drawing/2010/main">
                    <a14:imgLayer r:embed="rId8">
                      <a14:imgEffect>
                        <a14:backgroundRemoval t="33333" b="95238" l="14375" r="87500"/>
                      </a14:imgEffect>
                    </a14:imgLayer>
                  </a14:imgProps>
                </a:ext>
                <a:ext uri="{28A0092B-C50C-407E-A947-70E740481C1C}">
                  <a14:useLocalDpi xmlns:a14="http://schemas.microsoft.com/office/drawing/2010/main" val="0"/>
                </a:ext>
              </a:extLst>
            </a:blip>
            <a:stretch>
              <a:fillRect/>
            </a:stretch>
          </p:blipFill>
          <p:spPr>
            <a:xfrm>
              <a:off x="7990628" y="3401480"/>
              <a:ext cx="728099" cy="764504"/>
            </a:xfrm>
            <a:prstGeom prst="rect">
              <a:avLst/>
            </a:prstGeom>
          </p:spPr>
        </p:pic>
        <p:sp>
          <p:nvSpPr>
            <p:cNvPr id="20" name="Freeform 19"/>
            <p:cNvSpPr/>
            <p:nvPr/>
          </p:nvSpPr>
          <p:spPr>
            <a:xfrm>
              <a:off x="7600937" y="3361307"/>
              <a:ext cx="445719" cy="616239"/>
            </a:xfrm>
            <a:custGeom>
              <a:avLst/>
              <a:gdLst>
                <a:gd name="connsiteX0" fmla="*/ 0 w 560265"/>
                <a:gd name="connsiteY0" fmla="*/ 0 h 616239"/>
                <a:gd name="connsiteX1" fmla="*/ 74702 w 560265"/>
                <a:gd name="connsiteY1" fmla="*/ 616239 h 616239"/>
                <a:gd name="connsiteX2" fmla="*/ 541590 w 560265"/>
                <a:gd name="connsiteY2" fmla="*/ 597565 h 616239"/>
                <a:gd name="connsiteX3" fmla="*/ 560265 w 560265"/>
                <a:gd name="connsiteY3" fmla="*/ 0 h 616239"/>
                <a:gd name="connsiteX4" fmla="*/ 0 w 560265"/>
                <a:gd name="connsiteY4" fmla="*/ 0 h 61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65" h="616239">
                  <a:moveTo>
                    <a:pt x="0" y="0"/>
                  </a:moveTo>
                  <a:lnTo>
                    <a:pt x="74702" y="616239"/>
                  </a:lnTo>
                  <a:lnTo>
                    <a:pt x="541590" y="597565"/>
                  </a:lnTo>
                  <a:lnTo>
                    <a:pt x="560265" y="0"/>
                  </a:lnTo>
                  <a:lnTo>
                    <a:pt x="0" y="0"/>
                  </a:lnTo>
                  <a:close/>
                </a:path>
              </a:pathLst>
            </a:custGeom>
            <a:no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8126857" y="3513707"/>
              <a:ext cx="445719" cy="616239"/>
            </a:xfrm>
            <a:custGeom>
              <a:avLst/>
              <a:gdLst>
                <a:gd name="connsiteX0" fmla="*/ 0 w 560265"/>
                <a:gd name="connsiteY0" fmla="*/ 0 h 616239"/>
                <a:gd name="connsiteX1" fmla="*/ 74702 w 560265"/>
                <a:gd name="connsiteY1" fmla="*/ 616239 h 616239"/>
                <a:gd name="connsiteX2" fmla="*/ 541590 w 560265"/>
                <a:gd name="connsiteY2" fmla="*/ 597565 h 616239"/>
                <a:gd name="connsiteX3" fmla="*/ 560265 w 560265"/>
                <a:gd name="connsiteY3" fmla="*/ 0 h 616239"/>
                <a:gd name="connsiteX4" fmla="*/ 0 w 560265"/>
                <a:gd name="connsiteY4" fmla="*/ 0 h 61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65" h="616239">
                  <a:moveTo>
                    <a:pt x="0" y="0"/>
                  </a:moveTo>
                  <a:lnTo>
                    <a:pt x="74702" y="616239"/>
                  </a:lnTo>
                  <a:lnTo>
                    <a:pt x="541590" y="597565"/>
                  </a:lnTo>
                  <a:lnTo>
                    <a:pt x="560265" y="0"/>
                  </a:lnTo>
                  <a:lnTo>
                    <a:pt x="0" y="0"/>
                  </a:lnTo>
                  <a:close/>
                </a:path>
              </a:pathLst>
            </a:custGeom>
            <a:no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039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Single Corner Rectangle 9"/>
          <p:cNvSpPr/>
          <p:nvPr/>
        </p:nvSpPr>
        <p:spPr>
          <a:xfrm>
            <a:off x="388903" y="1261113"/>
            <a:ext cx="8334718" cy="1261884"/>
          </a:xfrm>
          <a:prstGeom prst="snip1Rect">
            <a:avLst>
              <a:gd name="adj" fmla="val 0"/>
            </a:avLst>
          </a:prstGeom>
          <a:solidFill>
            <a:srgbClr val="BB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4200"/>
            <a:ext cx="9144000" cy="1143000"/>
          </a:xfrm>
        </p:spPr>
        <p:txBody>
          <a:bodyPr/>
          <a:lstStyle/>
          <a:p>
            <a:pPr algn="ctr"/>
            <a:r>
              <a:rPr lang="en-US" b="1" dirty="0" smtClean="0"/>
              <a:t>How Conventional Furrow Irrigation Works</a:t>
            </a:r>
            <a:endParaRPr lang="en-US" b="1" dirty="0"/>
          </a:p>
        </p:txBody>
      </p:sp>
      <p:sp>
        <p:nvSpPr>
          <p:cNvPr id="4" name="TextBox 3"/>
          <p:cNvSpPr txBox="1"/>
          <p:nvPr/>
        </p:nvSpPr>
        <p:spPr>
          <a:xfrm>
            <a:off x="2673839" y="2627011"/>
            <a:ext cx="3735593" cy="523220"/>
          </a:xfrm>
          <a:prstGeom prst="rect">
            <a:avLst/>
          </a:prstGeom>
          <a:noFill/>
        </p:spPr>
        <p:txBody>
          <a:bodyPr wrap="none" rtlCol="0">
            <a:spAutoFit/>
          </a:bodyPr>
          <a:lstStyle/>
          <a:p>
            <a:r>
              <a:rPr lang="en-US" sz="2800" b="1" dirty="0" smtClean="0">
                <a:solidFill>
                  <a:schemeClr val="tx1"/>
                </a:solidFill>
              </a:rPr>
              <a:t>Head Ditch &amp; Siphon</a:t>
            </a:r>
            <a:endParaRPr lang="en-US" sz="2800" b="1" dirty="0">
              <a:solidFill>
                <a:schemeClr val="tx1"/>
              </a:solidFill>
            </a:endParaRPr>
          </a:p>
        </p:txBody>
      </p:sp>
      <p:pic>
        <p:nvPicPr>
          <p:cNvPr id="8" name="Picture 7" descr="siphontub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2448"/>
            <a:ext cx="5256959" cy="1832701"/>
          </a:xfrm>
          <a:prstGeom prst="rect">
            <a:avLst/>
          </a:prstGeom>
          <a:ln>
            <a:solidFill>
              <a:srgbClr val="BB0004"/>
            </a:solidFill>
          </a:ln>
        </p:spPr>
      </p:pic>
      <p:sp>
        <p:nvSpPr>
          <p:cNvPr id="11" name="TextBox 10"/>
          <p:cNvSpPr txBox="1"/>
          <p:nvPr/>
        </p:nvSpPr>
        <p:spPr>
          <a:xfrm>
            <a:off x="970272" y="1261113"/>
            <a:ext cx="7171980" cy="1261884"/>
          </a:xfrm>
          <a:prstGeom prst="rect">
            <a:avLst/>
          </a:prstGeom>
          <a:noFill/>
        </p:spPr>
        <p:txBody>
          <a:bodyPr wrap="none" rtlCol="0">
            <a:spAutoFit/>
          </a:bodyPr>
          <a:lstStyle/>
          <a:p>
            <a:pPr algn="ctr"/>
            <a:r>
              <a:rPr lang="en-US" sz="2400" i="1" dirty="0"/>
              <a:t>Water is delivered to the top of each row using </a:t>
            </a:r>
            <a:endParaRPr lang="en-US" sz="2400" i="1" dirty="0" smtClean="0"/>
          </a:p>
          <a:p>
            <a:pPr algn="ctr"/>
            <a:r>
              <a:rPr lang="en-US" sz="2400" b="1" i="1" dirty="0" smtClean="0"/>
              <a:t>siphon </a:t>
            </a:r>
            <a:r>
              <a:rPr lang="en-US" sz="2400" b="1" i="1" dirty="0"/>
              <a:t>hoses </a:t>
            </a:r>
            <a:r>
              <a:rPr lang="en-US" sz="2400" i="1" dirty="0"/>
              <a:t>or </a:t>
            </a:r>
            <a:r>
              <a:rPr lang="en-US" sz="2400" b="1" i="1" dirty="0"/>
              <a:t>gates</a:t>
            </a:r>
            <a:r>
              <a:rPr lang="en-US" sz="2400" i="1" dirty="0"/>
              <a:t>. The crop is irrigated </a:t>
            </a:r>
            <a:r>
              <a:rPr lang="en-US" sz="2400" i="1" dirty="0" smtClean="0"/>
              <a:t>as </a:t>
            </a:r>
          </a:p>
          <a:p>
            <a:pPr algn="ctr"/>
            <a:r>
              <a:rPr lang="en-US" sz="2400" i="1" dirty="0" smtClean="0"/>
              <a:t>water </a:t>
            </a:r>
            <a:r>
              <a:rPr lang="en-US" sz="2400" i="1" dirty="0"/>
              <a:t>flows from the </a:t>
            </a:r>
            <a:r>
              <a:rPr lang="en-US" sz="2400" i="1" dirty="0" smtClean="0"/>
              <a:t>top </a:t>
            </a:r>
            <a:r>
              <a:rPr lang="en-US" sz="2400" i="1" dirty="0"/>
              <a:t>to the bottom of each </a:t>
            </a:r>
            <a:r>
              <a:rPr lang="en-US" sz="2400" i="1" dirty="0" smtClean="0"/>
              <a:t>row.</a:t>
            </a:r>
            <a:r>
              <a:rPr lang="en-US" sz="2800" i="1" dirty="0" smtClean="0"/>
              <a:t> </a:t>
            </a:r>
            <a:endParaRPr lang="en-US" sz="2800" b="1" dirty="0">
              <a:solidFill>
                <a:schemeClr val="tx1"/>
              </a:solidFill>
            </a:endParaRPr>
          </a:p>
        </p:txBody>
      </p:sp>
      <p:pic>
        <p:nvPicPr>
          <p:cNvPr id="13" name="Picture 12" descr="Screen Shot 2017-05-29 at 5.46.42 PM.png"/>
          <p:cNvPicPr>
            <a:picLocks noChangeAspect="1"/>
          </p:cNvPicPr>
          <p:nvPr/>
        </p:nvPicPr>
        <p:blipFill rotWithShape="1">
          <a:blip r:embed="rId4">
            <a:extLst>
              <a:ext uri="{28A0092B-C50C-407E-A947-70E740481C1C}">
                <a14:useLocalDpi xmlns:a14="http://schemas.microsoft.com/office/drawing/2010/main" val="0"/>
              </a:ext>
            </a:extLst>
          </a:blip>
          <a:srcRect t="13828" b="13899"/>
          <a:stretch/>
        </p:blipFill>
        <p:spPr>
          <a:xfrm>
            <a:off x="3759128" y="4206022"/>
            <a:ext cx="5384872" cy="2106286"/>
          </a:xfrm>
          <a:prstGeom prst="rect">
            <a:avLst/>
          </a:prstGeom>
          <a:ln>
            <a:solidFill>
              <a:srgbClr val="BB0004"/>
            </a:solidFill>
          </a:ln>
        </p:spPr>
      </p:pic>
    </p:spTree>
    <p:extLst>
      <p:ext uri="{BB962C8B-B14F-4D97-AF65-F5344CB8AC3E}">
        <p14:creationId xmlns:p14="http://schemas.microsoft.com/office/powerpoint/2010/main" val="85988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urrow_Irrigatio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215"/>
            <a:ext cx="9144000" cy="6245120"/>
          </a:xfrm>
          <a:prstGeom prst="rect">
            <a:avLst/>
          </a:prstGeom>
        </p:spPr>
      </p:pic>
      <p:sp>
        <p:nvSpPr>
          <p:cNvPr id="2" name="Title 1"/>
          <p:cNvSpPr>
            <a:spLocks noGrp="1"/>
          </p:cNvSpPr>
          <p:nvPr>
            <p:ph type="title"/>
          </p:nvPr>
        </p:nvSpPr>
        <p:spPr>
          <a:xfrm>
            <a:off x="457200" y="404608"/>
            <a:ext cx="8229600" cy="1143000"/>
          </a:xfrm>
        </p:spPr>
        <p:txBody>
          <a:bodyPr/>
          <a:lstStyle/>
          <a:p>
            <a:r>
              <a:rPr lang="en-US" sz="3600" b="1" dirty="0" smtClean="0"/>
              <a:t>Key Terms</a:t>
            </a:r>
            <a:endParaRPr lang="en-US" sz="3600" b="1" dirty="0"/>
          </a:p>
        </p:txBody>
      </p:sp>
      <p:sp>
        <p:nvSpPr>
          <p:cNvPr id="3" name="Text Placeholder 2"/>
          <p:cNvSpPr>
            <a:spLocks noGrp="1"/>
          </p:cNvSpPr>
          <p:nvPr>
            <p:ph type="body" idx="1"/>
          </p:nvPr>
        </p:nvSpPr>
        <p:spPr>
          <a:xfrm>
            <a:off x="457200" y="1812510"/>
            <a:ext cx="8070999" cy="4219169"/>
          </a:xfrm>
          <a:solidFill>
            <a:schemeClr val="bg1">
              <a:lumMod val="95000"/>
              <a:alpha val="48000"/>
            </a:schemeClr>
          </a:solidFill>
        </p:spPr>
        <p:txBody>
          <a:bodyPr/>
          <a:lstStyle/>
          <a:p>
            <a:r>
              <a:rPr lang="en-US" sz="2000" b="1" dirty="0"/>
              <a:t>Siphon tubes –</a:t>
            </a:r>
            <a:r>
              <a:rPr lang="en-US" sz="2000" dirty="0"/>
              <a:t> small curved pipes, ½ - 4 in. in diameter, that deliver water to the furrows. Siphon tubes transfer water from the head ditch to the furrows</a:t>
            </a:r>
            <a:r>
              <a:rPr lang="en-US" sz="2000" dirty="0" smtClean="0"/>
              <a:t>.</a:t>
            </a:r>
          </a:p>
          <a:p>
            <a:endParaRPr lang="en-US" sz="2000" dirty="0"/>
          </a:p>
          <a:p>
            <a:r>
              <a:rPr lang="en-US" sz="2000" b="1" dirty="0"/>
              <a:t>Gated pipe – </a:t>
            </a:r>
            <a:r>
              <a:rPr lang="en-US" sz="2000" dirty="0"/>
              <a:t>large portable pipe (up to 17 inches in diameter) with gate openings spaced to deliver water to the furrows. Water is pumped from the source through a pipe, and openings of the gated pipe can be regulated to control the amount of water allows into the furrows</a:t>
            </a:r>
          </a:p>
          <a:p>
            <a:endParaRPr lang="en-US" sz="2000" dirty="0" smtClean="0"/>
          </a:p>
          <a:p>
            <a:r>
              <a:rPr lang="en-US" sz="2000" dirty="0"/>
              <a:t>The </a:t>
            </a:r>
            <a:r>
              <a:rPr lang="en-US" sz="2000" b="1" dirty="0"/>
              <a:t>set size</a:t>
            </a:r>
            <a:r>
              <a:rPr lang="en-US" sz="2000" b="1" i="1" dirty="0"/>
              <a:t> – </a:t>
            </a:r>
            <a:r>
              <a:rPr lang="en-US" sz="2000" dirty="0"/>
              <a:t>the number of gates opened or tubes set ­– significantly impacts both how fast water advances across the field and the amount of water being applied.</a:t>
            </a:r>
          </a:p>
          <a:p>
            <a:endParaRPr lang="en-US" sz="2800" dirty="0"/>
          </a:p>
        </p:txBody>
      </p:sp>
    </p:spTree>
    <p:extLst>
      <p:ext uri="{BB962C8B-B14F-4D97-AF65-F5344CB8AC3E}">
        <p14:creationId xmlns:p14="http://schemas.microsoft.com/office/powerpoint/2010/main" val="1795789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TotalTime>
  <Words>1253</Words>
  <Application>Microsoft Macintosh PowerPoint</Application>
  <PresentationFormat>On-screen Show (4:3)</PresentationFormat>
  <Paragraphs>165</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Conventional Furrow Irrigation   Developed by Nebraska Extension</vt:lpstr>
      <vt:lpstr>Move the ball across the table… without touching!</vt:lpstr>
      <vt:lpstr>How is water delivered to crops?</vt:lpstr>
      <vt:lpstr>Prevalence of Surface Irrigation </vt:lpstr>
      <vt:lpstr>Key Terms</vt:lpstr>
      <vt:lpstr>PowerPoint Presentation</vt:lpstr>
      <vt:lpstr>Build Irrigation System!</vt:lpstr>
      <vt:lpstr>How Conventional Furrow Irrigation Works</vt:lpstr>
      <vt:lpstr>Key Terms</vt:lpstr>
      <vt:lpstr>Siphon Irrigation Video  </vt:lpstr>
      <vt:lpstr>How Conventional Furrow Irrigation Works</vt:lpstr>
      <vt:lpstr>3 Factors that Influence  Irrigation Effectiveness</vt:lpstr>
      <vt:lpstr>Soil infiltration rate is critical to  furrow irrigation systems!</vt:lpstr>
      <vt:lpstr>PowerPoint Presentation</vt:lpstr>
      <vt:lpstr>Input Needed!</vt:lpstr>
      <vt:lpstr>What did you learn today about  Conventional Furrow Irrigation?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out Sticky Moose!   Go to the link below to complete these three quick questions!   http://bit.ly/1UEAE6C  Voting/Polling Resource: stickymoose.com</dc:title>
  <cp:lastModifiedBy>Jordyn Lechtenberg</cp:lastModifiedBy>
  <cp:revision>31</cp:revision>
  <cp:lastPrinted>2016-06-15T01:59:47Z</cp:lastPrinted>
  <dcterms:modified xsi:type="dcterms:W3CDTF">2017-05-31T00:26:16Z</dcterms:modified>
</cp:coreProperties>
</file>