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6"/>
  </p:notesMasterIdLst>
  <p:handoutMasterIdLst>
    <p:handoutMasterId r:id="rId27"/>
  </p:handoutMasterIdLst>
  <p:sldIdLst>
    <p:sldId id="257" r:id="rId2"/>
    <p:sldId id="258" r:id="rId3"/>
    <p:sldId id="283" r:id="rId4"/>
    <p:sldId id="273" r:id="rId5"/>
    <p:sldId id="284" r:id="rId6"/>
    <p:sldId id="302" r:id="rId7"/>
    <p:sldId id="292" r:id="rId8"/>
    <p:sldId id="293" r:id="rId9"/>
    <p:sldId id="294" r:id="rId10"/>
    <p:sldId id="295" r:id="rId11"/>
    <p:sldId id="296" r:id="rId12"/>
    <p:sldId id="297" r:id="rId13"/>
    <p:sldId id="286" r:id="rId14"/>
    <p:sldId id="279" r:id="rId15"/>
    <p:sldId id="303" r:id="rId16"/>
    <p:sldId id="304" r:id="rId17"/>
    <p:sldId id="289" r:id="rId18"/>
    <p:sldId id="280" r:id="rId19"/>
    <p:sldId id="298" r:id="rId20"/>
    <p:sldId id="299" r:id="rId21"/>
    <p:sldId id="300" r:id="rId22"/>
    <p:sldId id="301" r:id="rId23"/>
    <p:sldId id="265" r:id="rId24"/>
    <p:sldId id="271"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CCFF66"/>
    <a:srgbClr val="BB0004"/>
    <a:srgbClr val="293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86" autoAdjust="0"/>
  </p:normalViewPr>
  <p:slideViewPr>
    <p:cSldViewPr snapToGrid="0" snapToObjects="1">
      <p:cViewPr>
        <p:scale>
          <a:sx n="95" d="100"/>
          <a:sy n="95" d="100"/>
        </p:scale>
        <p:origin x="-11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FDF43-6E15-7045-8078-2DFECF6BF596}" type="datetimeFigureOut">
              <a:rPr lang="en-US" smtClean="0"/>
              <a:t>6/12/17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A0697-6459-584A-B8E6-65D2BA32A3DD}" type="slidenum">
              <a:rPr lang="en-US" smtClean="0"/>
              <a:t>‹#›</a:t>
            </a:fld>
            <a:endParaRPr lang="en-US"/>
          </a:p>
        </p:txBody>
      </p:sp>
    </p:spTree>
    <p:extLst>
      <p:ext uri="{BB962C8B-B14F-4D97-AF65-F5344CB8AC3E}">
        <p14:creationId xmlns:p14="http://schemas.microsoft.com/office/powerpoint/2010/main" val="155701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7020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youtube.com/watch?v=ND4ZDNud5i4"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0" i="1" u="none" strike="noStrike" kern="1200" cap="none" dirty="0" smtClean="0">
                <a:solidFill>
                  <a:schemeClr val="dk1"/>
                </a:solidFill>
                <a:effectLst/>
                <a:latin typeface="Calibri"/>
                <a:ea typeface="Calibri"/>
                <a:cs typeface="Calibri"/>
                <a:sym typeface="Calibri"/>
              </a:rPr>
              <a:t>In a moment, I will reveal a word or phrase. Upon seeing this word, write down everything you know about it! Capture your thoughts in your science journal.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Reveal the word “Center Pivot”. Allow students 1-2 minutes to write what they know or have experienced with center pivots. Once students are finished writing, ask students to share a few thoughts they captured.</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With these components, water is supplied to the pivot point and distributed through the pivot arm and sprinkler nozzles where the water hits a sprinkler pad and is applied to the crop.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Show students </a:t>
            </a:r>
            <a:r>
              <a:rPr lang="en-US" sz="1200" b="0" i="0" u="sng" strike="noStrike" kern="1200" cap="none" dirty="0" smtClean="0">
                <a:solidFill>
                  <a:schemeClr val="dk1"/>
                </a:solidFill>
                <a:effectLst/>
                <a:latin typeface="Calibri"/>
                <a:ea typeface="Calibri"/>
                <a:cs typeface="Calibri"/>
                <a:sym typeface="Calibri"/>
                <a:hlinkClick r:id="rId3"/>
              </a:rPr>
              <a:t>this short video</a:t>
            </a:r>
            <a:r>
              <a:rPr lang="en-US" sz="1200" b="0" i="0" u="none" strike="noStrike" kern="1200" cap="none" dirty="0" smtClean="0">
                <a:solidFill>
                  <a:schemeClr val="dk1"/>
                </a:solidFill>
                <a:effectLst/>
                <a:latin typeface="Calibri"/>
                <a:ea typeface="Calibri"/>
                <a:cs typeface="Calibri"/>
                <a:sym typeface="Calibri"/>
              </a:rPr>
              <a:t> to watch how center pivot irrigation systems are made and operate.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83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In your science notebook, draw a center pivot irrigation system.  Next, label the following components of the system.  Draw arrows to represent the flow of water through the system.</a:t>
            </a:r>
          </a:p>
          <a:p>
            <a:r>
              <a:rPr lang="en-US" sz="1200" b="0" i="0" u="none" strike="noStrike" kern="1200" cap="none" dirty="0" smtClean="0">
                <a:solidFill>
                  <a:schemeClr val="dk1"/>
                </a:solidFill>
                <a:effectLst/>
                <a:latin typeface="Calibri"/>
                <a:ea typeface="Calibri"/>
                <a:cs typeface="Calibri"/>
                <a:sym typeface="Calibri"/>
              </a:rPr>
              <a:t> </a:t>
            </a:r>
          </a:p>
          <a:p>
            <a:pPr lvl="2"/>
            <a:r>
              <a:rPr lang="en-US" sz="1200" b="0" i="0" u="none" strike="noStrike" kern="1200" cap="none" dirty="0" smtClean="0">
                <a:solidFill>
                  <a:schemeClr val="dk1"/>
                </a:solidFill>
                <a:effectLst/>
                <a:latin typeface="Calibri"/>
                <a:ea typeface="Calibri"/>
                <a:cs typeface="Calibri"/>
                <a:sym typeface="Calibri"/>
              </a:rPr>
              <a:t>Pivot Point</a:t>
            </a:r>
          </a:p>
          <a:p>
            <a:pPr lvl="2"/>
            <a:r>
              <a:rPr lang="en-US" sz="1200" b="0" i="0" u="none" strike="noStrike" kern="1200" cap="none" dirty="0" smtClean="0">
                <a:solidFill>
                  <a:schemeClr val="dk1"/>
                </a:solidFill>
                <a:effectLst/>
                <a:latin typeface="Calibri"/>
                <a:ea typeface="Calibri"/>
                <a:cs typeface="Calibri"/>
                <a:sym typeface="Calibri"/>
              </a:rPr>
              <a:t>Pivot Arm</a:t>
            </a:r>
          </a:p>
          <a:p>
            <a:pPr lvl="2"/>
            <a:r>
              <a:rPr lang="en-US" sz="1200" b="0" i="0" u="none" strike="noStrike" kern="1200" cap="none" dirty="0" smtClean="0">
                <a:solidFill>
                  <a:schemeClr val="dk1"/>
                </a:solidFill>
                <a:effectLst/>
                <a:latin typeface="Calibri"/>
                <a:ea typeface="Calibri"/>
                <a:cs typeface="Calibri"/>
                <a:sym typeface="Calibri"/>
              </a:rPr>
              <a:t>Towers</a:t>
            </a:r>
          </a:p>
          <a:p>
            <a:pPr lvl="2"/>
            <a:r>
              <a:rPr lang="en-US" sz="1200" b="0" i="0" u="none" strike="noStrike" kern="1200" cap="none" dirty="0" smtClean="0">
                <a:solidFill>
                  <a:schemeClr val="dk1"/>
                </a:solidFill>
                <a:effectLst/>
                <a:latin typeface="Calibri"/>
                <a:ea typeface="Calibri"/>
                <a:cs typeface="Calibri"/>
                <a:sym typeface="Calibri"/>
              </a:rPr>
              <a:t>Drop Tubes</a:t>
            </a:r>
          </a:p>
          <a:p>
            <a:pPr lvl="2"/>
            <a:r>
              <a:rPr lang="en-US" sz="1200" b="0" i="0" u="none" strike="noStrike" kern="1200" cap="none" dirty="0" smtClean="0">
                <a:solidFill>
                  <a:schemeClr val="dk1"/>
                </a:solidFill>
                <a:effectLst/>
                <a:latin typeface="Calibri"/>
                <a:ea typeface="Calibri"/>
                <a:cs typeface="Calibri"/>
                <a:sym typeface="Calibri"/>
              </a:rPr>
              <a:t>Nozzles</a:t>
            </a:r>
          </a:p>
          <a:p>
            <a:pPr lvl="2"/>
            <a:r>
              <a:rPr lang="en-US" sz="1200" b="0" i="0" u="none" strike="noStrike" kern="1200" cap="none" dirty="0" smtClean="0">
                <a:solidFill>
                  <a:schemeClr val="dk1"/>
                </a:solidFill>
                <a:effectLst/>
                <a:latin typeface="Calibri"/>
                <a:ea typeface="Calibri"/>
                <a:cs typeface="Calibri"/>
                <a:sym typeface="Calibri"/>
              </a:rPr>
              <a:t>Sprinkler Pad</a:t>
            </a:r>
          </a:p>
          <a:p>
            <a:pPr lvl="2"/>
            <a:r>
              <a:rPr lang="en-US" sz="1200" b="0" i="0" u="none" strike="noStrike" kern="1200" cap="none" dirty="0" smtClean="0">
                <a:solidFill>
                  <a:schemeClr val="dk1"/>
                </a:solidFill>
                <a:effectLst/>
                <a:latin typeface="Calibri"/>
                <a:ea typeface="Calibri"/>
                <a:cs typeface="Calibri"/>
                <a:sym typeface="Calibri"/>
              </a:rPr>
              <a:t>End gun</a:t>
            </a: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What components of the center pivot systems are represented in our own center pivot models?  Are there any components missing? </a:t>
            </a: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sz="1200" b="0" i="1" u="none" strike="noStrike" kern="1200" cap="none" dirty="0" smtClean="0">
              <a:solidFill>
                <a:schemeClr val="dk1"/>
              </a:solidFill>
              <a:effectLst/>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If time allows, allow students to add additional components (such as drop tubes) to their irrigation systems. </a:t>
            </a:r>
          </a:p>
          <a:p>
            <a:endParaRPr lang="en-US" sz="1200" b="0" i="0" u="none" strike="noStrike" kern="1200" cap="none" dirty="0" smtClean="0">
              <a:solidFill>
                <a:schemeClr val="dk1"/>
              </a:solidFill>
              <a:effectLst/>
              <a:latin typeface="Calibri"/>
              <a:ea typeface="Calibri"/>
              <a:cs typeface="Calibri"/>
              <a:sym typeface="Calibri"/>
            </a:endParaRPr>
          </a:p>
          <a:p>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29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dirty="0" smtClean="0">
                <a:solidFill>
                  <a:schemeClr val="dk1"/>
                </a:solidFill>
                <a:effectLst/>
                <a:latin typeface="Calibri"/>
                <a:ea typeface="Calibri"/>
                <a:cs typeface="Calibri"/>
                <a:sym typeface="Calibri"/>
              </a:rPr>
              <a:t>Center pivots are one type of sprinkler irrigation systems. While center pivots are the most common, there are other sprinkler systems that are used today. Let’s take a few minutes to investigate online resources to identify at least one alternative sprinkler irrigation system. Be prepared to share the name of a different sprinkler irrigation system and a general description of how it works.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Provide students about 5 minutes to search online to identify other sprinkler irrigation systems. Have students share with the class what they learned. Summarize the systems they’ve shared using the following points.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097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Label the various types of sprinkler irrigation systems in your science notebook. Include a brief description of how the system operates.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716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dirty="0" smtClean="0">
                <a:solidFill>
                  <a:schemeClr val="dk1"/>
                </a:solidFill>
                <a:effectLst/>
                <a:latin typeface="Calibri"/>
                <a:ea typeface="Calibri"/>
                <a:cs typeface="Calibri"/>
                <a:sym typeface="Calibri"/>
              </a:rPr>
              <a:t>Beginning at the pivot point, each additional foot of the system must irrigate an increasing area. For a 1300-foot-long center pivot making a complete circle, the first 130 feet of the system irrigates 1.2 acres, and the last 130 feet of the system irrigates 23 acres.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To distribute the same amount of water to every­ portion of the field, the last 130 feet of the system must receive more than 19 times more water than the first 130 feet. </a:t>
            </a:r>
            <a:endParaRPr lang="en-US" sz="1200" b="0" i="0" u="none" strike="noStrike" kern="1200" cap="none" dirty="0" smtClean="0">
              <a:solidFill>
                <a:schemeClr val="dk1"/>
              </a:solidFill>
              <a:effectLst/>
              <a:latin typeface="Calibri"/>
              <a:ea typeface="Calibri"/>
              <a:cs typeface="Calibri"/>
              <a:sym typeface="Calibri"/>
            </a:endParaRPr>
          </a:p>
          <a:p>
            <a:endParaRPr lang="en-US" dirty="0" smtClean="0"/>
          </a:p>
          <a:p>
            <a:r>
              <a:rPr lang="en-US" sz="1200" b="0" i="0" u="none" strike="noStrike" kern="1200" cap="none" dirty="0" smtClean="0">
                <a:solidFill>
                  <a:schemeClr val="dk1"/>
                </a:solidFill>
                <a:effectLst/>
                <a:latin typeface="Calibri"/>
                <a:ea typeface="Calibri"/>
                <a:cs typeface="Calibri"/>
                <a:sym typeface="Calibri"/>
              </a:rPr>
              <a:t>Combining the travel speed and the area irrigated means that 19 times the area must receive water in one-seventh of the time.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212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So what influences the amount of water that is distributed? The primary factors include 1) The speed of pivot and 2) the amount of water being pumped into the system, and 3) the sprinkler package.</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90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1" i="0" u="none" strike="noStrike" kern="1200" cap="none" dirty="0" smtClean="0">
                <a:solidFill>
                  <a:schemeClr val="dk1"/>
                </a:solidFill>
                <a:effectLst/>
                <a:latin typeface="Calibri"/>
                <a:ea typeface="Calibri"/>
                <a:cs typeface="Calibri"/>
                <a:sym typeface="Calibri"/>
              </a:rPr>
              <a:t>Speed of pivot – </a:t>
            </a:r>
            <a:r>
              <a:rPr lang="en-US" sz="1200" b="0" i="0" u="none" strike="noStrike" kern="1200" cap="none" dirty="0" smtClean="0">
                <a:solidFill>
                  <a:schemeClr val="dk1"/>
                </a:solidFill>
                <a:effectLst/>
                <a:latin typeface="Calibri"/>
                <a:ea typeface="Calibri"/>
                <a:cs typeface="Calibri"/>
                <a:sym typeface="Calibri"/>
              </a:rPr>
              <a:t>The producer controls speed of movement.</a:t>
            </a:r>
            <a:r>
              <a:rPr lang="en-US" sz="1200" b="1"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The faster the center pivot rotates around the field, the lighter the application of water. Towers do not move at equal speeds. To distribute the same amount of water to every­ portion of the field, the last 130 feet of the system must receive more than 19 times more water than the first 130 feet in one-seventh of the time.</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9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Reveal the word “Center Pivot”. Allow students 1-2 minutes to write what they know or have experienced with center pivots. Once students are finished writing, ask students to share a few thoughts they captured.</a:t>
            </a:r>
          </a:p>
          <a:p>
            <a:pPr lvl="0"/>
            <a:endParaRPr lang="en-US" sz="1200" b="0" i="0" u="none" strike="noStrike" kern="1200" cap="none" dirty="0" smtClean="0">
              <a:solidFill>
                <a:schemeClr val="dk1"/>
              </a:solidFill>
              <a:effectLst/>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1" i="0" u="none" strike="noStrike" kern="1200" cap="none" dirty="0" smtClean="0">
                <a:solidFill>
                  <a:schemeClr val="dk1"/>
                </a:solidFill>
                <a:effectLst/>
                <a:latin typeface="Calibri"/>
                <a:ea typeface="Calibri"/>
                <a:cs typeface="Calibri"/>
                <a:sym typeface="Calibri"/>
              </a:rPr>
              <a:t>Flow rate ­– </a:t>
            </a:r>
            <a:r>
              <a:rPr lang="en-US" sz="1200" b="0" i="0" u="none" strike="noStrike" kern="1200" cap="none" dirty="0" smtClean="0">
                <a:solidFill>
                  <a:schemeClr val="dk1"/>
                </a:solidFill>
                <a:effectLst/>
                <a:latin typeface="Calibri"/>
                <a:ea typeface="Calibri"/>
                <a:cs typeface="Calibri"/>
                <a:sym typeface="Calibri"/>
              </a:rPr>
              <a:t>Amount of water being pumped into the irrigation system and is controlled by the producer. Measured in gallons per minute (</a:t>
            </a:r>
            <a:r>
              <a:rPr lang="en-US" sz="1200" b="0" i="0" u="none" strike="noStrike" kern="1200" cap="none" dirty="0" err="1" smtClean="0">
                <a:solidFill>
                  <a:schemeClr val="dk1"/>
                </a:solidFill>
                <a:effectLst/>
                <a:latin typeface="Calibri"/>
                <a:ea typeface="Calibri"/>
                <a:cs typeface="Calibri"/>
                <a:sym typeface="Calibri"/>
              </a:rPr>
              <a:t>gpm</a:t>
            </a:r>
            <a:r>
              <a:rPr lang="en-US" sz="1200" b="0" i="0" u="none" strike="noStrike" kern="1200" cap="none" dirty="0" smtClean="0">
                <a:solidFill>
                  <a:schemeClr val="dk1"/>
                </a:solidFill>
                <a:effectLst/>
                <a:latin typeface="Calibri"/>
                <a:ea typeface="Calibri"/>
                <a:cs typeface="Calibri"/>
                <a:sym typeface="Calibri"/>
              </a:rPr>
              <a:t>).  A system pumping 700 </a:t>
            </a:r>
            <a:r>
              <a:rPr lang="en-US" sz="1200" b="0" i="0" u="none" strike="noStrike" kern="1200" cap="none" dirty="0" err="1" smtClean="0">
                <a:solidFill>
                  <a:schemeClr val="dk1"/>
                </a:solidFill>
                <a:effectLst/>
                <a:latin typeface="Calibri"/>
                <a:ea typeface="Calibri"/>
                <a:cs typeface="Calibri"/>
                <a:sym typeface="Calibri"/>
              </a:rPr>
              <a:t>gpm</a:t>
            </a:r>
            <a:r>
              <a:rPr lang="en-US" sz="1200" b="0" i="0" u="none" strike="noStrike" kern="1200" cap="none" dirty="0" smtClean="0">
                <a:solidFill>
                  <a:schemeClr val="dk1"/>
                </a:solidFill>
                <a:effectLst/>
                <a:latin typeface="Calibri"/>
                <a:ea typeface="Calibri"/>
                <a:cs typeface="Calibri"/>
                <a:sym typeface="Calibri"/>
              </a:rPr>
              <a:t> will apply more water than a system pumping 500 </a:t>
            </a:r>
            <a:r>
              <a:rPr lang="en-US" sz="1200" b="0" i="0" u="none" strike="noStrike" kern="1200" cap="none" dirty="0" err="1" smtClean="0">
                <a:solidFill>
                  <a:schemeClr val="dk1"/>
                </a:solidFill>
                <a:effectLst/>
                <a:latin typeface="Calibri"/>
                <a:ea typeface="Calibri"/>
                <a:cs typeface="Calibri"/>
                <a:sym typeface="Calibri"/>
              </a:rPr>
              <a:t>gpm</a:t>
            </a:r>
            <a:r>
              <a:rPr lang="en-US" sz="1200" b="0" i="0" u="none" strike="noStrike" kern="1200"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9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dk1"/>
                </a:solidFill>
                <a:effectLst/>
                <a:latin typeface="Calibri"/>
                <a:ea typeface="Calibri"/>
                <a:cs typeface="Calibri"/>
                <a:sym typeface="Calibri"/>
              </a:rPr>
              <a:t>Sprinkler package – </a:t>
            </a:r>
            <a:r>
              <a:rPr lang="en-US" sz="1200" b="0" i="0" u="none" strike="noStrike" kern="1200" cap="none" dirty="0" smtClean="0">
                <a:solidFill>
                  <a:schemeClr val="dk1"/>
                </a:solidFill>
                <a:effectLst/>
                <a:latin typeface="Calibri"/>
                <a:ea typeface="Calibri"/>
                <a:cs typeface="Calibri"/>
                <a:sym typeface="Calibri"/>
              </a:rPr>
              <a:t>A sprinkler package is composed of a nozzle that directs a stream of water under pressure to a circular sprinkler pad, which enlarges the area over which the nozzle applies water.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Nozzles have varying diameters, which help control the volume and pressure of the water being applied to the sprinkler pad. Nozzles near the pivot point will have smaller diameters than those at the end of the system.</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Some sprinkler pads are designed to rotate; these spinner pads throw water at greater distances. The surface of a sprinkler pad can range from smooth, to shallow grooves, or deep grooves. The texture of the pad determines the area covered and water droplet size.  The deeper the grooves, the larger the water droplet.  Larger droplets reduce water loss to evaporation, but could also compact the soil surface.</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90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Instruct students to draw an image in their science notebooks that represents factors that influence the water application of center pivot irrigation systems.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Next to the images, have students describe why this factor influences irrigation efficiency.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210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1" i="0" u="none" strike="noStrike" kern="1200" cap="none" dirty="0" smtClean="0">
                <a:solidFill>
                  <a:schemeClr val="dk1"/>
                </a:solidFill>
                <a:effectLst/>
                <a:latin typeface="Calibri"/>
                <a:ea typeface="Calibri"/>
                <a:cs typeface="Calibri"/>
                <a:sym typeface="Calibri"/>
              </a:rPr>
              <a:t>High-Five Hustle</a:t>
            </a:r>
          </a:p>
          <a:p>
            <a:r>
              <a:rPr lang="en-US" sz="1200" b="0" i="0" u="none" strike="noStrike" kern="1200" cap="none" dirty="0" smtClean="0">
                <a:solidFill>
                  <a:schemeClr val="dk1"/>
                </a:solidFill>
                <a:effectLst/>
                <a:latin typeface="Calibri"/>
                <a:ea typeface="Calibri"/>
                <a:cs typeface="Calibri"/>
                <a:sym typeface="Calibri"/>
              </a:rPr>
              <a:t>Ask students to stand up, raise their hands and high-five a peer -- their short-term high-five buddy. When all students have found a buddy, ask a question for them to discuss. Solicit answers from two students. Tell them to “Hustle” and find a different high-five buddy for the next question. Repeat for the third question. </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Water from sprinkler systems are subject to this type of water loss. (evaporation)</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One strategy to reduce evaporation, thereby increasing water efficiency is…</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One interesting nugget I learned today was…</a:t>
            </a:r>
          </a:p>
          <a:p>
            <a:pPr lvl="0">
              <a:spcBef>
                <a:spcPts val="0"/>
              </a:spcBef>
              <a:buNone/>
            </a:pPr>
            <a:endParaRPr dirty="0"/>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Center pivots are the most widely used sprinkler system. Center pivots have been adapted to operate on many soils, to extremely variable terrain, and to provide water to meet many management objectives­. In Nebraska, center pivots are used to irrigate about 6.8 million acres of cropland. The number of acres irrigated by center pivots is increasing each year largely because the system requires less labor and provides substantial improvements in the operator’s ability to manage and automate irrigation water applications</a:t>
            </a:r>
            <a:endParaRPr lang="en-US" sz="1200" b="0" i="0" u="none" strike="noStrike" kern="1200" cap="none" dirty="0" smtClean="0">
              <a:solidFill>
                <a:schemeClr val="dk1"/>
              </a:solidFill>
              <a:effectLst/>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79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Capture these definitions in your science notebooks: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71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About how long do you think a center pivot is?</a:t>
            </a:r>
            <a:endParaRPr lang="en-US" sz="1200" b="0" i="0" u="none" strike="noStrike" kern="1200" cap="none" dirty="0" smtClean="0">
              <a:solidFill>
                <a:schemeClr val="dk1"/>
              </a:solidFill>
              <a:effectLst/>
              <a:latin typeface="Calibri"/>
              <a:ea typeface="Calibri"/>
              <a:cs typeface="Calibri"/>
              <a:sym typeface="Calibri"/>
            </a:endParaRPr>
          </a:p>
          <a:p>
            <a:endParaRPr lang="en-US" dirty="0" smtClean="0"/>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The length of center pivots can vary from 300 feet to more than 2600 feet. However, most center pivots measure 1/4 mile long – about 1300 feet - with 6 or more towers that irrigate approximately 130 acres. </a:t>
            </a:r>
          </a:p>
          <a:p>
            <a:endParaRPr lang="en-US" dirty="0" smtClean="0"/>
          </a:p>
          <a:p>
            <a:r>
              <a:rPr lang="en-US" sz="1200" b="0" i="0" u="none" strike="noStrike" kern="1200" cap="none" dirty="0" smtClean="0">
                <a:solidFill>
                  <a:schemeClr val="dk1"/>
                </a:solidFill>
                <a:effectLst/>
                <a:latin typeface="Calibri"/>
                <a:ea typeface="Calibri"/>
                <a:cs typeface="Calibri"/>
                <a:sym typeface="Calibri"/>
              </a:rPr>
              <a:t>Lead a discussion about center pivot</a:t>
            </a:r>
            <a:r>
              <a:rPr lang="en-US" sz="1200" b="0" i="1"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irrigation. Consider the following questions to help guide the discussion:</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Why is center pivot irrigation important to Nebraska?</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does it compare to other irrigation systems we’ve discussed?</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Why do you think center pivot irrigation is the most commonly used irrigation system in the state?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Students will work in teams of 2-3 to design and build a model of a center pivot irrigation system. Provide students materials such as, large drinking straws, small coffee stirring straws, tape, pipe cleaners, paper clips, rubber bands, scissors, yarn, thumb tack, tube, syringe, clay etc. to build their irrigation system. Upon construction, have students demonstrate and explain their system. Ask them to explain: </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water enters the center pivot (Listen for: Water is pumped into the pivot point from groundwater or surface water.)</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water is applied to crops (Listen for: water is pushed down the length of the pivot arm and out of the nozzles)</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center pivots move (Listen for: a motor powers the system to move on wheels in a circular motion)  </a:t>
            </a:r>
          </a:p>
          <a:p>
            <a:endParaRPr lang="en-US" sz="1200" b="1"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Process:</a:t>
            </a:r>
            <a:endParaRPr lang="en-US" sz="1200" b="0" i="0" u="none" strike="noStrike" kern="1200" cap="none" dirty="0" smtClean="0">
              <a:solidFill>
                <a:schemeClr val="dk1"/>
              </a:solidFill>
              <a:effectLst/>
              <a:latin typeface="Calibri"/>
              <a:ea typeface="Calibri"/>
              <a:cs typeface="Calibri"/>
              <a:sym typeface="Calibri"/>
            </a:endParaRP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factors influence water distribution in center pivot systems? (Listen for: rate the system is moving, water pump rate, nozzle size)</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are potential inefficiencies when it comes to center pivot systems? (Listen for: evaporation)</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could the design improve to reduce evaporation? (Listen for: lower the nozzles closer to the ground, known as a dropped tube)</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have you learned about center pivot irrigation after designing your own system?</a:t>
            </a:r>
          </a:p>
          <a:p>
            <a:endParaRPr lang="en-US" sz="1200" b="0" i="1"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We have modeled a center pivot irrigation system, now let’s put a name to the components we’ve built.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449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allout / Sub-section">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1600200"/>
            <a:ext cx="8229600" cy="3657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 name="Shape 15"/>
          <p:cNvSpPr txBox="1">
            <a:spLocks noGrp="1"/>
          </p:cNvSpPr>
          <p:nvPr>
            <p:ph type="body" idx="1"/>
          </p:nvPr>
        </p:nvSpPr>
        <p:spPr>
          <a:xfrm>
            <a:off x="762000" y="1498600"/>
            <a:ext cx="7543800" cy="467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6" name="Shape 16"/>
          <p:cNvSpPr/>
          <p:nvPr/>
        </p:nvSpPr>
        <p:spPr>
          <a:xfrm>
            <a:off x="8382000" y="5562600"/>
            <a:ext cx="609599" cy="8127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304800"/>
            <a:ext cx="9144000" cy="6172199"/>
          </a:xfrm>
          <a:prstGeom prst="rect">
            <a:avLst/>
          </a:prstGeom>
          <a:solidFill>
            <a:schemeClr val="lt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2">
            <a:alphaModFix/>
          </a:blip>
          <a:srcRect/>
          <a:stretch/>
        </p:blipFill>
        <p:spPr>
          <a:xfrm>
            <a:off x="7848600" y="5486400"/>
            <a:ext cx="1127759" cy="7985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14400" y="5384800"/>
            <a:ext cx="7239000" cy="711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1"/>
              </a:buClr>
              <a:buFont typeface="Arial"/>
              <a:buNone/>
              <a:defRPr sz="24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457200" y="4648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 name="Shape 22"/>
          <p:cNvSpPr>
            <a:spLocks noGrp="1"/>
          </p:cNvSpPr>
          <p:nvPr>
            <p:ph type="pic" idx="2"/>
          </p:nvPr>
        </p:nvSpPr>
        <p:spPr>
          <a:xfrm>
            <a:off x="0" y="381000"/>
            <a:ext cx="9144000" cy="3886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pic>
        <p:nvPicPr>
          <p:cNvPr id="23" name="Shape 23"/>
          <p:cNvPicPr preferRelativeResize="0"/>
          <p:nvPr/>
        </p:nvPicPr>
        <p:blipFill rotWithShape="1">
          <a:blip r:embed="rId2">
            <a:alphaModFix/>
          </a:blip>
          <a:srcRect/>
          <a:stretch/>
        </p:blipFill>
        <p:spPr>
          <a:xfrm>
            <a:off x="3429000" y="6132576"/>
            <a:ext cx="2188464" cy="496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ull Picture">
    <p:spTree>
      <p:nvGrpSpPr>
        <p:cNvPr id="1" name="Shape 24"/>
        <p:cNvGrpSpPr/>
        <p:nvPr/>
      </p:nvGrpSpPr>
      <p:grpSpPr>
        <a:xfrm>
          <a:off x="0" y="0"/>
          <a:ext cx="0" cy="0"/>
          <a:chOff x="0" y="0"/>
          <a:chExt cx="0" cy="0"/>
        </a:xfrm>
      </p:grpSpPr>
      <p:sp>
        <p:nvSpPr>
          <p:cNvPr id="25" name="Shape 25"/>
          <p:cNvSpPr>
            <a:spLocks noGrp="1"/>
          </p:cNvSpPr>
          <p:nvPr>
            <p:ph type="pic" idx="2"/>
          </p:nvPr>
        </p:nvSpPr>
        <p:spPr>
          <a:xfrm>
            <a:off x="0" y="304800"/>
            <a:ext cx="9144000" cy="6172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0" y="482600"/>
            <a:ext cx="9144000" cy="4470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369455" y="2087416"/>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D4ZDNud5i4"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0" y="3002429"/>
            <a:ext cx="9144000" cy="21346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dirty="0" smtClean="0">
                <a:solidFill>
                  <a:schemeClr val="lt1"/>
                </a:solidFill>
                <a:latin typeface="Arial"/>
                <a:ea typeface="Arial"/>
                <a:cs typeface="Arial"/>
                <a:sym typeface="Arial"/>
              </a:rPr>
              <a:t/>
            </a:r>
            <a:br>
              <a:rPr lang="en-US" sz="4400" b="0" i="0" u="none" strike="noStrike" cap="none" dirty="0" smtClean="0">
                <a:solidFill>
                  <a:schemeClr val="lt1"/>
                </a:solidFill>
                <a:latin typeface="Arial"/>
                <a:ea typeface="Arial"/>
                <a:cs typeface="Arial"/>
                <a:sym typeface="Arial"/>
              </a:rPr>
            </a:br>
            <a:r>
              <a:rPr lang="en-US" sz="5400" b="1" dirty="0" smtClean="0"/>
              <a:t>Center Pivot </a:t>
            </a:r>
            <a:br>
              <a:rPr lang="en-US" sz="5400" b="1" dirty="0" smtClean="0"/>
            </a:br>
            <a:r>
              <a:rPr lang="en-US" sz="5400" b="1" dirty="0" smtClean="0"/>
              <a:t>Irrigation</a:t>
            </a:r>
            <a:r>
              <a:rPr lang="en-US" sz="5400" b="1" dirty="0"/>
              <a:t/>
            </a:r>
            <a:br>
              <a:rPr lang="en-US" sz="5400" b="1" dirty="0"/>
            </a:br>
            <a:r>
              <a:rPr lang="en-US" sz="5400" b="1" dirty="0" smtClean="0"/>
              <a:t/>
            </a:r>
            <a:br>
              <a:rPr lang="en-US" sz="5400" b="1" dirty="0" smtClean="0"/>
            </a:br>
            <a:r>
              <a:rPr lang="en-US" sz="4400" b="0" i="0" u="none" strike="noStrike" cap="none" dirty="0">
                <a:solidFill>
                  <a:schemeClr val="lt1"/>
                </a:solidFill>
                <a:latin typeface="Arial"/>
                <a:ea typeface="Arial"/>
                <a:cs typeface="Arial"/>
                <a:sym typeface="Arial"/>
              </a:rPr>
              <a:t/>
            </a:r>
            <a:br>
              <a:rPr lang="en-US" sz="4400" b="0" i="0" u="none" strike="noStrike" cap="none" dirty="0">
                <a:solidFill>
                  <a:schemeClr val="lt1"/>
                </a:solidFill>
                <a:latin typeface="Arial"/>
                <a:ea typeface="Arial"/>
                <a:cs typeface="Arial"/>
                <a:sym typeface="Arial"/>
              </a:rPr>
            </a:br>
            <a:r>
              <a:rPr lang="en-US" sz="1800" dirty="0" smtClean="0"/>
              <a:t>Developed by </a:t>
            </a:r>
            <a:r>
              <a:rPr lang="en-US" sz="1800" b="0" i="0" u="none" strike="noStrike" cap="none" dirty="0" smtClean="0">
                <a:solidFill>
                  <a:schemeClr val="lt1"/>
                </a:solidFill>
                <a:sym typeface="Arial"/>
              </a:rPr>
              <a:t>Nebraska Extension</a:t>
            </a:r>
            <a:endParaRPr lang="en-US" sz="3200" b="0" i="0" u="none" strike="noStrike" cap="none" dirty="0">
              <a:solidFill>
                <a:schemeClr val="lt1"/>
              </a:solidFill>
              <a:latin typeface="Arial"/>
              <a:ea typeface="Arial"/>
              <a:cs typeface="Arial"/>
              <a:sym typeface="Arial"/>
            </a:endParaRPr>
          </a:p>
        </p:txBody>
      </p:sp>
      <p:pic>
        <p:nvPicPr>
          <p:cNvPr id="44" name="Shape 44"/>
          <p:cNvPicPr preferRelativeResize="0"/>
          <p:nvPr/>
        </p:nvPicPr>
        <p:blipFill rotWithShape="1">
          <a:blip r:embed="rId3">
            <a:alphaModFix/>
          </a:blip>
          <a:srcRect/>
          <a:stretch/>
        </p:blipFill>
        <p:spPr>
          <a:xfrm>
            <a:off x="3312584" y="469898"/>
            <a:ext cx="2286000" cy="1618734"/>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 y="584200"/>
            <a:ext cx="8809790" cy="1143000"/>
          </a:xfrm>
        </p:spPr>
        <p:txBody>
          <a:bodyPr/>
          <a:lstStyle/>
          <a:p>
            <a:pPr algn="ctr"/>
            <a:r>
              <a:rPr lang="en-US" sz="3700" b="1" dirty="0" smtClean="0"/>
              <a:t>Components of Center Pivot Irrigation</a:t>
            </a:r>
            <a:endParaRPr lang="en-US" sz="3700" b="1" dirty="0"/>
          </a:p>
        </p:txBody>
      </p:sp>
      <p:sp>
        <p:nvSpPr>
          <p:cNvPr id="8" name="Text Placeholder 2"/>
          <p:cNvSpPr>
            <a:spLocks noGrp="1"/>
          </p:cNvSpPr>
          <p:nvPr>
            <p:ph type="body" idx="1"/>
          </p:nvPr>
        </p:nvSpPr>
        <p:spPr>
          <a:xfrm>
            <a:off x="457200" y="1406359"/>
            <a:ext cx="8070999" cy="2112125"/>
          </a:xfrm>
          <a:noFill/>
        </p:spPr>
        <p:txBody>
          <a:bodyPr/>
          <a:lstStyle/>
          <a:p>
            <a:r>
              <a:rPr lang="en-US" sz="2000" b="1" dirty="0"/>
              <a:t>Nozzles: </a:t>
            </a:r>
            <a:r>
              <a:rPr lang="en-US" sz="2000" dirty="0"/>
              <a:t>A hollow tube that directs water to be deflected off a sprinkler pad. The size of the nozzle opening can alter the pressure of the water being pushed through it. Nozzles are attached to the top of the pivot arm or the end of a drop tube. </a:t>
            </a:r>
          </a:p>
          <a:p>
            <a:r>
              <a:rPr lang="en-US" sz="2000" b="1" dirty="0">
                <a:solidFill>
                  <a:schemeClr val="tx1"/>
                </a:solidFill>
              </a:rPr>
              <a:t> </a:t>
            </a:r>
            <a:endParaRPr lang="en-US" sz="2000" dirty="0">
              <a:solidFill>
                <a:schemeClr val="tx1"/>
              </a:solidFill>
            </a:endParaRPr>
          </a:p>
          <a:p>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3148263" y="2769722"/>
            <a:ext cx="2479842" cy="3711497"/>
          </a:xfrm>
          <a:prstGeom prst="rect">
            <a:avLst/>
          </a:prstGeom>
        </p:spPr>
      </p:pic>
      <p:cxnSp>
        <p:nvCxnSpPr>
          <p:cNvPr id="9" name="Straight Arrow Connector 8"/>
          <p:cNvCxnSpPr/>
          <p:nvPr/>
        </p:nvCxnSpPr>
        <p:spPr>
          <a:xfrm flipV="1">
            <a:off x="3074736" y="4759160"/>
            <a:ext cx="1119606" cy="387677"/>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330542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 y="584200"/>
            <a:ext cx="8809790" cy="1143000"/>
          </a:xfrm>
        </p:spPr>
        <p:txBody>
          <a:bodyPr/>
          <a:lstStyle/>
          <a:p>
            <a:pPr algn="ctr"/>
            <a:r>
              <a:rPr lang="en-US" sz="3700" b="1" dirty="0" smtClean="0"/>
              <a:t>Components of Center Pivot Irrigation</a:t>
            </a:r>
            <a:endParaRPr lang="en-US" sz="3700" b="1" dirty="0"/>
          </a:p>
        </p:txBody>
      </p:sp>
      <p:sp>
        <p:nvSpPr>
          <p:cNvPr id="8" name="Text Placeholder 2"/>
          <p:cNvSpPr>
            <a:spLocks noGrp="1"/>
          </p:cNvSpPr>
          <p:nvPr>
            <p:ph type="body" idx="1"/>
          </p:nvPr>
        </p:nvSpPr>
        <p:spPr>
          <a:xfrm>
            <a:off x="457200" y="1339516"/>
            <a:ext cx="8070999" cy="2112125"/>
          </a:xfrm>
          <a:noFill/>
        </p:spPr>
        <p:txBody>
          <a:bodyPr/>
          <a:lstStyle/>
          <a:p>
            <a:r>
              <a:rPr lang="en-US" sz="2000" b="1" dirty="0"/>
              <a:t>Sprinkler Pad: </a:t>
            </a:r>
            <a:r>
              <a:rPr lang="en-US" sz="2000" dirty="0"/>
              <a:t>a circular pad </a:t>
            </a:r>
            <a:r>
              <a:rPr lang="en-US" sz="2000" dirty="0" smtClean="0"/>
              <a:t>that </a:t>
            </a:r>
            <a:r>
              <a:rPr lang="en-US" sz="2000" dirty="0"/>
              <a:t>distributes water in a pattern over the crop. The pattern and droplet size is determined by the surface texture, while the distance each droplet is determined by the pad’s curvature and motion.</a:t>
            </a:r>
          </a:p>
          <a:p>
            <a:r>
              <a:rPr lang="en-US" sz="2000" b="1" dirty="0">
                <a:solidFill>
                  <a:schemeClr val="tx1"/>
                </a:solidFill>
              </a:rPr>
              <a:t> </a:t>
            </a:r>
            <a:endParaRPr lang="en-US" sz="2000" dirty="0">
              <a:solidFill>
                <a:schemeClr val="tx1"/>
              </a:solidFill>
            </a:endParaRPr>
          </a:p>
          <a:p>
            <a:endParaRPr lang="en-US" sz="2000" dirty="0">
              <a:solidFill>
                <a:schemeClr val="tx1"/>
              </a:solidFill>
            </a:endParaRPr>
          </a:p>
        </p:txBody>
      </p:sp>
      <p:pic>
        <p:nvPicPr>
          <p:cNvPr id="7" name="Picture 6"/>
          <p:cNvPicPr>
            <a:picLocks noChangeAspect="1"/>
          </p:cNvPicPr>
          <p:nvPr/>
        </p:nvPicPr>
        <p:blipFill>
          <a:blip r:embed="rId3"/>
          <a:stretch>
            <a:fillRect/>
          </a:stretch>
        </p:blipFill>
        <p:spPr>
          <a:xfrm>
            <a:off x="3148263" y="2769722"/>
            <a:ext cx="2479842" cy="3711497"/>
          </a:xfrm>
          <a:prstGeom prst="rect">
            <a:avLst/>
          </a:prstGeom>
        </p:spPr>
      </p:pic>
      <p:cxnSp>
        <p:nvCxnSpPr>
          <p:cNvPr id="10" name="Straight Arrow Connector 9"/>
          <p:cNvCxnSpPr/>
          <p:nvPr/>
        </p:nvCxnSpPr>
        <p:spPr>
          <a:xfrm>
            <a:off x="2981156" y="4398210"/>
            <a:ext cx="1266658" cy="574845"/>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12934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 y="584200"/>
            <a:ext cx="8809790" cy="1143000"/>
          </a:xfrm>
        </p:spPr>
        <p:txBody>
          <a:bodyPr/>
          <a:lstStyle/>
          <a:p>
            <a:pPr algn="ctr"/>
            <a:r>
              <a:rPr lang="en-US" sz="3700" b="1" dirty="0" smtClean="0"/>
              <a:t>Components of Center Pivot Irrigation</a:t>
            </a:r>
            <a:endParaRPr lang="en-US" sz="3700" b="1" dirty="0"/>
          </a:p>
        </p:txBody>
      </p:sp>
      <p:sp>
        <p:nvSpPr>
          <p:cNvPr id="8" name="Text Placeholder 2"/>
          <p:cNvSpPr>
            <a:spLocks noGrp="1"/>
          </p:cNvSpPr>
          <p:nvPr>
            <p:ph type="body" idx="1"/>
          </p:nvPr>
        </p:nvSpPr>
        <p:spPr>
          <a:xfrm>
            <a:off x="457200" y="1553411"/>
            <a:ext cx="8070999" cy="1080168"/>
          </a:xfrm>
          <a:noFill/>
        </p:spPr>
        <p:txBody>
          <a:bodyPr/>
          <a:lstStyle/>
          <a:p>
            <a:r>
              <a:rPr lang="en-US" sz="2000" b="1" dirty="0"/>
              <a:t>End guns – </a:t>
            </a:r>
            <a:r>
              <a:rPr lang="en-US" sz="2000" dirty="0"/>
              <a:t>H</a:t>
            </a:r>
            <a:r>
              <a:rPr lang="en-US" sz="2000" dirty="0" smtClean="0"/>
              <a:t>igh</a:t>
            </a:r>
            <a:r>
              <a:rPr lang="en-US" sz="2000" dirty="0"/>
              <a:t>-powered nozzles used to extend the reach of water to the corners of a field</a:t>
            </a:r>
            <a:r>
              <a:rPr lang="en-US" sz="2000" dirty="0" smtClean="0"/>
              <a:t>.</a:t>
            </a:r>
            <a:r>
              <a:rPr lang="en-US" sz="2000" b="1" dirty="0">
                <a:solidFill>
                  <a:schemeClr val="tx1"/>
                </a:solidFill>
              </a:rPr>
              <a:t> </a:t>
            </a:r>
            <a:endParaRPr lang="en-US" sz="2000" dirty="0">
              <a:solidFill>
                <a:schemeClr val="tx1"/>
              </a:solidFill>
            </a:endParaRPr>
          </a:p>
          <a:p>
            <a:endParaRPr lang="en-US" sz="2000" dirty="0">
              <a:solidFill>
                <a:schemeClr val="tx1"/>
              </a:solidFill>
            </a:endParaRPr>
          </a:p>
        </p:txBody>
      </p:sp>
      <p:pic>
        <p:nvPicPr>
          <p:cNvPr id="3" name="Picture 2"/>
          <p:cNvPicPr>
            <a:picLocks noChangeAspect="1"/>
          </p:cNvPicPr>
          <p:nvPr/>
        </p:nvPicPr>
        <p:blipFill rotWithShape="1">
          <a:blip r:embed="rId3"/>
          <a:srcRect l="5526" t="5332" r="4737" b="23159"/>
          <a:stretch/>
        </p:blipFill>
        <p:spPr>
          <a:xfrm>
            <a:off x="1776538" y="2967789"/>
            <a:ext cx="5502570" cy="3288632"/>
          </a:xfrm>
          <a:prstGeom prst="rect">
            <a:avLst/>
          </a:prstGeom>
          <a:solidFill>
            <a:srgbClr val="FFFFFF">
              <a:shade val="85000"/>
            </a:srgbClr>
          </a:solidFill>
          <a:ln w="88900" cap="sq">
            <a:solidFill>
              <a:srgbClr val="8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flipH="1">
            <a:off x="7017569" y="3208423"/>
            <a:ext cx="1510630" cy="1"/>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04709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Center Pivot Irrigation Video</a:t>
            </a:r>
            <a:br>
              <a:rPr lang="en-US" b="1" dirty="0" smtClean="0"/>
            </a:br>
            <a:r>
              <a:rPr lang="en-US" b="1" dirty="0"/>
              <a:t/>
            </a:r>
            <a:br>
              <a:rPr lang="en-US" b="1" dirty="0"/>
            </a:br>
            <a:endParaRPr lang="en-US" b="1" dirty="0"/>
          </a:p>
        </p:txBody>
      </p:sp>
      <p:sp>
        <p:nvSpPr>
          <p:cNvPr id="4" name="TextBox 3"/>
          <p:cNvSpPr txBox="1"/>
          <p:nvPr/>
        </p:nvSpPr>
        <p:spPr>
          <a:xfrm>
            <a:off x="1984308" y="5410392"/>
            <a:ext cx="5154442" cy="400110"/>
          </a:xfrm>
          <a:prstGeom prst="rect">
            <a:avLst/>
          </a:prstGeom>
          <a:noFill/>
        </p:spPr>
        <p:txBody>
          <a:bodyPr wrap="square" rtlCol="0">
            <a:spAutoFit/>
          </a:bodyPr>
          <a:lstStyle/>
          <a:p>
            <a:pPr algn="ctr"/>
            <a:r>
              <a:rPr lang="en-US" sz="2000" dirty="0" smtClean="0">
                <a:hlinkClick r:id="rId3"/>
              </a:rPr>
              <a:t>Click Here to View Video</a:t>
            </a:r>
            <a:endParaRPr lang="en-US" sz="2000" dirty="0"/>
          </a:p>
        </p:txBody>
      </p:sp>
      <p:pic>
        <p:nvPicPr>
          <p:cNvPr id="3" name="Picture 2" descr="Screen Shot 2017-06-12 at 7.3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0" y="1447800"/>
            <a:ext cx="7480300" cy="3962400"/>
          </a:xfrm>
          <a:prstGeom prst="rect">
            <a:avLst/>
          </a:prstGeom>
        </p:spPr>
      </p:pic>
    </p:spTree>
    <p:extLst>
      <p:ext uri="{BB962C8B-B14F-4D97-AF65-F5344CB8AC3E}">
        <p14:creationId xmlns:p14="http://schemas.microsoft.com/office/powerpoint/2010/main" val="29613407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1684" y="1122713"/>
            <a:ext cx="6660833" cy="3908762"/>
          </a:xfrm>
          <a:prstGeom prst="rect">
            <a:avLst/>
          </a:prstGeom>
          <a:noFill/>
        </p:spPr>
        <p:txBody>
          <a:bodyPr wrap="square" rtlCol="0">
            <a:spAutoFit/>
          </a:bodyPr>
          <a:lstStyle/>
          <a:p>
            <a:r>
              <a:rPr lang="en-US" sz="3200" b="1" dirty="0" smtClean="0"/>
              <a:t>Draw and label the following:</a:t>
            </a:r>
            <a:br>
              <a:rPr lang="en-US" sz="3200" b="1" dirty="0" smtClean="0"/>
            </a:br>
            <a:endParaRPr lang="en-US" sz="2400" b="1" dirty="0" smtClean="0"/>
          </a:p>
          <a:p>
            <a:pPr marL="457200" lvl="2" indent="-457200">
              <a:buAutoNum type="arabicParenR"/>
            </a:pPr>
            <a:r>
              <a:rPr lang="en-US" sz="2400" dirty="0" smtClean="0"/>
              <a:t>Pivot Point</a:t>
            </a:r>
          </a:p>
          <a:p>
            <a:pPr marL="457200" lvl="2" indent="-457200">
              <a:buAutoNum type="arabicParenR"/>
            </a:pPr>
            <a:r>
              <a:rPr lang="en-US" sz="2400" dirty="0" smtClean="0"/>
              <a:t>Pivot Arm</a:t>
            </a:r>
          </a:p>
          <a:p>
            <a:pPr marL="457200" lvl="2" indent="-457200">
              <a:buAutoNum type="arabicParenR"/>
            </a:pPr>
            <a:r>
              <a:rPr lang="en-US" sz="2400" dirty="0" smtClean="0"/>
              <a:t>Towers</a:t>
            </a:r>
          </a:p>
          <a:p>
            <a:pPr marL="457200" lvl="2" indent="-457200">
              <a:buAutoNum type="arabicParenR"/>
            </a:pPr>
            <a:r>
              <a:rPr lang="en-US" sz="2400" dirty="0" smtClean="0"/>
              <a:t>Drop Tubes</a:t>
            </a:r>
          </a:p>
          <a:p>
            <a:pPr marL="457200" lvl="2" indent="-457200">
              <a:buAutoNum type="arabicParenR"/>
            </a:pPr>
            <a:r>
              <a:rPr lang="en-US" sz="2400" dirty="0" smtClean="0"/>
              <a:t>Nozzles</a:t>
            </a:r>
          </a:p>
          <a:p>
            <a:pPr marL="457200" lvl="2" indent="-457200">
              <a:buAutoNum type="arabicParenR"/>
            </a:pPr>
            <a:r>
              <a:rPr lang="en-US" sz="2400" dirty="0" smtClean="0"/>
              <a:t>Sprinkler Pad</a:t>
            </a:r>
          </a:p>
          <a:p>
            <a:pPr marL="457200" lvl="2" indent="-457200">
              <a:buAutoNum type="arabicParenR"/>
            </a:pPr>
            <a:r>
              <a:rPr lang="en-US" sz="2400" dirty="0" smtClean="0"/>
              <a:t>End Gun</a:t>
            </a:r>
          </a:p>
          <a:p>
            <a:endParaRPr lang="en-US" sz="2400" b="1" dirty="0"/>
          </a:p>
        </p:txBody>
      </p:sp>
      <p:pic>
        <p:nvPicPr>
          <p:cNvPr id="2" name="Picture 1" descr="Screen Shot 2017-06-11 at 10.37.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037" y="1991894"/>
            <a:ext cx="5483021" cy="2727826"/>
          </a:xfrm>
          <a:prstGeom prst="rect">
            <a:avLst/>
          </a:prstGeom>
          <a:solidFill>
            <a:srgbClr val="FFFFFF">
              <a:shade val="85000"/>
            </a:srgbClr>
          </a:solidFill>
          <a:ln w="88900" cap="sq">
            <a:solidFill>
              <a:srgbClr val="8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29800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Research and Explore</a:t>
            </a:r>
            <a:endParaRPr lang="en-US" sz="4000" b="1" dirty="0"/>
          </a:p>
        </p:txBody>
      </p:sp>
      <p:sp>
        <p:nvSpPr>
          <p:cNvPr id="4" name="TextBox 3"/>
          <p:cNvSpPr txBox="1"/>
          <p:nvPr/>
        </p:nvSpPr>
        <p:spPr>
          <a:xfrm>
            <a:off x="2780631" y="-415775"/>
            <a:ext cx="2473158" cy="7786747"/>
          </a:xfrm>
          <a:prstGeom prst="rect">
            <a:avLst/>
          </a:prstGeom>
          <a:noFill/>
        </p:spPr>
        <p:txBody>
          <a:bodyPr wrap="square" rtlCol="0">
            <a:spAutoFit/>
          </a:bodyPr>
          <a:lstStyle/>
          <a:p>
            <a:r>
              <a:rPr lang="en-US" sz="50000" dirty="0" smtClean="0">
                <a:solidFill>
                  <a:schemeClr val="accent2">
                    <a:lumMod val="40000"/>
                    <a:lumOff val="60000"/>
                  </a:schemeClr>
                </a:solidFill>
                <a:latin typeface="Arial Black"/>
                <a:cs typeface="Arial Black"/>
              </a:rPr>
              <a:t>?</a:t>
            </a:r>
            <a:endParaRPr lang="en-US" sz="50000" dirty="0">
              <a:solidFill>
                <a:schemeClr val="accent2">
                  <a:lumMod val="40000"/>
                  <a:lumOff val="60000"/>
                </a:schemeClr>
              </a:solidFill>
              <a:latin typeface="Arial Black"/>
              <a:cs typeface="Arial Black"/>
            </a:endParaRPr>
          </a:p>
        </p:txBody>
      </p:sp>
      <p:sp>
        <p:nvSpPr>
          <p:cNvPr id="3" name="Text Placeholder 2"/>
          <p:cNvSpPr>
            <a:spLocks noGrp="1"/>
          </p:cNvSpPr>
          <p:nvPr>
            <p:ph type="body" idx="1"/>
          </p:nvPr>
        </p:nvSpPr>
        <p:spPr/>
        <p:txBody>
          <a:bodyPr/>
          <a:lstStyle/>
          <a:p>
            <a:pPr algn="ctr"/>
            <a:endParaRPr lang="en-US" sz="4400" dirty="0" smtClean="0"/>
          </a:p>
          <a:p>
            <a:pPr algn="ctr"/>
            <a:r>
              <a:rPr lang="en-US" sz="4400" dirty="0" smtClean="0"/>
              <a:t>What other sprinkler irrigation systems exist?</a:t>
            </a:r>
          </a:p>
          <a:p>
            <a:pPr algn="ctr"/>
            <a:endParaRPr lang="en-US" sz="4400" dirty="0"/>
          </a:p>
          <a:p>
            <a:pPr algn="ctr"/>
            <a:r>
              <a:rPr lang="en-US" sz="4400" dirty="0" smtClean="0"/>
              <a:t>How do they work?</a:t>
            </a:r>
            <a:endParaRPr lang="en-US" sz="4400" dirty="0"/>
          </a:p>
        </p:txBody>
      </p:sp>
    </p:spTree>
    <p:extLst>
      <p:ext uri="{BB962C8B-B14F-4D97-AF65-F5344CB8AC3E}">
        <p14:creationId xmlns:p14="http://schemas.microsoft.com/office/powerpoint/2010/main" val="3028996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Other Sprinkler Systems</a:t>
            </a:r>
            <a:endParaRPr lang="en-US" sz="4000" b="1" dirty="0"/>
          </a:p>
        </p:txBody>
      </p:sp>
      <p:sp>
        <p:nvSpPr>
          <p:cNvPr id="3" name="Text Placeholder 2"/>
          <p:cNvSpPr>
            <a:spLocks noGrp="1"/>
          </p:cNvSpPr>
          <p:nvPr>
            <p:ph type="body" idx="1"/>
          </p:nvPr>
        </p:nvSpPr>
        <p:spPr>
          <a:xfrm>
            <a:off x="216568" y="1486568"/>
            <a:ext cx="2820737" cy="4673600"/>
          </a:xfrm>
        </p:spPr>
        <p:txBody>
          <a:bodyPr/>
          <a:lstStyle/>
          <a:p>
            <a:r>
              <a:rPr lang="en-US" b="1" dirty="0"/>
              <a:t>Tow Line Sprinklers ­– </a:t>
            </a:r>
            <a:r>
              <a:rPr lang="en-US" sz="2000" dirty="0"/>
              <a:t>Invented in 1950s in Portland Oregon</a:t>
            </a:r>
            <a:r>
              <a:rPr lang="en-US" sz="2000" dirty="0" smtClean="0"/>
              <a:t>.</a:t>
            </a:r>
          </a:p>
          <a:p>
            <a:endParaRPr lang="en-US" sz="1000" dirty="0"/>
          </a:p>
          <a:p>
            <a:r>
              <a:rPr lang="en-US" sz="2000" dirty="0" smtClean="0"/>
              <a:t>Consists </a:t>
            </a:r>
            <a:r>
              <a:rPr lang="en-US" sz="2000" dirty="0"/>
              <a:t>of sections of pipe coupled together and tall sprinklers every 40 to 60 feet. </a:t>
            </a:r>
            <a:endParaRPr lang="en-US" sz="2000" dirty="0" smtClean="0"/>
          </a:p>
          <a:p>
            <a:endParaRPr lang="en-US" sz="1100" dirty="0"/>
          </a:p>
          <a:p>
            <a:r>
              <a:rPr lang="en-US" sz="2000" dirty="0" smtClean="0"/>
              <a:t>Can </a:t>
            </a:r>
            <a:r>
              <a:rPr lang="en-US" sz="2000" dirty="0"/>
              <a:t>be moved by hand or tractor.</a:t>
            </a:r>
          </a:p>
          <a:p>
            <a:endParaRPr lang="en-US" dirty="0"/>
          </a:p>
        </p:txBody>
      </p:sp>
      <p:sp>
        <p:nvSpPr>
          <p:cNvPr id="4" name="Text Placeholder 2"/>
          <p:cNvSpPr txBox="1">
            <a:spLocks/>
          </p:cNvSpPr>
          <p:nvPr/>
        </p:nvSpPr>
        <p:spPr>
          <a:xfrm>
            <a:off x="3149600" y="1502610"/>
            <a:ext cx="2820737" cy="4673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r>
              <a:rPr lang="en-US" b="1" dirty="0"/>
              <a:t>Traveling Volume Gun Sprinklers ­– </a:t>
            </a:r>
            <a:r>
              <a:rPr lang="en-US" sz="2000" dirty="0" smtClean="0"/>
              <a:t>Has large </a:t>
            </a:r>
            <a:r>
              <a:rPr lang="en-US" sz="2000" dirty="0"/>
              <a:t>sprinkler (big gun) mounted on a wheeled cart that is mechanically moved across the </a:t>
            </a:r>
            <a:r>
              <a:rPr lang="en-US" sz="2000" dirty="0" smtClean="0"/>
              <a:t>field.</a:t>
            </a:r>
            <a:r>
              <a:rPr lang="en-US" sz="2000" dirty="0"/>
              <a:t> </a:t>
            </a:r>
            <a:endParaRPr lang="en-US" sz="2000" dirty="0" smtClean="0"/>
          </a:p>
          <a:p>
            <a:endParaRPr lang="en-US" sz="1050" dirty="0"/>
          </a:p>
          <a:p>
            <a:r>
              <a:rPr lang="en-US" sz="2000" dirty="0" smtClean="0"/>
              <a:t>Good </a:t>
            </a:r>
            <a:r>
              <a:rPr lang="en-US" sz="2000" dirty="0"/>
              <a:t>for irregularly shaped or long rectangular fields. </a:t>
            </a:r>
            <a:endParaRPr lang="en-US" sz="2000" dirty="0" smtClean="0"/>
          </a:p>
          <a:p>
            <a:endParaRPr lang="en-US" sz="900" dirty="0"/>
          </a:p>
          <a:p>
            <a:r>
              <a:rPr lang="en-US" sz="2000" dirty="0" smtClean="0"/>
              <a:t>Could </a:t>
            </a:r>
            <a:r>
              <a:rPr lang="en-US" sz="2000" dirty="0"/>
              <a:t>be cable-tow travelers or hose-pull </a:t>
            </a:r>
            <a:r>
              <a:rPr lang="en-US" sz="2000" dirty="0" smtClean="0"/>
              <a:t>travelers. </a:t>
            </a:r>
            <a:endParaRPr lang="en-US" sz="2000" dirty="0"/>
          </a:p>
        </p:txBody>
      </p:sp>
      <p:sp>
        <p:nvSpPr>
          <p:cNvPr id="5" name="Text Placeholder 2"/>
          <p:cNvSpPr txBox="1">
            <a:spLocks/>
          </p:cNvSpPr>
          <p:nvPr/>
        </p:nvSpPr>
        <p:spPr>
          <a:xfrm>
            <a:off x="6176211" y="1481226"/>
            <a:ext cx="2967789" cy="4673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r>
              <a:rPr lang="en-US" b="1" dirty="0"/>
              <a:t>Lateral (linear) move systems ­– </a:t>
            </a:r>
            <a:r>
              <a:rPr lang="en-US" sz="2000" dirty="0"/>
              <a:t>S</a:t>
            </a:r>
            <a:r>
              <a:rPr lang="en-US" sz="2000" dirty="0" smtClean="0"/>
              <a:t>imilar </a:t>
            </a:r>
            <a:r>
              <a:rPr lang="en-US" sz="2000" dirty="0"/>
              <a:t>to center pivot, except </a:t>
            </a:r>
            <a:r>
              <a:rPr lang="en-US" sz="2000" dirty="0" smtClean="0"/>
              <a:t>entire </a:t>
            </a:r>
            <a:r>
              <a:rPr lang="en-US" sz="2000" dirty="0"/>
              <a:t>system moves horizontally across the field</a:t>
            </a:r>
            <a:r>
              <a:rPr lang="en-US" sz="2000" dirty="0" smtClean="0"/>
              <a:t>.</a:t>
            </a:r>
          </a:p>
          <a:p>
            <a:endParaRPr lang="en-US" sz="1200" dirty="0" smtClean="0"/>
          </a:p>
          <a:p>
            <a:r>
              <a:rPr lang="en-US" sz="2000" dirty="0" smtClean="0"/>
              <a:t>Primarily </a:t>
            </a:r>
            <a:r>
              <a:rPr lang="en-US" sz="2000" dirty="0"/>
              <a:t>for </a:t>
            </a:r>
            <a:r>
              <a:rPr lang="en-US" sz="2000" dirty="0" smtClean="0"/>
              <a:t>rectangular </a:t>
            </a:r>
            <a:r>
              <a:rPr lang="en-US" sz="2000" dirty="0"/>
              <a:t>shaped fields. </a:t>
            </a:r>
            <a:endParaRPr lang="en-US" sz="2000" dirty="0" smtClean="0"/>
          </a:p>
          <a:p>
            <a:endParaRPr lang="en-US" sz="1100" dirty="0"/>
          </a:p>
          <a:p>
            <a:r>
              <a:rPr lang="en-US" sz="2000" dirty="0" smtClean="0"/>
              <a:t>Fed </a:t>
            </a:r>
            <a:r>
              <a:rPr lang="en-US" sz="2000" dirty="0"/>
              <a:t>water from ditch that extends across field or from a large hose </a:t>
            </a:r>
          </a:p>
        </p:txBody>
      </p:sp>
    </p:spTree>
    <p:extLst>
      <p:ext uri="{BB962C8B-B14F-4D97-AF65-F5344CB8AC3E}">
        <p14:creationId xmlns:p14="http://schemas.microsoft.com/office/powerpoint/2010/main" val="3292137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passel.unl.edu/Image/NolanDiane1129928529/fig12-1.jpg"/>
          <p:cNvPicPr/>
          <p:nvPr/>
        </p:nvPicPr>
        <p:blipFill>
          <a:blip r:embed="rId3">
            <a:extLst>
              <a:ext uri="{28A0092B-C50C-407E-A947-70E740481C1C}">
                <a14:useLocalDpi xmlns:a14="http://schemas.microsoft.com/office/drawing/2010/main" val="0"/>
              </a:ext>
            </a:extLst>
          </a:blip>
          <a:srcRect/>
          <a:stretch>
            <a:fillRect/>
          </a:stretch>
        </p:blipFill>
        <p:spPr bwMode="auto">
          <a:xfrm>
            <a:off x="729935" y="561480"/>
            <a:ext cx="4670907" cy="5462180"/>
          </a:xfrm>
          <a:prstGeom prst="rect">
            <a:avLst/>
          </a:prstGeom>
          <a:noFill/>
          <a:ln>
            <a:noFill/>
          </a:ln>
        </p:spPr>
      </p:pic>
      <p:sp>
        <p:nvSpPr>
          <p:cNvPr id="7" name="Shape 101"/>
          <p:cNvSpPr txBox="1">
            <a:spLocks noGrp="1"/>
          </p:cNvSpPr>
          <p:nvPr>
            <p:ph type="title"/>
          </p:nvPr>
        </p:nvSpPr>
        <p:spPr>
          <a:xfrm>
            <a:off x="5561263" y="1239252"/>
            <a:ext cx="3141579" cy="144780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smtClean="0">
                <a:solidFill>
                  <a:schemeClr val="dk1"/>
                </a:solidFill>
                <a:latin typeface="Arial"/>
                <a:ea typeface="Arial"/>
                <a:cs typeface="Arial"/>
                <a:sym typeface="Arial"/>
              </a:rPr>
              <a:t>Requires 19x more water than first 130 feet</a:t>
            </a:r>
            <a:endParaRPr lang="en-US" sz="2800" b="1" i="0" u="none" strike="noStrike" cap="none" dirty="0">
              <a:solidFill>
                <a:schemeClr val="dk1"/>
              </a:solidFill>
              <a:latin typeface="Arial"/>
              <a:ea typeface="Arial"/>
              <a:cs typeface="Arial"/>
              <a:sym typeface="Arial"/>
            </a:endParaRPr>
          </a:p>
        </p:txBody>
      </p:sp>
      <p:cxnSp>
        <p:nvCxnSpPr>
          <p:cNvPr id="9" name="Straight Arrow Connector 8"/>
          <p:cNvCxnSpPr/>
          <p:nvPr/>
        </p:nvCxnSpPr>
        <p:spPr>
          <a:xfrm flipH="1">
            <a:off x="4465053" y="1697789"/>
            <a:ext cx="1390315" cy="401053"/>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1" name="Shape 101"/>
          <p:cNvSpPr txBox="1">
            <a:spLocks/>
          </p:cNvSpPr>
          <p:nvPr/>
        </p:nvSpPr>
        <p:spPr>
          <a:xfrm>
            <a:off x="5713663" y="2973133"/>
            <a:ext cx="3141579" cy="144780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pPr algn="ctr">
              <a:buSzPct val="25000"/>
            </a:pPr>
            <a:r>
              <a:rPr lang="en-US" sz="2800" b="1" dirty="0" smtClean="0"/>
              <a:t>Has 1/7 the time to apply water</a:t>
            </a:r>
            <a:endParaRPr lang="en-US" sz="2800" b="1" dirty="0"/>
          </a:p>
        </p:txBody>
      </p:sp>
    </p:spTree>
    <p:extLst>
      <p:ext uri="{BB962C8B-B14F-4D97-AF65-F5344CB8AC3E}">
        <p14:creationId xmlns:p14="http://schemas.microsoft.com/office/powerpoint/2010/main" val="2421210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832"/>
            <a:ext cx="9144000" cy="1637997"/>
          </a:xfrm>
        </p:spPr>
        <p:txBody>
          <a:bodyPr/>
          <a:lstStyle/>
          <a:p>
            <a:pPr algn="ctr"/>
            <a:r>
              <a:rPr lang="en-US" b="1" dirty="0" smtClean="0"/>
              <a:t>Factors </a:t>
            </a:r>
            <a:r>
              <a:rPr lang="en-US" b="1" dirty="0" smtClean="0"/>
              <a:t>that Influence </a:t>
            </a:r>
            <a:br>
              <a:rPr lang="en-US" b="1" dirty="0" smtClean="0"/>
            </a:br>
            <a:r>
              <a:rPr lang="en-US" b="1" dirty="0" smtClean="0"/>
              <a:t>Center Pivot Water Application</a:t>
            </a:r>
            <a:endParaRPr lang="en-US" b="1" dirty="0"/>
          </a:p>
        </p:txBody>
      </p:sp>
      <p:sp>
        <p:nvSpPr>
          <p:cNvPr id="5" name="Oval 4"/>
          <p:cNvSpPr/>
          <p:nvPr/>
        </p:nvSpPr>
        <p:spPr>
          <a:xfrm>
            <a:off x="252120" y="2147503"/>
            <a:ext cx="2841674" cy="2841674"/>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Speed of Pivot</a:t>
            </a:r>
            <a:endParaRPr lang="en-US" sz="3600" dirty="0"/>
          </a:p>
        </p:txBody>
      </p:sp>
      <p:sp>
        <p:nvSpPr>
          <p:cNvPr id="6" name="Oval 5"/>
          <p:cNvSpPr/>
          <p:nvPr/>
        </p:nvSpPr>
        <p:spPr>
          <a:xfrm>
            <a:off x="3187168" y="2147503"/>
            <a:ext cx="2841674" cy="2841674"/>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Flow Rate</a:t>
            </a:r>
            <a:endParaRPr lang="en-US" sz="3600" dirty="0"/>
          </a:p>
        </p:txBody>
      </p:sp>
      <p:sp>
        <p:nvSpPr>
          <p:cNvPr id="7" name="Oval 6"/>
          <p:cNvSpPr/>
          <p:nvPr/>
        </p:nvSpPr>
        <p:spPr>
          <a:xfrm>
            <a:off x="6152918" y="2147503"/>
            <a:ext cx="2841674" cy="2841674"/>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Sprinkler Package </a:t>
            </a:r>
            <a:r>
              <a:rPr lang="en-US" sz="1800" dirty="0" smtClean="0"/>
              <a:t>(nozzle &amp; sprinkler pad)</a:t>
            </a:r>
            <a:endParaRPr lang="en-US" sz="1800" dirty="0"/>
          </a:p>
        </p:txBody>
      </p:sp>
    </p:spTree>
    <p:extLst>
      <p:ext uri="{BB962C8B-B14F-4D97-AF65-F5344CB8AC3E}">
        <p14:creationId xmlns:p14="http://schemas.microsoft.com/office/powerpoint/2010/main" val="1815179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832"/>
            <a:ext cx="9144000" cy="1637997"/>
          </a:xfrm>
        </p:spPr>
        <p:txBody>
          <a:bodyPr/>
          <a:lstStyle/>
          <a:p>
            <a:pPr algn="ctr"/>
            <a:r>
              <a:rPr lang="en-US" b="1" dirty="0" smtClean="0"/>
              <a:t>Factors </a:t>
            </a:r>
            <a:r>
              <a:rPr lang="en-US" b="1" dirty="0" smtClean="0"/>
              <a:t>that Influence </a:t>
            </a:r>
            <a:br>
              <a:rPr lang="en-US" b="1" dirty="0" smtClean="0"/>
            </a:br>
            <a:r>
              <a:rPr lang="en-US" b="1" dirty="0" smtClean="0"/>
              <a:t>Center Pivot Water Application</a:t>
            </a:r>
            <a:endParaRPr lang="en-US" b="1" dirty="0"/>
          </a:p>
        </p:txBody>
      </p:sp>
      <p:sp>
        <p:nvSpPr>
          <p:cNvPr id="5" name="Oval 4"/>
          <p:cNvSpPr/>
          <p:nvPr/>
        </p:nvSpPr>
        <p:spPr>
          <a:xfrm>
            <a:off x="252120" y="2147503"/>
            <a:ext cx="2841674" cy="2841674"/>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Speed of Pivot</a:t>
            </a:r>
            <a:endParaRPr lang="en-US" sz="3600" dirty="0"/>
          </a:p>
        </p:txBody>
      </p:sp>
      <p:sp>
        <p:nvSpPr>
          <p:cNvPr id="3" name="Rectangle 2"/>
          <p:cNvSpPr/>
          <p:nvPr/>
        </p:nvSpPr>
        <p:spPr>
          <a:xfrm>
            <a:off x="3395579" y="2192242"/>
            <a:ext cx="5427579" cy="2554545"/>
          </a:xfrm>
          <a:prstGeom prst="rect">
            <a:avLst/>
          </a:prstGeom>
        </p:spPr>
        <p:txBody>
          <a:bodyPr wrap="square">
            <a:spAutoFit/>
          </a:bodyPr>
          <a:lstStyle/>
          <a:p>
            <a:pPr marL="342900" indent="-342900">
              <a:buFont typeface="Arial"/>
              <a:buChar char="•"/>
            </a:pPr>
            <a:r>
              <a:rPr lang="en-US" sz="2000" dirty="0" smtClean="0"/>
              <a:t>Controlled by producer</a:t>
            </a:r>
          </a:p>
          <a:p>
            <a:endParaRPr lang="en-US" sz="2000" dirty="0" smtClean="0"/>
          </a:p>
          <a:p>
            <a:pPr marL="342900" indent="-342900">
              <a:buFont typeface="Arial"/>
              <a:buChar char="•"/>
            </a:pPr>
            <a:r>
              <a:rPr lang="en-US" sz="2000" dirty="0" smtClean="0"/>
              <a:t>The </a:t>
            </a:r>
            <a:r>
              <a:rPr lang="en-US" sz="2000" dirty="0"/>
              <a:t>faster the center pivot rotates around the field, the lighter the application of water. </a:t>
            </a:r>
            <a:endParaRPr lang="en-US" sz="2000" dirty="0" smtClean="0"/>
          </a:p>
          <a:p>
            <a:pPr marL="342900" indent="-342900">
              <a:buFont typeface="Arial"/>
              <a:buChar char="•"/>
            </a:pPr>
            <a:endParaRPr lang="en-US" sz="2000" dirty="0"/>
          </a:p>
          <a:p>
            <a:pPr marL="342900" indent="-342900">
              <a:buFont typeface="Arial"/>
              <a:buChar char="•"/>
            </a:pPr>
            <a:r>
              <a:rPr lang="en-US" sz="2000" dirty="0" smtClean="0"/>
              <a:t>Last </a:t>
            </a:r>
            <a:r>
              <a:rPr lang="en-US" sz="2000" dirty="0"/>
              <a:t>130 feet of the system must receive more than 19 times more water than the first 130 feet in one-seventh of the time.</a:t>
            </a:r>
          </a:p>
        </p:txBody>
      </p:sp>
    </p:spTree>
    <p:extLst>
      <p:ext uri="{BB962C8B-B14F-4D97-AF65-F5344CB8AC3E}">
        <p14:creationId xmlns:p14="http://schemas.microsoft.com/office/powerpoint/2010/main" val="194672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362200"/>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8800" b="1" dirty="0" smtClean="0"/>
              <a:t>Center Pivot</a:t>
            </a:r>
            <a:endParaRPr lang="en-US" sz="8800" b="1" i="0" u="none" strike="noStrike" cap="none" dirty="0">
              <a:solidFill>
                <a:schemeClr val="dk1"/>
              </a:solidFill>
              <a:sym typeface="Aria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832"/>
            <a:ext cx="9144000" cy="1637997"/>
          </a:xfrm>
        </p:spPr>
        <p:txBody>
          <a:bodyPr/>
          <a:lstStyle/>
          <a:p>
            <a:pPr algn="ctr"/>
            <a:r>
              <a:rPr lang="en-US" b="1" dirty="0" smtClean="0"/>
              <a:t>Factors </a:t>
            </a:r>
            <a:r>
              <a:rPr lang="en-US" b="1" dirty="0" smtClean="0"/>
              <a:t>that Influence </a:t>
            </a:r>
            <a:br>
              <a:rPr lang="en-US" b="1" dirty="0" smtClean="0"/>
            </a:br>
            <a:r>
              <a:rPr lang="en-US" b="1" dirty="0" smtClean="0"/>
              <a:t>Center Pivot Water Application</a:t>
            </a:r>
            <a:endParaRPr lang="en-US" b="1" dirty="0"/>
          </a:p>
        </p:txBody>
      </p:sp>
      <p:sp>
        <p:nvSpPr>
          <p:cNvPr id="6" name="Oval 5"/>
          <p:cNvSpPr/>
          <p:nvPr/>
        </p:nvSpPr>
        <p:spPr>
          <a:xfrm>
            <a:off x="227256" y="2147503"/>
            <a:ext cx="2841674" cy="2841674"/>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Flow Rate</a:t>
            </a:r>
            <a:endParaRPr lang="en-US" sz="3600" dirty="0"/>
          </a:p>
        </p:txBody>
      </p:sp>
      <p:sp>
        <p:nvSpPr>
          <p:cNvPr id="4" name="Rectangle 3"/>
          <p:cNvSpPr/>
          <p:nvPr/>
        </p:nvSpPr>
        <p:spPr>
          <a:xfrm>
            <a:off x="3396037" y="2339322"/>
            <a:ext cx="4993675" cy="3170099"/>
          </a:xfrm>
          <a:prstGeom prst="rect">
            <a:avLst/>
          </a:prstGeom>
        </p:spPr>
        <p:txBody>
          <a:bodyPr wrap="none">
            <a:spAutoFit/>
          </a:bodyPr>
          <a:lstStyle/>
          <a:p>
            <a:pPr marL="342900" indent="-342900">
              <a:buFont typeface="Arial"/>
              <a:buChar char="•"/>
            </a:pPr>
            <a:r>
              <a:rPr lang="en-US" sz="2000" dirty="0"/>
              <a:t>Controlled by </a:t>
            </a:r>
            <a:r>
              <a:rPr lang="en-US" sz="2000" dirty="0" smtClean="0"/>
              <a:t>producer</a:t>
            </a:r>
          </a:p>
          <a:p>
            <a:pPr marL="342900" indent="-342900">
              <a:buFont typeface="Arial"/>
              <a:buChar char="•"/>
            </a:pPr>
            <a:endParaRPr lang="en-US" sz="2000" dirty="0" smtClean="0"/>
          </a:p>
          <a:p>
            <a:pPr marL="342900" indent="-342900">
              <a:buFont typeface="Arial"/>
              <a:buChar char="•"/>
            </a:pPr>
            <a:r>
              <a:rPr lang="en-US" sz="2000" dirty="0"/>
              <a:t>Amount of water being pumped into </a:t>
            </a:r>
            <a:r>
              <a:rPr lang="en-US" sz="2000" dirty="0" smtClean="0"/>
              <a:t>the</a:t>
            </a:r>
            <a:br>
              <a:rPr lang="en-US" sz="2000" dirty="0" smtClean="0"/>
            </a:br>
            <a:r>
              <a:rPr lang="en-US" sz="2000" dirty="0" smtClean="0"/>
              <a:t>irrigation </a:t>
            </a:r>
            <a:r>
              <a:rPr lang="en-US" sz="2000" dirty="0"/>
              <a:t>system. </a:t>
            </a:r>
            <a:endParaRPr lang="en-US" sz="2000" dirty="0" smtClean="0"/>
          </a:p>
          <a:p>
            <a:endParaRPr lang="en-US" sz="2000" dirty="0" smtClean="0"/>
          </a:p>
          <a:p>
            <a:pPr marL="342900" indent="-342900">
              <a:buFont typeface="Arial"/>
              <a:buChar char="•"/>
            </a:pPr>
            <a:r>
              <a:rPr lang="en-US" sz="2000" dirty="0" smtClean="0"/>
              <a:t>Measured in </a:t>
            </a:r>
            <a:r>
              <a:rPr lang="en-US" sz="2000" dirty="0"/>
              <a:t>gallons per minute (</a:t>
            </a:r>
            <a:r>
              <a:rPr lang="en-US" sz="2000" dirty="0" err="1"/>
              <a:t>gpm</a:t>
            </a:r>
            <a:r>
              <a:rPr lang="en-US" sz="2000" dirty="0"/>
              <a:t>). </a:t>
            </a:r>
          </a:p>
          <a:p>
            <a:pPr marL="342900" indent="-342900">
              <a:buFont typeface="Arial"/>
              <a:buChar char="•"/>
            </a:pPr>
            <a:endParaRPr lang="en-US" sz="2000" dirty="0"/>
          </a:p>
          <a:p>
            <a:pPr marL="342900" indent="-342900">
              <a:buFont typeface="Arial"/>
              <a:buChar char="•"/>
            </a:pPr>
            <a:endParaRPr lang="en-US" sz="2000" dirty="0" smtClean="0"/>
          </a:p>
          <a:p>
            <a:pPr marL="342900" indent="-342900">
              <a:buFont typeface="Arial"/>
              <a:buChar char="•"/>
            </a:pPr>
            <a:endParaRPr lang="en-US" sz="2000" dirty="0"/>
          </a:p>
          <a:p>
            <a:pPr marL="342900" indent="-342900">
              <a:buFont typeface="Arial"/>
              <a:buChar char="•"/>
            </a:pPr>
            <a:endParaRPr lang="en-US" sz="2000" dirty="0"/>
          </a:p>
        </p:txBody>
      </p:sp>
    </p:spTree>
    <p:extLst>
      <p:ext uri="{BB962C8B-B14F-4D97-AF65-F5344CB8AC3E}">
        <p14:creationId xmlns:p14="http://schemas.microsoft.com/office/powerpoint/2010/main" val="37716302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832"/>
            <a:ext cx="9144000" cy="1637997"/>
          </a:xfrm>
        </p:spPr>
        <p:txBody>
          <a:bodyPr/>
          <a:lstStyle/>
          <a:p>
            <a:pPr algn="ctr"/>
            <a:r>
              <a:rPr lang="en-US" b="1" dirty="0" smtClean="0"/>
              <a:t>Factors </a:t>
            </a:r>
            <a:r>
              <a:rPr lang="en-US" b="1" dirty="0" smtClean="0"/>
              <a:t>that Influence </a:t>
            </a:r>
            <a:br>
              <a:rPr lang="en-US" b="1" dirty="0" smtClean="0"/>
            </a:br>
            <a:r>
              <a:rPr lang="en-US" b="1" dirty="0" smtClean="0"/>
              <a:t>Center Pivot Water Application</a:t>
            </a:r>
            <a:endParaRPr lang="en-US" b="1" dirty="0"/>
          </a:p>
        </p:txBody>
      </p:sp>
      <p:sp>
        <p:nvSpPr>
          <p:cNvPr id="4" name="Rectangle 3"/>
          <p:cNvSpPr/>
          <p:nvPr/>
        </p:nvSpPr>
        <p:spPr>
          <a:xfrm>
            <a:off x="3396038" y="1884795"/>
            <a:ext cx="5199857" cy="4370427"/>
          </a:xfrm>
          <a:prstGeom prst="rect">
            <a:avLst/>
          </a:prstGeom>
        </p:spPr>
        <p:txBody>
          <a:bodyPr wrap="square">
            <a:spAutoFit/>
          </a:bodyPr>
          <a:lstStyle/>
          <a:p>
            <a:pPr marL="342900" indent="-342900">
              <a:buFont typeface="Arial"/>
              <a:buChar char="•"/>
            </a:pPr>
            <a:r>
              <a:rPr lang="en-US" sz="2000" dirty="0" smtClean="0"/>
              <a:t>Includes a </a:t>
            </a:r>
            <a:r>
              <a:rPr lang="en-US" sz="2000" dirty="0"/>
              <a:t>nozzle </a:t>
            </a:r>
            <a:r>
              <a:rPr lang="en-US" sz="2000" dirty="0" smtClean="0"/>
              <a:t>and sprinkler pad </a:t>
            </a:r>
          </a:p>
          <a:p>
            <a:pPr marL="342900" indent="-342900">
              <a:buFont typeface="Arial"/>
              <a:buChar char="•"/>
            </a:pPr>
            <a:endParaRPr lang="en-US" sz="2000" dirty="0"/>
          </a:p>
          <a:p>
            <a:pPr marL="342900" indent="-342900">
              <a:buFont typeface="Arial"/>
              <a:buChar char="•"/>
            </a:pPr>
            <a:r>
              <a:rPr lang="en-US" sz="2000" dirty="0" smtClean="0"/>
              <a:t>Nozzles vary in diameter to control volume and pressure of water being applied to sprinkler pad </a:t>
            </a:r>
            <a:br>
              <a:rPr lang="en-US" sz="2000" dirty="0" smtClean="0"/>
            </a:br>
            <a:r>
              <a:rPr lang="en-US" sz="1800" dirty="0" smtClean="0"/>
              <a:t>(smaller diameters near the pivot point)</a:t>
            </a:r>
          </a:p>
          <a:p>
            <a:pPr marL="342900" indent="-342900">
              <a:buFont typeface="Arial"/>
              <a:buChar char="•"/>
            </a:pPr>
            <a:endParaRPr lang="en-US" sz="2000" dirty="0" smtClean="0"/>
          </a:p>
          <a:p>
            <a:pPr marL="342900" indent="-342900">
              <a:buFont typeface="Arial"/>
              <a:buChar char="•"/>
            </a:pPr>
            <a:r>
              <a:rPr lang="en-US" sz="2000" dirty="0" smtClean="0"/>
              <a:t>Sprinkler pad </a:t>
            </a:r>
            <a:r>
              <a:rPr lang="en-US" sz="2000" dirty="0"/>
              <a:t>enlarges the area over which the nozzle applies </a:t>
            </a:r>
            <a:r>
              <a:rPr lang="en-US" sz="2000" dirty="0" smtClean="0"/>
              <a:t>water</a:t>
            </a:r>
            <a:endParaRPr lang="en-US" sz="2000" dirty="0"/>
          </a:p>
          <a:p>
            <a:endParaRPr lang="en-US" sz="2000" dirty="0" smtClean="0"/>
          </a:p>
          <a:p>
            <a:pPr marL="342900" indent="-342900">
              <a:buFont typeface="Arial"/>
              <a:buChar char="•"/>
            </a:pPr>
            <a:r>
              <a:rPr lang="en-US" sz="2000" dirty="0" smtClean="0"/>
              <a:t>Sprinkler pads can rotate and have varying textures to alter area covered and water droplet size</a:t>
            </a:r>
            <a:endParaRPr lang="en-US" sz="2000" dirty="0"/>
          </a:p>
          <a:p>
            <a:pPr marL="342900" indent="-342900">
              <a:buFont typeface="Arial"/>
              <a:buChar char="•"/>
            </a:pPr>
            <a:endParaRPr lang="en-US" sz="2000" dirty="0"/>
          </a:p>
        </p:txBody>
      </p:sp>
      <p:sp>
        <p:nvSpPr>
          <p:cNvPr id="5" name="Oval 4"/>
          <p:cNvSpPr/>
          <p:nvPr/>
        </p:nvSpPr>
        <p:spPr>
          <a:xfrm>
            <a:off x="337655" y="2147503"/>
            <a:ext cx="2841674" cy="2841674"/>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Sprinkler Package </a:t>
            </a:r>
            <a:r>
              <a:rPr lang="en-US" sz="1800" dirty="0" smtClean="0"/>
              <a:t>(nozzle &amp; sprinkler pad)</a:t>
            </a:r>
            <a:endParaRPr lang="en-US" sz="1800" dirty="0"/>
          </a:p>
        </p:txBody>
      </p:sp>
    </p:spTree>
    <p:extLst>
      <p:ext uri="{BB962C8B-B14F-4D97-AF65-F5344CB8AC3E}">
        <p14:creationId xmlns:p14="http://schemas.microsoft.com/office/powerpoint/2010/main" val="7939096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74" y="5507789"/>
            <a:ext cx="8229600" cy="1143000"/>
          </a:xfrm>
        </p:spPr>
        <p:txBody>
          <a:bodyPr/>
          <a:lstStyle/>
          <a:p>
            <a:pPr algn="ctr"/>
            <a:r>
              <a:rPr lang="en-US" sz="5400" b="1" dirty="0" smtClean="0"/>
              <a:t>EVAPORATION</a:t>
            </a:r>
            <a:endParaRPr lang="en-US" sz="5400" b="1" dirty="0"/>
          </a:p>
        </p:txBody>
      </p:sp>
      <p:sp>
        <p:nvSpPr>
          <p:cNvPr id="4" name="Down Arrow 3"/>
          <p:cNvSpPr/>
          <p:nvPr/>
        </p:nvSpPr>
        <p:spPr>
          <a:xfrm>
            <a:off x="433427" y="307477"/>
            <a:ext cx="4692314" cy="5200312"/>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55774" y="3751317"/>
            <a:ext cx="3057985" cy="830997"/>
          </a:xfrm>
          <a:prstGeom prst="rect">
            <a:avLst/>
          </a:prstGeom>
        </p:spPr>
        <p:txBody>
          <a:bodyPr wrap="square">
            <a:spAutoFit/>
          </a:bodyPr>
          <a:lstStyle/>
          <a:p>
            <a:pPr lvl="0"/>
            <a:r>
              <a:rPr lang="en-US" sz="2400" dirty="0" smtClean="0"/>
              <a:t>Use deeper grooved sprinkler pads</a:t>
            </a:r>
            <a:endParaRPr lang="en-US" sz="2400" dirty="0"/>
          </a:p>
        </p:txBody>
      </p:sp>
      <p:sp>
        <p:nvSpPr>
          <p:cNvPr id="7" name="Rectangle 6"/>
          <p:cNvSpPr/>
          <p:nvPr/>
        </p:nvSpPr>
        <p:spPr>
          <a:xfrm>
            <a:off x="5246059" y="558224"/>
            <a:ext cx="3229520" cy="461665"/>
          </a:xfrm>
          <a:prstGeom prst="rect">
            <a:avLst/>
          </a:prstGeom>
        </p:spPr>
        <p:txBody>
          <a:bodyPr wrap="none">
            <a:spAutoFit/>
          </a:bodyPr>
          <a:lstStyle/>
          <a:p>
            <a:pPr lvl="0"/>
            <a:r>
              <a:rPr lang="en-US" sz="2400" dirty="0"/>
              <a:t>Lower water </a:t>
            </a:r>
            <a:r>
              <a:rPr lang="en-US" sz="2400" dirty="0" smtClean="0"/>
              <a:t>pressure </a:t>
            </a:r>
            <a:endParaRPr lang="en-US" sz="2400" dirty="0"/>
          </a:p>
        </p:txBody>
      </p:sp>
      <p:sp>
        <p:nvSpPr>
          <p:cNvPr id="8" name="Rectangle 7"/>
          <p:cNvSpPr/>
          <p:nvPr/>
        </p:nvSpPr>
        <p:spPr>
          <a:xfrm>
            <a:off x="5255774" y="1167671"/>
            <a:ext cx="2787943" cy="461665"/>
          </a:xfrm>
          <a:prstGeom prst="rect">
            <a:avLst/>
          </a:prstGeom>
        </p:spPr>
        <p:txBody>
          <a:bodyPr wrap="none">
            <a:spAutoFit/>
          </a:bodyPr>
          <a:lstStyle/>
          <a:p>
            <a:pPr lvl="0"/>
            <a:r>
              <a:rPr lang="en-US" sz="2400" dirty="0"/>
              <a:t>Lower </a:t>
            </a:r>
            <a:r>
              <a:rPr lang="en-US" sz="2400" dirty="0" smtClean="0"/>
              <a:t>spray height</a:t>
            </a:r>
            <a:endParaRPr lang="en-US" sz="2400" dirty="0"/>
          </a:p>
        </p:txBody>
      </p:sp>
      <p:sp>
        <p:nvSpPr>
          <p:cNvPr id="9" name="Rectangle 8"/>
          <p:cNvSpPr/>
          <p:nvPr/>
        </p:nvSpPr>
        <p:spPr>
          <a:xfrm>
            <a:off x="5229768" y="1762876"/>
            <a:ext cx="2733741" cy="830997"/>
          </a:xfrm>
          <a:prstGeom prst="rect">
            <a:avLst/>
          </a:prstGeom>
        </p:spPr>
        <p:txBody>
          <a:bodyPr wrap="none">
            <a:spAutoFit/>
          </a:bodyPr>
          <a:lstStyle/>
          <a:p>
            <a:pPr lvl="0"/>
            <a:r>
              <a:rPr lang="en-US" sz="2400" dirty="0" smtClean="0"/>
              <a:t>Decrease distance </a:t>
            </a:r>
            <a:br>
              <a:rPr lang="en-US" sz="2400" dirty="0" smtClean="0"/>
            </a:br>
            <a:r>
              <a:rPr lang="en-US" sz="2400" dirty="0" smtClean="0"/>
              <a:t>of spray </a:t>
            </a:r>
            <a:r>
              <a:rPr lang="en-US" sz="1600" dirty="0" smtClean="0"/>
              <a:t>(from pads)</a:t>
            </a:r>
            <a:endParaRPr lang="en-US" sz="1600" dirty="0"/>
          </a:p>
        </p:txBody>
      </p:sp>
      <p:sp>
        <p:nvSpPr>
          <p:cNvPr id="10" name="Rectangle 9"/>
          <p:cNvSpPr/>
          <p:nvPr/>
        </p:nvSpPr>
        <p:spPr>
          <a:xfrm>
            <a:off x="5255774" y="2790231"/>
            <a:ext cx="2511174" cy="830997"/>
          </a:xfrm>
          <a:prstGeom prst="rect">
            <a:avLst/>
          </a:prstGeom>
        </p:spPr>
        <p:txBody>
          <a:bodyPr wrap="none">
            <a:spAutoFit/>
          </a:bodyPr>
          <a:lstStyle/>
          <a:p>
            <a:pPr lvl="0"/>
            <a:r>
              <a:rPr lang="en-US" sz="2400" dirty="0" smtClean="0"/>
              <a:t>Select larger </a:t>
            </a:r>
            <a:br>
              <a:rPr lang="en-US" sz="2400" dirty="0" smtClean="0"/>
            </a:br>
            <a:r>
              <a:rPr lang="en-US" sz="2400" dirty="0" smtClean="0"/>
              <a:t>diameter nozzles</a:t>
            </a:r>
            <a:endParaRPr lang="en-US" sz="2400" dirty="0"/>
          </a:p>
        </p:txBody>
      </p:sp>
    </p:spTree>
    <p:extLst>
      <p:ext uri="{BB962C8B-B14F-4D97-AF65-F5344CB8AC3E}">
        <p14:creationId xmlns:p14="http://schemas.microsoft.com/office/powerpoint/2010/main" val="1858590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0" y="584199"/>
            <a:ext cx="9144000" cy="91440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dirty="0" smtClean="0">
                <a:solidFill>
                  <a:schemeClr val="dk1"/>
                </a:solidFill>
                <a:latin typeface="Arial"/>
                <a:ea typeface="Arial"/>
                <a:cs typeface="Arial"/>
                <a:sym typeface="Arial"/>
              </a:rPr>
              <a:t>High-Five Hustle</a:t>
            </a:r>
            <a:endParaRPr lang="en-US" sz="3600" b="1" i="0" u="none" strike="noStrike" cap="none" dirty="0">
              <a:solidFill>
                <a:schemeClr val="dk1"/>
              </a:solidFill>
              <a:latin typeface="Arial"/>
              <a:ea typeface="Arial"/>
              <a:cs typeface="Arial"/>
              <a:sym typeface="Arial"/>
            </a:endParaRPr>
          </a:p>
        </p:txBody>
      </p:sp>
      <p:sp>
        <p:nvSpPr>
          <p:cNvPr id="3" name="Rectangle 2"/>
          <p:cNvSpPr/>
          <p:nvPr/>
        </p:nvSpPr>
        <p:spPr>
          <a:xfrm>
            <a:off x="828842" y="4137714"/>
            <a:ext cx="5374106" cy="830997"/>
          </a:xfrm>
          <a:prstGeom prst="rect">
            <a:avLst/>
          </a:prstGeom>
        </p:spPr>
        <p:txBody>
          <a:bodyPr wrap="square">
            <a:spAutoFit/>
          </a:bodyPr>
          <a:lstStyle/>
          <a:p>
            <a:pPr marL="342900" lvl="0" indent="-342900">
              <a:buFont typeface="Arial"/>
              <a:buChar char="•"/>
            </a:pPr>
            <a:r>
              <a:rPr lang="en-US" sz="2400" dirty="0"/>
              <a:t>One </a:t>
            </a:r>
            <a:r>
              <a:rPr lang="en-US" sz="2400" dirty="0"/>
              <a:t>interesting nugget I learned today was…</a:t>
            </a:r>
          </a:p>
        </p:txBody>
      </p:sp>
      <p:sp>
        <p:nvSpPr>
          <p:cNvPr id="4" name="Rectangle 3"/>
          <p:cNvSpPr/>
          <p:nvPr/>
        </p:nvSpPr>
        <p:spPr>
          <a:xfrm>
            <a:off x="828841" y="1630022"/>
            <a:ext cx="5017183" cy="830997"/>
          </a:xfrm>
          <a:prstGeom prst="rect">
            <a:avLst/>
          </a:prstGeom>
        </p:spPr>
        <p:txBody>
          <a:bodyPr wrap="square">
            <a:spAutoFit/>
          </a:bodyPr>
          <a:lstStyle/>
          <a:p>
            <a:pPr marL="342900" indent="-342900">
              <a:buFont typeface="Arial"/>
              <a:buChar char="•"/>
            </a:pPr>
            <a:r>
              <a:rPr lang="en-US" sz="2400" dirty="0"/>
              <a:t>Water from sprinkler systems are subject to this type of water loss. </a:t>
            </a:r>
          </a:p>
        </p:txBody>
      </p:sp>
      <p:sp>
        <p:nvSpPr>
          <p:cNvPr id="8" name="Rectangle 7"/>
          <p:cNvSpPr/>
          <p:nvPr/>
        </p:nvSpPr>
        <p:spPr>
          <a:xfrm>
            <a:off x="828842" y="2678106"/>
            <a:ext cx="5017183" cy="1200328"/>
          </a:xfrm>
          <a:prstGeom prst="rect">
            <a:avLst/>
          </a:prstGeom>
        </p:spPr>
        <p:txBody>
          <a:bodyPr wrap="square">
            <a:spAutoFit/>
          </a:bodyPr>
          <a:lstStyle/>
          <a:p>
            <a:pPr marL="342900" lvl="0" indent="-342900">
              <a:buFont typeface="Arial"/>
              <a:buChar char="•"/>
            </a:pPr>
            <a:r>
              <a:rPr lang="en-US" sz="2400" dirty="0"/>
              <a:t>One strategy to reduce evaporation, thereby increasing water efficiency is…</a:t>
            </a:r>
            <a:endParaRPr lang="en-US" sz="2400" dirty="0"/>
          </a:p>
        </p:txBody>
      </p:sp>
      <p:pic>
        <p:nvPicPr>
          <p:cNvPr id="7" name="Picture 6" descr="high-five-hand-sign-high-5-hand-gesture-sign-lang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025" y="1630022"/>
            <a:ext cx="2975142" cy="29751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3429000" y="2724665"/>
            <a:ext cx="2286000" cy="1618734"/>
          </a:xfrm>
          <a:prstGeom prst="rect">
            <a:avLst/>
          </a:prstGeom>
          <a:noFill/>
          <a:ln>
            <a:noFill/>
          </a:ln>
        </p:spPr>
      </p:pic>
      <p:sp>
        <p:nvSpPr>
          <p:cNvPr id="146" name="Shape 146"/>
          <p:cNvSpPr txBox="1"/>
          <p:nvPr/>
        </p:nvSpPr>
        <p:spPr>
          <a:xfrm>
            <a:off x="381000" y="5943600"/>
            <a:ext cx="8381999" cy="11079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Extension is a Division of the Institute of Agriculture and Natural Resources at the University of Nebraska–Lincoln cooperating with the Counties and the United States Department of Agriculture.</a:t>
            </a: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University of Nebraska–Lincoln Extension educational programs abide with the nondiscrimination policies of the University of Nebraska–Lincoln and the United States Department of Agriculture.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201"/>
            <a:ext cx="8229600" cy="1143000"/>
          </a:xfrm>
        </p:spPr>
        <p:txBody>
          <a:bodyPr/>
          <a:lstStyle/>
          <a:p>
            <a:pPr algn="ctr"/>
            <a:r>
              <a:rPr lang="en-US" sz="4000" b="1" dirty="0" smtClean="0"/>
              <a:t>Center Pivot Irrigation</a:t>
            </a:r>
            <a:endParaRPr lang="en-US" sz="4000" b="1" dirty="0"/>
          </a:p>
        </p:txBody>
      </p:sp>
      <p:pic>
        <p:nvPicPr>
          <p:cNvPr id="3" name="Picture 2"/>
          <p:cNvPicPr>
            <a:picLocks noChangeAspect="1"/>
          </p:cNvPicPr>
          <p:nvPr/>
        </p:nvPicPr>
        <p:blipFill>
          <a:blip r:embed="rId3"/>
          <a:stretch>
            <a:fillRect/>
          </a:stretch>
        </p:blipFill>
        <p:spPr>
          <a:xfrm>
            <a:off x="0" y="3134836"/>
            <a:ext cx="9144000" cy="3482502"/>
          </a:xfrm>
          <a:prstGeom prst="rect">
            <a:avLst/>
          </a:prstGeom>
        </p:spPr>
      </p:pic>
      <p:sp>
        <p:nvSpPr>
          <p:cNvPr id="4" name="TextBox 3"/>
          <p:cNvSpPr txBox="1"/>
          <p:nvPr/>
        </p:nvSpPr>
        <p:spPr>
          <a:xfrm>
            <a:off x="585540" y="1367140"/>
            <a:ext cx="7967580" cy="461665"/>
          </a:xfrm>
          <a:prstGeom prst="rect">
            <a:avLst/>
          </a:prstGeom>
          <a:noFill/>
        </p:spPr>
        <p:txBody>
          <a:bodyPr wrap="square" rtlCol="0">
            <a:spAutoFit/>
          </a:bodyPr>
          <a:lstStyle/>
          <a:p>
            <a:pPr marL="342900" indent="-342900">
              <a:buFont typeface="Arial"/>
              <a:buChar char="•"/>
            </a:pPr>
            <a:r>
              <a:rPr lang="en-US" sz="2400" i="1" dirty="0" smtClean="0"/>
              <a:t>Used to irrigate 6.8 </a:t>
            </a:r>
            <a:r>
              <a:rPr lang="en-US" sz="2400" i="1" dirty="0"/>
              <a:t>million </a:t>
            </a:r>
            <a:r>
              <a:rPr lang="en-US" sz="2400" i="1" dirty="0" smtClean="0"/>
              <a:t>acres of Nebraska cropland </a:t>
            </a:r>
            <a:endParaRPr lang="en-US" sz="2400" dirty="0"/>
          </a:p>
        </p:txBody>
      </p:sp>
      <p:sp>
        <p:nvSpPr>
          <p:cNvPr id="9" name="TextBox 8"/>
          <p:cNvSpPr txBox="1"/>
          <p:nvPr/>
        </p:nvSpPr>
        <p:spPr>
          <a:xfrm>
            <a:off x="585540" y="1842643"/>
            <a:ext cx="7967580" cy="461665"/>
          </a:xfrm>
          <a:prstGeom prst="rect">
            <a:avLst/>
          </a:prstGeom>
          <a:noFill/>
        </p:spPr>
        <p:txBody>
          <a:bodyPr wrap="square" rtlCol="0">
            <a:spAutoFit/>
          </a:bodyPr>
          <a:lstStyle/>
          <a:p>
            <a:pPr marL="342900" indent="-342900">
              <a:buFont typeface="Arial"/>
              <a:buChar char="•"/>
            </a:pPr>
            <a:r>
              <a:rPr lang="en-US" sz="2400" i="1" dirty="0" smtClean="0"/>
              <a:t>Requires less labor</a:t>
            </a:r>
            <a:endParaRPr lang="en-US" sz="2400" dirty="0"/>
          </a:p>
        </p:txBody>
      </p:sp>
      <p:sp>
        <p:nvSpPr>
          <p:cNvPr id="11" name="TextBox 10"/>
          <p:cNvSpPr txBox="1"/>
          <p:nvPr/>
        </p:nvSpPr>
        <p:spPr>
          <a:xfrm>
            <a:off x="588210" y="2287858"/>
            <a:ext cx="7967580" cy="830997"/>
          </a:xfrm>
          <a:prstGeom prst="rect">
            <a:avLst/>
          </a:prstGeom>
          <a:noFill/>
        </p:spPr>
        <p:txBody>
          <a:bodyPr wrap="square" rtlCol="0">
            <a:spAutoFit/>
          </a:bodyPr>
          <a:lstStyle/>
          <a:p>
            <a:pPr marL="342900" indent="-342900">
              <a:buFont typeface="Arial"/>
              <a:buChar char="•"/>
            </a:pPr>
            <a:r>
              <a:rPr lang="en-US" sz="2400" i="1" dirty="0" smtClean="0"/>
              <a:t>Increases producer’s ability to manage and automate water application</a:t>
            </a:r>
            <a:endParaRPr lang="en-US" sz="2400" dirty="0"/>
          </a:p>
        </p:txBody>
      </p:sp>
    </p:spTree>
    <p:extLst>
      <p:ext uri="{BB962C8B-B14F-4D97-AF65-F5344CB8AC3E}">
        <p14:creationId xmlns:p14="http://schemas.microsoft.com/office/powerpoint/2010/main" val="4186476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719" r="9240"/>
          <a:stretch/>
        </p:blipFill>
        <p:spPr>
          <a:xfrm>
            <a:off x="0" y="1389525"/>
            <a:ext cx="9144000" cy="5099745"/>
          </a:xfrm>
          <a:prstGeom prst="rect">
            <a:avLst/>
          </a:prstGeom>
        </p:spPr>
      </p:pic>
      <p:sp>
        <p:nvSpPr>
          <p:cNvPr id="3" name="Text Placeholder 2"/>
          <p:cNvSpPr>
            <a:spLocks noGrp="1"/>
          </p:cNvSpPr>
          <p:nvPr>
            <p:ph type="body" idx="1"/>
          </p:nvPr>
        </p:nvSpPr>
        <p:spPr>
          <a:xfrm>
            <a:off x="468749" y="1537452"/>
            <a:ext cx="8070999" cy="2112125"/>
          </a:xfrm>
          <a:solidFill>
            <a:schemeClr val="bg1">
              <a:lumMod val="95000"/>
              <a:alpha val="48000"/>
            </a:schemeClr>
          </a:solidFill>
        </p:spPr>
        <p:txBody>
          <a:bodyPr/>
          <a:lstStyle/>
          <a:p>
            <a:r>
              <a:rPr lang="en-US" sz="2000" b="1" dirty="0" smtClean="0">
                <a:solidFill>
                  <a:schemeClr val="tx1"/>
                </a:solidFill>
              </a:rPr>
              <a:t>Center pivot irrigation –</a:t>
            </a:r>
            <a:r>
              <a:rPr lang="en-US" sz="2000" dirty="0" smtClean="0">
                <a:solidFill>
                  <a:schemeClr val="tx1"/>
                </a:solidFill>
              </a:rPr>
              <a:t> </a:t>
            </a:r>
            <a:r>
              <a:rPr lang="en-US" sz="2000" dirty="0"/>
              <a:t>a water distribution pipeline </a:t>
            </a:r>
            <a:r>
              <a:rPr lang="en-US" sz="2000" dirty="0" smtClean="0"/>
              <a:t>anchored at </a:t>
            </a:r>
            <a:r>
              <a:rPr lang="en-US" sz="2000" dirty="0"/>
              <a:t>one end and allowed to rotate or pivot from the stationary end. </a:t>
            </a:r>
            <a:endParaRPr lang="en-US" sz="2000" dirty="0">
              <a:solidFill>
                <a:schemeClr val="tx1"/>
              </a:solidFill>
            </a:endParaRPr>
          </a:p>
          <a:p>
            <a:r>
              <a:rPr lang="en-US" sz="2000" b="1" dirty="0">
                <a:solidFill>
                  <a:schemeClr val="tx1"/>
                </a:solidFill>
              </a:rPr>
              <a:t> </a:t>
            </a:r>
            <a:endParaRPr lang="en-US" sz="2000" dirty="0">
              <a:solidFill>
                <a:schemeClr val="tx1"/>
              </a:solidFill>
            </a:endParaRPr>
          </a:p>
          <a:p>
            <a:r>
              <a:rPr lang="en-US" sz="2000" b="1" dirty="0" smtClean="0">
                <a:solidFill>
                  <a:schemeClr val="tx1"/>
                </a:solidFill>
              </a:rPr>
              <a:t>Pivot Point</a:t>
            </a:r>
            <a:r>
              <a:rPr lang="en-US" sz="2000" dirty="0" smtClean="0">
                <a:solidFill>
                  <a:schemeClr val="tx1"/>
                </a:solidFill>
              </a:rPr>
              <a:t> </a:t>
            </a:r>
            <a:r>
              <a:rPr lang="en-US" sz="2000" dirty="0">
                <a:solidFill>
                  <a:schemeClr val="tx1"/>
                </a:solidFill>
              </a:rPr>
              <a:t>­– </a:t>
            </a:r>
            <a:r>
              <a:rPr lang="en-US" sz="2000" dirty="0"/>
              <a:t>stationary end of the water distribution </a:t>
            </a:r>
            <a:endParaRPr lang="en-US" sz="2000" dirty="0" smtClean="0"/>
          </a:p>
          <a:p>
            <a:r>
              <a:rPr lang="en-US" sz="2000" dirty="0" smtClean="0"/>
              <a:t>pipeline</a:t>
            </a:r>
            <a:r>
              <a:rPr lang="en-US" sz="2000" dirty="0"/>
              <a:t>. Connects the water source to the </a:t>
            </a:r>
            <a:endParaRPr lang="en-US" sz="2000" dirty="0" smtClean="0"/>
          </a:p>
          <a:p>
            <a:r>
              <a:rPr lang="en-US" sz="2000" dirty="0" smtClean="0"/>
              <a:t>main </a:t>
            </a:r>
            <a:r>
              <a:rPr lang="en-US" sz="2000" dirty="0"/>
              <a:t>arm of the pivot</a:t>
            </a:r>
            <a:r>
              <a:rPr lang="en-US" sz="2000" dirty="0" smtClean="0"/>
              <a:t>.</a:t>
            </a:r>
            <a:r>
              <a:rPr lang="en-US" sz="2000" dirty="0" smtClean="0">
                <a:solidFill>
                  <a:schemeClr val="tx1"/>
                </a:solidFill>
              </a:rPr>
              <a:t> </a:t>
            </a:r>
          </a:p>
          <a:p>
            <a:endParaRPr lang="en-US" sz="2000" dirty="0">
              <a:solidFill>
                <a:schemeClr val="tx1"/>
              </a:solidFill>
            </a:endParaRPr>
          </a:p>
        </p:txBody>
      </p:sp>
      <p:sp>
        <p:nvSpPr>
          <p:cNvPr id="8" name="Rectangle 7"/>
          <p:cNvSpPr/>
          <p:nvPr/>
        </p:nvSpPr>
        <p:spPr>
          <a:xfrm>
            <a:off x="3191772" y="547954"/>
            <a:ext cx="2807830" cy="707886"/>
          </a:xfrm>
          <a:prstGeom prst="rect">
            <a:avLst/>
          </a:prstGeom>
        </p:spPr>
        <p:txBody>
          <a:bodyPr wrap="none">
            <a:spAutoFit/>
          </a:bodyPr>
          <a:lstStyle/>
          <a:p>
            <a:r>
              <a:rPr lang="en-US" sz="4000" b="1" dirty="0">
                <a:solidFill>
                  <a:schemeClr val="tx1"/>
                </a:solidFill>
              </a:rPr>
              <a:t>Key Terms</a:t>
            </a:r>
          </a:p>
        </p:txBody>
      </p:sp>
    </p:spTree>
    <p:extLst>
      <p:ext uri="{BB962C8B-B14F-4D97-AF65-F5344CB8AC3E}">
        <p14:creationId xmlns:p14="http://schemas.microsoft.com/office/powerpoint/2010/main" val="31800321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Length of Center Pivots</a:t>
            </a:r>
            <a:endParaRPr lang="en-US" sz="4000" b="1" dirty="0"/>
          </a:p>
        </p:txBody>
      </p:sp>
      <p:pic>
        <p:nvPicPr>
          <p:cNvPr id="4" name="Picture 3"/>
          <p:cNvPicPr>
            <a:picLocks noChangeAspect="1"/>
          </p:cNvPicPr>
          <p:nvPr/>
        </p:nvPicPr>
        <p:blipFill rotWithShape="1">
          <a:blip r:embed="rId3"/>
          <a:srcRect l="35528" t="21986" r="18914" b="33842"/>
          <a:stretch/>
        </p:blipFill>
        <p:spPr>
          <a:xfrm>
            <a:off x="5200315" y="2084875"/>
            <a:ext cx="3703053" cy="2687052"/>
          </a:xfrm>
          <a:prstGeom prst="ellipse">
            <a:avLst/>
          </a:prstGeom>
        </p:spPr>
      </p:pic>
      <p:sp>
        <p:nvSpPr>
          <p:cNvPr id="5" name="TextBox 4"/>
          <p:cNvSpPr txBox="1"/>
          <p:nvPr/>
        </p:nvSpPr>
        <p:spPr>
          <a:xfrm>
            <a:off x="4812630" y="4557432"/>
            <a:ext cx="4411578" cy="923330"/>
          </a:xfrm>
          <a:prstGeom prst="rect">
            <a:avLst/>
          </a:prstGeom>
          <a:noFill/>
        </p:spPr>
        <p:txBody>
          <a:bodyPr wrap="square" rtlCol="0">
            <a:spAutoFit/>
          </a:bodyPr>
          <a:lstStyle/>
          <a:p>
            <a:pPr algn="ctr"/>
            <a:r>
              <a:rPr lang="en-US" sz="5400" b="1" dirty="0" smtClean="0">
                <a:solidFill>
                  <a:schemeClr val="tx1"/>
                </a:solidFill>
                <a:latin typeface="Arial Black"/>
                <a:cs typeface="Arial Black"/>
              </a:rPr>
              <a:t>130</a:t>
            </a:r>
            <a:r>
              <a:rPr lang="en-US" sz="5400" b="1" dirty="0" smtClean="0">
                <a:solidFill>
                  <a:schemeClr val="tx1"/>
                </a:solidFill>
              </a:rPr>
              <a:t> acres</a:t>
            </a:r>
            <a:endParaRPr lang="en-US" sz="5400" b="1" dirty="0">
              <a:solidFill>
                <a:schemeClr val="tx1"/>
              </a:solidFill>
            </a:endParaRPr>
          </a:p>
        </p:txBody>
      </p:sp>
      <p:sp>
        <p:nvSpPr>
          <p:cNvPr id="6" name="Rectangle 5"/>
          <p:cNvSpPr/>
          <p:nvPr/>
        </p:nvSpPr>
        <p:spPr>
          <a:xfrm>
            <a:off x="328192" y="2108034"/>
            <a:ext cx="5070619" cy="461665"/>
          </a:xfrm>
          <a:prstGeom prst="rect">
            <a:avLst/>
          </a:prstGeom>
        </p:spPr>
        <p:txBody>
          <a:bodyPr wrap="none">
            <a:spAutoFit/>
          </a:bodyPr>
          <a:lstStyle/>
          <a:p>
            <a:pPr marL="342900" indent="-342900">
              <a:buFont typeface="Arial"/>
              <a:buChar char="•"/>
            </a:pPr>
            <a:r>
              <a:rPr lang="en-US" sz="2400" dirty="0">
                <a:sym typeface="Calibri"/>
              </a:rPr>
              <a:t>Varies from 300 feet </a:t>
            </a:r>
            <a:r>
              <a:rPr lang="en-US" sz="2400" dirty="0" smtClean="0">
                <a:sym typeface="Wingdings"/>
              </a:rPr>
              <a:t> </a:t>
            </a:r>
            <a:r>
              <a:rPr lang="en-US" sz="2400" dirty="0" smtClean="0">
                <a:sym typeface="Calibri"/>
              </a:rPr>
              <a:t>2600 </a:t>
            </a:r>
            <a:r>
              <a:rPr lang="en-US" sz="2400" dirty="0">
                <a:sym typeface="Calibri"/>
              </a:rPr>
              <a:t>feet</a:t>
            </a:r>
            <a:endParaRPr lang="en-US" sz="2400" dirty="0"/>
          </a:p>
        </p:txBody>
      </p:sp>
      <p:sp>
        <p:nvSpPr>
          <p:cNvPr id="19" name="Rectangle 18"/>
          <p:cNvSpPr/>
          <p:nvPr/>
        </p:nvSpPr>
        <p:spPr>
          <a:xfrm>
            <a:off x="328192" y="2753288"/>
            <a:ext cx="4346562" cy="830997"/>
          </a:xfrm>
          <a:prstGeom prst="rect">
            <a:avLst/>
          </a:prstGeom>
        </p:spPr>
        <p:txBody>
          <a:bodyPr wrap="none">
            <a:spAutoFit/>
          </a:bodyPr>
          <a:lstStyle/>
          <a:p>
            <a:pPr marL="342900" indent="-342900">
              <a:buFont typeface="Arial"/>
              <a:buChar char="•"/>
            </a:pPr>
            <a:r>
              <a:rPr lang="en-US" sz="2400" dirty="0" smtClean="0">
                <a:sym typeface="Calibri"/>
              </a:rPr>
              <a:t>Most center pivots measure </a:t>
            </a:r>
            <a:br>
              <a:rPr lang="en-US" sz="2400" dirty="0" smtClean="0">
                <a:sym typeface="Calibri"/>
              </a:rPr>
            </a:br>
            <a:r>
              <a:rPr lang="en-US" sz="2400" dirty="0" smtClean="0">
                <a:sym typeface="Calibri"/>
              </a:rPr>
              <a:t>1300 feet </a:t>
            </a:r>
            <a:r>
              <a:rPr lang="mr-IN" sz="2400" dirty="0" smtClean="0">
                <a:sym typeface="Calibri"/>
              </a:rPr>
              <a:t>–</a:t>
            </a:r>
            <a:r>
              <a:rPr lang="en-US" sz="2400" dirty="0" smtClean="0">
                <a:sym typeface="Calibri"/>
              </a:rPr>
              <a:t> or 1/4 mile long</a:t>
            </a:r>
            <a:endParaRPr lang="en-US" sz="2400" dirty="0"/>
          </a:p>
        </p:txBody>
      </p:sp>
      <p:sp>
        <p:nvSpPr>
          <p:cNvPr id="23" name="Rectangle 22"/>
          <p:cNvSpPr/>
          <p:nvPr/>
        </p:nvSpPr>
        <p:spPr>
          <a:xfrm>
            <a:off x="1034088" y="3584285"/>
            <a:ext cx="3070071" cy="461665"/>
          </a:xfrm>
          <a:prstGeom prst="rect">
            <a:avLst/>
          </a:prstGeom>
        </p:spPr>
        <p:txBody>
          <a:bodyPr wrap="none">
            <a:spAutoFit/>
          </a:bodyPr>
          <a:lstStyle/>
          <a:p>
            <a:pPr marL="342900" indent="-342900">
              <a:buFont typeface="Arial"/>
              <a:buChar char="•"/>
            </a:pPr>
            <a:r>
              <a:rPr lang="en-US" sz="2400" dirty="0" smtClean="0">
                <a:sym typeface="Calibri"/>
              </a:rPr>
              <a:t>Irrigates 130 acres</a:t>
            </a:r>
            <a:endParaRPr lang="en-US" sz="2400" dirty="0"/>
          </a:p>
        </p:txBody>
      </p:sp>
    </p:spTree>
    <p:extLst>
      <p:ext uri="{BB962C8B-B14F-4D97-AF65-F5344CB8AC3E}">
        <p14:creationId xmlns:p14="http://schemas.microsoft.com/office/powerpoint/2010/main" val="1521740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Time to Build!</a:t>
            </a:r>
            <a:endParaRPr lang="en-US" sz="4000" b="1" dirty="0"/>
          </a:p>
        </p:txBody>
      </p:sp>
      <p:pic>
        <p:nvPicPr>
          <p:cNvPr id="5" name="Picture 4" descr="80_824_325_z_8500p_corn_web_he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8600"/>
            <a:ext cx="9144000" cy="3606553"/>
          </a:xfrm>
          <a:prstGeom prst="rect">
            <a:avLst/>
          </a:prstGeom>
        </p:spPr>
      </p:pic>
    </p:spTree>
    <p:extLst>
      <p:ext uri="{BB962C8B-B14F-4D97-AF65-F5344CB8AC3E}">
        <p14:creationId xmlns:p14="http://schemas.microsoft.com/office/powerpoint/2010/main" val="2232398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 y="584200"/>
            <a:ext cx="8809790" cy="1143000"/>
          </a:xfrm>
        </p:spPr>
        <p:txBody>
          <a:bodyPr/>
          <a:lstStyle/>
          <a:p>
            <a:pPr algn="ctr"/>
            <a:r>
              <a:rPr lang="en-US" sz="3700" b="1" dirty="0" smtClean="0"/>
              <a:t>Components of Center Pivot Irrigation</a:t>
            </a:r>
            <a:endParaRPr lang="en-US" sz="3700" b="1" dirty="0"/>
          </a:p>
        </p:txBody>
      </p:sp>
      <p:sp>
        <p:nvSpPr>
          <p:cNvPr id="8" name="Text Placeholder 2"/>
          <p:cNvSpPr>
            <a:spLocks noGrp="1"/>
          </p:cNvSpPr>
          <p:nvPr>
            <p:ph type="body" idx="1"/>
          </p:nvPr>
        </p:nvSpPr>
        <p:spPr>
          <a:xfrm>
            <a:off x="457200" y="1403725"/>
            <a:ext cx="8070999" cy="2112125"/>
          </a:xfrm>
          <a:noFill/>
        </p:spPr>
        <p:txBody>
          <a:bodyPr/>
          <a:lstStyle/>
          <a:p>
            <a:r>
              <a:rPr lang="en-US" sz="2000" b="1" dirty="0" smtClean="0">
                <a:solidFill>
                  <a:schemeClr val="tx1"/>
                </a:solidFill>
              </a:rPr>
              <a:t>Pivot Arm–</a:t>
            </a:r>
            <a:r>
              <a:rPr lang="en-US" sz="2000" dirty="0" smtClean="0">
                <a:solidFill>
                  <a:schemeClr val="tx1"/>
                </a:solidFill>
              </a:rPr>
              <a:t> </a:t>
            </a:r>
            <a:r>
              <a:rPr lang="en-US" sz="2000" dirty="0"/>
              <a:t>The large pipe extending from the pivot point to the end of the field. The arm span is supported by the towers and moved by the wheels. Transports water to the nozzle while the system moves over the crop. </a:t>
            </a:r>
          </a:p>
          <a:p>
            <a:endParaRPr lang="en-US" sz="2000" dirty="0">
              <a:solidFill>
                <a:schemeClr val="tx1"/>
              </a:solidFill>
            </a:endParaRPr>
          </a:p>
          <a:p>
            <a:r>
              <a:rPr lang="en-US" sz="2000" b="1" dirty="0">
                <a:solidFill>
                  <a:schemeClr val="tx1"/>
                </a:solidFill>
              </a:rPr>
              <a:t> </a:t>
            </a:r>
            <a:endParaRPr lang="en-US" sz="2000" dirty="0">
              <a:solidFill>
                <a:schemeClr val="tx1"/>
              </a:solidFill>
            </a:endParaRPr>
          </a:p>
          <a:p>
            <a:endParaRPr lang="en-US" sz="2000" dirty="0">
              <a:solidFill>
                <a:schemeClr val="tx1"/>
              </a:solidFill>
            </a:endParaRPr>
          </a:p>
        </p:txBody>
      </p:sp>
      <p:pic>
        <p:nvPicPr>
          <p:cNvPr id="3" name="Picture 2"/>
          <p:cNvPicPr>
            <a:picLocks noChangeAspect="1"/>
          </p:cNvPicPr>
          <p:nvPr/>
        </p:nvPicPr>
        <p:blipFill rotWithShape="1">
          <a:blip r:embed="rId3"/>
          <a:srcRect l="5526" t="5332" r="4737" b="23159"/>
          <a:stretch/>
        </p:blipFill>
        <p:spPr>
          <a:xfrm>
            <a:off x="1776538" y="2967789"/>
            <a:ext cx="5502570" cy="3288632"/>
          </a:xfrm>
          <a:prstGeom prst="rect">
            <a:avLst/>
          </a:prstGeom>
          <a:solidFill>
            <a:srgbClr val="FFFFFF">
              <a:shade val="85000"/>
            </a:srgbClr>
          </a:solidFill>
          <a:ln w="88900" cap="sq">
            <a:solidFill>
              <a:srgbClr val="8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flipH="1" flipV="1">
            <a:off x="6436897" y="3876843"/>
            <a:ext cx="1510631" cy="467895"/>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50037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 y="584200"/>
            <a:ext cx="8809790" cy="1143000"/>
          </a:xfrm>
        </p:spPr>
        <p:txBody>
          <a:bodyPr/>
          <a:lstStyle/>
          <a:p>
            <a:pPr algn="ctr"/>
            <a:r>
              <a:rPr lang="en-US" sz="3700" b="1" dirty="0" smtClean="0"/>
              <a:t>Components of Center Pivot Irrigation</a:t>
            </a:r>
            <a:endParaRPr lang="en-US" sz="3700" b="1" dirty="0"/>
          </a:p>
        </p:txBody>
      </p:sp>
      <p:sp>
        <p:nvSpPr>
          <p:cNvPr id="8" name="Text Placeholder 2"/>
          <p:cNvSpPr>
            <a:spLocks noGrp="1"/>
          </p:cNvSpPr>
          <p:nvPr>
            <p:ph type="body" idx="1"/>
          </p:nvPr>
        </p:nvSpPr>
        <p:spPr>
          <a:xfrm>
            <a:off x="457200" y="1727200"/>
            <a:ext cx="8070999" cy="2112125"/>
          </a:xfrm>
          <a:noFill/>
        </p:spPr>
        <p:txBody>
          <a:bodyPr/>
          <a:lstStyle/>
          <a:p>
            <a:r>
              <a:rPr lang="en-US" sz="2000" b="1" dirty="0" smtClean="0"/>
              <a:t>Towers</a:t>
            </a:r>
            <a:r>
              <a:rPr lang="en-US" sz="2000" b="1" dirty="0"/>
              <a:t>: </a:t>
            </a:r>
            <a:r>
              <a:rPr lang="en-US" sz="2000" dirty="0"/>
              <a:t>Structures with wheels that transport the pivot </a:t>
            </a:r>
            <a:r>
              <a:rPr lang="en-US" sz="2000" dirty="0" smtClean="0"/>
              <a:t>arm. </a:t>
            </a:r>
            <a:endParaRPr lang="en-US" sz="2000" dirty="0"/>
          </a:p>
          <a:p>
            <a:endParaRPr lang="en-US" sz="2000" dirty="0">
              <a:solidFill>
                <a:schemeClr val="tx1"/>
              </a:solidFill>
            </a:endParaRPr>
          </a:p>
          <a:p>
            <a:r>
              <a:rPr lang="en-US" sz="2000" b="1" dirty="0">
                <a:solidFill>
                  <a:schemeClr val="tx1"/>
                </a:solidFill>
              </a:rPr>
              <a:t> </a:t>
            </a:r>
            <a:endParaRPr lang="en-US" sz="2000" dirty="0">
              <a:solidFill>
                <a:schemeClr val="tx1"/>
              </a:solidFill>
            </a:endParaRPr>
          </a:p>
          <a:p>
            <a:endParaRPr lang="en-US" sz="2000" dirty="0">
              <a:solidFill>
                <a:schemeClr val="tx1"/>
              </a:solidFill>
            </a:endParaRPr>
          </a:p>
        </p:txBody>
      </p:sp>
      <p:pic>
        <p:nvPicPr>
          <p:cNvPr id="3" name="Picture 2"/>
          <p:cNvPicPr>
            <a:picLocks noChangeAspect="1"/>
          </p:cNvPicPr>
          <p:nvPr/>
        </p:nvPicPr>
        <p:blipFill rotWithShape="1">
          <a:blip r:embed="rId3"/>
          <a:srcRect l="5526" t="5332" r="4737" b="23159"/>
          <a:stretch/>
        </p:blipFill>
        <p:spPr>
          <a:xfrm>
            <a:off x="1776538" y="2967789"/>
            <a:ext cx="5502570" cy="3288632"/>
          </a:xfrm>
          <a:prstGeom prst="rect">
            <a:avLst/>
          </a:prstGeom>
          <a:solidFill>
            <a:srgbClr val="FFFFFF">
              <a:shade val="85000"/>
            </a:srgbClr>
          </a:solidFill>
          <a:ln w="88900" cap="sq">
            <a:solidFill>
              <a:srgbClr val="8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flipH="1">
            <a:off x="5594688" y="5534528"/>
            <a:ext cx="1510630" cy="1"/>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flipH="1">
            <a:off x="3046668" y="5406192"/>
            <a:ext cx="870279" cy="0"/>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466046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 y="584200"/>
            <a:ext cx="8809790" cy="1143000"/>
          </a:xfrm>
        </p:spPr>
        <p:txBody>
          <a:bodyPr/>
          <a:lstStyle/>
          <a:p>
            <a:pPr algn="ctr"/>
            <a:r>
              <a:rPr lang="en-US" sz="3700" b="1" dirty="0" smtClean="0"/>
              <a:t>Components of Center Pivot Irrigation</a:t>
            </a:r>
            <a:endParaRPr lang="en-US" sz="3700" b="1" dirty="0"/>
          </a:p>
        </p:txBody>
      </p:sp>
      <p:sp>
        <p:nvSpPr>
          <p:cNvPr id="8" name="Text Placeholder 2"/>
          <p:cNvSpPr>
            <a:spLocks noGrp="1"/>
          </p:cNvSpPr>
          <p:nvPr>
            <p:ph type="body" idx="1"/>
          </p:nvPr>
        </p:nvSpPr>
        <p:spPr>
          <a:xfrm>
            <a:off x="457200" y="1727200"/>
            <a:ext cx="8070999" cy="2112125"/>
          </a:xfrm>
          <a:noFill/>
        </p:spPr>
        <p:txBody>
          <a:bodyPr/>
          <a:lstStyle/>
          <a:p>
            <a:r>
              <a:rPr lang="en-US" sz="2000" b="1" dirty="0"/>
              <a:t>Drop Tubes: </a:t>
            </a:r>
            <a:r>
              <a:rPr lang="en-US" sz="2000" dirty="0"/>
              <a:t>A hose that hangs from the pivot arm and delivers water closer to the soil surface. Used to decrease water lost to evaporation </a:t>
            </a:r>
            <a:endParaRPr lang="en-US" sz="2000" dirty="0">
              <a:solidFill>
                <a:schemeClr val="tx1"/>
              </a:solidFill>
            </a:endParaRPr>
          </a:p>
          <a:p>
            <a:r>
              <a:rPr lang="en-US" sz="2000" b="1" dirty="0">
                <a:solidFill>
                  <a:schemeClr val="tx1"/>
                </a:solidFill>
              </a:rPr>
              <a:t> </a:t>
            </a:r>
            <a:endParaRPr lang="en-US" sz="2000" dirty="0">
              <a:solidFill>
                <a:schemeClr val="tx1"/>
              </a:solidFill>
            </a:endParaRPr>
          </a:p>
          <a:p>
            <a:endParaRPr lang="en-US" sz="2000" dirty="0">
              <a:solidFill>
                <a:schemeClr val="tx1"/>
              </a:solidFill>
            </a:endParaRPr>
          </a:p>
        </p:txBody>
      </p:sp>
      <p:pic>
        <p:nvPicPr>
          <p:cNvPr id="3" name="Picture 2"/>
          <p:cNvPicPr>
            <a:picLocks noChangeAspect="1"/>
          </p:cNvPicPr>
          <p:nvPr/>
        </p:nvPicPr>
        <p:blipFill rotWithShape="1">
          <a:blip r:embed="rId3"/>
          <a:srcRect l="5526" t="5332" r="4737" b="23159"/>
          <a:stretch/>
        </p:blipFill>
        <p:spPr>
          <a:xfrm>
            <a:off x="1776538" y="2967789"/>
            <a:ext cx="5502570" cy="3288632"/>
          </a:xfrm>
          <a:prstGeom prst="rect">
            <a:avLst/>
          </a:prstGeom>
          <a:solidFill>
            <a:srgbClr val="FFFFFF">
              <a:shade val="85000"/>
            </a:srgbClr>
          </a:solidFill>
          <a:ln w="88900" cap="sq">
            <a:solidFill>
              <a:srgbClr val="8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flipH="1">
            <a:off x="6236372" y="4451686"/>
            <a:ext cx="1510630" cy="1"/>
          </a:xfrm>
          <a:prstGeom prst="straightConnector1">
            <a:avLst/>
          </a:prstGeom>
          <a:ln w="76200" cmpd="sng">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062406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4919</TotalTime>
  <Words>1782</Words>
  <Application>Microsoft Macintosh PowerPoint</Application>
  <PresentationFormat>On-screen Show (4:3)</PresentationFormat>
  <Paragraphs>202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Center Pivot  Irrigation   Developed by Nebraska Extension</vt:lpstr>
      <vt:lpstr>Center Pivot</vt:lpstr>
      <vt:lpstr>Center Pivot Irrigation</vt:lpstr>
      <vt:lpstr>PowerPoint Presentation</vt:lpstr>
      <vt:lpstr>Length of Center Pivots</vt:lpstr>
      <vt:lpstr>Time to Build!</vt:lpstr>
      <vt:lpstr>Components of Center Pivot Irrigation</vt:lpstr>
      <vt:lpstr>Components of Center Pivot Irrigation</vt:lpstr>
      <vt:lpstr>Components of Center Pivot Irrigation</vt:lpstr>
      <vt:lpstr>Components of Center Pivot Irrigation</vt:lpstr>
      <vt:lpstr>Components of Center Pivot Irrigation</vt:lpstr>
      <vt:lpstr>Components of Center Pivot Irrigation</vt:lpstr>
      <vt:lpstr>Center Pivot Irrigation Video  </vt:lpstr>
      <vt:lpstr>PowerPoint Presentation</vt:lpstr>
      <vt:lpstr>Research and Explore</vt:lpstr>
      <vt:lpstr>Other Sprinkler Systems</vt:lpstr>
      <vt:lpstr>Requires 19x more water than first 130 feet</vt:lpstr>
      <vt:lpstr>Factors that Influence  Center Pivot Water Application</vt:lpstr>
      <vt:lpstr>Factors that Influence  Center Pivot Water Application</vt:lpstr>
      <vt:lpstr>Factors that Influence  Center Pivot Water Application</vt:lpstr>
      <vt:lpstr>Factors that Influence  Center Pivot Water Application</vt:lpstr>
      <vt:lpstr>EVAPORATION</vt:lpstr>
      <vt:lpstr>High-Five Hustle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out Sticky Moose!   Go to the link below to complete these three quick questions!   http://bit.ly/1UEAE6C  Voting/Polling Resource: stickymoose.com</dc:title>
  <cp:lastModifiedBy>Jordyn Lechtenberg</cp:lastModifiedBy>
  <cp:revision>56</cp:revision>
  <cp:lastPrinted>2016-06-15T01:59:47Z</cp:lastPrinted>
  <dcterms:modified xsi:type="dcterms:W3CDTF">2017-06-15T14:16:58Z</dcterms:modified>
</cp:coreProperties>
</file>