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4"/>
  </p:notesMasterIdLst>
  <p:handoutMasterIdLst>
    <p:handoutMasterId r:id="rId15"/>
  </p:handoutMasterIdLst>
  <p:sldIdLst>
    <p:sldId id="257" r:id="rId2"/>
    <p:sldId id="258" r:id="rId3"/>
    <p:sldId id="272" r:id="rId4"/>
    <p:sldId id="273" r:id="rId5"/>
    <p:sldId id="274" r:id="rId6"/>
    <p:sldId id="275" r:id="rId7"/>
    <p:sldId id="262" r:id="rId8"/>
    <p:sldId id="276" r:id="rId9"/>
    <p:sldId id="265" r:id="rId10"/>
    <p:sldId id="277" r:id="rId11"/>
    <p:sldId id="278" r:id="rId12"/>
    <p:sldId id="271"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58" autoAdjust="0"/>
  </p:normalViewPr>
  <p:slideViewPr>
    <p:cSldViewPr snapToGrid="0" snapToObjects="1">
      <p:cViewPr varScale="1">
        <p:scale>
          <a:sx n="120" d="100"/>
          <a:sy n="120" d="100"/>
        </p:scale>
        <p:origin x="-1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7FDF43-6E15-7045-8078-2DFECF6BF596}" type="datetimeFigureOut">
              <a:rPr lang="en-US" smtClean="0"/>
              <a:t>6/14/16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9A0697-6459-584A-B8E6-65D2BA32A3DD}" type="slidenum">
              <a:rPr lang="en-US" smtClean="0"/>
              <a:t>‹#›</a:t>
            </a:fld>
            <a:endParaRPr lang="en-US"/>
          </a:p>
        </p:txBody>
      </p:sp>
    </p:spTree>
    <p:extLst>
      <p:ext uri="{BB962C8B-B14F-4D97-AF65-F5344CB8AC3E}">
        <p14:creationId xmlns:p14="http://schemas.microsoft.com/office/powerpoint/2010/main" val="1557019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770208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How does science, technology, engineering and math relate to irrigation? What STEM skills did you use in this lesson? </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How can you use skills used today in different situations? </a:t>
            </a:r>
          </a:p>
          <a:p>
            <a:endParaRPr lang="en-US" dirty="0" smtClean="0"/>
          </a:p>
          <a:p>
            <a:r>
              <a:rPr lang="en-US" sz="1200" b="0" i="0" u="none" strike="noStrike" kern="1200" cap="none" dirty="0" smtClean="0">
                <a:solidFill>
                  <a:schemeClr val="dk1"/>
                </a:solidFill>
                <a:effectLst/>
                <a:latin typeface="Calibri"/>
                <a:ea typeface="Calibri"/>
                <a:cs typeface="Calibri"/>
                <a:sym typeface="Calibri"/>
              </a:rPr>
              <a:t>As you can see, STEM skills and careers are all around us and you were able to experience some of those skills and careers. </a:t>
            </a:r>
          </a:p>
          <a:p>
            <a:r>
              <a:rPr lang="en-US" sz="1200" b="0" i="0" u="none" strike="noStrike" kern="1200"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034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In</a:t>
            </a:r>
            <a:r>
              <a:rPr lang="en-US" sz="1200" b="0" i="0" u="none" strike="noStrike" cap="none" baseline="0" dirty="0" smtClean="0">
                <a:solidFill>
                  <a:schemeClr val="dk1"/>
                </a:solidFill>
                <a:latin typeface="Calibri"/>
                <a:ea typeface="Calibri"/>
                <a:cs typeface="Calibri"/>
                <a:sym typeface="Calibri"/>
              </a:rPr>
              <a:t> their science notebooks, have students jot down their thoughts of the following. </a:t>
            </a:r>
          </a:p>
          <a:p>
            <a:pPr marL="0" marR="0" lvl="0" indent="0" algn="l" rtl="0">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-What is agricultural irrigation?</a:t>
            </a:r>
          </a:p>
          <a:p>
            <a:r>
              <a:rPr lang="en-US" sz="1200" b="0" i="0" u="none" strike="noStrike" kern="1200" cap="none" dirty="0" smtClean="0">
                <a:solidFill>
                  <a:schemeClr val="dk1"/>
                </a:solidFill>
                <a:effectLst/>
                <a:latin typeface="Calibri"/>
                <a:ea typeface="Calibri"/>
                <a:cs typeface="Calibri"/>
                <a:sym typeface="Calibri"/>
              </a:rPr>
              <a:t>-What is the importance of water management in agricultural irrigation? </a:t>
            </a:r>
          </a:p>
          <a:p>
            <a:pPr marL="0" marR="0" lvl="0" indent="0" algn="l" rtl="0">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Learning Objectives</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By the end of the lesson, students should be able to:</a:t>
            </a:r>
          </a:p>
          <a:p>
            <a:pPr lvl="0"/>
            <a:r>
              <a:rPr lang="en-US" sz="1200" b="0" i="0" u="none" strike="noStrike" kern="1200" cap="none" dirty="0" smtClean="0">
                <a:solidFill>
                  <a:schemeClr val="dk1"/>
                </a:solidFill>
                <a:effectLst/>
                <a:latin typeface="Calibri"/>
                <a:ea typeface="Calibri"/>
                <a:cs typeface="Calibri"/>
                <a:sym typeface="Calibri"/>
              </a:rPr>
              <a:t>Define basic irrigation terminology.</a:t>
            </a:r>
          </a:p>
          <a:p>
            <a:pPr lvl="0"/>
            <a:r>
              <a:rPr lang="en-US" sz="1200" b="0" i="0" u="none" strike="noStrike" kern="1200" cap="none" dirty="0" smtClean="0">
                <a:solidFill>
                  <a:schemeClr val="dk1"/>
                </a:solidFill>
                <a:effectLst/>
                <a:latin typeface="Calibri"/>
                <a:ea typeface="Calibri"/>
                <a:cs typeface="Calibri"/>
                <a:sym typeface="Calibri"/>
              </a:rPr>
              <a:t>Explain the importance of irrigation and water management in agriculture and factors that determine irrigation amounts.</a:t>
            </a:r>
          </a:p>
          <a:p>
            <a:pPr lvl="0"/>
            <a:r>
              <a:rPr lang="en-US" sz="1200" b="0" i="0" u="none" strike="noStrike" kern="1200" cap="none" dirty="0" smtClean="0">
                <a:solidFill>
                  <a:schemeClr val="dk1"/>
                </a:solidFill>
                <a:effectLst/>
                <a:latin typeface="Calibri"/>
                <a:ea typeface="Calibri"/>
                <a:cs typeface="Calibri"/>
                <a:sym typeface="Calibri"/>
              </a:rPr>
              <a:t>Identify problems associated with under or over-irrigating crops and provide solutions to those problems</a:t>
            </a:r>
          </a:p>
          <a:p>
            <a:pPr lvl="0"/>
            <a:endParaRPr lang="en-US" sz="1200" b="0" i="0" u="none" strike="noStrike" kern="1200" cap="none" dirty="0" smtClean="0">
              <a:solidFill>
                <a:schemeClr val="dk1"/>
              </a:solidFill>
              <a:effectLst/>
              <a:latin typeface="Calibri"/>
              <a:ea typeface="Calibri"/>
              <a:cs typeface="Calibri"/>
              <a:sym typeface="Calibri"/>
            </a:endParaRPr>
          </a:p>
          <a:p>
            <a:pPr lvl="0"/>
            <a:endParaRPr lang="en-US" sz="1200" b="0" i="0" u="none" strike="noStrike" kern="1200" cap="none" dirty="0" smtClean="0">
              <a:solidFill>
                <a:schemeClr val="dk1"/>
              </a:solidFill>
              <a:effectLst/>
              <a:latin typeface="Calibri"/>
              <a:ea typeface="Calibri"/>
              <a:cs typeface="Calibri"/>
              <a:sym typeface="Calibri"/>
            </a:endParaRPr>
          </a:p>
        </p:txBody>
      </p:sp>
      <p:sp>
        <p:nvSpPr>
          <p:cNvPr id="48" name="Shape 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In</a:t>
            </a:r>
            <a:r>
              <a:rPr lang="en-US" sz="1200" b="0" i="0" u="none" strike="noStrike" cap="none" baseline="0" dirty="0" smtClean="0">
                <a:solidFill>
                  <a:schemeClr val="dk1"/>
                </a:solidFill>
                <a:latin typeface="Calibri"/>
                <a:ea typeface="Calibri"/>
                <a:cs typeface="Calibri"/>
                <a:sym typeface="Calibri"/>
              </a:rPr>
              <a:t> their science notebooks, have students jot down their thoughts of the following. </a:t>
            </a:r>
          </a:p>
          <a:p>
            <a:pPr marL="0" marR="0" lvl="0" indent="0" algn="l" rtl="0">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-What is agricultural irrigation?</a:t>
            </a:r>
          </a:p>
          <a:p>
            <a:r>
              <a:rPr lang="en-US" sz="1200" b="0" i="0" u="none" strike="noStrike" kern="1200" cap="none" dirty="0" smtClean="0">
                <a:solidFill>
                  <a:schemeClr val="dk1"/>
                </a:solidFill>
                <a:effectLst/>
                <a:latin typeface="Calibri"/>
                <a:ea typeface="Calibri"/>
                <a:cs typeface="Calibri"/>
                <a:sym typeface="Calibri"/>
              </a:rPr>
              <a:t>-What is the importance of water management in agricultural irrigation? </a:t>
            </a:r>
          </a:p>
          <a:p>
            <a:pPr marL="0" marR="0" lvl="0" indent="0" algn="l" rtl="0">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Learning Objectives</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By the end of the lesson, students should be able to:</a:t>
            </a:r>
          </a:p>
          <a:p>
            <a:pPr lvl="0"/>
            <a:r>
              <a:rPr lang="en-US" sz="1200" b="0" i="0" u="none" strike="noStrike" kern="1200" cap="none" dirty="0" smtClean="0">
                <a:solidFill>
                  <a:schemeClr val="dk1"/>
                </a:solidFill>
                <a:effectLst/>
                <a:latin typeface="Calibri"/>
                <a:ea typeface="Calibri"/>
                <a:cs typeface="Calibri"/>
                <a:sym typeface="Calibri"/>
              </a:rPr>
              <a:t>Define basic irrigation terminology.</a:t>
            </a:r>
          </a:p>
          <a:p>
            <a:pPr lvl="0"/>
            <a:r>
              <a:rPr lang="en-US" sz="1200" b="0" i="0" u="none" strike="noStrike" kern="1200" cap="none" dirty="0" smtClean="0">
                <a:solidFill>
                  <a:schemeClr val="dk1"/>
                </a:solidFill>
                <a:effectLst/>
                <a:latin typeface="Calibri"/>
                <a:ea typeface="Calibri"/>
                <a:cs typeface="Calibri"/>
                <a:sym typeface="Calibri"/>
              </a:rPr>
              <a:t>Explain the importance of irrigation and water management in agriculture and factors that determine irrigation amounts.</a:t>
            </a:r>
          </a:p>
          <a:p>
            <a:pPr lvl="0"/>
            <a:r>
              <a:rPr lang="en-US" sz="1200" b="0" i="0" u="none" strike="noStrike" kern="1200" cap="none" dirty="0" smtClean="0">
                <a:solidFill>
                  <a:schemeClr val="dk1"/>
                </a:solidFill>
                <a:effectLst/>
                <a:latin typeface="Calibri"/>
                <a:ea typeface="Calibri"/>
                <a:cs typeface="Calibri"/>
                <a:sym typeface="Calibri"/>
              </a:rPr>
              <a:t>Identify problems associated with under or over-irrigating crops and provide solutions to those problems.</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48" name="Shape 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The goal of </a:t>
            </a:r>
            <a:r>
              <a:rPr lang="en-US" sz="1200" b="1" i="0" u="none" strike="noStrike" kern="1200" cap="none" dirty="0" smtClean="0">
                <a:solidFill>
                  <a:schemeClr val="dk1"/>
                </a:solidFill>
                <a:effectLst/>
                <a:latin typeface="Calibri"/>
                <a:ea typeface="Calibri"/>
                <a:cs typeface="Calibri"/>
                <a:sym typeface="Calibri"/>
              </a:rPr>
              <a:t>irrigation management</a:t>
            </a:r>
            <a:r>
              <a:rPr lang="en-US" sz="1200" b="0" i="0" u="none" strike="noStrike" kern="1200" cap="none" dirty="0" smtClean="0">
                <a:solidFill>
                  <a:schemeClr val="dk1"/>
                </a:solidFill>
                <a:effectLst/>
                <a:latin typeface="Calibri"/>
                <a:ea typeface="Calibri"/>
                <a:cs typeface="Calibri"/>
                <a:sym typeface="Calibri"/>
              </a:rPr>
              <a:t> is to use water in the most profitable way at sustainable production levels. For production agriculture, this generally means supplementing precipitation with irrigation when crop water demand is high. For example, recent years there have been declines in groundwater levels in Nebraska, almost statewide, and other High Plains states. Considerable areas of Nebraska are considered fully or over-appropriated. This means that in those </a:t>
            </a:r>
            <a:r>
              <a:rPr lang="en-US" sz="1200" b="1" i="0" u="none" strike="noStrike" kern="1200" cap="none" dirty="0" smtClean="0">
                <a:solidFill>
                  <a:schemeClr val="dk1"/>
                </a:solidFill>
                <a:effectLst/>
                <a:latin typeface="Calibri"/>
                <a:ea typeface="Calibri"/>
                <a:cs typeface="Calibri"/>
                <a:sym typeface="Calibri"/>
              </a:rPr>
              <a:t>over-appropriated areas</a:t>
            </a:r>
            <a:r>
              <a:rPr lang="en-US" sz="1200" b="0" i="0" u="none" strike="noStrike" kern="1200" cap="none" dirty="0" smtClean="0">
                <a:solidFill>
                  <a:schemeClr val="dk1"/>
                </a:solidFill>
                <a:effectLst/>
                <a:latin typeface="Calibri"/>
                <a:ea typeface="Calibri"/>
                <a:cs typeface="Calibri"/>
                <a:sym typeface="Calibri"/>
              </a:rPr>
              <a:t>, there will be no new development of irrigated acres. In </a:t>
            </a:r>
            <a:r>
              <a:rPr lang="en-US" sz="1200" b="1" i="0" u="none" strike="noStrike" kern="1200" cap="none" dirty="0" smtClean="0">
                <a:solidFill>
                  <a:schemeClr val="dk1"/>
                </a:solidFill>
                <a:effectLst/>
                <a:latin typeface="Calibri"/>
                <a:ea typeface="Calibri"/>
                <a:cs typeface="Calibri"/>
                <a:sym typeface="Calibri"/>
              </a:rPr>
              <a:t>fully appropriated areas</a:t>
            </a:r>
            <a:r>
              <a:rPr lang="en-US" sz="1200" b="0" i="0" u="none" strike="noStrike" kern="1200" cap="none" dirty="0" smtClean="0">
                <a:solidFill>
                  <a:schemeClr val="dk1"/>
                </a:solidFill>
                <a:effectLst/>
                <a:latin typeface="Calibri"/>
                <a:ea typeface="Calibri"/>
                <a:cs typeface="Calibri"/>
                <a:sym typeface="Calibri"/>
              </a:rPr>
              <a:t>, the water demand and use are relatively in balance and the basin or watershed cannot sustain additional water use development.  Additional areas that are not considered fully or over-appropriated have established regulations limiting the expansion of irrigated acres.</a:t>
            </a:r>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endParaRPr lang="en-US" sz="1200" b="0" i="0" u="none" strike="noStrike" kern="1200" cap="none" dirty="0" smtClean="0">
              <a:solidFill>
                <a:schemeClr val="dk1"/>
              </a:solidFill>
              <a:effectLst/>
              <a:latin typeface="Calibri"/>
              <a:ea typeface="Calibri"/>
              <a:cs typeface="Calibri"/>
              <a:sym typeface="Calibri"/>
            </a:endParaRPr>
          </a:p>
          <a:p>
            <a:r>
              <a:rPr lang="en-US" sz="1200" b="1" i="1" u="none" strike="noStrike" kern="1200" cap="none" dirty="0" smtClean="0">
                <a:solidFill>
                  <a:schemeClr val="dk1"/>
                </a:solidFill>
                <a:effectLst/>
                <a:latin typeface="Calibri"/>
                <a:ea typeface="Calibri"/>
                <a:cs typeface="Calibri"/>
                <a:sym typeface="Calibri"/>
              </a:rPr>
              <a:t>Did you know?</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Efficient irrigation systems and water management practices can help maintain farm profitability in an era of increasingly limited and more costly water supplies.</a:t>
            </a:r>
            <a:endParaRPr lang="en-US" sz="1200" b="0" i="0" u="none" strike="noStrike" kern="1200" cap="none" dirty="0" smtClean="0">
              <a:solidFill>
                <a:schemeClr val="dk1"/>
              </a:solidFill>
              <a:effectLst/>
              <a:latin typeface="Calibri"/>
              <a:ea typeface="Calibri"/>
              <a:cs typeface="Calibri"/>
              <a:sym typeface="Calibri"/>
            </a:endParaRPr>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480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dk1"/>
                </a:solidFill>
                <a:effectLst/>
                <a:latin typeface="Calibri"/>
                <a:ea typeface="Calibri"/>
                <a:cs typeface="Calibri"/>
                <a:sym typeface="Calibri"/>
              </a:rPr>
              <a:t>Why did irrigation first start?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Supplement the crop with needed water so it wouldn’t die</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 </a:t>
            </a:r>
          </a:p>
          <a:p>
            <a:r>
              <a:rPr lang="en-US" sz="1200" b="1" i="0" u="none" strike="noStrike" kern="1200" cap="none" dirty="0" smtClean="0">
                <a:solidFill>
                  <a:schemeClr val="dk1"/>
                </a:solidFill>
                <a:effectLst/>
                <a:latin typeface="Calibri"/>
                <a:ea typeface="Calibri"/>
                <a:cs typeface="Calibri"/>
                <a:sym typeface="Calibri"/>
              </a:rPr>
              <a:t>Why is irrigation important?</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It not only makes a significant contribution to the value of U.S. agricultural production, but also has implications on livestock production and consumer food prices and food security.</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 </a:t>
            </a:r>
          </a:p>
          <a:p>
            <a:r>
              <a:rPr lang="en-US" sz="1200" b="1" i="0" u="none" strike="noStrike" kern="1200" cap="none" dirty="0" smtClean="0">
                <a:solidFill>
                  <a:schemeClr val="dk1"/>
                </a:solidFill>
                <a:effectLst/>
                <a:latin typeface="Calibri"/>
                <a:ea typeface="Calibri"/>
                <a:cs typeface="Calibri"/>
                <a:sym typeface="Calibri"/>
              </a:rPr>
              <a:t>What careers work with irrigation?</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Have youth brainstorm careers; then share as a group.</a:t>
            </a:r>
          </a:p>
          <a:p>
            <a:r>
              <a:rPr lang="en-US" sz="1200" b="0" i="1" u="none" strike="noStrike" kern="1200" cap="none" dirty="0" smtClean="0">
                <a:solidFill>
                  <a:schemeClr val="dk1"/>
                </a:solidFill>
                <a:effectLst/>
                <a:latin typeface="Calibri"/>
                <a:ea typeface="Calibri"/>
                <a:cs typeface="Calibri"/>
                <a:sym typeface="Calibri"/>
              </a:rPr>
              <a:t>Possibilities include: farmer, agronomist, irrigation manufacturers, engineers, software developers, researchers, pivot &amp; irrigation equipment sales, community planners, etc. </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871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Today we are agronomists; you will explore why irrigation is important and you will have the opportunity to determine factors that should be taken into consideration when irrigating. First, your friends want to know why farmers irrigate and why it is important. </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Using resources such as the </a:t>
            </a:r>
            <a:r>
              <a:rPr lang="en-US" sz="1200" b="0" i="0" u="sng" strike="noStrike" kern="1200" cap="none" dirty="0" smtClean="0">
                <a:solidFill>
                  <a:schemeClr val="dk1"/>
                </a:solidFill>
                <a:effectLst/>
                <a:latin typeface="Calibri"/>
                <a:ea typeface="Calibri"/>
                <a:cs typeface="Calibri"/>
                <a:sym typeface="Calibri"/>
              </a:rPr>
              <a:t>Agricultural Water Management Guide</a:t>
            </a:r>
            <a:r>
              <a:rPr lang="en-US" sz="1200" b="0" i="0" u="none" strike="noStrike" kern="1200" cap="none" dirty="0" smtClean="0">
                <a:solidFill>
                  <a:schemeClr val="dk1"/>
                </a:solidFill>
                <a:effectLst/>
                <a:latin typeface="Calibri"/>
                <a:ea typeface="Calibri"/>
                <a:cs typeface="Calibri"/>
                <a:sym typeface="Calibri"/>
              </a:rPr>
              <a:t> and other internet tools, create an info graphic which illustrates the impact irrigation has on agriculture and society. Free internet sources such as </a:t>
            </a:r>
            <a:r>
              <a:rPr lang="en-US" sz="1200" b="0" i="0" u="none" strike="noStrike" kern="1200" cap="none" dirty="0" err="1" smtClean="0">
                <a:solidFill>
                  <a:schemeClr val="dk1"/>
                </a:solidFill>
                <a:effectLst/>
                <a:latin typeface="Calibri"/>
                <a:ea typeface="Calibri"/>
                <a:cs typeface="Calibri"/>
                <a:sym typeface="Calibri"/>
              </a:rPr>
              <a:t>piktochart.com</a:t>
            </a:r>
            <a:r>
              <a:rPr lang="en-US" sz="1200" b="0" i="0" u="none" strike="noStrike" kern="1200" cap="none" dirty="0" smtClean="0">
                <a:solidFill>
                  <a:schemeClr val="dk1"/>
                </a:solidFill>
                <a:effectLst/>
                <a:latin typeface="Calibri"/>
                <a:ea typeface="Calibri"/>
                <a:cs typeface="Calibri"/>
                <a:sym typeface="Calibri"/>
              </a:rPr>
              <a:t> or </a:t>
            </a:r>
            <a:r>
              <a:rPr lang="en-US" sz="1200" b="0" i="0" u="none" strike="noStrike" kern="1200" cap="none" dirty="0" err="1" smtClean="0">
                <a:solidFill>
                  <a:schemeClr val="dk1"/>
                </a:solidFill>
                <a:effectLst/>
                <a:latin typeface="Calibri"/>
                <a:ea typeface="Calibri"/>
                <a:cs typeface="Calibri"/>
                <a:sym typeface="Calibri"/>
              </a:rPr>
              <a:t>canva.com</a:t>
            </a:r>
            <a:r>
              <a:rPr lang="en-US" sz="1200" b="0" i="0" u="none" strike="noStrike" kern="1200" cap="none" dirty="0" smtClean="0">
                <a:solidFill>
                  <a:schemeClr val="dk1"/>
                </a:solidFill>
                <a:effectLst/>
                <a:latin typeface="Calibri"/>
                <a:ea typeface="Calibri"/>
                <a:cs typeface="Calibri"/>
                <a:sym typeface="Calibri"/>
              </a:rPr>
              <a:t> may be used for an electronic version. Youth may also draw by hand if so desired in their notebooks or science journals, as applicable. </a:t>
            </a:r>
          </a:p>
          <a:p>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(This can be given as homework or worked on during class with teacher guidance and students can share their info graphics if time allows.)</a:t>
            </a:r>
          </a:p>
          <a:p>
            <a:r>
              <a:rPr lang="en-US" sz="1200" b="1" i="0" u="none" strike="noStrike" kern="1200" cap="none" dirty="0" smtClean="0">
                <a:solidFill>
                  <a:schemeClr val="dk1"/>
                </a:solidFill>
                <a:effectLst/>
                <a:latin typeface="Calibri"/>
                <a:ea typeface="Calibri"/>
                <a:cs typeface="Calibri"/>
                <a:sym typeface="Calibri"/>
              </a:rPr>
              <a:t>FREE Info graphic sites:</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err="1" smtClean="0">
                <a:solidFill>
                  <a:schemeClr val="dk1"/>
                </a:solidFill>
                <a:effectLst/>
                <a:latin typeface="Calibri"/>
                <a:ea typeface="Calibri"/>
                <a:cs typeface="Calibri"/>
                <a:sym typeface="Calibri"/>
              </a:rPr>
              <a:t>Piktochart.com</a:t>
            </a:r>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err="1" smtClean="0">
                <a:solidFill>
                  <a:schemeClr val="dk1"/>
                </a:solidFill>
                <a:effectLst/>
                <a:latin typeface="Calibri"/>
                <a:ea typeface="Calibri"/>
                <a:cs typeface="Calibri"/>
                <a:sym typeface="Calibri"/>
              </a:rPr>
              <a:t>Canva.com</a:t>
            </a:r>
            <a:endParaRPr lang="en-US" sz="1200" b="0" i="0" u="none" strike="noStrike" kern="1200" cap="none" dirty="0" smtClean="0">
              <a:solidFill>
                <a:schemeClr val="dk1"/>
              </a:solidFill>
              <a:effectLst/>
              <a:latin typeface="Calibri"/>
              <a:ea typeface="Calibri"/>
              <a:cs typeface="Calibri"/>
              <a:sym typeface="Calibri"/>
            </a:endParaRPr>
          </a:p>
          <a:p>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059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Now that you as an agronomist have explained the importance of agricultural irrigation, your client has three plants and it is your job to investigate if any problems have occurred with them. You will need to advise your client, a farmer how to effectively manage irrigation in his operation. </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First, we need to define basic irrigation terms and concepts. </a:t>
            </a:r>
          </a:p>
          <a:p>
            <a:r>
              <a:rPr lang="en-US" sz="1200" b="0" i="0" u="none" strike="noStrike" kern="1200" cap="none" dirty="0" smtClean="0">
                <a:solidFill>
                  <a:schemeClr val="dk1"/>
                </a:solidFill>
                <a:effectLst/>
                <a:latin typeface="Calibri"/>
                <a:ea typeface="Calibri"/>
                <a:cs typeface="Calibri"/>
                <a:sym typeface="Calibri"/>
              </a:rPr>
              <a:t>Share/Pair: With a partner jot down key concepts the following words possess or how they impact irrigation. </a:t>
            </a:r>
          </a:p>
          <a:p>
            <a:r>
              <a:rPr lang="en-US" sz="1200" b="0" i="0" u="none" strike="noStrike" kern="1200" cap="none" dirty="0" smtClean="0">
                <a:solidFill>
                  <a:schemeClr val="dk1"/>
                </a:solidFill>
                <a:effectLst/>
                <a:latin typeface="Calibri"/>
                <a:ea typeface="Calibri"/>
                <a:cs typeface="Calibri"/>
                <a:sym typeface="Calibri"/>
              </a:rPr>
              <a:t> </a:t>
            </a:r>
          </a:p>
          <a:p>
            <a:r>
              <a:rPr lang="en-US" sz="1200" b="1" i="0" u="none" strike="noStrike" kern="1200" cap="none" dirty="0" smtClean="0">
                <a:solidFill>
                  <a:schemeClr val="dk1"/>
                </a:solidFill>
                <a:effectLst/>
                <a:latin typeface="Calibri"/>
                <a:ea typeface="Calibri"/>
                <a:cs typeface="Calibri"/>
                <a:sym typeface="Calibri"/>
              </a:rPr>
              <a:t>Soil water </a:t>
            </a:r>
            <a:r>
              <a:rPr lang="en-US" sz="1200" b="0" i="1" u="none" strike="noStrike" kern="1200" cap="none" dirty="0" smtClean="0">
                <a:solidFill>
                  <a:schemeClr val="dk1"/>
                </a:solidFill>
                <a:effectLst/>
                <a:latin typeface="Calibri"/>
                <a:ea typeface="Calibri"/>
                <a:cs typeface="Calibri"/>
                <a:sym typeface="Calibri"/>
              </a:rPr>
              <a:t>(Ground water is subsurface water in sufficient quantity that wells or springs can use it.)</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Available soil water </a:t>
            </a:r>
            <a:r>
              <a:rPr lang="en-US" sz="1200" b="0" i="1" u="none" strike="noStrike" kern="1200" cap="none" dirty="0" smtClean="0">
                <a:solidFill>
                  <a:schemeClr val="dk1"/>
                </a:solidFill>
                <a:effectLst/>
                <a:latin typeface="Calibri"/>
                <a:ea typeface="Calibri"/>
                <a:cs typeface="Calibri"/>
                <a:sym typeface="Calibri"/>
              </a:rPr>
              <a:t>(It is the amount of water held by the soil between field capacity and permanent wilting point.)</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Excess soil water or gravitational water </a:t>
            </a:r>
            <a:r>
              <a:rPr lang="en-US" sz="1200" b="0" i="1" u="none" strike="noStrike" kern="1200" cap="none" dirty="0" smtClean="0">
                <a:solidFill>
                  <a:schemeClr val="dk1"/>
                </a:solidFill>
                <a:effectLst/>
                <a:latin typeface="Calibri"/>
                <a:ea typeface="Calibri"/>
                <a:cs typeface="Calibri"/>
                <a:sym typeface="Calibri"/>
              </a:rPr>
              <a:t>(Since drainage takes time, plants may use part of the excess water before it moves out of the root zone.)</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Field Capacity </a:t>
            </a:r>
            <a:r>
              <a:rPr lang="en-US" sz="1200" b="0" i="1" u="none" strike="noStrike" kern="1200" cap="none" dirty="0" smtClean="0">
                <a:solidFill>
                  <a:schemeClr val="dk1"/>
                </a:solidFill>
                <a:effectLst/>
                <a:latin typeface="Calibri"/>
                <a:ea typeface="Calibri"/>
                <a:cs typeface="Calibri"/>
                <a:sym typeface="Calibri"/>
              </a:rPr>
              <a:t>(It is the amount of water remaining in a soil after the soil has been saturated and allowed to drain freely for approximately 24 hours.)</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Permanent wilting point </a:t>
            </a:r>
            <a:r>
              <a:rPr lang="en-US" sz="1200" b="0" i="1" u="none" strike="noStrike" kern="1200" cap="none" dirty="0" smtClean="0">
                <a:solidFill>
                  <a:schemeClr val="dk1"/>
                </a:solidFill>
                <a:effectLst/>
                <a:latin typeface="Calibri"/>
                <a:ea typeface="Calibri"/>
                <a:cs typeface="Calibri"/>
                <a:sym typeface="Calibri"/>
              </a:rPr>
              <a:t>(When plants have removed all of the available water from a given soil, they wilt and will not recover.)</a:t>
            </a:r>
          </a:p>
          <a:p>
            <a:endParaRPr lang="en-US" sz="1200" b="0" i="1"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Terms</a:t>
            </a:r>
            <a:r>
              <a:rPr lang="en-US" sz="1200" b="0" i="0" u="none" strike="noStrike" kern="1200" cap="none" dirty="0" smtClean="0">
                <a:solidFill>
                  <a:schemeClr val="dk1"/>
                </a:solidFill>
                <a:effectLst/>
                <a:latin typeface="Calibri"/>
                <a:ea typeface="Calibri"/>
                <a:cs typeface="Calibri"/>
                <a:sym typeface="Calibri"/>
              </a:rPr>
              <a:t> </a:t>
            </a:r>
          </a:p>
          <a:p>
            <a:r>
              <a:rPr lang="en-US" sz="1200" b="1" i="0" u="none" strike="noStrike" kern="1200" cap="none" dirty="0" smtClean="0">
                <a:solidFill>
                  <a:schemeClr val="dk1"/>
                </a:solidFill>
                <a:effectLst/>
                <a:latin typeface="Calibri"/>
                <a:ea typeface="Calibri"/>
                <a:cs typeface="Calibri"/>
                <a:sym typeface="Calibri"/>
              </a:rPr>
              <a:t>Soil water</a:t>
            </a:r>
            <a:r>
              <a:rPr lang="en-US" sz="1200" b="0" i="0" u="none" strike="noStrike" kern="1200" cap="none" dirty="0" smtClean="0">
                <a:solidFill>
                  <a:schemeClr val="dk1"/>
                </a:solidFill>
                <a:effectLst/>
                <a:latin typeface="Calibri"/>
                <a:ea typeface="Calibri"/>
                <a:cs typeface="Calibri"/>
                <a:sym typeface="Calibri"/>
              </a:rPr>
              <a:t>: water contained within or flowing through the soil profile. Surface water must infiltrate the soil profile to become soil water. </a:t>
            </a:r>
            <a:br>
              <a:rPr lang="en-US" sz="1200" b="0" i="0" u="none" strike="noStrike" kern="1200" cap="none" dirty="0" smtClean="0">
                <a:solidFill>
                  <a:schemeClr val="dk1"/>
                </a:solidFill>
                <a:effectLst/>
                <a:latin typeface="Calibri"/>
                <a:ea typeface="Calibri"/>
                <a:cs typeface="Calibri"/>
                <a:sym typeface="Calibri"/>
              </a:rPr>
            </a:b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Excess soil water or gravitational water</a:t>
            </a:r>
            <a:r>
              <a:rPr lang="en-US" sz="1200" b="0" i="0" u="none" strike="noStrike" kern="1200" cap="none" dirty="0" smtClean="0">
                <a:solidFill>
                  <a:schemeClr val="dk1"/>
                </a:solidFill>
                <a:effectLst/>
                <a:latin typeface="Calibri"/>
                <a:ea typeface="Calibri"/>
                <a:cs typeface="Calibri"/>
                <a:sym typeface="Calibri"/>
              </a:rPr>
              <a:t>: water that drains or readily percolates below the active root zone by the force of gravity. </a:t>
            </a:r>
          </a:p>
          <a:p>
            <a:r>
              <a:rPr lang="en-US" sz="1200" b="0" i="0" u="none" strike="noStrike" kern="1200" cap="none" dirty="0" smtClean="0">
                <a:solidFill>
                  <a:schemeClr val="dk1"/>
                </a:solidFill>
                <a:effectLst/>
                <a:latin typeface="Calibri"/>
                <a:ea typeface="Calibri"/>
                <a:cs typeface="Calibri"/>
                <a:sym typeface="Calibri"/>
              </a:rPr>
              <a:t> </a:t>
            </a:r>
          </a:p>
          <a:p>
            <a:r>
              <a:rPr lang="en-US" sz="1200" b="1" i="0" u="none" strike="noStrike" kern="1200" cap="none" dirty="0" smtClean="0">
                <a:solidFill>
                  <a:schemeClr val="dk1"/>
                </a:solidFill>
                <a:effectLst/>
                <a:latin typeface="Calibri"/>
                <a:ea typeface="Calibri"/>
                <a:cs typeface="Calibri"/>
                <a:sym typeface="Calibri"/>
              </a:rPr>
              <a:t>Available soil water</a:t>
            </a:r>
            <a:r>
              <a:rPr lang="en-US" sz="1200" b="0" i="0" u="none" strike="noStrike" kern="1200" cap="none" dirty="0" smtClean="0">
                <a:solidFill>
                  <a:schemeClr val="dk1"/>
                </a:solidFill>
                <a:effectLst/>
                <a:latin typeface="Calibri"/>
                <a:ea typeface="Calibri"/>
                <a:cs typeface="Calibri"/>
                <a:sym typeface="Calibri"/>
              </a:rPr>
              <a:t>: water that is retained in the soil and can be extracted by the plant. The available soil water is most important for crop production. </a:t>
            </a:r>
          </a:p>
          <a:p>
            <a:r>
              <a:rPr lang="en-US" sz="1200" b="0" i="0" u="none" strike="noStrike" kern="1200" cap="none" dirty="0" smtClean="0">
                <a:solidFill>
                  <a:schemeClr val="dk1"/>
                </a:solidFill>
                <a:effectLst/>
                <a:latin typeface="Calibri"/>
                <a:ea typeface="Calibri"/>
                <a:cs typeface="Calibri"/>
                <a:sym typeface="Calibri"/>
              </a:rPr>
              <a:t> </a:t>
            </a:r>
          </a:p>
          <a:p>
            <a:r>
              <a:rPr lang="en-US" sz="1200" b="1" i="0" u="none" strike="noStrike" kern="1200" cap="none" dirty="0" smtClean="0">
                <a:solidFill>
                  <a:schemeClr val="dk1"/>
                </a:solidFill>
                <a:effectLst/>
                <a:latin typeface="Calibri"/>
                <a:ea typeface="Calibri"/>
                <a:cs typeface="Calibri"/>
                <a:sym typeface="Calibri"/>
              </a:rPr>
              <a:t>Field capacity</a:t>
            </a:r>
            <a:r>
              <a:rPr lang="en-US" sz="1200" b="0" i="0" u="none" strike="noStrike" kern="1200" cap="none" dirty="0" smtClean="0">
                <a:solidFill>
                  <a:schemeClr val="dk1"/>
                </a:solidFill>
                <a:effectLst/>
                <a:latin typeface="Calibri"/>
                <a:ea typeface="Calibri"/>
                <a:cs typeface="Calibri"/>
                <a:sym typeface="Calibri"/>
              </a:rPr>
              <a:t>: the water content of a soil at the upper limit of the available soil water range</a:t>
            </a:r>
          </a:p>
          <a:p>
            <a:r>
              <a:rPr lang="en-US" sz="1200" b="0" i="0" u="none" strike="noStrike" kern="1200" cap="none" dirty="0" smtClean="0">
                <a:solidFill>
                  <a:schemeClr val="dk1"/>
                </a:solidFill>
                <a:effectLst/>
                <a:latin typeface="Calibri"/>
                <a:ea typeface="Calibri"/>
                <a:cs typeface="Calibri"/>
                <a:sym typeface="Calibri"/>
              </a:rPr>
              <a:t> </a:t>
            </a:r>
          </a:p>
          <a:p>
            <a:r>
              <a:rPr lang="en-US" sz="1200" b="1" i="0" u="none" strike="noStrike" kern="1200" cap="none" dirty="0" smtClean="0">
                <a:solidFill>
                  <a:schemeClr val="dk1"/>
                </a:solidFill>
                <a:effectLst/>
                <a:latin typeface="Calibri"/>
                <a:ea typeface="Calibri"/>
                <a:cs typeface="Calibri"/>
                <a:sym typeface="Calibri"/>
              </a:rPr>
              <a:t>Permanent wilting point</a:t>
            </a:r>
            <a:r>
              <a:rPr lang="en-US" sz="1200" b="0" i="0" u="none" strike="noStrike" kern="1200" cap="none" dirty="0" smtClean="0">
                <a:solidFill>
                  <a:schemeClr val="dk1"/>
                </a:solidFill>
                <a:effectLst/>
                <a:latin typeface="Calibri"/>
                <a:ea typeface="Calibri"/>
                <a:cs typeface="Calibri"/>
                <a:sym typeface="Calibri"/>
              </a:rPr>
              <a:t>: the lower limit of the available soil water range. </a:t>
            </a:r>
          </a:p>
          <a:p>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Show youth the following picture, or draw it out to illustrate the concept of available water, field capacity and permanent wilting point. Hand out field capacity and permanent wilting point to put in their science notebook.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654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200" b="1" i="0" u="none" strike="noStrike" kern="1200" cap="none" dirty="0" smtClean="0">
                <a:solidFill>
                  <a:schemeClr val="dk1"/>
                </a:solidFill>
                <a:effectLst/>
                <a:latin typeface="Calibri"/>
                <a:ea typeface="Calibri"/>
                <a:cs typeface="Calibri"/>
                <a:sym typeface="Calibri"/>
              </a:rPr>
              <a:t>The farmer calls you, the agronomist out to look at these three plants that represent three fields. Plants are the same hybrid &amp; variety with similar soil types. </a:t>
            </a:r>
            <a:endParaRPr lang="en-US" sz="1200" b="0" i="0" u="none" strike="noStrike" kern="1200" cap="none" dirty="0" smtClean="0">
              <a:solidFill>
                <a:schemeClr val="dk1"/>
              </a:solidFill>
              <a:effectLst/>
              <a:latin typeface="Calibri"/>
              <a:ea typeface="Calibri"/>
              <a:cs typeface="Calibri"/>
              <a:sym typeface="Calibri"/>
            </a:endParaRPr>
          </a:p>
          <a:p>
            <a:r>
              <a:rPr lang="en-US" sz="1200" b="1" i="1"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What are the differences between these plants? </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      </a:t>
            </a:r>
            <a:r>
              <a:rPr lang="en-US" sz="1200" b="0" i="1" u="none" strike="noStrike" kern="1200" cap="none" dirty="0" smtClean="0">
                <a:solidFill>
                  <a:schemeClr val="dk1"/>
                </a:solidFill>
                <a:effectLst/>
                <a:latin typeface="Calibri"/>
                <a:ea typeface="Calibri"/>
                <a:cs typeface="Calibri"/>
                <a:sym typeface="Calibri"/>
              </a:rPr>
              <a:t>One should be healthy, the others should be stressed, yellowed,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      dying or possibly even dead. </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What types of conditions do you think were present for each plant?</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    One was flooded, one had optimal water conditions, one had very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     little water. </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What can we learn from these three plants/fields?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    Plants require a certain amount of water to thrive.</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Adopting proper irrigation management strategies can reduce negative impacts of over-irrigation and provide a balance between the crop water requirements and available water. Over-irrigation leads to water loss, increases energy use for pumping, causes leaching of nitrogen and other micronutrients and wastes time.</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What factors will affect the amount of irrigation water applied? Jot these down in your science notebooks.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Measure soil water status, rainfall, irrigation water applied, estimating crop water use, type of crop, stage of crop’s growth, take into account weather related factors such as humidity, temperature and wind, etc.</a:t>
            </a:r>
          </a:p>
          <a:p>
            <a:endParaRPr lang="en-US" sz="1200" b="0" i="1"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Discuss…</a:t>
            </a:r>
            <a:r>
              <a:rPr lang="en-US" sz="1200" b="0" i="0" u="none" strike="noStrike" kern="1200" cap="none" dirty="0" smtClean="0">
                <a:solidFill>
                  <a:schemeClr val="dk1"/>
                </a:solidFill>
                <a:effectLst/>
                <a:latin typeface="Calibri"/>
                <a:ea typeface="Calibri"/>
                <a:cs typeface="Calibri"/>
                <a:sym typeface="Calibri"/>
              </a:rPr>
              <a:t> </a:t>
            </a:r>
          </a:p>
          <a:p>
            <a:r>
              <a:rPr lang="en-US" sz="1200" b="1" i="0" u="none" strike="noStrike" kern="1200" cap="none" dirty="0" smtClean="0">
                <a:solidFill>
                  <a:schemeClr val="dk1"/>
                </a:solidFill>
                <a:effectLst/>
                <a:latin typeface="Calibri"/>
                <a:ea typeface="Calibri"/>
                <a:cs typeface="Calibri"/>
                <a:sym typeface="Calibri"/>
              </a:rPr>
              <a:t>What happens to crops that receive excess water?</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They will “drown” out b/c they need oxygen to survive</a:t>
            </a:r>
          </a:p>
          <a:p>
            <a:r>
              <a:rPr lang="en-US" sz="1200" b="0" i="1"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The impact of excess water on crop growth and yield is influenced by crop type, soil characteristics, duration of excess water or flooding, initial soil water and nitrogen status of the soil before flooding, crop stage, air temperature, etc.</a:t>
            </a:r>
          </a:p>
          <a:p>
            <a:endParaRPr lang="en-US" sz="1200" b="0" i="0" u="none" strike="noStrike" kern="1200" cap="none" dirty="0" smtClean="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77" name="Shape 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540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1" i="0" u="none" strike="noStrike" kern="1200" cap="none" dirty="0" smtClean="0">
                <a:solidFill>
                  <a:schemeClr val="dk1"/>
                </a:solidFill>
                <a:effectLst/>
                <a:latin typeface="Calibri"/>
                <a:ea typeface="Calibri"/>
                <a:cs typeface="Calibri"/>
                <a:sym typeface="Calibri"/>
              </a:rPr>
              <a:t>Apply/Generalize to Your Life</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So now you are all agronomists!  What are were some things you found out as you learned about irrigation? </a:t>
            </a:r>
          </a:p>
          <a:p>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EXTRA REVIEW</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Create a chart labeled What We Learned in your Science Notebook, which might include: irrigation management goal, terms defined, careers related to irrigation, impacts of over/under irrigation, etc. </a:t>
            </a:r>
          </a:p>
          <a:p>
            <a:pPr lvl="0">
              <a:spcBef>
                <a:spcPts val="0"/>
              </a:spcBef>
              <a:buNone/>
            </a:pPr>
            <a:endParaRPr dirty="0"/>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allout / Sub-section">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1600200"/>
            <a:ext cx="8229600" cy="3657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584200"/>
            <a:ext cx="8229600" cy="1143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5" name="Shape 15"/>
          <p:cNvSpPr txBox="1">
            <a:spLocks noGrp="1"/>
          </p:cNvSpPr>
          <p:nvPr>
            <p:ph type="body" idx="1"/>
          </p:nvPr>
        </p:nvSpPr>
        <p:spPr>
          <a:xfrm>
            <a:off x="762000" y="1498600"/>
            <a:ext cx="7543800" cy="4673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6" name="Shape 16"/>
          <p:cNvSpPr/>
          <p:nvPr/>
        </p:nvSpPr>
        <p:spPr>
          <a:xfrm>
            <a:off x="8382000" y="5562600"/>
            <a:ext cx="609599" cy="8127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 name="Shape 17"/>
          <p:cNvSpPr/>
          <p:nvPr/>
        </p:nvSpPr>
        <p:spPr>
          <a:xfrm>
            <a:off x="0" y="304800"/>
            <a:ext cx="9144000" cy="6172199"/>
          </a:xfrm>
          <a:prstGeom prst="rect">
            <a:avLst/>
          </a:prstGeom>
          <a:solidFill>
            <a:schemeClr val="lt1"/>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8" name="Shape 18"/>
          <p:cNvPicPr preferRelativeResize="0"/>
          <p:nvPr/>
        </p:nvPicPr>
        <p:blipFill rotWithShape="1">
          <a:blip r:embed="rId2">
            <a:alphaModFix/>
          </a:blip>
          <a:srcRect/>
          <a:stretch/>
        </p:blipFill>
        <p:spPr>
          <a:xfrm>
            <a:off x="7848600" y="5486400"/>
            <a:ext cx="1127759" cy="7985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914400" y="5384800"/>
            <a:ext cx="7239000" cy="711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lt1"/>
              </a:buClr>
              <a:buFont typeface="Arial"/>
              <a:buNone/>
              <a:defRPr sz="24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title"/>
          </p:nvPr>
        </p:nvSpPr>
        <p:spPr>
          <a:xfrm>
            <a:off x="457200" y="4648200"/>
            <a:ext cx="8229600" cy="1143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 name="Shape 22"/>
          <p:cNvSpPr>
            <a:spLocks noGrp="1"/>
          </p:cNvSpPr>
          <p:nvPr>
            <p:ph type="pic" idx="2"/>
          </p:nvPr>
        </p:nvSpPr>
        <p:spPr>
          <a:xfrm>
            <a:off x="0" y="381000"/>
            <a:ext cx="9144000" cy="3886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pic>
        <p:nvPicPr>
          <p:cNvPr id="23" name="Shape 23"/>
          <p:cNvPicPr preferRelativeResize="0"/>
          <p:nvPr/>
        </p:nvPicPr>
        <p:blipFill rotWithShape="1">
          <a:blip r:embed="rId2">
            <a:alphaModFix/>
          </a:blip>
          <a:srcRect/>
          <a:stretch/>
        </p:blipFill>
        <p:spPr>
          <a:xfrm>
            <a:off x="3429000" y="6132576"/>
            <a:ext cx="2188464" cy="4968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ull Picture">
    <p:spTree>
      <p:nvGrpSpPr>
        <p:cNvPr id="1" name="Shape 24"/>
        <p:cNvGrpSpPr/>
        <p:nvPr/>
      </p:nvGrpSpPr>
      <p:grpSpPr>
        <a:xfrm>
          <a:off x="0" y="0"/>
          <a:ext cx="0" cy="0"/>
          <a:chOff x="0" y="0"/>
          <a:chExt cx="0" cy="0"/>
        </a:xfrm>
      </p:grpSpPr>
      <p:sp>
        <p:nvSpPr>
          <p:cNvPr id="25" name="Shape 25"/>
          <p:cNvSpPr>
            <a:spLocks noGrp="1"/>
          </p:cNvSpPr>
          <p:nvPr>
            <p:ph type="pic" idx="2"/>
          </p:nvPr>
        </p:nvSpPr>
        <p:spPr>
          <a:xfrm>
            <a:off x="0" y="304800"/>
            <a:ext cx="9144000" cy="61721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 Pictures">
    <p:spTree>
      <p:nvGrpSpPr>
        <p:cNvPr id="1" name="Shape 26"/>
        <p:cNvGrpSpPr/>
        <p:nvPr/>
      </p:nvGrpSpPr>
      <p:grpSpPr>
        <a:xfrm>
          <a:off x="0" y="0"/>
          <a:ext cx="0" cy="0"/>
          <a:chOff x="0" y="0"/>
          <a:chExt cx="0" cy="0"/>
        </a:xfrm>
      </p:grpSpPr>
      <p:sp>
        <p:nvSpPr>
          <p:cNvPr id="27" name="Shape 27"/>
          <p:cNvSpPr>
            <a:spLocks noGrp="1"/>
          </p:cNvSpPr>
          <p:nvPr>
            <p:ph type="pic" idx="2"/>
          </p:nvPr>
        </p:nvSpPr>
        <p:spPr>
          <a:xfrm>
            <a:off x="0" y="304800"/>
            <a:ext cx="4495800" cy="61721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a:spLocks noGrp="1"/>
          </p:cNvSpPr>
          <p:nvPr>
            <p:ph type="pic" idx="3"/>
          </p:nvPr>
        </p:nvSpPr>
        <p:spPr>
          <a:xfrm>
            <a:off x="4648200" y="304800"/>
            <a:ext cx="4495800" cy="3022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a:spLocks noGrp="1"/>
          </p:cNvSpPr>
          <p:nvPr>
            <p:ph type="pic" idx="4"/>
          </p:nvPr>
        </p:nvSpPr>
        <p:spPr>
          <a:xfrm>
            <a:off x="4648200" y="3530600"/>
            <a:ext cx="4495800" cy="29463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losing Slide">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0" y="482600"/>
            <a:ext cx="9144000" cy="4470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p:nvPr/>
        </p:nvSpPr>
        <p:spPr>
          <a:xfrm>
            <a:off x="369455" y="2087416"/>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3088996"/>
            <a:ext cx="8229600" cy="213467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dirty="0" smtClean="0">
                <a:solidFill>
                  <a:schemeClr val="lt1"/>
                </a:solidFill>
                <a:latin typeface="Arial"/>
                <a:ea typeface="Arial"/>
                <a:cs typeface="Arial"/>
                <a:sym typeface="Arial"/>
              </a:rPr>
              <a:t/>
            </a:r>
            <a:br>
              <a:rPr lang="en-US" sz="4400" b="0" i="0" u="none" strike="noStrike" cap="none" dirty="0" smtClean="0">
                <a:solidFill>
                  <a:schemeClr val="lt1"/>
                </a:solidFill>
                <a:latin typeface="Arial"/>
                <a:ea typeface="Arial"/>
                <a:cs typeface="Arial"/>
                <a:sym typeface="Arial"/>
              </a:rPr>
            </a:br>
            <a:r>
              <a:rPr lang="en-US" sz="4400" b="1" dirty="0" smtClean="0"/>
              <a:t>Agricultural Water Management Basics</a:t>
            </a:r>
            <a:r>
              <a:rPr lang="en-US" sz="4400" b="0" i="0" u="none" strike="noStrike" cap="none" dirty="0">
                <a:solidFill>
                  <a:schemeClr val="lt1"/>
                </a:solidFill>
                <a:latin typeface="Arial"/>
                <a:ea typeface="Arial"/>
                <a:cs typeface="Arial"/>
                <a:sym typeface="Arial"/>
              </a:rPr>
              <a:t/>
            </a:r>
            <a:br>
              <a:rPr lang="en-US" sz="4400" b="0" i="0" u="none" strike="noStrike" cap="none" dirty="0">
                <a:solidFill>
                  <a:schemeClr val="lt1"/>
                </a:solidFill>
                <a:latin typeface="Arial"/>
                <a:ea typeface="Arial"/>
                <a:cs typeface="Arial"/>
                <a:sym typeface="Arial"/>
              </a:rPr>
            </a:br>
            <a:r>
              <a:rPr lang="en-US" sz="3200" b="0" i="0" u="none" strike="noStrike" cap="none" dirty="0">
                <a:solidFill>
                  <a:schemeClr val="lt1"/>
                </a:solidFill>
                <a:latin typeface="Arial"/>
                <a:ea typeface="Arial"/>
                <a:cs typeface="Arial"/>
                <a:sym typeface="Arial"/>
              </a:rPr>
              <a:t/>
            </a:r>
            <a:br>
              <a:rPr lang="en-US" sz="3200" b="0" i="0" u="none" strike="noStrike" cap="none" dirty="0">
                <a:solidFill>
                  <a:schemeClr val="lt1"/>
                </a:solidFill>
                <a:latin typeface="Arial"/>
                <a:ea typeface="Arial"/>
                <a:cs typeface="Arial"/>
                <a:sym typeface="Arial"/>
              </a:rPr>
            </a:br>
            <a:r>
              <a:rPr lang="en-US" sz="3200" b="0" i="0" u="none" strike="noStrike" cap="none" dirty="0" smtClean="0">
                <a:solidFill>
                  <a:schemeClr val="lt1"/>
                </a:solidFill>
                <a:latin typeface="Arial"/>
                <a:ea typeface="Arial"/>
                <a:cs typeface="Arial"/>
                <a:sym typeface="Arial"/>
              </a:rPr>
              <a:t>Created and modified by  </a:t>
            </a:r>
            <a:r>
              <a:rPr lang="en-US" sz="3200" b="0" i="0" u="sng" strike="noStrike" cap="none" dirty="0" smtClean="0">
                <a:solidFill>
                  <a:schemeClr val="lt1"/>
                </a:solidFill>
                <a:latin typeface="Arial"/>
                <a:ea typeface="Arial"/>
                <a:cs typeface="Arial"/>
                <a:sym typeface="Arial"/>
              </a:rPr>
              <a:t>(INSERT NAME)</a:t>
            </a:r>
            <a:br>
              <a:rPr lang="en-US" sz="3200" b="0" i="0" u="sng" strike="noStrike" cap="none" dirty="0" smtClean="0">
                <a:solidFill>
                  <a:schemeClr val="lt1"/>
                </a:solidFill>
                <a:latin typeface="Arial"/>
                <a:ea typeface="Arial"/>
                <a:cs typeface="Arial"/>
                <a:sym typeface="Arial"/>
              </a:rPr>
            </a:br>
            <a:r>
              <a:rPr lang="en-US" sz="3200" b="0" i="0" u="sng" strike="noStrike" cap="none" dirty="0" smtClean="0">
                <a:solidFill>
                  <a:schemeClr val="lt1"/>
                </a:solidFill>
                <a:latin typeface="Arial"/>
                <a:ea typeface="Arial"/>
                <a:cs typeface="Arial"/>
                <a:sym typeface="Arial"/>
              </a:rPr>
              <a:t/>
            </a:r>
            <a:br>
              <a:rPr lang="en-US" sz="3200" b="0" i="0" u="sng" strike="noStrike" cap="none" dirty="0" smtClean="0">
                <a:solidFill>
                  <a:schemeClr val="lt1"/>
                </a:solidFill>
                <a:latin typeface="Arial"/>
                <a:ea typeface="Arial"/>
                <a:cs typeface="Arial"/>
                <a:sym typeface="Arial"/>
              </a:rPr>
            </a:br>
            <a:r>
              <a:rPr lang="en-US" sz="1800" dirty="0" smtClean="0"/>
              <a:t>Developed by </a:t>
            </a:r>
            <a:r>
              <a:rPr lang="en-US" sz="1800" b="0" i="0" u="none" strike="noStrike" cap="none" dirty="0" smtClean="0">
                <a:solidFill>
                  <a:schemeClr val="lt1"/>
                </a:solidFill>
                <a:sym typeface="Arial"/>
              </a:rPr>
              <a:t>Nebraska </a:t>
            </a:r>
            <a:r>
              <a:rPr lang="en-US" sz="1800" b="0" i="0" u="none" strike="noStrike" cap="none" dirty="0">
                <a:solidFill>
                  <a:schemeClr val="lt1"/>
                </a:solidFill>
                <a:sym typeface="Arial"/>
              </a:rPr>
              <a:t>Extension</a:t>
            </a:r>
            <a:endParaRPr lang="en-US" sz="3200" b="0" i="0" u="none" strike="noStrike" cap="none" dirty="0">
              <a:solidFill>
                <a:schemeClr val="lt1"/>
              </a:solidFill>
              <a:latin typeface="Arial"/>
              <a:ea typeface="Arial"/>
              <a:cs typeface="Arial"/>
              <a:sym typeface="Arial"/>
            </a:endParaRPr>
          </a:p>
        </p:txBody>
      </p:sp>
      <p:pic>
        <p:nvPicPr>
          <p:cNvPr id="44" name="Shape 44"/>
          <p:cNvPicPr preferRelativeResize="0"/>
          <p:nvPr/>
        </p:nvPicPr>
        <p:blipFill rotWithShape="1">
          <a:blip r:embed="rId3">
            <a:alphaModFix/>
          </a:blip>
          <a:srcRect/>
          <a:stretch/>
        </p:blipFill>
        <p:spPr>
          <a:xfrm>
            <a:off x="3312584" y="469898"/>
            <a:ext cx="2286000" cy="1618734"/>
          </a:xfrm>
          <a:prstGeom prst="rect">
            <a:avLst/>
          </a:prstGeom>
          <a:noFill/>
          <a:ln>
            <a:noFill/>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Apply to your life</a:t>
            </a:r>
            <a:endParaRPr lang="en-US" b="1" dirty="0"/>
          </a:p>
        </p:txBody>
      </p:sp>
      <p:sp>
        <p:nvSpPr>
          <p:cNvPr id="3" name="Text Placeholder 2"/>
          <p:cNvSpPr>
            <a:spLocks noGrp="1"/>
          </p:cNvSpPr>
          <p:nvPr>
            <p:ph type="body" idx="1"/>
          </p:nvPr>
        </p:nvSpPr>
        <p:spPr/>
        <p:txBody>
          <a:bodyPr/>
          <a:lstStyle/>
          <a:p>
            <a:r>
              <a:rPr lang="en-US" dirty="0"/>
              <a:t>How does science, technology, engineering and math relate to irrigation? What STEM skills did you use in this lesson? </a:t>
            </a:r>
          </a:p>
          <a:p>
            <a:r>
              <a:rPr lang="en-US" dirty="0"/>
              <a:t> </a:t>
            </a:r>
          </a:p>
          <a:p>
            <a:r>
              <a:rPr lang="en-US" dirty="0"/>
              <a:t>How can you </a:t>
            </a:r>
            <a:r>
              <a:rPr lang="en-US" dirty="0" smtClean="0"/>
              <a:t>use skills </a:t>
            </a:r>
            <a:r>
              <a:rPr lang="en-US" dirty="0"/>
              <a:t>used today </a:t>
            </a:r>
            <a:r>
              <a:rPr lang="en-US" dirty="0" smtClean="0"/>
              <a:t>in </a:t>
            </a:r>
            <a:r>
              <a:rPr lang="en-US" dirty="0"/>
              <a:t>different situations? </a:t>
            </a:r>
          </a:p>
          <a:p>
            <a:endParaRPr lang="en-US" dirty="0"/>
          </a:p>
        </p:txBody>
      </p:sp>
      <p:pic>
        <p:nvPicPr>
          <p:cNvPr id="4" name="Picture 3"/>
          <p:cNvPicPr>
            <a:picLocks noChangeAspect="1"/>
          </p:cNvPicPr>
          <p:nvPr/>
        </p:nvPicPr>
        <p:blipFill>
          <a:blip r:embed="rId3"/>
          <a:stretch>
            <a:fillRect/>
          </a:stretch>
        </p:blipFill>
        <p:spPr>
          <a:xfrm>
            <a:off x="3744383" y="4036483"/>
            <a:ext cx="1409700" cy="1841500"/>
          </a:xfrm>
          <a:prstGeom prst="rect">
            <a:avLst/>
          </a:prstGeom>
        </p:spPr>
      </p:pic>
    </p:spTree>
    <p:extLst>
      <p:ext uri="{BB962C8B-B14F-4D97-AF65-F5344CB8AC3E}">
        <p14:creationId xmlns:p14="http://schemas.microsoft.com/office/powerpoint/2010/main" val="83039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584200"/>
            <a:ext cx="8229600" cy="1143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b="1" dirty="0" smtClean="0"/>
              <a:t>So… </a:t>
            </a:r>
            <a:endParaRPr lang="en-US" sz="3200" b="1" i="0" u="none" strike="noStrike" cap="none" dirty="0">
              <a:solidFill>
                <a:schemeClr val="dk1"/>
              </a:solidFill>
              <a:latin typeface="Arial"/>
              <a:ea typeface="Arial"/>
              <a:cs typeface="Arial"/>
              <a:sym typeface="Arial"/>
            </a:endParaRPr>
          </a:p>
        </p:txBody>
      </p:sp>
      <p:sp>
        <p:nvSpPr>
          <p:cNvPr id="51" name="Shape 51"/>
          <p:cNvSpPr txBox="1">
            <a:spLocks noGrp="1"/>
          </p:cNvSpPr>
          <p:nvPr>
            <p:ph type="body" idx="1"/>
          </p:nvPr>
        </p:nvSpPr>
        <p:spPr>
          <a:xfrm>
            <a:off x="762000" y="1498600"/>
            <a:ext cx="7543800" cy="4673699"/>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rgbClr val="000000"/>
              </a:buClr>
              <a:buSzPct val="25000"/>
              <a:buFont typeface="Arial"/>
              <a:buChar char="•"/>
            </a:pPr>
            <a:r>
              <a:rPr lang="en-US" sz="2800" b="0" i="0" u="none" strike="noStrike" cap="none" dirty="0" smtClean="0">
                <a:solidFill>
                  <a:srgbClr val="000000"/>
                </a:solidFill>
                <a:latin typeface="Arial"/>
                <a:ea typeface="Arial"/>
                <a:cs typeface="Arial"/>
                <a:sym typeface="Arial"/>
              </a:rPr>
              <a:t>What is agricultural irrigation?</a:t>
            </a:r>
          </a:p>
          <a:p>
            <a:pPr marR="0" lvl="0" algn="l" rtl="0">
              <a:lnSpc>
                <a:spcPct val="100000"/>
              </a:lnSpc>
              <a:spcBef>
                <a:spcPts val="0"/>
              </a:spcBef>
              <a:spcAft>
                <a:spcPts val="0"/>
              </a:spcAft>
              <a:buClr>
                <a:srgbClr val="000000"/>
              </a:buClr>
              <a:buSzPct val="25000"/>
            </a:pPr>
            <a:endParaRPr lang="en-US" sz="2800" b="0" i="0" u="none" strike="noStrike" cap="none" dirty="0" smtClean="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25000"/>
              <a:buFont typeface="Arial"/>
              <a:buChar char="•"/>
            </a:pPr>
            <a:r>
              <a:rPr lang="en-US" sz="2800" dirty="0" smtClean="0"/>
              <a:t>What is the importance of water management in agricultural irrigation? </a:t>
            </a:r>
            <a:endParaRPr sz="2800" b="0" i="0" u="none" strike="noStrike" cap="none" dirty="0">
              <a:solidFill>
                <a:srgbClr val="000000"/>
              </a:solidFill>
              <a:latin typeface="Arial"/>
              <a:ea typeface="Arial"/>
              <a:cs typeface="Arial"/>
              <a:sym typeface="Arial"/>
            </a:endParaRPr>
          </a:p>
        </p:txBody>
      </p:sp>
      <p:pic>
        <p:nvPicPr>
          <p:cNvPr id="52" name="Shape 52"/>
          <p:cNvPicPr preferRelativeResize="0"/>
          <p:nvPr/>
        </p:nvPicPr>
        <p:blipFill rotWithShape="1">
          <a:blip r:embed="rId3">
            <a:alphaModFix/>
          </a:blip>
          <a:srcRect/>
          <a:stretch/>
        </p:blipFill>
        <p:spPr>
          <a:xfrm>
            <a:off x="3610907" y="4009580"/>
            <a:ext cx="1893819" cy="2025745"/>
          </a:xfrm>
          <a:prstGeom prst="rect">
            <a:avLst/>
          </a:prstGeom>
          <a:noFill/>
          <a:ln>
            <a:noFill/>
          </a:ln>
        </p:spPr>
      </p:pic>
    </p:spTree>
    <p:extLst>
      <p:ext uri="{BB962C8B-B14F-4D97-AF65-F5344CB8AC3E}">
        <p14:creationId xmlns:p14="http://schemas.microsoft.com/office/powerpoint/2010/main" val="390760385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a:stretch/>
        </p:blipFill>
        <p:spPr>
          <a:xfrm>
            <a:off x="3429000" y="2724665"/>
            <a:ext cx="2286000" cy="1618734"/>
          </a:xfrm>
          <a:prstGeom prst="rect">
            <a:avLst/>
          </a:prstGeom>
          <a:noFill/>
          <a:ln>
            <a:noFill/>
          </a:ln>
        </p:spPr>
      </p:pic>
      <p:sp>
        <p:nvSpPr>
          <p:cNvPr id="146" name="Shape 146"/>
          <p:cNvSpPr txBox="1"/>
          <p:nvPr/>
        </p:nvSpPr>
        <p:spPr>
          <a:xfrm>
            <a:off x="381000" y="5943600"/>
            <a:ext cx="8381999" cy="11079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100" b="0" i="0" u="none" strike="noStrike" cap="none">
                <a:solidFill>
                  <a:schemeClr val="lt1"/>
                </a:solidFill>
                <a:latin typeface="Calibri"/>
                <a:ea typeface="Calibri"/>
                <a:cs typeface="Calibri"/>
                <a:sym typeface="Calibri"/>
              </a:rPr>
              <a:t>Extension is a Division of the Institute of Agriculture and Natural Resources at the University of Nebraska–Lincoln cooperating with the Counties and the United States Department of Agriculture.</a:t>
            </a: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ct val="25000"/>
              <a:buFont typeface="Calibri"/>
              <a:buNone/>
            </a:pPr>
            <a:r>
              <a:rPr lang="en-US" sz="1100" b="0" i="0" u="none" strike="noStrike" cap="none">
                <a:solidFill>
                  <a:schemeClr val="lt1"/>
                </a:solidFill>
                <a:latin typeface="Calibri"/>
                <a:ea typeface="Calibri"/>
                <a:cs typeface="Calibri"/>
                <a:sym typeface="Calibri"/>
              </a:rPr>
              <a:t>University of Nebraska–Lincoln Extension educational programs abide with the nondiscrimination policies of the University of Nebraska–Lincoln and the United States Department of Agriculture.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584200"/>
            <a:ext cx="8229600" cy="1143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b="1" dirty="0" smtClean="0"/>
              <a:t>In your notebook, provide thoughts on:</a:t>
            </a:r>
            <a:endParaRPr lang="en-US" sz="3200" b="1" i="0" u="none" strike="noStrike" cap="none" dirty="0">
              <a:solidFill>
                <a:schemeClr val="dk1"/>
              </a:solidFill>
              <a:latin typeface="Arial"/>
              <a:ea typeface="Arial"/>
              <a:cs typeface="Arial"/>
              <a:sym typeface="Arial"/>
            </a:endParaRPr>
          </a:p>
        </p:txBody>
      </p:sp>
      <p:sp>
        <p:nvSpPr>
          <p:cNvPr id="51" name="Shape 51"/>
          <p:cNvSpPr txBox="1">
            <a:spLocks noGrp="1"/>
          </p:cNvSpPr>
          <p:nvPr>
            <p:ph type="body" idx="1"/>
          </p:nvPr>
        </p:nvSpPr>
        <p:spPr>
          <a:xfrm>
            <a:off x="762000" y="1498600"/>
            <a:ext cx="7543800" cy="4673699"/>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rgbClr val="000000"/>
              </a:buClr>
              <a:buSzPct val="25000"/>
              <a:buFont typeface="Arial"/>
              <a:buChar char="•"/>
            </a:pPr>
            <a:r>
              <a:rPr lang="en-US" sz="2800" b="0" i="0" u="none" strike="noStrike" cap="none" dirty="0" smtClean="0">
                <a:solidFill>
                  <a:srgbClr val="000000"/>
                </a:solidFill>
                <a:latin typeface="Arial"/>
                <a:ea typeface="Arial"/>
                <a:cs typeface="Arial"/>
                <a:sym typeface="Arial"/>
              </a:rPr>
              <a:t>What is agricultural irrigation?</a:t>
            </a:r>
          </a:p>
          <a:p>
            <a:pPr marR="0" lvl="0" algn="l" rtl="0">
              <a:lnSpc>
                <a:spcPct val="100000"/>
              </a:lnSpc>
              <a:spcBef>
                <a:spcPts val="0"/>
              </a:spcBef>
              <a:spcAft>
                <a:spcPts val="0"/>
              </a:spcAft>
              <a:buClr>
                <a:srgbClr val="000000"/>
              </a:buClr>
              <a:buSzPct val="25000"/>
            </a:pPr>
            <a:endParaRPr lang="en-US" sz="2800" b="0" i="0" u="none" strike="noStrike" cap="none" dirty="0" smtClean="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25000"/>
              <a:buFont typeface="Arial"/>
              <a:buChar char="•"/>
            </a:pPr>
            <a:r>
              <a:rPr lang="en-US" sz="2800" dirty="0" smtClean="0"/>
              <a:t>What is the importance of water management in agricultural irrigation? </a:t>
            </a:r>
            <a:endParaRPr sz="2800" b="0" i="0" u="none" strike="noStrike" cap="none" dirty="0">
              <a:solidFill>
                <a:srgbClr val="000000"/>
              </a:solidFill>
              <a:latin typeface="Arial"/>
              <a:ea typeface="Arial"/>
              <a:cs typeface="Arial"/>
              <a:sym typeface="Arial"/>
            </a:endParaRPr>
          </a:p>
        </p:txBody>
      </p:sp>
      <p:pic>
        <p:nvPicPr>
          <p:cNvPr id="52" name="Shape 52"/>
          <p:cNvPicPr preferRelativeResize="0"/>
          <p:nvPr/>
        </p:nvPicPr>
        <p:blipFill rotWithShape="1">
          <a:blip r:embed="rId3">
            <a:alphaModFix/>
          </a:blip>
          <a:srcRect/>
          <a:stretch/>
        </p:blipFill>
        <p:spPr>
          <a:xfrm>
            <a:off x="3610907" y="4009580"/>
            <a:ext cx="1893819" cy="2025745"/>
          </a:xfrm>
          <a:prstGeom prst="rect">
            <a:avLst/>
          </a:prstGeom>
          <a:noFill/>
          <a:ln>
            <a:noFill/>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Irrigation Management Terms/Concepts</a:t>
            </a:r>
            <a:endParaRPr lang="en-US" b="1" dirty="0"/>
          </a:p>
        </p:txBody>
      </p:sp>
      <p:sp>
        <p:nvSpPr>
          <p:cNvPr id="3" name="Text Placeholder 2"/>
          <p:cNvSpPr>
            <a:spLocks noGrp="1"/>
          </p:cNvSpPr>
          <p:nvPr>
            <p:ph type="body" idx="1"/>
          </p:nvPr>
        </p:nvSpPr>
        <p:spPr/>
        <p:txBody>
          <a:bodyPr/>
          <a:lstStyle/>
          <a:p>
            <a:pPr marL="342900" indent="-342900">
              <a:buFont typeface="Arial"/>
              <a:buChar char="•"/>
            </a:pPr>
            <a:r>
              <a:rPr lang="en-US" sz="2800" dirty="0" smtClean="0"/>
              <a:t>Goal of irrigation management </a:t>
            </a:r>
          </a:p>
          <a:p>
            <a:pPr marL="342900" indent="-342900">
              <a:buFont typeface="Arial"/>
              <a:buChar char="•"/>
            </a:pPr>
            <a:r>
              <a:rPr lang="en-US" sz="2800" dirty="0" smtClean="0"/>
              <a:t>Over-appropriated </a:t>
            </a:r>
          </a:p>
          <a:p>
            <a:pPr marL="342900" indent="-342900">
              <a:buFont typeface="Arial"/>
              <a:buChar char="•"/>
            </a:pPr>
            <a:r>
              <a:rPr lang="en-US" sz="2800" dirty="0" smtClean="0"/>
              <a:t>Fully appropriated </a:t>
            </a:r>
          </a:p>
          <a:p>
            <a:pPr marL="342900" indent="-342900">
              <a:buFont typeface="Arial"/>
              <a:buChar char="•"/>
            </a:pPr>
            <a:endParaRPr lang="en-US" sz="2800" dirty="0"/>
          </a:p>
        </p:txBody>
      </p:sp>
      <p:pic>
        <p:nvPicPr>
          <p:cNvPr id="4" name="Picture 3"/>
          <p:cNvPicPr>
            <a:picLocks noChangeAspect="1"/>
          </p:cNvPicPr>
          <p:nvPr/>
        </p:nvPicPr>
        <p:blipFill>
          <a:blip r:embed="rId3"/>
          <a:stretch>
            <a:fillRect/>
          </a:stretch>
        </p:blipFill>
        <p:spPr>
          <a:xfrm>
            <a:off x="338027" y="4519764"/>
            <a:ext cx="7205616" cy="1418300"/>
          </a:xfrm>
          <a:prstGeom prst="rect">
            <a:avLst/>
          </a:prstGeom>
        </p:spPr>
      </p:pic>
    </p:spTree>
    <p:extLst>
      <p:ext uri="{BB962C8B-B14F-4D97-AF65-F5344CB8AC3E}">
        <p14:creationId xmlns:p14="http://schemas.microsoft.com/office/powerpoint/2010/main" val="383643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to consider…</a:t>
            </a:r>
            <a:endParaRPr lang="en-US" b="1" dirty="0"/>
          </a:p>
        </p:txBody>
      </p:sp>
      <p:sp>
        <p:nvSpPr>
          <p:cNvPr id="3" name="Text Placeholder 2"/>
          <p:cNvSpPr>
            <a:spLocks noGrp="1"/>
          </p:cNvSpPr>
          <p:nvPr>
            <p:ph type="body" idx="1"/>
          </p:nvPr>
        </p:nvSpPr>
        <p:spPr/>
        <p:txBody>
          <a:bodyPr/>
          <a:lstStyle/>
          <a:p>
            <a:pPr marL="342900" indent="-342900">
              <a:buFont typeface="Arial"/>
              <a:buChar char="•"/>
            </a:pPr>
            <a:r>
              <a:rPr lang="en-US" sz="2800" dirty="0" smtClean="0"/>
              <a:t>Why did irrigation first start?</a:t>
            </a:r>
          </a:p>
          <a:p>
            <a:endParaRPr lang="en-US" sz="2800" dirty="0" smtClean="0"/>
          </a:p>
          <a:p>
            <a:pPr marL="342900" indent="-342900">
              <a:buFont typeface="Arial"/>
              <a:buChar char="•"/>
            </a:pPr>
            <a:r>
              <a:rPr lang="en-US" sz="2800" dirty="0" smtClean="0"/>
              <a:t>Why is irrigation important?</a:t>
            </a:r>
          </a:p>
          <a:p>
            <a:endParaRPr lang="en-US" sz="2800" dirty="0" smtClean="0"/>
          </a:p>
          <a:p>
            <a:pPr marL="342900" indent="-342900">
              <a:buFont typeface="Arial"/>
              <a:buChar char="•"/>
            </a:pPr>
            <a:r>
              <a:rPr lang="en-US" sz="2800" dirty="0" smtClean="0"/>
              <a:t>What careers work with irrigation? </a:t>
            </a:r>
            <a:endParaRPr lang="en-US" sz="2800" dirty="0"/>
          </a:p>
        </p:txBody>
      </p:sp>
      <p:pic>
        <p:nvPicPr>
          <p:cNvPr id="7" name="Picture 6"/>
          <p:cNvPicPr>
            <a:picLocks noChangeAspect="1"/>
          </p:cNvPicPr>
          <p:nvPr/>
        </p:nvPicPr>
        <p:blipFill>
          <a:blip r:embed="rId3"/>
          <a:stretch>
            <a:fillRect/>
          </a:stretch>
        </p:blipFill>
        <p:spPr>
          <a:xfrm>
            <a:off x="762000" y="4225382"/>
            <a:ext cx="5537200" cy="2179356"/>
          </a:xfrm>
          <a:prstGeom prst="rect">
            <a:avLst/>
          </a:prstGeom>
        </p:spPr>
      </p:pic>
    </p:spTree>
    <p:extLst>
      <p:ext uri="{BB962C8B-B14F-4D97-AF65-F5344CB8AC3E}">
        <p14:creationId xmlns:p14="http://schemas.microsoft.com/office/powerpoint/2010/main" val="318003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are an agronomist today!</a:t>
            </a:r>
            <a:endParaRPr lang="en-US" b="1" dirty="0"/>
          </a:p>
        </p:txBody>
      </p:sp>
      <p:sp>
        <p:nvSpPr>
          <p:cNvPr id="3" name="Text Placeholder 2"/>
          <p:cNvSpPr>
            <a:spLocks noGrp="1"/>
          </p:cNvSpPr>
          <p:nvPr>
            <p:ph type="body" idx="1"/>
          </p:nvPr>
        </p:nvSpPr>
        <p:spPr/>
        <p:txBody>
          <a:bodyPr/>
          <a:lstStyle/>
          <a:p>
            <a:r>
              <a:rPr lang="en-US" sz="2800" kern="1200" dirty="0" smtClean="0">
                <a:solidFill>
                  <a:schemeClr val="dk1"/>
                </a:solidFill>
                <a:latin typeface="Calibri"/>
                <a:ea typeface="Calibri"/>
                <a:cs typeface="Calibri"/>
                <a:sym typeface="Calibri"/>
              </a:rPr>
              <a:t>Explore why </a:t>
            </a:r>
            <a:r>
              <a:rPr lang="en-US" sz="2800" kern="1200" dirty="0">
                <a:solidFill>
                  <a:schemeClr val="dk1"/>
                </a:solidFill>
                <a:latin typeface="Calibri"/>
                <a:ea typeface="Calibri"/>
                <a:cs typeface="Calibri"/>
                <a:sym typeface="Calibri"/>
              </a:rPr>
              <a:t>irrigation is important </a:t>
            </a:r>
            <a:r>
              <a:rPr lang="en-US" sz="2800" kern="1200" dirty="0" smtClean="0">
                <a:solidFill>
                  <a:schemeClr val="dk1"/>
                </a:solidFill>
                <a:latin typeface="Calibri"/>
                <a:ea typeface="Calibri"/>
                <a:cs typeface="Calibri"/>
                <a:sym typeface="Calibri"/>
              </a:rPr>
              <a:t>…</a:t>
            </a:r>
            <a:endParaRPr lang="en-US" sz="2800" dirty="0"/>
          </a:p>
        </p:txBody>
      </p:sp>
      <p:pic>
        <p:nvPicPr>
          <p:cNvPr id="5" name="Shape 81"/>
          <p:cNvPicPr preferRelativeResize="0"/>
          <p:nvPr/>
        </p:nvPicPr>
        <p:blipFill rotWithShape="1">
          <a:blip r:embed="rId3">
            <a:alphaModFix/>
          </a:blip>
          <a:srcRect/>
          <a:stretch/>
        </p:blipFill>
        <p:spPr>
          <a:xfrm>
            <a:off x="2569377" y="3002097"/>
            <a:ext cx="4081994" cy="2777282"/>
          </a:xfrm>
          <a:prstGeom prst="rect">
            <a:avLst/>
          </a:prstGeom>
          <a:noFill/>
          <a:ln>
            <a:noFill/>
          </a:ln>
        </p:spPr>
      </p:pic>
    </p:spTree>
    <p:extLst>
      <p:ext uri="{BB962C8B-B14F-4D97-AF65-F5344CB8AC3E}">
        <p14:creationId xmlns:p14="http://schemas.microsoft.com/office/powerpoint/2010/main" val="180187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 an agronomist, you should understand…</a:t>
            </a:r>
            <a:endParaRPr lang="en-US" b="1" dirty="0"/>
          </a:p>
        </p:txBody>
      </p:sp>
      <p:sp>
        <p:nvSpPr>
          <p:cNvPr id="3" name="Text Placeholder 2"/>
          <p:cNvSpPr>
            <a:spLocks noGrp="1"/>
          </p:cNvSpPr>
          <p:nvPr>
            <p:ph type="body" idx="1"/>
          </p:nvPr>
        </p:nvSpPr>
        <p:spPr/>
        <p:txBody>
          <a:bodyPr/>
          <a:lstStyle/>
          <a:p>
            <a:pPr marL="342900" indent="-342900">
              <a:buFont typeface="Arial"/>
              <a:buChar char="•"/>
            </a:pPr>
            <a:r>
              <a:rPr lang="en-US" sz="2800" dirty="0" smtClean="0"/>
              <a:t>Soil water</a:t>
            </a:r>
          </a:p>
          <a:p>
            <a:pPr marL="342900" indent="-342900">
              <a:buFont typeface="Arial"/>
              <a:buChar char="•"/>
            </a:pPr>
            <a:r>
              <a:rPr lang="en-US" sz="2800" dirty="0" smtClean="0"/>
              <a:t>Available soil water</a:t>
            </a:r>
          </a:p>
          <a:p>
            <a:pPr marL="342900" indent="-342900">
              <a:buFont typeface="Arial"/>
              <a:buChar char="•"/>
            </a:pPr>
            <a:r>
              <a:rPr lang="en-US" sz="2800" dirty="0" smtClean="0"/>
              <a:t>Excess soil water or gravitational water</a:t>
            </a:r>
          </a:p>
          <a:p>
            <a:pPr marL="342900" indent="-342900">
              <a:buFont typeface="Arial"/>
              <a:buChar char="•"/>
            </a:pPr>
            <a:r>
              <a:rPr lang="en-US" sz="2800" dirty="0" smtClean="0"/>
              <a:t>Field Capacity</a:t>
            </a:r>
          </a:p>
          <a:p>
            <a:pPr marL="342900" indent="-342900">
              <a:buFont typeface="Arial"/>
              <a:buChar char="•"/>
            </a:pPr>
            <a:r>
              <a:rPr lang="en-US" sz="2800" dirty="0" smtClean="0"/>
              <a:t>Permanent Wilting Point</a:t>
            </a:r>
            <a:endParaRPr lang="en-US" sz="28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705057" y="3836035"/>
            <a:ext cx="4113897" cy="2828143"/>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280436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584200"/>
            <a:ext cx="8229600" cy="1143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b="1" dirty="0" smtClean="0"/>
              <a:t>Is the “doctor” in?</a:t>
            </a:r>
            <a:endParaRPr lang="en-US" sz="3200" b="1" i="0" u="none" strike="noStrike" cap="none" dirty="0">
              <a:solidFill>
                <a:schemeClr val="dk1"/>
              </a:solidFill>
              <a:latin typeface="Arial"/>
              <a:ea typeface="Arial"/>
              <a:cs typeface="Arial"/>
              <a:sym typeface="Arial"/>
            </a:endParaRPr>
          </a:p>
        </p:txBody>
      </p:sp>
      <p:sp>
        <p:nvSpPr>
          <p:cNvPr id="80" name="Shape 80"/>
          <p:cNvSpPr txBox="1">
            <a:spLocks noGrp="1"/>
          </p:cNvSpPr>
          <p:nvPr>
            <p:ph type="body" idx="1"/>
          </p:nvPr>
        </p:nvSpPr>
        <p:spPr>
          <a:xfrm>
            <a:off x="762000" y="1498600"/>
            <a:ext cx="7543800" cy="4673600"/>
          </a:xfrm>
          <a:prstGeom prst="rect">
            <a:avLst/>
          </a:prstGeom>
          <a:noFill/>
          <a:ln>
            <a:noFill/>
          </a:ln>
        </p:spPr>
        <p:txBody>
          <a:bodyPr lIns="91425" tIns="91425" rIns="91425" bIns="91425" anchor="t" anchorCtr="0">
            <a:noAutofit/>
          </a:bodyPr>
          <a:lstStyle/>
          <a:p>
            <a:pPr lvl="0">
              <a:buSzPct val="25000"/>
            </a:pPr>
            <a:r>
              <a:rPr lang="en-US" dirty="0"/>
              <a:t>The farmer calls you, the agronomist out to look at these three plants that represent three fields</a:t>
            </a:r>
            <a:r>
              <a:rPr lang="en-US" dirty="0"/>
              <a:t> </a:t>
            </a:r>
            <a:endParaRPr lang="en-US" dirty="0" smtClean="0"/>
          </a:p>
          <a:p>
            <a:pPr marL="342900" lvl="0" indent="-342900">
              <a:buSzPct val="25000"/>
              <a:buFont typeface="Arial"/>
              <a:buChar char="•"/>
            </a:pPr>
            <a:endParaRPr lang="en-US" sz="2400" i="0" u="none" strike="noStrike" cap="none" dirty="0">
              <a:solidFill>
                <a:srgbClr val="000000"/>
              </a:solidFill>
              <a:sym typeface="Arial"/>
            </a:endParaRPr>
          </a:p>
          <a:p>
            <a:pPr marL="342900" indent="-342900">
              <a:buSzPct val="25000"/>
              <a:buFont typeface="Arial"/>
              <a:buChar char="•"/>
            </a:pPr>
            <a:r>
              <a:rPr lang="en-US" dirty="0"/>
              <a:t>What are the differences between these plants</a:t>
            </a:r>
            <a:r>
              <a:rPr lang="en-US" dirty="0" smtClean="0"/>
              <a:t>?</a:t>
            </a:r>
          </a:p>
          <a:p>
            <a:pPr marL="342900" indent="-342900">
              <a:buSzPct val="25000"/>
              <a:buFont typeface="Arial"/>
              <a:buChar char="•"/>
            </a:pPr>
            <a:r>
              <a:rPr lang="en-US" dirty="0"/>
              <a:t>What types of conditions do you think were present for each plant</a:t>
            </a:r>
            <a:r>
              <a:rPr lang="en-US" dirty="0" smtClean="0"/>
              <a:t>?</a:t>
            </a:r>
          </a:p>
          <a:p>
            <a:pPr marL="342900" indent="-342900">
              <a:buSzPct val="25000"/>
              <a:buFont typeface="Arial"/>
              <a:buChar char="•"/>
            </a:pPr>
            <a:r>
              <a:rPr lang="en-US" dirty="0"/>
              <a:t>What can we learn from these three plants/fields? </a:t>
            </a:r>
          </a:p>
          <a:p>
            <a:pPr marL="342900" indent="-342900">
              <a:buSzPct val="25000"/>
              <a:buFont typeface="Arial"/>
              <a:buChar char="•"/>
            </a:pPr>
            <a:endParaRPr lang="en-US" dirty="0"/>
          </a:p>
          <a:p>
            <a:pPr>
              <a:buSzPct val="25000"/>
            </a:pPr>
            <a:endParaRPr lang="en-US" dirty="0"/>
          </a:p>
          <a:p>
            <a:pPr lvl="0">
              <a:buSzPct val="25000"/>
            </a:pPr>
            <a:endParaRPr lang="en-US" sz="2400" i="0" u="none" strike="noStrike" cap="none" dirty="0">
              <a:solidFill>
                <a:srgbClr val="000000"/>
              </a:solidFil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Reflection</a:t>
            </a:r>
            <a:endParaRPr lang="en-US" b="1" dirty="0"/>
          </a:p>
        </p:txBody>
      </p:sp>
      <p:sp>
        <p:nvSpPr>
          <p:cNvPr id="3" name="Text Placeholder 2"/>
          <p:cNvSpPr>
            <a:spLocks noGrp="1"/>
          </p:cNvSpPr>
          <p:nvPr>
            <p:ph type="body" idx="1"/>
          </p:nvPr>
        </p:nvSpPr>
        <p:spPr/>
        <p:txBody>
          <a:bodyPr/>
          <a:lstStyle/>
          <a:p>
            <a:pPr marL="342900" lvl="0" indent="-342900">
              <a:buFont typeface="Arial"/>
              <a:buChar char="•"/>
            </a:pPr>
            <a:r>
              <a:rPr lang="en-US" dirty="0"/>
              <a:t>What is the importance of irrigation management? </a:t>
            </a:r>
          </a:p>
          <a:p>
            <a:pPr marL="342900" lvl="0" indent="-342900">
              <a:buFont typeface="Arial"/>
              <a:buChar char="•"/>
            </a:pPr>
            <a:r>
              <a:rPr lang="en-US" dirty="0"/>
              <a:t>What is the definition of irrigation management? </a:t>
            </a:r>
          </a:p>
          <a:p>
            <a:pPr marL="342900" lvl="0" indent="-342900">
              <a:buFont typeface="Arial"/>
              <a:buChar char="•"/>
            </a:pPr>
            <a:r>
              <a:rPr lang="en-US" dirty="0"/>
              <a:t>What are key terms related to irrigation? </a:t>
            </a:r>
          </a:p>
          <a:p>
            <a:pPr marL="342900" lvl="0" indent="-342900">
              <a:buFont typeface="Arial"/>
              <a:buChar char="•"/>
            </a:pPr>
            <a:r>
              <a:rPr lang="en-US" dirty="0"/>
              <a:t>What are problems associated with under or over irrigating crops? </a:t>
            </a:r>
          </a:p>
          <a:p>
            <a:pPr marL="342900" lvl="0" indent="-342900">
              <a:buFont typeface="Arial"/>
              <a:buChar char="•"/>
            </a:pPr>
            <a:r>
              <a:rPr lang="en-US" dirty="0"/>
              <a:t>What are careers related to irrigation? </a:t>
            </a:r>
          </a:p>
          <a:p>
            <a:pPr marL="342900" lvl="0" indent="-342900">
              <a:buFont typeface="Arial"/>
              <a:buChar char="•"/>
            </a:pPr>
            <a:r>
              <a:rPr lang="en-US" dirty="0"/>
              <a:t>As an agronomist or farmer, why is it important to effectively manage water</a:t>
            </a:r>
            <a:r>
              <a:rPr lang="en-US" dirty="0" smtClean="0"/>
              <a:t>?</a:t>
            </a:r>
            <a:endParaRPr lang="en-US" dirty="0"/>
          </a:p>
        </p:txBody>
      </p:sp>
      <p:pic>
        <p:nvPicPr>
          <p:cNvPr id="4" name="Picture 3" descr="Macintosh HD:Users:brandyvandewalle:Pictures:AG Programming:Production Ag Pics:2013:MussmanField 014.jpg"/>
          <p:cNvPicPr/>
          <p:nvPr/>
        </p:nvPicPr>
        <p:blipFill rotWithShape="1">
          <a:blip r:embed="rId3">
            <a:extLst>
              <a:ext uri="{BEBA8EAE-BF5A-486C-A8C5-ECC9F3942E4B}">
                <a14:imgProps xmlns:a14="http://schemas.microsoft.com/office/drawing/2010/main">
                  <a14:imgLayer r:embed="rId4">
                    <a14:imgEffect>
                      <a14:sharpenSoften amount="76000"/>
                    </a14:imgEffect>
                    <a14:imgEffect>
                      <a14:brightnessContrast bright="33000" contrast="-9000"/>
                    </a14:imgEffect>
                  </a14:imgLayer>
                </a14:imgProps>
              </a:ext>
              <a:ext uri="{28A0092B-C50C-407E-A947-70E740481C1C}">
                <a14:useLocalDpi xmlns:a14="http://schemas.microsoft.com/office/drawing/2010/main" val="0"/>
              </a:ext>
            </a:extLst>
          </a:blip>
          <a:srcRect t="40010" r="996" b="4991"/>
          <a:stretch/>
        </p:blipFill>
        <p:spPr bwMode="auto">
          <a:xfrm>
            <a:off x="2788179" y="4861137"/>
            <a:ext cx="3434821" cy="1311063"/>
          </a:xfrm>
          <a:prstGeom prst="ellipse">
            <a:avLst/>
          </a:prstGeom>
          <a:noFill/>
          <a:ln w="3175" cmpd="sng">
            <a:solidFill>
              <a:schemeClr val="tx1"/>
            </a:solid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Tree>
    <p:extLst>
      <p:ext uri="{BB962C8B-B14F-4D97-AF65-F5344CB8AC3E}">
        <p14:creationId xmlns:p14="http://schemas.microsoft.com/office/powerpoint/2010/main" val="290408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584200"/>
            <a:ext cx="8229600" cy="1143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dirty="0" smtClean="0">
                <a:solidFill>
                  <a:schemeClr val="dk1"/>
                </a:solidFill>
                <a:latin typeface="Arial"/>
                <a:ea typeface="Arial"/>
                <a:cs typeface="Arial"/>
                <a:sym typeface="Arial"/>
              </a:rPr>
              <a:t>What did you learn today </a:t>
            </a:r>
            <a:br>
              <a:rPr lang="en-US" sz="3200" b="1" i="0" u="none" strike="noStrike" cap="none" dirty="0" smtClean="0">
                <a:solidFill>
                  <a:schemeClr val="dk1"/>
                </a:solidFill>
                <a:latin typeface="Arial"/>
                <a:ea typeface="Arial"/>
                <a:cs typeface="Arial"/>
                <a:sym typeface="Arial"/>
              </a:rPr>
            </a:br>
            <a:r>
              <a:rPr lang="en-US" b="1" dirty="0" smtClean="0"/>
              <a:t>about irrigation?</a:t>
            </a:r>
            <a:endParaRPr lang="en-US" sz="3200" b="1" i="0" u="none" strike="noStrike" cap="none" dirty="0">
              <a:solidFill>
                <a:schemeClr val="dk1"/>
              </a:solidFill>
              <a:latin typeface="Arial"/>
              <a:ea typeface="Arial"/>
              <a:cs typeface="Arial"/>
              <a:sym typeface="Arial"/>
            </a:endParaRPr>
          </a:p>
        </p:txBody>
      </p:sp>
      <p:sp>
        <p:nvSpPr>
          <p:cNvPr id="102" name="Shape 102"/>
          <p:cNvSpPr txBox="1">
            <a:spLocks noGrp="1"/>
          </p:cNvSpPr>
          <p:nvPr>
            <p:ph type="body" idx="1"/>
          </p:nvPr>
        </p:nvSpPr>
        <p:spPr>
          <a:xfrm>
            <a:off x="759297" y="2027767"/>
            <a:ext cx="5247803" cy="4673600"/>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dirty="0" smtClean="0">
                <a:solidFill>
                  <a:srgbClr val="000000"/>
                </a:solidFill>
                <a:latin typeface="Arial"/>
                <a:ea typeface="Arial"/>
                <a:cs typeface="Arial"/>
                <a:sym typeface="Arial"/>
              </a:rPr>
              <a:t>Jot down a few notes on your science notebook. </a:t>
            </a:r>
          </a:p>
          <a:p>
            <a:pPr marL="800100" lvl="1" indent="-342900">
              <a:buSzPct val="100000"/>
              <a:buFont typeface="Arial"/>
              <a:buChar char="•"/>
            </a:pPr>
            <a:r>
              <a:rPr lang="en-US" dirty="0" smtClean="0"/>
              <a:t>Could be regarding irrigation management goal, terminology, careers, impacts of under/over irrigation</a:t>
            </a:r>
            <a:endParaRPr lang="en-US" b="0" i="0" u="none" strike="noStrike" cap="none" dirty="0">
              <a:solidFill>
                <a:srgbClr val="000000"/>
              </a:solidFill>
              <a:latin typeface="Arial"/>
              <a:ea typeface="Arial"/>
              <a:cs typeface="Arial"/>
              <a:sym typeface="Arial"/>
            </a:endParaRPr>
          </a:p>
        </p:txBody>
      </p:sp>
      <p:pic>
        <p:nvPicPr>
          <p:cNvPr id="103" name="Shape 103"/>
          <p:cNvPicPr preferRelativeResize="0"/>
          <p:nvPr/>
        </p:nvPicPr>
        <p:blipFill rotWithShape="1">
          <a:blip r:embed="rId3">
            <a:alphaModFix/>
          </a:blip>
          <a:srcRect/>
          <a:stretch/>
        </p:blipFill>
        <p:spPr>
          <a:xfrm>
            <a:off x="6007100" y="854144"/>
            <a:ext cx="3136899" cy="45211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TotalTime>
  <Words>931</Words>
  <Application>Microsoft Macintosh PowerPoint</Application>
  <PresentationFormat>On-screen Show (4:3)</PresentationFormat>
  <Paragraphs>158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Agricultural Water Management Basics  Created and modified by  (INSERT NAME)  Developed by Nebraska Extension</vt:lpstr>
      <vt:lpstr>In your notebook, provide thoughts on:</vt:lpstr>
      <vt:lpstr>Irrigation Management Terms/Concepts</vt:lpstr>
      <vt:lpstr>More to consider…</vt:lpstr>
      <vt:lpstr>You are an agronomist today!</vt:lpstr>
      <vt:lpstr>As an agronomist, you should understand…</vt:lpstr>
      <vt:lpstr>Is the “doctor” in?</vt:lpstr>
      <vt:lpstr>Reflection</vt:lpstr>
      <vt:lpstr>What did you learn today  about irrigation?</vt:lpstr>
      <vt:lpstr>Apply to your life</vt:lpstr>
      <vt:lpstr>So…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out Sticky Moose!   Go to the link below to complete these three quick questions!   http://bit.ly/1UEAE6C  Voting/Polling Resource: stickymoose.com</dc:title>
  <cp:lastModifiedBy>Brandy VanDeWalle</cp:lastModifiedBy>
  <cp:revision>10</cp:revision>
  <cp:lastPrinted>2016-06-15T01:59:47Z</cp:lastPrinted>
  <dcterms:modified xsi:type="dcterms:W3CDTF">2016-06-15T01:59:52Z</dcterms:modified>
</cp:coreProperties>
</file>