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9" r:id="rId37"/>
    <p:sldId id="290" r:id="rId38"/>
    <p:sldId id="291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6" r:id="rId51"/>
    <p:sldId id="307" r:id="rId52"/>
  </p:sldIdLst>
  <p:sldSz cx="18288000" cy="10287000"/>
  <p:notesSz cx="6858000" cy="9144000"/>
  <p:embeddedFontLst>
    <p:embeddedFont>
      <p:font typeface="Anonymous Pro Bold" panose="020B0604020202020204" charset="0"/>
      <p:regular r:id="rId53"/>
    </p:embeddedFont>
    <p:embeddedFont>
      <p:font typeface="Canva Sans" panose="020B0604020202020204" charset="0"/>
      <p:regular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  <p:embeddedFont>
      <p:font typeface="True Typewriter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4FCB2-DE89-C378-3CD0-14AF95E075C8}" v="46" dt="2025-04-29T15:19:00.232"/>
    <p1510:client id="{AD97B5F2-A28E-DD80-0B12-F4D6515B9C78}" v="4" dt="2025-05-01T14:52:02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247" autoAdjust="0"/>
  </p:normalViewPr>
  <p:slideViewPr>
    <p:cSldViewPr>
      <p:cViewPr varScale="1">
        <p:scale>
          <a:sx n="74" d="100"/>
          <a:sy n="74" d="100"/>
        </p:scale>
        <p:origin x="5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3bff37e9206633dcb17050694523dc7f8df6fb1a3f1c6db1a98eb09c0027f4cb::" providerId="AD" clId="Web-{3EA4FCB2-DE89-C378-3CD0-14AF95E075C8}"/>
    <pc:docChg chg="modSld">
      <pc:chgData name="Guest User" userId="S::urn:spo:anon#3bff37e9206633dcb17050694523dc7f8df6fb1a3f1c6db1a98eb09c0027f4cb::" providerId="AD" clId="Web-{3EA4FCB2-DE89-C378-3CD0-14AF95E075C8}" dt="2025-04-29T15:18:58.639" v="26" actId="20577"/>
      <pc:docMkLst>
        <pc:docMk/>
      </pc:docMkLst>
      <pc:sldChg chg="modSp">
        <pc:chgData name="Guest User" userId="S::urn:spo:anon#3bff37e9206633dcb17050694523dc7f8df6fb1a3f1c6db1a98eb09c0027f4cb::" providerId="AD" clId="Web-{3EA4FCB2-DE89-C378-3CD0-14AF95E075C8}" dt="2025-04-29T15:18:58.639" v="26" actId="20577"/>
        <pc:sldMkLst>
          <pc:docMk/>
          <pc:sldMk cId="0" sldId="256"/>
        </pc:sldMkLst>
        <pc:spChg chg="mod">
          <ac:chgData name="Guest User" userId="S::urn:spo:anon#3bff37e9206633dcb17050694523dc7f8df6fb1a3f1c6db1a98eb09c0027f4cb::" providerId="AD" clId="Web-{3EA4FCB2-DE89-C378-3CD0-14AF95E075C8}" dt="2025-04-29T15:18:58.639" v="26" actId="20577"/>
          <ac:spMkLst>
            <pc:docMk/>
            <pc:sldMk cId="0" sldId="256"/>
            <ac:spMk id="17" creationId="{00000000-0000-0000-0000-000000000000}"/>
          </ac:spMkLst>
        </pc:spChg>
      </pc:sldChg>
    </pc:docChg>
  </pc:docChgLst>
  <pc:docChgLst>
    <pc:chgData name="Guest User" userId="S::urn:spo:anon#3bff37e9206633dcb17050694523dc7f8df6fb1a3f1c6db1a98eb09c0027f4cb::" providerId="AD" clId="Web-{AD97B5F2-A28E-DD80-0B12-F4D6515B9C78}"/>
    <pc:docChg chg="modSld">
      <pc:chgData name="Guest User" userId="S::urn:spo:anon#3bff37e9206633dcb17050694523dc7f8df6fb1a3f1c6db1a98eb09c0027f4cb::" providerId="AD" clId="Web-{AD97B5F2-A28E-DD80-0B12-F4D6515B9C78}" dt="2025-05-01T14:52:00.858" v="0" actId="20577"/>
      <pc:docMkLst>
        <pc:docMk/>
      </pc:docMkLst>
      <pc:sldChg chg="modSp">
        <pc:chgData name="Guest User" userId="S::urn:spo:anon#3bff37e9206633dcb17050694523dc7f8df6fb1a3f1c6db1a98eb09c0027f4cb::" providerId="AD" clId="Web-{AD97B5F2-A28E-DD80-0B12-F4D6515B9C78}" dt="2025-05-01T14:52:00.858" v="0" actId="20577"/>
        <pc:sldMkLst>
          <pc:docMk/>
          <pc:sldMk cId="0" sldId="256"/>
        </pc:sldMkLst>
        <pc:spChg chg="mod">
          <ac:chgData name="Guest User" userId="S::urn:spo:anon#3bff37e9206633dcb17050694523dc7f8df6fb1a3f1c6db1a98eb09c0027f4cb::" providerId="AD" clId="Web-{AD97B5F2-A28E-DD80-0B12-F4D6515B9C78}" dt="2025-05-01T14:52:00.858" v="0" actId="20577"/>
          <ac:spMkLst>
            <pc:docMk/>
            <pc:sldMk cId="0" sldId="256"/>
            <ac:spMk id="1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2C298-286E-2B32-0417-6B0EF83444E2}"/>
              </a:ext>
            </a:extLst>
          </p:cNvPr>
          <p:cNvSpPr txBox="1"/>
          <p:nvPr userDrawn="1"/>
        </p:nvSpPr>
        <p:spPr>
          <a:xfrm>
            <a:off x="6019800" y="970222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1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© 2025 UNL- Copyright Protected</a:t>
            </a:r>
            <a:endParaRPr lang="en-US" sz="3200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2208" y="2514364"/>
            <a:ext cx="10931571" cy="3715391"/>
            <a:chOff x="0" y="0"/>
            <a:chExt cx="2879097" cy="9785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79097" cy="978539"/>
            </a:xfrm>
            <a:custGeom>
              <a:avLst/>
              <a:gdLst/>
              <a:ahLst/>
              <a:cxnLst/>
              <a:rect l="l" t="t" r="r" b="b"/>
              <a:pathLst>
                <a:path w="2879097" h="978539">
                  <a:moveTo>
                    <a:pt x="0" y="0"/>
                  </a:moveTo>
                  <a:lnTo>
                    <a:pt x="2879097" y="0"/>
                  </a:lnTo>
                  <a:lnTo>
                    <a:pt x="2879097" y="978539"/>
                  </a:lnTo>
                  <a:lnTo>
                    <a:pt x="0" y="9785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79097" cy="1016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1258" y="6163080"/>
            <a:ext cx="10912521" cy="2285581"/>
            <a:chOff x="0" y="0"/>
            <a:chExt cx="2874080" cy="601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74080" cy="601964"/>
            </a:xfrm>
            <a:custGeom>
              <a:avLst/>
              <a:gdLst/>
              <a:ahLst/>
              <a:cxnLst/>
              <a:rect l="l" t="t" r="r" b="b"/>
              <a:pathLst>
                <a:path w="2874080" h="601964">
                  <a:moveTo>
                    <a:pt x="0" y="0"/>
                  </a:moveTo>
                  <a:lnTo>
                    <a:pt x="2874080" y="0"/>
                  </a:lnTo>
                  <a:lnTo>
                    <a:pt x="2874080" y="601964"/>
                  </a:lnTo>
                  <a:lnTo>
                    <a:pt x="0" y="601964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74080" cy="640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125462" y="659395"/>
            <a:ext cx="1300808" cy="1300808"/>
          </a:xfrm>
          <a:custGeom>
            <a:avLst/>
            <a:gdLst/>
            <a:ahLst/>
            <a:cxnLst/>
            <a:rect l="l" t="t" r="r" b="b"/>
            <a:pathLst>
              <a:path w="1300808" h="1300808">
                <a:moveTo>
                  <a:pt x="0" y="0"/>
                </a:moveTo>
                <a:lnTo>
                  <a:pt x="1300808" y="0"/>
                </a:lnTo>
                <a:lnTo>
                  <a:pt x="1300808" y="1300807"/>
                </a:lnTo>
                <a:lnTo>
                  <a:pt x="0" y="1300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11505204" y="8448661"/>
            <a:ext cx="0" cy="122417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V="1">
            <a:off x="11505204" y="547494"/>
            <a:ext cx="0" cy="1966871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175755" y="1625121"/>
            <a:ext cx="4105180" cy="7298098"/>
          </a:xfrm>
          <a:custGeom>
            <a:avLst/>
            <a:gdLst/>
            <a:ahLst/>
            <a:cxnLst/>
            <a:rect l="l" t="t" r="r" b="b"/>
            <a:pathLst>
              <a:path w="4105180" h="7298098">
                <a:moveTo>
                  <a:pt x="0" y="0"/>
                </a:moveTo>
                <a:lnTo>
                  <a:pt x="4105180" y="0"/>
                </a:lnTo>
                <a:lnTo>
                  <a:pt x="4105180" y="7298098"/>
                </a:lnTo>
                <a:lnTo>
                  <a:pt x="0" y="7298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89300" y="862716"/>
            <a:ext cx="3095449" cy="1206401"/>
          </a:xfrm>
          <a:custGeom>
            <a:avLst/>
            <a:gdLst/>
            <a:ahLst/>
            <a:cxnLst/>
            <a:rect l="l" t="t" r="r" b="b"/>
            <a:pathLst>
              <a:path w="3095449" h="1206401">
                <a:moveTo>
                  <a:pt x="0" y="0"/>
                </a:moveTo>
                <a:lnTo>
                  <a:pt x="3095448" y="0"/>
                </a:lnTo>
                <a:lnTo>
                  <a:pt x="3095448" y="1206401"/>
                </a:lnTo>
                <a:lnTo>
                  <a:pt x="0" y="1206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5118" y="862716"/>
            <a:ext cx="3760868" cy="1133791"/>
          </a:xfrm>
          <a:custGeom>
            <a:avLst/>
            <a:gdLst/>
            <a:ahLst/>
            <a:cxnLst/>
            <a:rect l="l" t="t" r="r" b="b"/>
            <a:pathLst>
              <a:path w="3760868" h="1133791">
                <a:moveTo>
                  <a:pt x="0" y="0"/>
                </a:moveTo>
                <a:lnTo>
                  <a:pt x="3760868" y="0"/>
                </a:lnTo>
                <a:lnTo>
                  <a:pt x="3760868" y="1133791"/>
                </a:lnTo>
                <a:lnTo>
                  <a:pt x="0" y="11337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13137" y="2371489"/>
            <a:ext cx="10709713" cy="459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5"/>
              </a:lnSpc>
            </a:pPr>
            <a:r>
              <a:rPr lang="en-US" sz="675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</a:rPr>
              <a:t>Cover Crop Impacts on Subsequent Cash Crop Yields</a:t>
            </a:r>
          </a:p>
          <a:p>
            <a:pPr marL="0" lvl="0" indent="0" algn="l">
              <a:lnSpc>
                <a:spcPts val="7276"/>
              </a:lnSpc>
              <a:spcBef>
                <a:spcPct val="0"/>
              </a:spcBef>
            </a:pPr>
            <a:endParaRPr lang="en-US" sz="6797" b="1">
              <a:solidFill>
                <a:srgbClr val="3C815D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02208" y="6124980"/>
            <a:ext cx="10725205" cy="223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6"/>
              </a:lnSpc>
            </a:pPr>
            <a:r>
              <a:rPr lang="en-US" sz="314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Vesh Raj Thapa, Ph.D.</a:t>
            </a:r>
          </a:p>
          <a:p>
            <a:pPr algn="r">
              <a:lnSpc>
                <a:spcPts val="4396"/>
              </a:lnSpc>
            </a:pPr>
            <a:r>
              <a:rPr lang="en-US" sz="314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Department of Agronomy and Horticulture </a:t>
            </a:r>
          </a:p>
          <a:p>
            <a:pPr algn="r">
              <a:lnSpc>
                <a:spcPts val="4396"/>
              </a:lnSpc>
            </a:pPr>
            <a:r>
              <a:rPr lang="en-US" sz="314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University of Nebraska-Lincoln</a:t>
            </a:r>
          </a:p>
          <a:p>
            <a:pPr marL="0" lvl="0" indent="0" algn="l">
              <a:lnSpc>
                <a:spcPts val="4396"/>
              </a:lnSpc>
              <a:spcBef>
                <a:spcPct val="0"/>
              </a:spcBef>
            </a:pPr>
            <a:endParaRPr lang="en-US" sz="314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063671" y="8362936"/>
            <a:ext cx="6173353" cy="135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  <a:spcBef>
                <a:spcPct val="0"/>
              </a:spcBef>
            </a:pPr>
            <a:r>
              <a:rPr lang="en-US" sz="2506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Webinar series: Session-I</a:t>
            </a:r>
          </a:p>
          <a:p>
            <a:pPr algn="ctr">
              <a:lnSpc>
                <a:spcPts val="3509"/>
              </a:lnSpc>
              <a:spcBef>
                <a:spcPct val="0"/>
              </a:spcBef>
            </a:pPr>
            <a:r>
              <a:rPr lang="en-US" sz="2506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Addressing common cover crop </a:t>
            </a:r>
          </a:p>
          <a:p>
            <a:pPr algn="ctr">
              <a:lnSpc>
                <a:spcPts val="3509"/>
              </a:lnSpc>
              <a:spcBef>
                <a:spcPct val="0"/>
              </a:spcBef>
            </a:pPr>
            <a:r>
              <a:rPr lang="en-US" sz="2506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Challenges &amp; questions in Nebraska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49372" y="2164082"/>
            <a:ext cx="11179718" cy="7125883"/>
          </a:xfrm>
          <a:custGeom>
            <a:avLst/>
            <a:gdLst/>
            <a:ahLst/>
            <a:cxnLst/>
            <a:rect l="l" t="t" r="r" b="b"/>
            <a:pathLst>
              <a:path w="11179718" h="7125883">
                <a:moveTo>
                  <a:pt x="0" y="0"/>
                </a:moveTo>
                <a:lnTo>
                  <a:pt x="11179718" y="0"/>
                </a:lnTo>
                <a:lnTo>
                  <a:pt x="11179718" y="7125883"/>
                </a:lnTo>
                <a:lnTo>
                  <a:pt x="0" y="7125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43544" y="993783"/>
            <a:ext cx="16753747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Mechinisms of Yield Influence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3544" y="3684955"/>
            <a:ext cx="4328891" cy="6709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5763" lvl="1" indent="-337882" algn="l">
              <a:lnSpc>
                <a:spcPts val="438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The mechanistic pathways of cover crops effect cash crop yields</a:t>
            </a:r>
          </a:p>
          <a:p>
            <a:pPr marL="675763" lvl="1" indent="-337882" algn="l">
              <a:lnSpc>
                <a:spcPts val="438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strongly influence the ecosystem carbon, nitrogen, and water cycle processes. </a:t>
            </a:r>
          </a:p>
          <a:p>
            <a:pPr algn="l">
              <a:lnSpc>
                <a:spcPts val="3401"/>
              </a:lnSpc>
            </a:pPr>
            <a:endParaRPr lang="en-US" sz="31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1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1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1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451788" cy="6197215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432"/>
                </a:lnSpc>
                <a:spcBef>
                  <a:spcPct val="0"/>
                </a:spcBef>
              </a:pPr>
              <a:r>
                <a:rPr lang="en-US" sz="10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885825"/>
            <a:ext cx="16230600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>
                <a:solidFill>
                  <a:srgbClr val="75A35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Carbon Fixation &amp; Storage</a:t>
            </a:r>
          </a:p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endParaRPr lang="en-US" sz="6800" b="1">
              <a:solidFill>
                <a:srgbClr val="75A356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1732" y="2753247"/>
            <a:ext cx="17064535" cy="924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6889" lvl="1" indent="-413445" algn="l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Photosynthesis: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absorb CO₂ from the atmosphere.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Convert CO₂ into organic carbon stored in leaves, stems, and roots.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Carbon is used for plant growth.</a:t>
            </a:r>
          </a:p>
          <a:p>
            <a:pPr marL="826889" lvl="1" indent="-413445" algn="l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Decomposition &amp; Nutrient Cycling: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When plants die, their organic matter transfers carbon to the soil.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Microorganisms (bacteria &amp; fungi) break down plant residues.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Nutrients from decomposition become available to the next crop.</a:t>
            </a:r>
          </a:p>
          <a:p>
            <a:pPr algn="l">
              <a:lnSpc>
                <a:spcPts val="2982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4801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3401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451788" cy="6197215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432"/>
                </a:lnSpc>
                <a:spcBef>
                  <a:spcPct val="0"/>
                </a:spcBef>
              </a:pPr>
              <a:r>
                <a:rPr lang="en-US" sz="10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16480" y="885825"/>
            <a:ext cx="17059787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75A35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Carbon Loss (Respiration)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1732" y="2724672"/>
            <a:ext cx="17064535" cy="901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6889" lvl="1" indent="-413445" algn="l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Respiration (Carbon Release):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Breakdown of plant carbohydrates releases CO₂ + H₂O.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Occurs in plants and soil microbes.</a:t>
            </a:r>
          </a:p>
          <a:p>
            <a:pPr marL="826889" lvl="1" indent="-413445" algn="l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Photosynthesis vs. Respiration: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Photosynthesis stores carbon → growth &amp; soil improvement.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Respiration releases carbon → energy for plant processes.</a:t>
            </a:r>
          </a:p>
          <a:p>
            <a:pPr marL="826889" lvl="1" indent="-413445" algn="l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Tradeoff in Yield: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The balance between photosynthesis (carbon gain) and respiration (carbon loss) affects yield potential.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 management influences how much carbon stays in the soil.</a:t>
            </a:r>
          </a:p>
          <a:p>
            <a:pPr algn="l">
              <a:lnSpc>
                <a:spcPts val="3401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649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1685" y="885825"/>
            <a:ext cx="17064535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Nitrogen Cycle and Cover Crops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6706" y="2961610"/>
            <a:ext cx="17064535" cy="704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7886" lvl="1" indent="-283943" algn="l">
              <a:lnSpc>
                <a:spcPts val="368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Nitrogen Fixation:</a:t>
            </a:r>
          </a:p>
          <a:p>
            <a:pPr marL="1135772" lvl="2" indent="-378591" algn="l">
              <a:lnSpc>
                <a:spcPts val="368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Legume cover crops (e.g., clover, vetch) host nitrogen-fixing bacteria in root nodules, converting atmospheric nitrogen (N₂) into ammonium (NH₄⁺).</a:t>
            </a:r>
          </a:p>
          <a:p>
            <a:pPr marL="1135772" lvl="2" indent="-378591" algn="l">
              <a:lnSpc>
                <a:spcPts val="368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Adds nitrogen to the soil, reducing synthetic fertilizer needs.</a:t>
            </a:r>
          </a:p>
          <a:p>
            <a:pPr marL="567886" lvl="1" indent="-283943" algn="l">
              <a:lnSpc>
                <a:spcPts val="368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Ammonification:</a:t>
            </a:r>
          </a:p>
          <a:p>
            <a:pPr marL="1135772" lvl="2" indent="-378591" algn="l">
              <a:lnSpc>
                <a:spcPts val="368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Soil microbes decompose organic residues from cover crops, releasing ammonium (NH₄⁺).</a:t>
            </a:r>
          </a:p>
          <a:p>
            <a:pPr marL="567886" lvl="1" indent="-283943" algn="l">
              <a:lnSpc>
                <a:spcPts val="368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Nitrification:</a:t>
            </a:r>
          </a:p>
          <a:p>
            <a:pPr marL="1135772" lvl="2" indent="-378591" algn="l">
              <a:lnSpc>
                <a:spcPts val="368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Nitrifying bacteria convert ammonium into nitrites (NO₂⁻) and then nitrates (NO₃⁻), making nitrogen available for cash crops.</a:t>
            </a:r>
          </a:p>
          <a:p>
            <a:pPr marL="567886" lvl="1" indent="-283943" algn="l">
              <a:lnSpc>
                <a:spcPts val="368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Assimilation:</a:t>
            </a:r>
          </a:p>
          <a:p>
            <a:pPr marL="1135772" lvl="2" indent="-378591" algn="l">
              <a:lnSpc>
                <a:spcPts val="368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Cash crops absorb ammonium and nitrates for growth, benefiting from nutrients provided by decomposing cover crops.</a:t>
            </a:r>
          </a:p>
          <a:p>
            <a:pPr marL="567886" lvl="1" indent="-283943" algn="l">
              <a:lnSpc>
                <a:spcPts val="368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Denitrification:</a:t>
            </a:r>
          </a:p>
          <a:p>
            <a:pPr marL="1135772" lvl="2" indent="-378591" algn="l">
              <a:lnSpc>
                <a:spcPts val="368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In some conditions, denitrifying bacteria convert nitrates back to atmospheric nitrogen (N₂), completing the cycle.</a:t>
            </a:r>
          </a:p>
          <a:p>
            <a:pPr marL="1135772" lvl="2" indent="-378591" algn="l">
              <a:lnSpc>
                <a:spcPts val="3682"/>
              </a:lnSpc>
              <a:buFont typeface="Arial"/>
              <a:buChar char="⚬"/>
            </a:pPr>
            <a:endParaRPr lang="en-US" sz="26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ctr">
              <a:lnSpc>
                <a:spcPts val="3146"/>
              </a:lnSpc>
            </a:pPr>
            <a:endParaRPr lang="en-US" sz="26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57600" y="785342"/>
            <a:ext cx="11621755" cy="8716316"/>
          </a:xfrm>
          <a:custGeom>
            <a:avLst/>
            <a:gdLst/>
            <a:ahLst/>
            <a:cxnLst/>
            <a:rect l="l" t="t" r="r" b="b"/>
            <a:pathLst>
              <a:path w="11621755" h="8716316">
                <a:moveTo>
                  <a:pt x="0" y="0"/>
                </a:moveTo>
                <a:lnTo>
                  <a:pt x="11621755" y="0"/>
                </a:lnTo>
                <a:lnTo>
                  <a:pt x="11621755" y="8716316"/>
                </a:lnTo>
                <a:lnTo>
                  <a:pt x="0" y="87163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524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71150" y="-1106859"/>
            <a:ext cx="12500768" cy="125007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019175"/>
            <a:ext cx="6945051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27"/>
              </a:lnSpc>
            </a:pPr>
            <a:r>
              <a:rPr lang="en-US" sz="6022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Impact of Cover Crops on the Nitrogen Cycle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1403" y="3771900"/>
            <a:ext cx="8322597" cy="5276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5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Legume Cover Crops: </a:t>
            </a:r>
          </a:p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Provide nitrogen through fixation.</a:t>
            </a:r>
          </a:p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Quickly release nitrogen during decomposition due to low C:N ratio.</a:t>
            </a:r>
          </a:p>
          <a:p>
            <a:pPr algn="l">
              <a:lnSpc>
                <a:spcPts val="4585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Grass Cover Crops: </a:t>
            </a:r>
          </a:p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Capture residual soil nitrogen, reducing leaching. </a:t>
            </a:r>
          </a:p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High C:N ratio slows nitrogen release, potentially causing short-term immobilization.</a:t>
            </a:r>
          </a:p>
          <a:p>
            <a:pPr marL="0" lvl="0" indent="0" algn="l">
              <a:lnSpc>
                <a:spcPts val="4585"/>
              </a:lnSpc>
            </a:pPr>
            <a:endParaRPr lang="en-US" sz="3527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3544" y="993783"/>
            <a:ext cx="16753747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Water Movement and Cover Crops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914455"/>
            <a:ext cx="16230600" cy="639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Water Movement in Soil and Plants: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Water flows through the soil-to-root-to-canopy pathway.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 roots create channels that:</a:t>
            </a:r>
          </a:p>
          <a:p>
            <a:pPr marL="2286363" lvl="3" indent="-571591" algn="l">
              <a:lnSpc>
                <a:spcPts val="4941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Break up compacted soil.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Improve water infiltration.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Store water in deeper soil layers, reducing surface runoff.</a:t>
            </a:r>
          </a:p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Soil Water Potential: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Water moves from higher potential (soil) to lower potential (roots).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Capillary and adhesion forces drive water into plant root hairs.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5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1685" y="895350"/>
            <a:ext cx="17116516" cy="112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  <a:spcBef>
                <a:spcPct val="0"/>
              </a:spcBef>
            </a:pPr>
            <a:r>
              <a:rPr lang="en-US" sz="65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Transpiration and Evapotranspiration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652" y="2765912"/>
            <a:ext cx="16230600" cy="700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6889" lvl="1" indent="-413445" algn="l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Transpiration (Water Movement in Plants):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Stomata in leaves regulate water loss by opening and closing.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Driven by environmental factors like temperature, humidity, and wind.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Creates negative pressure in the xylem, pulling water upward.</a:t>
            </a:r>
          </a:p>
          <a:p>
            <a:pPr marL="826889" lvl="1" indent="-413445" algn="l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Evapotranspiration (Water Loss):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Combination of evaporation (soil) and transpiration (plants).</a:t>
            </a:r>
          </a:p>
          <a:p>
            <a:pPr marL="1653779" lvl="2" indent="-551260" algn="l">
              <a:lnSpc>
                <a:spcPts val="536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reduce evaporation by:</a:t>
            </a:r>
          </a:p>
          <a:p>
            <a:pPr marL="2480668" lvl="3" indent="-620167" algn="l">
              <a:lnSpc>
                <a:spcPts val="5361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Shading the soil, lowering temperature.</a:t>
            </a:r>
          </a:p>
          <a:p>
            <a:pPr marL="2480668" lvl="3" indent="-620167" algn="l">
              <a:lnSpc>
                <a:spcPts val="5361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Acting as windbreaks, limiting water loss from the soil.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8151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753247"/>
            <a:ext cx="16153201" cy="6986260"/>
          </a:xfrm>
          <a:custGeom>
            <a:avLst/>
            <a:gdLst/>
            <a:ahLst/>
            <a:cxnLst/>
            <a:rect l="l" t="t" r="r" b="b"/>
            <a:pathLst>
              <a:path w="16153201" h="6986260">
                <a:moveTo>
                  <a:pt x="0" y="0"/>
                </a:moveTo>
                <a:lnTo>
                  <a:pt x="16153201" y="0"/>
                </a:lnTo>
                <a:lnTo>
                  <a:pt x="16153201" y="6986259"/>
                </a:lnTo>
                <a:lnTo>
                  <a:pt x="0" y="698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43544" y="993783"/>
            <a:ext cx="16753747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Diagram of Mechanistic Pathways</a:t>
            </a:r>
          </a:p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endParaRPr lang="en-US" sz="6800" b="1" dirty="0">
              <a:solidFill>
                <a:srgbClr val="3C815D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2091136" y="9663306"/>
            <a:ext cx="8011324" cy="39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Qin et al., 2021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451788" cy="6197215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432"/>
                </a:lnSpc>
                <a:spcBef>
                  <a:spcPct val="0"/>
                </a:spcBef>
              </a:pPr>
              <a:r>
                <a:rPr lang="en-US" sz="10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75A35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Understanding C:N Ration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1733" y="2610372"/>
            <a:ext cx="17064535" cy="591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1" lvl="1" indent="-358385" algn="l">
              <a:lnSpc>
                <a:spcPts val="4647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What is C:N Ratio?</a:t>
            </a:r>
          </a:p>
          <a:p>
            <a:pPr marL="1433541" lvl="2" indent="-477847" algn="l">
              <a:lnSpc>
                <a:spcPts val="4647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The ratio of carbon to nitrogen in a substance</a:t>
            </a:r>
          </a:p>
          <a:p>
            <a:pPr marL="1433541" lvl="2" indent="-477847" algn="l">
              <a:lnSpc>
                <a:spcPts val="4647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High C:N (&gt;25:1) → Slow decomposition, can immobilize nitrogen.</a:t>
            </a:r>
          </a:p>
          <a:p>
            <a:pPr marL="1433541" lvl="2" indent="-477847" algn="l">
              <a:lnSpc>
                <a:spcPts val="4647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Low C:N (&lt;25:1) → Fast decomposition, releases nitrogen.</a:t>
            </a:r>
          </a:p>
          <a:p>
            <a:pPr marL="1433541" lvl="2" indent="-477847" algn="l">
              <a:lnSpc>
                <a:spcPts val="4647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Optimal Balance (24:1) → Efficient breakdown, supports microbial health.</a:t>
            </a:r>
          </a:p>
          <a:p>
            <a:pPr marL="716771" lvl="1" indent="-358385" algn="l">
              <a:lnSpc>
                <a:spcPts val="4647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Effects on Soil &amp; Crops</a:t>
            </a:r>
          </a:p>
          <a:p>
            <a:pPr marL="716771" lvl="1" indent="-358385" algn="l">
              <a:lnSpc>
                <a:spcPts val="4647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High C:N (grasses) → Captures excess nitrogen but may limit availability to cash crops.</a:t>
            </a:r>
          </a:p>
          <a:p>
            <a:pPr marL="716771" lvl="1" indent="-358385" algn="l">
              <a:lnSpc>
                <a:spcPts val="4647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Low C:N (legumes) → Releases nitrogen quickly, reducing fertilizer needs.</a:t>
            </a:r>
          </a:p>
          <a:p>
            <a:pPr algn="l">
              <a:lnSpc>
                <a:spcPts val="4434"/>
              </a:lnSpc>
            </a:pPr>
            <a:endParaRPr lang="en-US" sz="331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5363"/>
              </a:lnSpc>
              <a:spcBef>
                <a:spcPct val="0"/>
              </a:spcBef>
            </a:pPr>
            <a:endParaRPr lang="en-US" sz="331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21875" y="3087847"/>
            <a:ext cx="6165306" cy="5976977"/>
          </a:xfrm>
          <a:custGeom>
            <a:avLst/>
            <a:gdLst/>
            <a:ahLst/>
            <a:cxnLst/>
            <a:rect l="l" t="t" r="r" b="b"/>
            <a:pathLst>
              <a:path w="6165306" h="5976977">
                <a:moveTo>
                  <a:pt x="0" y="0"/>
                </a:moveTo>
                <a:lnTo>
                  <a:pt x="6165306" y="0"/>
                </a:lnTo>
                <a:lnTo>
                  <a:pt x="6165306" y="5976977"/>
                </a:lnTo>
                <a:lnTo>
                  <a:pt x="0" y="5976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Outline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831829"/>
            <a:ext cx="9384270" cy="432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Introduction</a:t>
            </a:r>
          </a:p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Mechanisms of Yield Influence</a:t>
            </a:r>
          </a:p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Context of Nebraska</a:t>
            </a:r>
          </a:p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Evidence in Action</a:t>
            </a:r>
          </a:p>
          <a:p>
            <a:pPr marL="1049864" lvl="1" indent="-524932" algn="l">
              <a:lnSpc>
                <a:spcPts val="6807"/>
              </a:lnSpc>
              <a:spcBef>
                <a:spcPct val="0"/>
              </a:spcBef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Key Takeaways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524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54617" y="717755"/>
            <a:ext cx="14312348" cy="8229600"/>
          </a:xfrm>
          <a:custGeom>
            <a:avLst/>
            <a:gdLst/>
            <a:ahLst/>
            <a:cxnLst/>
            <a:rect l="l" t="t" r="r" b="b"/>
            <a:pathLst>
              <a:path w="14312348" h="8229600">
                <a:moveTo>
                  <a:pt x="0" y="0"/>
                </a:moveTo>
                <a:lnTo>
                  <a:pt x="14312348" y="0"/>
                </a:lnTo>
                <a:lnTo>
                  <a:pt x="143123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84507" y="9023032"/>
            <a:ext cx="5095776" cy="39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Adapted from: Gasch and DeJong-Hughes, 2019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8305800" cy="8229600"/>
            <a:chOff x="0" y="0"/>
            <a:chExt cx="82032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0326" cy="812800"/>
            </a:xfrm>
            <a:custGeom>
              <a:avLst/>
              <a:gdLst/>
              <a:ahLst/>
              <a:cxnLst/>
              <a:rect l="l" t="t" r="r" b="b"/>
              <a:pathLst>
                <a:path w="820326" h="812800">
                  <a:moveTo>
                    <a:pt x="0" y="0"/>
                  </a:moveTo>
                  <a:lnTo>
                    <a:pt x="820326" y="0"/>
                  </a:lnTo>
                  <a:lnTo>
                    <a:pt x="82032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55406" r="-554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63536" y="1019175"/>
            <a:ext cx="8112684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60"/>
              </a:lnSpc>
            </a:pPr>
            <a:r>
              <a:rPr lang="en-US" sz="6800" b="1">
                <a:solidFill>
                  <a:srgbClr val="75A35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Maximize living roots-why?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34500" y="3239643"/>
            <a:ext cx="8112684" cy="466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2128" lvl="1" indent="-381064" algn="l">
              <a:lnSpc>
                <a:spcPts val="529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Because carbon is the heart of soil health</a:t>
            </a:r>
          </a:p>
          <a:p>
            <a:pPr marL="762128" lvl="1" indent="-381064" algn="l">
              <a:lnSpc>
                <a:spcPts val="529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Plants provide one half to 75% of their photosynthesized carbon to soil through roots – Liquid carbon</a:t>
            </a:r>
          </a:p>
          <a:p>
            <a:pPr marL="762128" lvl="1" indent="-381064" algn="l">
              <a:lnSpc>
                <a:spcPts val="529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Liquid carbon is the plant’s sugars/carbohydrates</a:t>
            </a:r>
          </a:p>
          <a:p>
            <a:pPr marL="762128" lvl="1" indent="-381064" algn="l">
              <a:lnSpc>
                <a:spcPts val="529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Liquid carbon builds SOM 5-30 times faster than above ground biomass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524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6414359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sz="6022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Soil Organic Matter – The Foundation of Soil Health</a:t>
            </a:r>
          </a:p>
          <a:p>
            <a:pPr marL="0" lvl="0" indent="0" algn="l">
              <a:lnSpc>
                <a:spcPts val="7227"/>
              </a:lnSpc>
            </a:pPr>
            <a:endParaRPr lang="en-US" sz="6022" b="1">
              <a:solidFill>
                <a:srgbClr val="3C815D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3309" y="2692748"/>
            <a:ext cx="18402401" cy="759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Soil Organic Matter Benefits:</a:t>
            </a:r>
          </a:p>
          <a:p>
            <a:pPr marL="1218764" lvl="2" indent="-380782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Improves water retention: 1% increase = 20,000 gallons of water per acre.</a:t>
            </a:r>
          </a:p>
          <a:p>
            <a:pPr marL="1218764" lvl="2" indent="-380782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Supports microbial activity and soil health.</a:t>
            </a:r>
          </a:p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Erosion Control:</a:t>
            </a:r>
          </a:p>
          <a:p>
            <a:pPr marL="1218764" lvl="2" indent="-380782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Nebraska soils: Prone to wind and water erosion (5 tons/acre/year, $10/acre loss).</a:t>
            </a:r>
          </a:p>
          <a:p>
            <a:pPr marL="1218764" lvl="2" indent="-380782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reduce erosion by:</a:t>
            </a:r>
          </a:p>
          <a:p>
            <a:pPr marL="1980328" lvl="3" indent="-507709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Forming a vegetative mat.</a:t>
            </a:r>
          </a:p>
          <a:p>
            <a:pPr marL="1980328" lvl="3" indent="-507709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Slowing wind and raindrop impact.</a:t>
            </a:r>
          </a:p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Temperature Regulation:</a:t>
            </a:r>
          </a:p>
          <a:p>
            <a:pPr marL="1218764" lvl="2" indent="-380782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keep soil cooler, reducing evapotranspiration.</a:t>
            </a:r>
          </a:p>
          <a:p>
            <a:pPr marL="1218764" lvl="2" indent="-380782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Bare soil: Up to 133°F.</a:t>
            </a:r>
          </a:p>
          <a:p>
            <a:pPr marL="1218764" lvl="2" indent="-380782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Vegetative cover: Reduces temperature to ~100°F.</a:t>
            </a:r>
          </a:p>
          <a:p>
            <a:pPr marL="0" lvl="0" indent="0" algn="l">
              <a:lnSpc>
                <a:spcPts val="4585"/>
              </a:lnSpc>
            </a:pPr>
            <a:endParaRPr lang="en-US" sz="3527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524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9175"/>
            <a:ext cx="1641435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27"/>
              </a:lnSpc>
            </a:pPr>
            <a:r>
              <a:rPr lang="en-US" sz="6022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Erosion Control with Cover Crops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8524" y="2145254"/>
            <a:ext cx="16880776" cy="704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Challenges in Nebraska Soils:</a:t>
            </a:r>
          </a:p>
          <a:p>
            <a:pPr marL="1523128" lvl="2" indent="-507709" algn="l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Prone to wind and water erosion:</a:t>
            </a:r>
          </a:p>
          <a:p>
            <a:pPr marL="1523128" lvl="2" indent="-507709" algn="l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5 tons of soil loss per acre/year, costing $10/acre annually.</a:t>
            </a:r>
          </a:p>
          <a:p>
            <a:pPr marL="1523128" lvl="2" indent="-507709" algn="l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Semi-arid soils: Loose, coarse-textured, and unprotected, with frequent strong winds and droughts.</a:t>
            </a:r>
          </a:p>
          <a:p>
            <a:pPr marL="761564" lvl="1" indent="-380782" algn="l">
              <a:lnSpc>
                <a:spcPts val="4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How Cover Crops Help:</a:t>
            </a:r>
          </a:p>
          <a:p>
            <a:pPr marL="1523128" lvl="2" indent="-507709" algn="l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Vegetative Mat Formation:</a:t>
            </a:r>
          </a:p>
          <a:p>
            <a:pPr marL="2284692" lvl="3" indent="-571173" algn="l">
              <a:lnSpc>
                <a:spcPts val="4585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Reduces wind and water velocity, preventing soil loss.</a:t>
            </a:r>
          </a:p>
          <a:p>
            <a:pPr marL="1523128" lvl="2" indent="-507709" algn="l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Raindrop Impact Reduction:</a:t>
            </a:r>
          </a:p>
          <a:p>
            <a:pPr marL="2284692" lvl="3" indent="-571173" algn="l">
              <a:lnSpc>
                <a:spcPts val="4585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Limits soil displacement during precipitation.</a:t>
            </a:r>
          </a:p>
          <a:p>
            <a:pPr marL="1523128" lvl="2" indent="-507709" algn="l">
              <a:lnSpc>
                <a:spcPts val="458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Temperature Regulation:</a:t>
            </a:r>
          </a:p>
          <a:p>
            <a:pPr marL="2284692" lvl="3" indent="-571173" algn="l">
              <a:lnSpc>
                <a:spcPts val="4585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Keeps soil cooler, reducing evapotranspiration and conserving water.</a:t>
            </a:r>
          </a:p>
          <a:p>
            <a:pPr marL="0" lvl="0" indent="0" algn="l">
              <a:lnSpc>
                <a:spcPts val="4585"/>
              </a:lnSpc>
            </a:pPr>
            <a:endParaRPr lang="en-US" sz="3527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843" y="420099"/>
            <a:ext cx="16794315" cy="9446802"/>
          </a:xfrm>
          <a:custGeom>
            <a:avLst/>
            <a:gdLst/>
            <a:ahLst/>
            <a:cxnLst/>
            <a:rect l="l" t="t" r="r" b="b"/>
            <a:pathLst>
              <a:path w="16794315" h="9446802">
                <a:moveTo>
                  <a:pt x="0" y="0"/>
                </a:moveTo>
                <a:lnTo>
                  <a:pt x="16794314" y="0"/>
                </a:lnTo>
                <a:lnTo>
                  <a:pt x="16794314" y="9446802"/>
                </a:lnTo>
                <a:lnTo>
                  <a:pt x="0" y="9446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3544" y="993783"/>
            <a:ext cx="16753747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Weed Suppression Mechanisms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5569" y="2753247"/>
            <a:ext cx="9334500" cy="7633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Active Growing Phase: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Competition for Resources: Light, nutrients, moisture.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Microclimate Modification: Cooler soil, reduced weed germination.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Allelopathy: Release of compounds (e.g., phenolics, terpenes) that suppress weeds.</a:t>
            </a:r>
          </a:p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Post-Termination Phase: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Mulch Effect: Residues act as a barrier to weed emergence.</a:t>
            </a:r>
          </a:p>
          <a:p>
            <a:pPr marL="1524242" lvl="2" indent="-508081" algn="l">
              <a:lnSpc>
                <a:spcPts val="4941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Biocontrol Agents: Encourage seed predation by omnivorous predators.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5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92007-CA30-7F9F-C706-ED1033D3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2280356"/>
            <a:ext cx="6233269" cy="69078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2449" y="1849265"/>
            <a:ext cx="13443102" cy="7088906"/>
          </a:xfrm>
          <a:custGeom>
            <a:avLst/>
            <a:gdLst/>
            <a:ahLst/>
            <a:cxnLst/>
            <a:rect l="l" t="t" r="r" b="b"/>
            <a:pathLst>
              <a:path w="8642502" h="5099076">
                <a:moveTo>
                  <a:pt x="0" y="0"/>
                </a:moveTo>
                <a:lnTo>
                  <a:pt x="8642502" y="0"/>
                </a:lnTo>
                <a:lnTo>
                  <a:pt x="8642502" y="5099076"/>
                </a:lnTo>
                <a:lnTo>
                  <a:pt x="0" y="509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9964" y="9108972"/>
            <a:ext cx="5650629" cy="614506"/>
          </a:xfrm>
          <a:custGeom>
            <a:avLst/>
            <a:gdLst/>
            <a:ahLst/>
            <a:cxnLst/>
            <a:rect l="l" t="t" r="r" b="b"/>
            <a:pathLst>
              <a:path w="5650629" h="614506">
                <a:moveTo>
                  <a:pt x="0" y="0"/>
                </a:moveTo>
                <a:lnTo>
                  <a:pt x="5650629" y="0"/>
                </a:lnTo>
                <a:lnTo>
                  <a:pt x="5650629" y="614506"/>
                </a:lnTo>
                <a:lnTo>
                  <a:pt x="0" y="614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574187"/>
            <a:ext cx="18059400" cy="110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B805C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Weed Suppression Cont.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007" y="299544"/>
            <a:ext cx="17439590" cy="9591774"/>
          </a:xfrm>
          <a:custGeom>
            <a:avLst/>
            <a:gdLst/>
            <a:ahLst/>
            <a:cxnLst/>
            <a:rect l="l" t="t" r="r" b="b"/>
            <a:pathLst>
              <a:path w="17439590" h="9591774">
                <a:moveTo>
                  <a:pt x="0" y="0"/>
                </a:moveTo>
                <a:lnTo>
                  <a:pt x="17439590" y="0"/>
                </a:lnTo>
                <a:lnTo>
                  <a:pt x="17439590" y="9591774"/>
                </a:lnTo>
                <a:lnTo>
                  <a:pt x="0" y="9591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667" y="2061245"/>
            <a:ext cx="16356943" cy="7197055"/>
          </a:xfrm>
          <a:custGeom>
            <a:avLst/>
            <a:gdLst/>
            <a:ahLst/>
            <a:cxnLst/>
            <a:rect l="l" t="t" r="r" b="b"/>
            <a:pathLst>
              <a:path w="16356943" h="7197055">
                <a:moveTo>
                  <a:pt x="0" y="0"/>
                </a:moveTo>
                <a:lnTo>
                  <a:pt x="16356943" y="0"/>
                </a:lnTo>
                <a:lnTo>
                  <a:pt x="16356943" y="7197055"/>
                </a:lnTo>
                <a:lnTo>
                  <a:pt x="0" y="71970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574187"/>
            <a:ext cx="18288000" cy="2370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3B805C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Weed Suppression Potential</a:t>
            </a:r>
          </a:p>
          <a:p>
            <a:pPr algn="ctr">
              <a:lnSpc>
                <a:spcPts val="9520"/>
              </a:lnSpc>
              <a:spcBef>
                <a:spcPct val="0"/>
              </a:spcBef>
            </a:pPr>
            <a:endParaRPr lang="en-US" sz="6800" b="1" dirty="0">
              <a:solidFill>
                <a:srgbClr val="3B805C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649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649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3009272"/>
            <a:ext cx="9707229" cy="6249028"/>
          </a:xfrm>
          <a:custGeom>
            <a:avLst/>
            <a:gdLst/>
            <a:ahLst/>
            <a:cxnLst/>
            <a:rect l="l" t="t" r="r" b="b"/>
            <a:pathLst>
              <a:path w="9707229" h="6249028">
                <a:moveTo>
                  <a:pt x="0" y="0"/>
                </a:moveTo>
                <a:lnTo>
                  <a:pt x="9707229" y="0"/>
                </a:lnTo>
                <a:lnTo>
                  <a:pt x="9707229" y="6249028"/>
                </a:lnTo>
                <a:lnTo>
                  <a:pt x="0" y="624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11685" y="885825"/>
            <a:ext cx="17064535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Nebraska Context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08116" y="4655188"/>
            <a:ext cx="6958819" cy="284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Precipitation Variation:</a:t>
            </a:r>
          </a:p>
          <a:p>
            <a:pPr marL="1148081" lvl="2" indent="-345440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Western Nebraska: ~13 inches/year.</a:t>
            </a:r>
          </a:p>
          <a:p>
            <a:pPr marL="1148081" lvl="2" indent="-345440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Eastern Nebraska: ~35 inches/year.</a:t>
            </a: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652" y="862970"/>
            <a:ext cx="16230648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Defining Cover Crops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0026" y="2961455"/>
            <a:ext cx="16647567" cy="679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4170" lvl="1" indent="-317085" algn="just">
              <a:lnSpc>
                <a:spcPts val="41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What Are Cover Crops?</a:t>
            </a:r>
          </a:p>
          <a:p>
            <a:pPr marL="1268339" lvl="2" indent="-422780" algn="just">
              <a:lnSpc>
                <a:spcPts val="41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Seasonal Coverage: Protects soil when main crops aren’t growing.</a:t>
            </a:r>
          </a:p>
          <a:p>
            <a:pPr marL="1268339" lvl="2" indent="-422780" algn="just">
              <a:lnSpc>
                <a:spcPts val="41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Not Harvested: Terminated before seed formation to maximize soil benefits.</a:t>
            </a:r>
          </a:p>
          <a:p>
            <a:pPr marL="634170" lvl="1" indent="-317085" algn="just">
              <a:lnSpc>
                <a:spcPts val="41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USDA Definition:</a:t>
            </a:r>
          </a:p>
          <a:p>
            <a:pPr marL="1268339" lvl="2" indent="-422780" algn="just">
              <a:lnSpc>
                <a:spcPts val="41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Includes grasses, legumes, and forbs used for conservation.</a:t>
            </a:r>
          </a:p>
          <a:p>
            <a:pPr marL="1268339" lvl="2" indent="-422780" algn="just">
              <a:lnSpc>
                <a:spcPts val="41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Primarily for erosion control, soil health improvement, and water quality.</a:t>
            </a:r>
          </a:p>
          <a:p>
            <a:pPr marL="1268339" lvl="2" indent="-422780" algn="just">
              <a:lnSpc>
                <a:spcPts val="41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May be grazed or harvested as hay/silage but not for grain/seed.</a:t>
            </a:r>
          </a:p>
          <a:p>
            <a:pPr marL="1268339" lvl="2" indent="-422780" algn="just">
              <a:lnSpc>
                <a:spcPts val="41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Termination methods: frost, chemicals, crimping, rolling, tillage, or cutting.</a:t>
            </a:r>
          </a:p>
          <a:p>
            <a:pPr marL="634170" lvl="1" indent="-317085" algn="just">
              <a:lnSpc>
                <a:spcPts val="41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Key Takeaways</a:t>
            </a:r>
          </a:p>
          <a:p>
            <a:pPr marL="634170" lvl="1" indent="-317085" algn="just">
              <a:lnSpc>
                <a:spcPts val="41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Protects soil in off-seasons</a:t>
            </a:r>
          </a:p>
          <a:p>
            <a:pPr marL="634170" lvl="1" indent="-317085" algn="just">
              <a:lnSpc>
                <a:spcPts val="41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Improves soil health and prevents erosion</a:t>
            </a:r>
          </a:p>
          <a:p>
            <a:pPr marL="634170" lvl="1" indent="-317085" algn="just">
              <a:lnSpc>
                <a:spcPts val="41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Cannot be harvested for grain</a:t>
            </a:r>
          </a:p>
          <a:p>
            <a:pPr algn="ctr">
              <a:lnSpc>
                <a:spcPts val="4112"/>
              </a:lnSpc>
            </a:pPr>
            <a:endParaRPr lang="en-US" sz="2937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649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649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112994" y="2056124"/>
            <a:ext cx="6107845" cy="7919410"/>
          </a:xfrm>
          <a:custGeom>
            <a:avLst/>
            <a:gdLst/>
            <a:ahLst/>
            <a:cxnLst/>
            <a:rect l="l" t="t" r="r" b="b"/>
            <a:pathLst>
              <a:path w="6107845" h="7919410">
                <a:moveTo>
                  <a:pt x="0" y="0"/>
                </a:moveTo>
                <a:lnTo>
                  <a:pt x="6107845" y="0"/>
                </a:lnTo>
                <a:lnTo>
                  <a:pt x="6107845" y="7919410"/>
                </a:lnTo>
                <a:lnTo>
                  <a:pt x="0" y="791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11685" y="885825"/>
            <a:ext cx="17064535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Nebraska Context Cont.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5333" y="2818195"/>
            <a:ext cx="8837067" cy="5013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Ogallala Aquifer Challenges:</a:t>
            </a:r>
          </a:p>
          <a:p>
            <a:pPr marL="1368062" lvl="2" indent="-456021" algn="l">
              <a:lnSpc>
                <a:spcPts val="443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High irrigation demand → Declining water levels.</a:t>
            </a:r>
          </a:p>
          <a:p>
            <a:pPr marL="1368062" lvl="2" indent="-456021" algn="l">
              <a:lnSpc>
                <a:spcPts val="443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35% of irrigated acreage may transition to dryland farming within 30 years.</a:t>
            </a: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Cropping Systems:</a:t>
            </a:r>
          </a:p>
          <a:p>
            <a:pPr marL="1368062" lvl="2" indent="-456021" algn="l">
              <a:lnSpc>
                <a:spcPts val="443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Wheat-fallow systems in the west: Soil erosion and degradation risks.</a:t>
            </a:r>
          </a:p>
          <a:p>
            <a:pPr marL="1368062" lvl="2" indent="-456021" algn="l">
              <a:lnSpc>
                <a:spcPts val="4435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Corn-soybean rotation in the east: Reduced diversity, pest outbreaks, and nitrogen runoff</a:t>
            </a:r>
            <a:r>
              <a:rPr lang="en-US" sz="2400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11861" y="2724672"/>
            <a:ext cx="14729347" cy="6885970"/>
          </a:xfrm>
          <a:custGeom>
            <a:avLst/>
            <a:gdLst/>
            <a:ahLst/>
            <a:cxnLst/>
            <a:rect l="l" t="t" r="r" b="b"/>
            <a:pathLst>
              <a:path w="14729347" h="6885970">
                <a:moveTo>
                  <a:pt x="0" y="0"/>
                </a:moveTo>
                <a:lnTo>
                  <a:pt x="14729347" y="0"/>
                </a:lnTo>
                <a:lnTo>
                  <a:pt x="14729347" y="6885970"/>
                </a:lnTo>
                <a:lnTo>
                  <a:pt x="0" y="688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828" y="483088"/>
            <a:ext cx="16230600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Yield Impacts from Studies: Meta- Analysis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13053" y="2667522"/>
            <a:ext cx="6049795" cy="248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3"/>
              </a:lnSpc>
            </a:pPr>
            <a:endParaRPr sz="2400" dirty="0"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</a:endParaRPr>
          </a:p>
          <a:p>
            <a:pPr marL="1231696" lvl="2" indent="-410565" algn="l">
              <a:lnSpc>
                <a:spcPts val="3993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True Typewriter"/>
              </a:rPr>
              <a:t>Grass cover crops: Neutral yield impact.</a:t>
            </a:r>
          </a:p>
          <a:p>
            <a:pPr marL="1231696" lvl="2" indent="-410565" algn="l">
              <a:lnSpc>
                <a:spcPts val="3993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True Typewriter"/>
              </a:rPr>
              <a:t>Legume cover crops: +21% yield.</a:t>
            </a:r>
          </a:p>
          <a:p>
            <a:pPr algn="l">
              <a:lnSpc>
                <a:spcPts val="3542"/>
              </a:lnSpc>
            </a:pPr>
            <a:endParaRPr lang="en-US" sz="2852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Yield Impacts from Studies Cont.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3623" y="3305697"/>
            <a:ext cx="4328977" cy="5731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On-Farm Study (Iowa):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Cereal rye reduced corn yield in early years but boosted soybean yield in 7 site-years.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Soybean more flexible with termination timing than corn.</a:t>
            </a: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79B85F-34B3-9652-8C53-0FA827455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077022"/>
            <a:ext cx="10524944" cy="59597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On- Farm Study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797" y="3032954"/>
            <a:ext cx="16842663" cy="596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Trial Overview: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Farmer-Led Trials: 89 field-scale trials on diverse soils, including sandy soils.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Researcher-Led Trials: 290 small-plot trials, excluding sandy soils.</a:t>
            </a:r>
          </a:p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Findings: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Biomass Production:</a:t>
            </a:r>
          </a:p>
          <a:p>
            <a:pPr marL="1802847" lvl="3" indent="-450712" algn="l">
              <a:lnSpc>
                <a:spcPts val="3896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Farmer-led: 600 kg/ha.</a:t>
            </a:r>
          </a:p>
          <a:p>
            <a:pPr marL="1802847" lvl="3" indent="-450712" algn="l">
              <a:lnSpc>
                <a:spcPts val="3896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Researcher-led: 2,000 kg/ha.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Yield Impact:</a:t>
            </a:r>
          </a:p>
          <a:p>
            <a:pPr marL="1802847" lvl="3" indent="-450712" algn="l">
              <a:lnSpc>
                <a:spcPts val="3896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Farmer-led: -3.4% (SE ±11%).</a:t>
            </a:r>
          </a:p>
          <a:p>
            <a:pPr marL="1802847" lvl="3" indent="-450712" algn="l">
              <a:lnSpc>
                <a:spcPts val="3896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Researcher-led: -7.0% (SE ±5.6%).</a:t>
            </a:r>
          </a:p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Conclusion: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crops had no significant impact on cash crop yields in either trial type.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443357" y="705151"/>
            <a:ext cx="15815943" cy="8876698"/>
          </a:xfrm>
          <a:custGeom>
            <a:avLst/>
            <a:gdLst/>
            <a:ahLst/>
            <a:cxnLst/>
            <a:rect l="l" t="t" r="r" b="b"/>
            <a:pathLst>
              <a:path w="15815943" h="8876698">
                <a:moveTo>
                  <a:pt x="0" y="0"/>
                </a:moveTo>
                <a:lnTo>
                  <a:pt x="15815943" y="0"/>
                </a:lnTo>
                <a:lnTo>
                  <a:pt x="15815943" y="8876698"/>
                </a:lnTo>
                <a:lnTo>
                  <a:pt x="0" y="887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2" y="69215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CTIC/SARE farmer survey</a:t>
            </a:r>
          </a:p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endParaRPr lang="en-US" sz="6800" b="1">
              <a:solidFill>
                <a:srgbClr val="3C815D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2797" y="3032954"/>
            <a:ext cx="5525603" cy="6454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Survey Overview: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Conducted in the Midwest region (2022-2023).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Focused on cash crops: Corn and Soybean.</a:t>
            </a:r>
          </a:p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Yield Results: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Corn Yield:</a:t>
            </a:r>
          </a:p>
          <a:p>
            <a:pPr marL="1802847" lvl="3" indent="-450712" algn="l">
              <a:lnSpc>
                <a:spcPts val="3896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Increased by 14% with cover crops compared to no cover.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Soybean Yield:</a:t>
            </a:r>
          </a:p>
          <a:p>
            <a:pPr marL="1802847" lvl="3" indent="-450712" algn="l">
              <a:lnSpc>
                <a:spcPts val="3896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Increased by 12% with cover crops compared to no cover.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endParaRPr lang="en-US" sz="2783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F4B81-A481-BCD6-735A-8465EDBBC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160" y="3372547"/>
            <a:ext cx="10723595" cy="550901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Corn Yield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796" y="3032954"/>
            <a:ext cx="16727003" cy="6454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termination timing: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10 days before cash crop planting (early)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11 days after cash crop planting (late)</a:t>
            </a:r>
          </a:p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Corn growing season precipitation: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2021: 606 mm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2022: 269 mm</a:t>
            </a:r>
          </a:p>
          <a:p>
            <a:pPr marL="600949" lvl="1" indent="-300475" algn="l">
              <a:lnSpc>
                <a:spcPts val="3896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After soybean harvest: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CC planting: </a:t>
            </a:r>
          </a:p>
          <a:p>
            <a:pPr marL="1802847" lvl="3" indent="-450712" algn="l">
              <a:lnSpc>
                <a:spcPts val="3896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Sep 30 in 2020 &amp; Sep 29 in 2021</a:t>
            </a: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endParaRPr lang="en-US" sz="2783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algn="l">
              <a:lnSpc>
                <a:spcPts val="3896"/>
              </a:lnSpc>
            </a:pPr>
            <a:endParaRPr lang="en-US" sz="2783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algn="l">
              <a:lnSpc>
                <a:spcPts val="3896"/>
              </a:lnSpc>
            </a:pPr>
            <a:endParaRPr lang="en-US" sz="2783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marL="1201898" lvl="2" indent="-400633" algn="l">
              <a:lnSpc>
                <a:spcPts val="3896"/>
              </a:lnSpc>
              <a:buFont typeface="Arial"/>
              <a:buChar char="⚬"/>
            </a:pPr>
            <a:endParaRPr lang="en-US" sz="2783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67600" y="3413265"/>
            <a:ext cx="9491143" cy="445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CC termination:</a:t>
            </a:r>
          </a:p>
          <a:p>
            <a:pPr marL="1800608" lvl="3" indent="-450152" algn="l">
              <a:lnSpc>
                <a:spcPts val="3892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2021: April 29 (early) &amp; May 21 (late)</a:t>
            </a:r>
          </a:p>
          <a:p>
            <a:pPr marL="1800608" lvl="3" indent="-450152" algn="l">
              <a:lnSpc>
                <a:spcPts val="3892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2022: May 10 (early) &amp; May 31 (late)</a:t>
            </a:r>
          </a:p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Corn planting:</a:t>
            </a:r>
          </a:p>
          <a:p>
            <a:pPr marL="1800608" lvl="3" indent="-450152" algn="l">
              <a:lnSpc>
                <a:spcPts val="3892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May 13 in 2021 &amp; May 20 in 2022</a:t>
            </a:r>
          </a:p>
          <a:p>
            <a:pPr marL="600203" lvl="1" indent="-300101" algn="l">
              <a:lnSpc>
                <a:spcPts val="389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Results:</a:t>
            </a:r>
          </a:p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In a very dry year, late termination caused a 28.1% reduction in corn yields.</a:t>
            </a:r>
          </a:p>
          <a:p>
            <a:pPr algn="l">
              <a:lnSpc>
                <a:spcPts val="3892"/>
              </a:lnSpc>
            </a:pPr>
            <a:endParaRPr lang="en-US" sz="2780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283307" y="894451"/>
            <a:ext cx="11721515" cy="8498098"/>
          </a:xfrm>
          <a:custGeom>
            <a:avLst/>
            <a:gdLst/>
            <a:ahLst/>
            <a:cxnLst/>
            <a:rect l="l" t="t" r="r" b="b"/>
            <a:pathLst>
              <a:path w="11721515" h="8498098">
                <a:moveTo>
                  <a:pt x="0" y="0"/>
                </a:moveTo>
                <a:lnTo>
                  <a:pt x="11721514" y="0"/>
                </a:lnTo>
                <a:lnTo>
                  <a:pt x="11721514" y="8498098"/>
                </a:lnTo>
                <a:lnTo>
                  <a:pt x="0" y="849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Dryland and Irrigated Sites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0152" y="3084778"/>
            <a:ext cx="6342648" cy="6954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0203" lvl="1" indent="-300101" algn="l">
              <a:lnSpc>
                <a:spcPts val="389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Study Overview:</a:t>
            </a:r>
          </a:p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Duration: Six years of planting green.</a:t>
            </a:r>
          </a:p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Locations: Dryland and irrigated sites.</a:t>
            </a:r>
          </a:p>
          <a:p>
            <a:pPr marL="600203" lvl="1" indent="-300101" algn="l">
              <a:lnSpc>
                <a:spcPts val="389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Results:</a:t>
            </a:r>
          </a:p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No average yield differences observed over six years.</a:t>
            </a:r>
          </a:p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Corn Yield Declines:</a:t>
            </a:r>
          </a:p>
          <a:p>
            <a:pPr marL="1800608" lvl="3" indent="-450152" algn="l">
              <a:lnSpc>
                <a:spcPts val="3892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Four site-years reported decreases of 1.11–1.95 Mg ha⁻¹.</a:t>
            </a:r>
          </a:p>
          <a:p>
            <a:pPr marL="1200405" lvl="2" indent="-400135" algn="l">
              <a:lnSpc>
                <a:spcPts val="389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Corn Yield Increase:</a:t>
            </a:r>
          </a:p>
          <a:p>
            <a:pPr marL="1800608" lvl="3" indent="-450152" algn="l">
              <a:lnSpc>
                <a:spcPts val="3892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One site-year showed a yield increase.</a:t>
            </a:r>
          </a:p>
          <a:p>
            <a:pPr algn="l">
              <a:lnSpc>
                <a:spcPts val="3892"/>
              </a:lnSpc>
            </a:pPr>
            <a:endParaRPr lang="en-US" sz="2780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AF29C-ECA7-DF05-526C-3080F16A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091" y="3771900"/>
            <a:ext cx="9758563" cy="463584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04" y="40032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Soy-bean Yield Cont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4219" y="2857548"/>
            <a:ext cx="16781920" cy="6392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7024" lvl="1" indent="-278512" algn="l">
              <a:lnSpc>
                <a:spcPts val="36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drilled: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2020: after corn harvest on Oct 16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2021: after soybean harvest on Nov 15</a:t>
            </a:r>
          </a:p>
          <a:p>
            <a:pPr marL="557024" lvl="1" indent="-278512" algn="l">
              <a:lnSpc>
                <a:spcPts val="36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termination timing: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 weeks before planting soybean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2021: April 24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2022: April 28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 weeks after planting soybean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2021: May 26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2022: May 31</a:t>
            </a:r>
          </a:p>
          <a:p>
            <a:pPr marL="557024" lvl="1" indent="-278512" algn="l">
              <a:lnSpc>
                <a:spcPts val="36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Soybean planting: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2021: May 12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2022: May 18</a:t>
            </a:r>
          </a:p>
          <a:p>
            <a:pPr algn="l">
              <a:lnSpc>
                <a:spcPts val="3612"/>
              </a:lnSpc>
            </a:pPr>
            <a:endParaRPr lang="en-US" sz="2580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67600" y="2625887"/>
            <a:ext cx="8323912" cy="503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2"/>
              </a:lnSpc>
            </a:pPr>
            <a:endParaRPr sz="2400" dirty="0"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</a:endParaRPr>
          </a:p>
          <a:p>
            <a:pPr marL="557024" lvl="1" indent="-278512" algn="l">
              <a:lnSpc>
                <a:spcPts val="36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Sufficient rain and snowfall occurred in fall 2020 and winter 2021</a:t>
            </a:r>
          </a:p>
          <a:p>
            <a:pPr marL="557024" lvl="1" indent="-278512" algn="l">
              <a:lnSpc>
                <a:spcPts val="36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Below-average rain and snow in fall 2021 and winter 2022</a:t>
            </a:r>
          </a:p>
          <a:p>
            <a:pPr algn="l">
              <a:lnSpc>
                <a:spcPts val="3612"/>
              </a:lnSpc>
            </a:pPr>
            <a:endParaRPr lang="en-US" sz="2400" dirty="0">
              <a:solidFill>
                <a:srgbClr val="000000"/>
              </a:solidFill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  <a:sym typeface="Anonymous Pro Bold"/>
            </a:endParaRPr>
          </a:p>
          <a:p>
            <a:pPr marL="557024" lvl="1" indent="-278512" algn="l">
              <a:lnSpc>
                <a:spcPts val="3612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Results: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Yield declined by 23% in dry years with hail/windstorms.</a:t>
            </a:r>
          </a:p>
          <a:p>
            <a:pPr marL="1114047" lvl="2" indent="-371349" algn="l">
              <a:lnSpc>
                <a:spcPts val="3612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Yield increased by 28% in a favorable year.</a:t>
            </a:r>
          </a:p>
          <a:p>
            <a:pPr algn="l">
              <a:lnSpc>
                <a:spcPts val="3612"/>
              </a:lnSpc>
            </a:pPr>
            <a:endParaRPr lang="en-US" sz="2580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algn="l">
              <a:lnSpc>
                <a:spcPts val="3612"/>
              </a:lnSpc>
            </a:pPr>
            <a:endParaRPr lang="en-US" sz="2580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3158" y="4015937"/>
            <a:ext cx="7845507" cy="2789475"/>
            <a:chOff x="0" y="0"/>
            <a:chExt cx="2066306" cy="7346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6306" cy="734677"/>
            </a:xfrm>
            <a:custGeom>
              <a:avLst/>
              <a:gdLst/>
              <a:ahLst/>
              <a:cxnLst/>
              <a:rect l="l" t="t" r="r" b="b"/>
              <a:pathLst>
                <a:path w="2066306" h="734677">
                  <a:moveTo>
                    <a:pt x="0" y="0"/>
                  </a:moveTo>
                  <a:lnTo>
                    <a:pt x="2066306" y="0"/>
                  </a:lnTo>
                  <a:lnTo>
                    <a:pt x="2066306" y="734677"/>
                  </a:lnTo>
                  <a:lnTo>
                    <a:pt x="0" y="734677"/>
                  </a:lnTo>
                  <a:close/>
                </a:path>
              </a:pathLst>
            </a:custGeom>
            <a:solidFill>
              <a:srgbClr val="FBE782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66306" cy="772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27833" y="929629"/>
            <a:ext cx="8431467" cy="8427742"/>
          </a:xfrm>
          <a:custGeom>
            <a:avLst/>
            <a:gdLst/>
            <a:ahLst/>
            <a:cxnLst/>
            <a:rect l="l" t="t" r="r" b="b"/>
            <a:pathLst>
              <a:path w="8431467" h="8427742">
                <a:moveTo>
                  <a:pt x="0" y="0"/>
                </a:moveTo>
                <a:lnTo>
                  <a:pt x="8431467" y="0"/>
                </a:lnTo>
                <a:lnTo>
                  <a:pt x="8431467" y="8427742"/>
                </a:lnTo>
                <a:lnTo>
                  <a:pt x="0" y="8427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65" t="-3273" r="-11162" b="-9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49129" y="4154012"/>
            <a:ext cx="6570714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Cover Crops Benefits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524000" y="828300"/>
            <a:ext cx="11240000" cy="8430000"/>
          </a:xfrm>
          <a:custGeom>
            <a:avLst/>
            <a:gdLst/>
            <a:ahLst/>
            <a:cxnLst/>
            <a:rect l="l" t="t" r="r" b="b"/>
            <a:pathLst>
              <a:path w="11240000" h="8430000">
                <a:moveTo>
                  <a:pt x="0" y="0"/>
                </a:moveTo>
                <a:lnTo>
                  <a:pt x="11240000" y="0"/>
                </a:lnTo>
                <a:lnTo>
                  <a:pt x="11240000" y="8430000"/>
                </a:lnTo>
                <a:lnTo>
                  <a:pt x="0" y="8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Soy-bean Yield Cont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0280" y="2696097"/>
            <a:ext cx="7158853" cy="769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Clay Center (irrigated):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Transition between sub-humid and semi-arid; USDA hardiness zone 5b; 689 mm annual precipitation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Soil: silt loam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Soybean irrigation: six to seven times between July and August, each time with 3.4 cm of water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Concord (rainfed):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Sub-humid; zone 5a; 755 mm annual precipitation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Soil: silty clay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Mead (rainfed):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Sub-humid; zone 5b; 768 mm annual precipitation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Soil: silty clay loam</a:t>
            </a:r>
          </a:p>
          <a:p>
            <a:pPr algn="l">
              <a:lnSpc>
                <a:spcPts val="2912"/>
              </a:lnSpc>
            </a:pPr>
            <a:endParaRPr lang="en-US" sz="2400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algn="l">
              <a:lnSpc>
                <a:spcPts val="2912"/>
              </a:lnSpc>
            </a:pPr>
            <a:endParaRPr lang="en-US" sz="2400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765154" y="2752983"/>
            <a:ext cx="9697135" cy="717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773" lvl="1" indent="-242887" algn="l">
              <a:lnSpc>
                <a:spcPts val="314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Treatments: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RYE: monoculture cereal rye (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Elbon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)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MIX: mixture of cereal rye, forage radish (Nitro), hairy vetch (VNS), and Austrian winter pea (Whistler)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CON: without cover crops</a:t>
            </a:r>
          </a:p>
          <a:p>
            <a:pPr marL="485773" lvl="1" indent="-242887" algn="l">
              <a:lnSpc>
                <a:spcPts val="314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crops planting: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After corn harvest in mid-Oct to late Nov</a:t>
            </a:r>
          </a:p>
          <a:p>
            <a:pPr marL="485773" lvl="1" indent="-242887" algn="l">
              <a:lnSpc>
                <a:spcPts val="314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crops terminating: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Following spring (approximately 2 wks. before planting soybean)</a:t>
            </a:r>
          </a:p>
          <a:p>
            <a:pPr marL="485773" lvl="1" indent="-242887" algn="l">
              <a:lnSpc>
                <a:spcPts val="314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Soybean planting: Late April to mid-May</a:t>
            </a:r>
          </a:p>
          <a:p>
            <a:pPr marL="485773" lvl="1" indent="-242887" algn="l">
              <a:lnSpc>
                <a:spcPts val="314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Soybean harvest: Oct to Nov</a:t>
            </a:r>
          </a:p>
          <a:p>
            <a:pPr marL="485773" lvl="1" indent="-242887" algn="l">
              <a:lnSpc>
                <a:spcPts val="314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Results: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Mostly neutral soybean yield effects over four years.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One year: 13% yield decline after a cover crop mixture.</a:t>
            </a:r>
          </a:p>
          <a:p>
            <a:pPr marL="971547" lvl="2" indent="-323849" algn="l">
              <a:lnSpc>
                <a:spcPts val="314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Another year: 18% yield increase after a cover crop mixture.</a:t>
            </a:r>
          </a:p>
          <a:p>
            <a:pPr algn="l">
              <a:lnSpc>
                <a:spcPts val="3359"/>
              </a:lnSpc>
            </a:pPr>
            <a:endParaRPr lang="en-US" sz="2249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endParaRPr lang="en-US" sz="2249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algn="l">
              <a:lnSpc>
                <a:spcPts val="2912"/>
              </a:lnSpc>
            </a:pPr>
            <a:endParaRPr lang="en-US" sz="2249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524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71150" y="-1106859"/>
            <a:ext cx="12500768" cy="125007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840755" y="932850"/>
            <a:ext cx="8303245" cy="8421301"/>
          </a:xfrm>
          <a:custGeom>
            <a:avLst/>
            <a:gdLst/>
            <a:ahLst/>
            <a:cxnLst/>
            <a:rect l="l" t="t" r="r" b="b"/>
            <a:pathLst>
              <a:path w="8303245" h="8421301">
                <a:moveTo>
                  <a:pt x="0" y="0"/>
                </a:moveTo>
                <a:lnTo>
                  <a:pt x="8303245" y="0"/>
                </a:lnTo>
                <a:lnTo>
                  <a:pt x="8303245" y="8421300"/>
                </a:lnTo>
                <a:lnTo>
                  <a:pt x="0" y="8421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Wheat yield in semiarid regions</a:t>
            </a:r>
          </a:p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endParaRPr lang="en-US" sz="6800" b="1">
              <a:solidFill>
                <a:srgbClr val="3C815D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9619" y="3189599"/>
            <a:ext cx="16669018" cy="460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6" lvl="1" indent="-334643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treatments: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Four monoculture species: flax, oat, pea, and rapeseed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One 10-species mixture of rapeseed, flax, oat, pea, lentil, common vetch, berseem clover, barley, phacelia, and safflower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Fallow: no-till control with 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proso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-millet residue</a:t>
            </a:r>
          </a:p>
          <a:p>
            <a:pPr marL="669286" lvl="1" indent="-334643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Results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Two-year study: 10% yield reduction under both irrigated and dryland conditions.</a:t>
            </a:r>
          </a:p>
          <a:p>
            <a:pPr algn="l">
              <a:lnSpc>
                <a:spcPts val="2912"/>
              </a:lnSpc>
            </a:pPr>
            <a:endParaRPr lang="en-US" sz="3099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algn="l">
              <a:lnSpc>
                <a:spcPts val="2912"/>
              </a:lnSpc>
            </a:pPr>
            <a:endParaRPr lang="en-US" sz="3099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Corn yield in semiarid regions</a:t>
            </a:r>
          </a:p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endParaRPr lang="en-US" sz="6800" b="1">
              <a:solidFill>
                <a:srgbClr val="3C815D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9619" y="3189599"/>
            <a:ext cx="8105781" cy="6989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6" lvl="1" indent="-334643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Crop rotation: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 Winter wheat – maize – fallow</a:t>
            </a:r>
          </a:p>
          <a:p>
            <a:pPr marL="669286" lvl="1" indent="-334643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planting: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Within 7 - 30 days after winter wheat harvest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Sep (2016-2017) and Aug (2017-2018)</a:t>
            </a:r>
          </a:p>
          <a:p>
            <a:pPr marL="669286" lvl="1" indent="-334643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terminating: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At maize planting in 2017 and two weeks before maize planting in 2018</a:t>
            </a:r>
          </a:p>
          <a:p>
            <a:pPr marL="669286" lvl="1" indent="-334643" algn="l">
              <a:lnSpc>
                <a:spcPts val="43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Results:</a:t>
            </a:r>
          </a:p>
          <a:p>
            <a:pPr marL="1338572" lvl="2" indent="-446191" algn="l">
              <a:lnSpc>
                <a:spcPts val="43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Two years of trials showed most cover crop species reduced corn yields by up to 30%, except for spring oats</a:t>
            </a:r>
          </a:p>
          <a:p>
            <a:pPr algn="l">
              <a:lnSpc>
                <a:spcPts val="2912"/>
              </a:lnSpc>
            </a:pPr>
            <a:endParaRPr lang="en-US" sz="3099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406926-CAD2-88D5-B568-DC5952F1C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1943100"/>
            <a:ext cx="8562981" cy="769120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3735" y="1270680"/>
            <a:ext cx="17340530" cy="8236752"/>
          </a:xfrm>
          <a:custGeom>
            <a:avLst/>
            <a:gdLst/>
            <a:ahLst/>
            <a:cxnLst/>
            <a:rect l="l" t="t" r="r" b="b"/>
            <a:pathLst>
              <a:path w="17340530" h="8236752">
                <a:moveTo>
                  <a:pt x="0" y="0"/>
                </a:moveTo>
                <a:lnTo>
                  <a:pt x="17340530" y="0"/>
                </a:lnTo>
                <a:lnTo>
                  <a:pt x="17340530" y="8236752"/>
                </a:lnTo>
                <a:lnTo>
                  <a:pt x="0" y="8236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1685" y="404619"/>
            <a:ext cx="16753747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Key Takeaways from Yield Impact Studies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1685" y="2943030"/>
            <a:ext cx="17064535" cy="777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 Effects on Yield: What We Learned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Legume Cover Crops: Can increase yield by +21% (Meta-analysis data).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Grass Cover Crops: Generally neutral or slightly negative in dry years.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Termination Timing Matters:</a:t>
            </a:r>
          </a:p>
          <a:p>
            <a:pPr marL="1684017" lvl="3" indent="-421004" algn="l">
              <a:lnSpc>
                <a:spcPts val="3639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Corn: Terminate 10-14 days before planting to prevent competition.</a:t>
            </a:r>
          </a:p>
          <a:p>
            <a:pPr marL="1684017" lvl="3" indent="-421004" algn="l">
              <a:lnSpc>
                <a:spcPts val="3639"/>
              </a:lnSpc>
              <a:buFont typeface="Arial"/>
              <a:buChar char="￭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Soybeans: Can be planted green, allowing for later termination.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Long-Term Benefits: Yield increases become more frequent after multiple years of use.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Regional Considerations: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Semi-arid areas: Spring oats may be a better alternative to cereal rye.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Irrigated systems: Cover crops work well, especially legumes and mixtures.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Best Practices for Farmers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Select species based on soil and climate.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Optimize termination timing to reduce competition.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Monitor water and nutrient availability in dry conditions.</a:t>
            </a:r>
          </a:p>
          <a:p>
            <a:pPr algn="l">
              <a:lnSpc>
                <a:spcPts val="4521"/>
              </a:lnSpc>
            </a:pPr>
            <a:endParaRPr lang="en-US" sz="259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259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649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649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1733" y="2677203"/>
            <a:ext cx="16390383" cy="671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Species Selection: choose species based on local climate, soil type, and rotation crops (e.g., legumes for nitrogen fixation)</a:t>
            </a: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  <a:sym typeface="Anonymous Pro Bold"/>
            </a:endParaRP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Optimal Termination Timing: Ensure timely termination to avoid water/nutrient competition</a:t>
            </a: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  <a:sym typeface="Anonymous Pro Bold"/>
            </a:endParaRP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Inter-seeding: Incorporate cover crops without affecting the main crop’s growth cycle</a:t>
            </a: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  <a:sym typeface="Anonymous Pro Bold"/>
            </a:endParaRP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Water Use Concerns: Implement species with low water demands and plan termination based on soil moisture availability</a:t>
            </a: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  <a:sym typeface="Anonymous Pro Bold"/>
            </a:endParaRPr>
          </a:p>
          <a:p>
            <a:pPr marL="684031" lvl="1" indent="-342016" algn="l">
              <a:lnSpc>
                <a:spcPts val="443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Manage Water and Nutrient Competition: Apply supplemental fertilization or irrigation where necessary</a:t>
            </a:r>
          </a:p>
          <a:p>
            <a:pPr marL="1368062" lvl="2" indent="-456021" algn="l">
              <a:lnSpc>
                <a:spcPts val="4435"/>
              </a:lnSpc>
              <a:buFont typeface="Arial"/>
              <a:buChar char="⚬"/>
            </a:pPr>
            <a:endParaRPr lang="en-US" sz="3168" b="1" dirty="0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493322" y="8857302"/>
            <a:ext cx="11301259" cy="1087746"/>
          </a:xfrm>
          <a:custGeom>
            <a:avLst/>
            <a:gdLst/>
            <a:ahLst/>
            <a:cxnLst/>
            <a:rect l="l" t="t" r="r" b="b"/>
            <a:pathLst>
              <a:path w="11301259" h="1087746">
                <a:moveTo>
                  <a:pt x="0" y="0"/>
                </a:moveTo>
                <a:lnTo>
                  <a:pt x="11301258" y="0"/>
                </a:lnTo>
                <a:lnTo>
                  <a:pt x="11301258" y="1087746"/>
                </a:lnTo>
                <a:lnTo>
                  <a:pt x="0" y="1087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11685" y="885825"/>
            <a:ext cx="17064535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Management is Key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8755" y="266700"/>
            <a:ext cx="4257587" cy="111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Sources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5722" y="1485900"/>
            <a:ext cx="17256556" cy="833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Almeida, T. F., Robinson, E., 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Matthiesen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‐Anderson, R., Robertson, A. E., &amp; Basche, A. (2024). Effect of cover crop species and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termination timing on corn growth and seedling disease. Agronomy Journal.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Koehler‐Cole, K., Elmore, R. W., Blanco‐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Canqui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, H., Francis, C. A., Shapiro, C. A., Proctor, C. A., ... &amp; Ferguson, R. B. (2020). Cover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crop productivity and subsequent soybean yield in the western Corn Belt. Agronomy Journal, 112(4), 2649-2663.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Koehler-Cole, K., Basche, A., Thompson, L., &amp; Rees, J. (2023). Comparing cover crop research in farmer-led and researcher-led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experiments in the Western Corn Belt. Frontiers in Sustainable Food Systems, 7, 1064251.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Nielsen, D. C., Lyon, D. J., Higgins, R. K., Hergert, G. W., Holman, J. D., &amp; Vigil, M. F. (2016). Cover crop effect on subsequent wheat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yield in the central Great Plains. Agronomy Journal, 108(1), 243-256.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Marcillo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, G. S., &amp; Miguez, F. E. (2017). Corn yield response to winter cover crops: An updated meta-analysis. Journal of Soil and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Water Conservation, 72(3), 226-239.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Rosa, A. T., Creech, C. F., Elmore, R. W., Rudnick, D. R., Lindquist, J. L., Butts, L.,... &amp; Werle, R. (2021). Contributions of individual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species to rainfed maize production in semi-arid cropping systems. Field Crops Research, 271, 108245.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Ruis, S. J., Blanco-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Canqui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, H., Jasa, P. J., Slater, G., &amp; Ferguson, R. B. (2023). Increasing rye cover crop biomass production after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corn residue removal to balance economics and soil health. Field Crops Research, 302, 109076.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Stephens, T., Blanco‐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Canqui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, H., 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Knezevic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, S., Rees, J., Koehler‐Cole, K., &amp; Jhala, A. J. (2023). Impact of planting green on soil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properties under irrigated no‐till soybean. 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Agrosystems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, Geosciences &amp; Environment, 6(4), e20443.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https://iowalearningfarms.wordpress.com/2017/01/13/improved-corn-yields-following-cereal-rye-reported-from-eight-year-onfarm-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yield-study/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https://www.ctic.org/data/Cover_Crops_Research_and_Demonstration_Cover_Crop_Survey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1955747"/>
            <a:chOff x="0" y="0"/>
            <a:chExt cx="4494397" cy="5150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15094"/>
            </a:xfrm>
            <a:custGeom>
              <a:avLst/>
              <a:gdLst/>
              <a:ahLst/>
              <a:cxnLst/>
              <a:rect l="l" t="t" r="r" b="b"/>
              <a:pathLst>
                <a:path w="4494397" h="515094">
                  <a:moveTo>
                    <a:pt x="0" y="0"/>
                  </a:moveTo>
                  <a:lnTo>
                    <a:pt x="4494397" y="0"/>
                  </a:lnTo>
                  <a:lnTo>
                    <a:pt x="4494397" y="515094"/>
                  </a:lnTo>
                  <a:lnTo>
                    <a:pt x="0" y="515094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55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9029" y="2660455"/>
            <a:ext cx="5392746" cy="6597845"/>
            <a:chOff x="0" y="0"/>
            <a:chExt cx="1420312" cy="17377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0312" cy="1737704"/>
            </a:xfrm>
            <a:custGeom>
              <a:avLst/>
              <a:gdLst/>
              <a:ahLst/>
              <a:cxnLst/>
              <a:rect l="l" t="t" r="r" b="b"/>
              <a:pathLst>
                <a:path w="1420312" h="1737704">
                  <a:moveTo>
                    <a:pt x="71781" y="0"/>
                  </a:moveTo>
                  <a:lnTo>
                    <a:pt x="1348531" y="0"/>
                  </a:lnTo>
                  <a:cubicBezTo>
                    <a:pt x="1388174" y="0"/>
                    <a:pt x="1420312" y="32137"/>
                    <a:pt x="1420312" y="71781"/>
                  </a:cubicBezTo>
                  <a:lnTo>
                    <a:pt x="1420312" y="1665923"/>
                  </a:lnTo>
                  <a:cubicBezTo>
                    <a:pt x="1420312" y="1705567"/>
                    <a:pt x="1388174" y="1737704"/>
                    <a:pt x="1348531" y="1737704"/>
                  </a:cubicBezTo>
                  <a:lnTo>
                    <a:pt x="71781" y="1737704"/>
                  </a:lnTo>
                  <a:cubicBezTo>
                    <a:pt x="32137" y="1737704"/>
                    <a:pt x="0" y="1705567"/>
                    <a:pt x="0" y="1665923"/>
                  </a:cubicBezTo>
                  <a:lnTo>
                    <a:pt x="0" y="71781"/>
                  </a:lnTo>
                  <a:cubicBezTo>
                    <a:pt x="0" y="32137"/>
                    <a:pt x="32137" y="0"/>
                    <a:pt x="71781" y="0"/>
                  </a:cubicBezTo>
                  <a:close/>
                </a:path>
              </a:pathLst>
            </a:custGeom>
            <a:solidFill>
              <a:srgbClr val="D9D9D9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0312" cy="1775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47691" y="2660455"/>
            <a:ext cx="5392746" cy="6597845"/>
            <a:chOff x="0" y="0"/>
            <a:chExt cx="1420312" cy="17377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20312" cy="1737704"/>
            </a:xfrm>
            <a:custGeom>
              <a:avLst/>
              <a:gdLst/>
              <a:ahLst/>
              <a:cxnLst/>
              <a:rect l="l" t="t" r="r" b="b"/>
              <a:pathLst>
                <a:path w="1420312" h="1737704">
                  <a:moveTo>
                    <a:pt x="71781" y="0"/>
                  </a:moveTo>
                  <a:lnTo>
                    <a:pt x="1348531" y="0"/>
                  </a:lnTo>
                  <a:cubicBezTo>
                    <a:pt x="1388174" y="0"/>
                    <a:pt x="1420312" y="32137"/>
                    <a:pt x="1420312" y="71781"/>
                  </a:cubicBezTo>
                  <a:lnTo>
                    <a:pt x="1420312" y="1665923"/>
                  </a:lnTo>
                  <a:cubicBezTo>
                    <a:pt x="1420312" y="1705567"/>
                    <a:pt x="1388174" y="1737704"/>
                    <a:pt x="1348531" y="1737704"/>
                  </a:cubicBezTo>
                  <a:lnTo>
                    <a:pt x="71781" y="1737704"/>
                  </a:lnTo>
                  <a:cubicBezTo>
                    <a:pt x="32137" y="1737704"/>
                    <a:pt x="0" y="1705567"/>
                    <a:pt x="0" y="1665923"/>
                  </a:cubicBezTo>
                  <a:lnTo>
                    <a:pt x="0" y="71781"/>
                  </a:lnTo>
                  <a:cubicBezTo>
                    <a:pt x="0" y="32137"/>
                    <a:pt x="32137" y="0"/>
                    <a:pt x="71781" y="0"/>
                  </a:cubicBezTo>
                  <a:close/>
                </a:path>
              </a:pathLst>
            </a:custGeom>
            <a:solidFill>
              <a:srgbClr val="D9D9D9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20312" cy="1775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47938" y="2660455"/>
            <a:ext cx="5392746" cy="6597845"/>
            <a:chOff x="0" y="0"/>
            <a:chExt cx="1420312" cy="17377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20312" cy="1737704"/>
            </a:xfrm>
            <a:custGeom>
              <a:avLst/>
              <a:gdLst/>
              <a:ahLst/>
              <a:cxnLst/>
              <a:rect l="l" t="t" r="r" b="b"/>
              <a:pathLst>
                <a:path w="1420312" h="1737704">
                  <a:moveTo>
                    <a:pt x="71781" y="0"/>
                  </a:moveTo>
                  <a:lnTo>
                    <a:pt x="1348531" y="0"/>
                  </a:lnTo>
                  <a:cubicBezTo>
                    <a:pt x="1388174" y="0"/>
                    <a:pt x="1420312" y="32137"/>
                    <a:pt x="1420312" y="71781"/>
                  </a:cubicBezTo>
                  <a:lnTo>
                    <a:pt x="1420312" y="1665923"/>
                  </a:lnTo>
                  <a:cubicBezTo>
                    <a:pt x="1420312" y="1705567"/>
                    <a:pt x="1388174" y="1737704"/>
                    <a:pt x="1348531" y="1737704"/>
                  </a:cubicBezTo>
                  <a:lnTo>
                    <a:pt x="71781" y="1737704"/>
                  </a:lnTo>
                  <a:cubicBezTo>
                    <a:pt x="32137" y="1737704"/>
                    <a:pt x="0" y="1705567"/>
                    <a:pt x="0" y="1665923"/>
                  </a:cubicBezTo>
                  <a:lnTo>
                    <a:pt x="0" y="71781"/>
                  </a:lnTo>
                  <a:cubicBezTo>
                    <a:pt x="0" y="32137"/>
                    <a:pt x="32137" y="0"/>
                    <a:pt x="71781" y="0"/>
                  </a:cubicBezTo>
                  <a:close/>
                </a:path>
              </a:pathLst>
            </a:custGeom>
            <a:solidFill>
              <a:srgbClr val="D9D9D9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20312" cy="1775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50883" y="5959377"/>
            <a:ext cx="4329040" cy="3072408"/>
          </a:xfrm>
          <a:custGeom>
            <a:avLst/>
            <a:gdLst/>
            <a:ahLst/>
            <a:cxnLst/>
            <a:rect l="l" t="t" r="r" b="b"/>
            <a:pathLst>
              <a:path w="4329040" h="3072408">
                <a:moveTo>
                  <a:pt x="0" y="0"/>
                </a:moveTo>
                <a:lnTo>
                  <a:pt x="4329039" y="0"/>
                </a:lnTo>
                <a:lnTo>
                  <a:pt x="4329039" y="3072408"/>
                </a:lnTo>
                <a:lnTo>
                  <a:pt x="0" y="307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65742" y="9019996"/>
            <a:ext cx="1720437" cy="476607"/>
          </a:xfrm>
          <a:custGeom>
            <a:avLst/>
            <a:gdLst/>
            <a:ahLst/>
            <a:cxnLst/>
            <a:rect l="l" t="t" r="r" b="b"/>
            <a:pathLst>
              <a:path w="1720437" h="476607">
                <a:moveTo>
                  <a:pt x="0" y="0"/>
                </a:moveTo>
                <a:lnTo>
                  <a:pt x="1720437" y="0"/>
                </a:lnTo>
                <a:lnTo>
                  <a:pt x="1720437" y="476608"/>
                </a:lnTo>
                <a:lnTo>
                  <a:pt x="0" y="476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979480" y="6140373"/>
            <a:ext cx="4329040" cy="2710416"/>
          </a:xfrm>
          <a:custGeom>
            <a:avLst/>
            <a:gdLst/>
            <a:ahLst/>
            <a:cxnLst/>
            <a:rect l="l" t="t" r="r" b="b"/>
            <a:pathLst>
              <a:path w="4329040" h="2710416">
                <a:moveTo>
                  <a:pt x="0" y="0"/>
                </a:moveTo>
                <a:lnTo>
                  <a:pt x="4329040" y="0"/>
                </a:lnTo>
                <a:lnTo>
                  <a:pt x="4329040" y="2710416"/>
                </a:lnTo>
                <a:lnTo>
                  <a:pt x="0" y="2710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340584" y="9031785"/>
            <a:ext cx="1606961" cy="445172"/>
          </a:xfrm>
          <a:custGeom>
            <a:avLst/>
            <a:gdLst/>
            <a:ahLst/>
            <a:cxnLst/>
            <a:rect l="l" t="t" r="r" b="b"/>
            <a:pathLst>
              <a:path w="1606961" h="445172">
                <a:moveTo>
                  <a:pt x="0" y="0"/>
                </a:moveTo>
                <a:lnTo>
                  <a:pt x="1606960" y="0"/>
                </a:lnTo>
                <a:lnTo>
                  <a:pt x="1606960" y="445172"/>
                </a:lnTo>
                <a:lnTo>
                  <a:pt x="0" y="445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092795" y="6451394"/>
            <a:ext cx="3216659" cy="2411363"/>
          </a:xfrm>
          <a:custGeom>
            <a:avLst/>
            <a:gdLst/>
            <a:ahLst/>
            <a:cxnLst/>
            <a:rect l="l" t="t" r="r" b="b"/>
            <a:pathLst>
              <a:path w="3216659" h="2411363">
                <a:moveTo>
                  <a:pt x="0" y="0"/>
                </a:moveTo>
                <a:lnTo>
                  <a:pt x="3216659" y="0"/>
                </a:lnTo>
                <a:lnTo>
                  <a:pt x="3216659" y="2411363"/>
                </a:lnTo>
                <a:lnTo>
                  <a:pt x="0" y="24113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964512" y="9006161"/>
            <a:ext cx="1720437" cy="470795"/>
          </a:xfrm>
          <a:custGeom>
            <a:avLst/>
            <a:gdLst/>
            <a:ahLst/>
            <a:cxnLst/>
            <a:rect l="l" t="t" r="r" b="b"/>
            <a:pathLst>
              <a:path w="1720437" h="470795">
                <a:moveTo>
                  <a:pt x="0" y="0"/>
                </a:moveTo>
                <a:lnTo>
                  <a:pt x="1720437" y="0"/>
                </a:lnTo>
                <a:lnTo>
                  <a:pt x="1720437" y="470796"/>
                </a:lnTo>
                <a:lnTo>
                  <a:pt x="0" y="470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11733" y="862970"/>
            <a:ext cx="17064663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 Examples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2874036"/>
            <a:ext cx="4994522" cy="300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►Fall planted: cool season species planted after fall harvest and terminated following spring.    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•Rye, Barley, Winter pea, Hairy vetch, Rapeseed and Radish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29327" y="2874036"/>
            <a:ext cx="5029474" cy="257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►Spring planted: short season species typically remain in the ground for 60-90 days before cash crop planting.    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•Barley, Oat, Triticale, Pea, Aba bean and Collard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59537" y="2874036"/>
            <a:ext cx="4883174" cy="301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►Summer planted: warm season species planted in late June or early July and terminated in early fall.   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•Sudan-grass, Forage-sorghum, Millet, Buckwheat ,Cowpea, and Sunn-hemp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1765248"/>
            <a:chOff x="0" y="0"/>
            <a:chExt cx="4494397" cy="4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464921"/>
            </a:xfrm>
            <a:custGeom>
              <a:avLst/>
              <a:gdLst/>
              <a:ahLst/>
              <a:cxnLst/>
              <a:rect l="l" t="t" r="r" b="b"/>
              <a:pathLst>
                <a:path w="4494397" h="464921">
                  <a:moveTo>
                    <a:pt x="0" y="0"/>
                  </a:moveTo>
                  <a:lnTo>
                    <a:pt x="4494397" y="0"/>
                  </a:lnTo>
                  <a:lnTo>
                    <a:pt x="4494397" y="464921"/>
                  </a:lnTo>
                  <a:lnTo>
                    <a:pt x="0" y="464921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5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3117" y="2312741"/>
            <a:ext cx="7269177" cy="7328054"/>
          </a:xfrm>
          <a:custGeom>
            <a:avLst/>
            <a:gdLst/>
            <a:ahLst/>
            <a:cxnLst/>
            <a:rect l="l" t="t" r="r" b="b"/>
            <a:pathLst>
              <a:path w="7269177" h="7328054">
                <a:moveTo>
                  <a:pt x="0" y="0"/>
                </a:moveTo>
                <a:lnTo>
                  <a:pt x="7269177" y="0"/>
                </a:lnTo>
                <a:lnTo>
                  <a:pt x="7269177" y="7328054"/>
                </a:lnTo>
                <a:lnTo>
                  <a:pt x="0" y="7328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3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174498" y="665785"/>
            <a:ext cx="14240274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Adoption Trends Over Time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95479" y="4036123"/>
            <a:ext cx="3799197" cy="171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29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Acres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29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Increase in cover crop acreage in the US from 2012-2017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32336" y="2759135"/>
            <a:ext cx="3125483" cy="1393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81"/>
              </a:lnSpc>
              <a:spcBef>
                <a:spcPct val="0"/>
              </a:spcBef>
            </a:pPr>
            <a:r>
              <a:rPr lang="en-US" sz="81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5.1 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09076" y="2759135"/>
            <a:ext cx="3125483" cy="1393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81"/>
              </a:lnSpc>
              <a:spcBef>
                <a:spcPct val="0"/>
              </a:spcBef>
            </a:pPr>
            <a:r>
              <a:rPr lang="en-US" sz="81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50 %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72218" y="4086166"/>
            <a:ext cx="3799197" cy="171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 50% increase in cover crop adoption from 2012-2017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endParaRPr lang="en-US" sz="2429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504377" y="5956427"/>
            <a:ext cx="8754923" cy="274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National Landscape</a:t>
            </a:r>
          </a:p>
          <a:p>
            <a:pPr algn="ctr">
              <a:lnSpc>
                <a:spcPts val="4381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 acreage in the U.S. has steadily grown, with a 50% increase between 2012 and 2017. However, growth has slowed, with an increase of 17% or 2.6 million acres from 2017-2022.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04" y="584456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9143871" y="2723605"/>
            <a:ext cx="0" cy="7000547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556957" y="3364419"/>
            <a:ext cx="7924441" cy="5955826"/>
          </a:xfrm>
          <a:custGeom>
            <a:avLst/>
            <a:gdLst/>
            <a:ahLst/>
            <a:cxnLst/>
            <a:rect l="l" t="t" r="r" b="b"/>
            <a:pathLst>
              <a:path w="6824717" h="5766886">
                <a:moveTo>
                  <a:pt x="0" y="0"/>
                </a:moveTo>
                <a:lnTo>
                  <a:pt x="6824717" y="0"/>
                </a:lnTo>
                <a:lnTo>
                  <a:pt x="6824717" y="5766886"/>
                </a:lnTo>
                <a:lnTo>
                  <a:pt x="0" y="5766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Regional Trends Throughout Midwest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1347" y="2842044"/>
            <a:ext cx="8723574" cy="5584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4283" lvl="1" indent="-382141" algn="l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From 2000 to 2021, cover crop adoption in the Midwest quadrupled, increasing from 1.8% in 2011 to 7.2% in 2021</a:t>
            </a:r>
          </a:p>
          <a:p>
            <a:pPr marL="764283" lvl="1" indent="-382141" algn="l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 adoption is strongly correlated with federal and state conservation incentives</a:t>
            </a:r>
          </a:p>
          <a:p>
            <a:pPr marL="764283" lvl="1" indent="-382141" algn="l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Satellite data analysis showed that government policies have significantly influenced the rate of adoption.</a:t>
            </a:r>
          </a:p>
          <a:p>
            <a:pPr marL="375672" lvl="1" indent="-187836" algn="l">
              <a:lnSpc>
                <a:spcPts val="2436"/>
              </a:lnSpc>
              <a:buFont typeface="Arial"/>
              <a:buChar char="•"/>
            </a:pPr>
            <a:r>
              <a:rPr lang="en-US" sz="174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Zhou, et al. (2022) </a:t>
            </a:r>
          </a:p>
          <a:p>
            <a:pPr algn="l">
              <a:lnSpc>
                <a:spcPts val="4395"/>
              </a:lnSpc>
            </a:pPr>
            <a:endParaRPr lang="en-US" sz="174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ctr">
              <a:lnSpc>
                <a:spcPts val="2996"/>
              </a:lnSpc>
            </a:pPr>
            <a:endParaRPr lang="en-US" sz="174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4395"/>
              </a:lnSpc>
            </a:pPr>
            <a:endParaRPr lang="en-US" sz="174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667856" y="2842044"/>
            <a:ext cx="6312670" cy="43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Corn Belt remote sensing analysis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451788" cy="6197215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432"/>
                </a:lnSpc>
                <a:spcBef>
                  <a:spcPct val="0"/>
                </a:spcBef>
              </a:pPr>
              <a:r>
                <a:rPr lang="en-US" sz="10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885825"/>
            <a:ext cx="16230600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 acreage in NE</a:t>
            </a:r>
          </a:p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endParaRPr lang="en-US" sz="6800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1733" y="2629422"/>
            <a:ext cx="10418233" cy="786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Nebraska's adoption rate varies geographically. The eastern region, known for its higher rainfall, sees a higher cover crop adoption rate (4.3%) compared to the drier western region (2.4%). </a:t>
            </a:r>
          </a:p>
          <a:p>
            <a:pPr marL="373511" lvl="1" indent="-186755" algn="l">
              <a:lnSpc>
                <a:spcPts val="2422"/>
              </a:lnSpc>
              <a:buFont typeface="Arial"/>
              <a:buChar char="•"/>
            </a:pPr>
            <a:r>
              <a:rPr lang="en-US" sz="173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Koehler-Cole, K., Basche, A., Thompson, L., &amp; Rees, J. (2023)</a:t>
            </a:r>
          </a:p>
          <a:p>
            <a:pPr algn="ctr">
              <a:lnSpc>
                <a:spcPts val="2995"/>
              </a:lnSpc>
            </a:pPr>
            <a:endParaRPr lang="en-US" sz="17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3529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Acres of cover crop increased by 33% in 2022 from 2012 across Nebraska, from .70 million acres to .93 million acres</a:t>
            </a:r>
          </a:p>
          <a:p>
            <a:pPr marL="373511" lvl="1" indent="-186755" algn="l">
              <a:lnSpc>
                <a:spcPts val="2422"/>
              </a:lnSpc>
              <a:buFont typeface="Arial"/>
              <a:buChar char="•"/>
            </a:pPr>
            <a:r>
              <a:rPr lang="en-US" sz="173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United States Department of Agriculture (2024)</a:t>
            </a:r>
          </a:p>
          <a:p>
            <a:pPr algn="l">
              <a:lnSpc>
                <a:spcPts val="2982"/>
              </a:lnSpc>
            </a:pPr>
            <a:r>
              <a:rPr lang="en-US" sz="213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U</a:t>
            </a:r>
          </a:p>
          <a:p>
            <a:pPr algn="l">
              <a:lnSpc>
                <a:spcPts val="4801"/>
              </a:lnSpc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3401"/>
              </a:lnSpc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8" name="AutoShape 8"/>
          <p:cNvSpPr/>
          <p:nvPr/>
        </p:nvSpPr>
        <p:spPr>
          <a:xfrm flipV="1">
            <a:off x="11029965" y="2738959"/>
            <a:ext cx="0" cy="7000547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238449" y="4924167"/>
            <a:ext cx="6229335" cy="3824862"/>
          </a:xfrm>
          <a:custGeom>
            <a:avLst/>
            <a:gdLst/>
            <a:ahLst/>
            <a:cxnLst/>
            <a:rect l="l" t="t" r="r" b="b"/>
            <a:pathLst>
              <a:path w="6229335" h="3824862">
                <a:moveTo>
                  <a:pt x="0" y="0"/>
                </a:moveTo>
                <a:lnTo>
                  <a:pt x="6229335" y="0"/>
                </a:lnTo>
                <a:lnTo>
                  <a:pt x="6229335" y="3824862"/>
                </a:lnTo>
                <a:lnTo>
                  <a:pt x="0" y="3824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66" r="-6766" b="-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264944" y="6552494"/>
            <a:ext cx="1088172" cy="568208"/>
          </a:xfrm>
          <a:custGeom>
            <a:avLst/>
            <a:gdLst/>
            <a:ahLst/>
            <a:cxnLst/>
            <a:rect l="l" t="t" r="r" b="b"/>
            <a:pathLst>
              <a:path w="1088172" h="568208">
                <a:moveTo>
                  <a:pt x="0" y="0"/>
                </a:moveTo>
                <a:lnTo>
                  <a:pt x="1088172" y="0"/>
                </a:lnTo>
                <a:lnTo>
                  <a:pt x="1088172" y="568208"/>
                </a:lnTo>
                <a:lnTo>
                  <a:pt x="0" y="5682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55087" y="6552494"/>
            <a:ext cx="1013405" cy="529167"/>
          </a:xfrm>
          <a:custGeom>
            <a:avLst/>
            <a:gdLst/>
            <a:ahLst/>
            <a:cxnLst/>
            <a:rect l="l" t="t" r="r" b="b"/>
            <a:pathLst>
              <a:path w="1013405" h="529167">
                <a:moveTo>
                  <a:pt x="0" y="0"/>
                </a:moveTo>
                <a:lnTo>
                  <a:pt x="1013406" y="0"/>
                </a:lnTo>
                <a:lnTo>
                  <a:pt x="1013406" y="529167"/>
                </a:lnTo>
                <a:lnTo>
                  <a:pt x="0" y="52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337740" y="3625782"/>
            <a:ext cx="4030752" cy="862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Acres of cover crop in NE 2012 to 2022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99981" y="2632037"/>
            <a:ext cx="5343995" cy="3099713"/>
            <a:chOff x="0" y="0"/>
            <a:chExt cx="1407472" cy="816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7472" cy="816385"/>
            </a:xfrm>
            <a:custGeom>
              <a:avLst/>
              <a:gdLst/>
              <a:ahLst/>
              <a:cxnLst/>
              <a:rect l="l" t="t" r="r" b="b"/>
              <a:pathLst>
                <a:path w="1407472" h="816385">
                  <a:moveTo>
                    <a:pt x="72436" y="0"/>
                  </a:moveTo>
                  <a:lnTo>
                    <a:pt x="1335036" y="0"/>
                  </a:lnTo>
                  <a:cubicBezTo>
                    <a:pt x="1375041" y="0"/>
                    <a:pt x="1407472" y="32431"/>
                    <a:pt x="1407472" y="72436"/>
                  </a:cubicBezTo>
                  <a:lnTo>
                    <a:pt x="1407472" y="743950"/>
                  </a:lnTo>
                  <a:cubicBezTo>
                    <a:pt x="1407472" y="783955"/>
                    <a:pt x="1375041" y="816385"/>
                    <a:pt x="1335036" y="816385"/>
                  </a:cubicBezTo>
                  <a:lnTo>
                    <a:pt x="72436" y="816385"/>
                  </a:lnTo>
                  <a:cubicBezTo>
                    <a:pt x="32431" y="816385"/>
                    <a:pt x="0" y="783955"/>
                    <a:pt x="0" y="743950"/>
                  </a:cubicBezTo>
                  <a:lnTo>
                    <a:pt x="0" y="72436"/>
                  </a:lnTo>
                  <a:cubicBezTo>
                    <a:pt x="0" y="32431"/>
                    <a:pt x="32431" y="0"/>
                    <a:pt x="72436" y="0"/>
                  </a:cubicBezTo>
                  <a:close/>
                </a:path>
              </a:pathLst>
            </a:custGeom>
            <a:solidFill>
              <a:srgbClr val="E0EFCC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07472" cy="854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1733" y="547494"/>
            <a:ext cx="17064535" cy="1851335"/>
            <a:chOff x="0" y="0"/>
            <a:chExt cx="4494363" cy="4875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4363" cy="487594"/>
            </a:xfrm>
            <a:custGeom>
              <a:avLst/>
              <a:gdLst/>
              <a:ahLst/>
              <a:cxnLst/>
              <a:rect l="l" t="t" r="r" b="b"/>
              <a:pathLst>
                <a:path w="4494363" h="487594">
                  <a:moveTo>
                    <a:pt x="0" y="0"/>
                  </a:moveTo>
                  <a:lnTo>
                    <a:pt x="4494363" y="0"/>
                  </a:lnTo>
                  <a:lnTo>
                    <a:pt x="4494363" y="487594"/>
                  </a:lnTo>
                  <a:lnTo>
                    <a:pt x="0" y="487594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94363" cy="52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78610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 Benefits on Yield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632037"/>
            <a:ext cx="5343995" cy="3099713"/>
            <a:chOff x="0" y="0"/>
            <a:chExt cx="1407472" cy="8163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07472" cy="816385"/>
            </a:xfrm>
            <a:custGeom>
              <a:avLst/>
              <a:gdLst/>
              <a:ahLst/>
              <a:cxnLst/>
              <a:rect l="l" t="t" r="r" b="b"/>
              <a:pathLst>
                <a:path w="1407472" h="816385">
                  <a:moveTo>
                    <a:pt x="72436" y="0"/>
                  </a:moveTo>
                  <a:lnTo>
                    <a:pt x="1335036" y="0"/>
                  </a:lnTo>
                  <a:cubicBezTo>
                    <a:pt x="1375041" y="0"/>
                    <a:pt x="1407472" y="32431"/>
                    <a:pt x="1407472" y="72436"/>
                  </a:cubicBezTo>
                  <a:lnTo>
                    <a:pt x="1407472" y="743950"/>
                  </a:lnTo>
                  <a:cubicBezTo>
                    <a:pt x="1407472" y="783955"/>
                    <a:pt x="1375041" y="816385"/>
                    <a:pt x="1335036" y="816385"/>
                  </a:cubicBezTo>
                  <a:lnTo>
                    <a:pt x="72436" y="816385"/>
                  </a:lnTo>
                  <a:cubicBezTo>
                    <a:pt x="32431" y="816385"/>
                    <a:pt x="0" y="783955"/>
                    <a:pt x="0" y="743950"/>
                  </a:cubicBezTo>
                  <a:lnTo>
                    <a:pt x="0" y="72436"/>
                  </a:lnTo>
                  <a:cubicBezTo>
                    <a:pt x="0" y="32431"/>
                    <a:pt x="32431" y="0"/>
                    <a:pt x="72436" y="0"/>
                  </a:cubicBezTo>
                  <a:close/>
                </a:path>
              </a:pathLst>
            </a:custGeom>
            <a:solidFill>
              <a:srgbClr val="E0EFCC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07472" cy="854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14341" y="2632037"/>
            <a:ext cx="5343995" cy="3099713"/>
            <a:chOff x="0" y="0"/>
            <a:chExt cx="1407472" cy="8163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7472" cy="816385"/>
            </a:xfrm>
            <a:custGeom>
              <a:avLst/>
              <a:gdLst/>
              <a:ahLst/>
              <a:cxnLst/>
              <a:rect l="l" t="t" r="r" b="b"/>
              <a:pathLst>
                <a:path w="1407472" h="816385">
                  <a:moveTo>
                    <a:pt x="72436" y="0"/>
                  </a:moveTo>
                  <a:lnTo>
                    <a:pt x="1335036" y="0"/>
                  </a:lnTo>
                  <a:cubicBezTo>
                    <a:pt x="1375041" y="0"/>
                    <a:pt x="1407472" y="32431"/>
                    <a:pt x="1407472" y="72436"/>
                  </a:cubicBezTo>
                  <a:lnTo>
                    <a:pt x="1407472" y="743950"/>
                  </a:lnTo>
                  <a:cubicBezTo>
                    <a:pt x="1407472" y="783955"/>
                    <a:pt x="1375041" y="816385"/>
                    <a:pt x="1335036" y="816385"/>
                  </a:cubicBezTo>
                  <a:lnTo>
                    <a:pt x="72436" y="816385"/>
                  </a:lnTo>
                  <a:cubicBezTo>
                    <a:pt x="32431" y="816385"/>
                    <a:pt x="0" y="783955"/>
                    <a:pt x="0" y="743950"/>
                  </a:cubicBezTo>
                  <a:lnTo>
                    <a:pt x="0" y="72436"/>
                  </a:lnTo>
                  <a:cubicBezTo>
                    <a:pt x="0" y="32431"/>
                    <a:pt x="32431" y="0"/>
                    <a:pt x="72436" y="0"/>
                  </a:cubicBezTo>
                  <a:close/>
                </a:path>
              </a:pathLst>
            </a:custGeom>
            <a:solidFill>
              <a:srgbClr val="E8D5C5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07472" cy="854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21594" y="3503142"/>
            <a:ext cx="5392746" cy="129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29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Soil Health: Increases organic matter, enhances microbial activity.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01210" y="3503142"/>
            <a:ext cx="5392746" cy="862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Weed Suppression: Improves infiltration, better retention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47627" y="3288830"/>
            <a:ext cx="5392746" cy="171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Pest and Disease Management: Habitat for beneficial insects, disrupt pest and diseases cycle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70346" y="5960350"/>
            <a:ext cx="5343995" cy="3099713"/>
            <a:chOff x="0" y="0"/>
            <a:chExt cx="1407472" cy="8163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07472" cy="816385"/>
            </a:xfrm>
            <a:custGeom>
              <a:avLst/>
              <a:gdLst/>
              <a:ahLst/>
              <a:cxnLst/>
              <a:rect l="l" t="t" r="r" b="b"/>
              <a:pathLst>
                <a:path w="1407472" h="816385">
                  <a:moveTo>
                    <a:pt x="72436" y="0"/>
                  </a:moveTo>
                  <a:lnTo>
                    <a:pt x="1335036" y="0"/>
                  </a:lnTo>
                  <a:cubicBezTo>
                    <a:pt x="1375041" y="0"/>
                    <a:pt x="1407472" y="32431"/>
                    <a:pt x="1407472" y="72436"/>
                  </a:cubicBezTo>
                  <a:lnTo>
                    <a:pt x="1407472" y="743950"/>
                  </a:lnTo>
                  <a:cubicBezTo>
                    <a:pt x="1407472" y="783955"/>
                    <a:pt x="1375041" y="816385"/>
                    <a:pt x="1335036" y="816385"/>
                  </a:cubicBezTo>
                  <a:lnTo>
                    <a:pt x="72436" y="816385"/>
                  </a:lnTo>
                  <a:cubicBezTo>
                    <a:pt x="32431" y="816385"/>
                    <a:pt x="0" y="783955"/>
                    <a:pt x="0" y="743950"/>
                  </a:cubicBezTo>
                  <a:lnTo>
                    <a:pt x="0" y="72436"/>
                  </a:lnTo>
                  <a:cubicBezTo>
                    <a:pt x="0" y="32431"/>
                    <a:pt x="32431" y="0"/>
                    <a:pt x="72436" y="0"/>
                  </a:cubicBezTo>
                  <a:close/>
                </a:path>
              </a:pathLst>
            </a:custGeom>
            <a:solidFill>
              <a:srgbClr val="E8D5C5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07472" cy="854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55987" y="5960350"/>
            <a:ext cx="5343995" cy="3099713"/>
            <a:chOff x="0" y="0"/>
            <a:chExt cx="1407472" cy="8163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07472" cy="816385"/>
            </a:xfrm>
            <a:custGeom>
              <a:avLst/>
              <a:gdLst/>
              <a:ahLst/>
              <a:cxnLst/>
              <a:rect l="l" t="t" r="r" b="b"/>
              <a:pathLst>
                <a:path w="1407472" h="816385">
                  <a:moveTo>
                    <a:pt x="72436" y="0"/>
                  </a:moveTo>
                  <a:lnTo>
                    <a:pt x="1335036" y="0"/>
                  </a:lnTo>
                  <a:cubicBezTo>
                    <a:pt x="1375041" y="0"/>
                    <a:pt x="1407472" y="32431"/>
                    <a:pt x="1407472" y="72436"/>
                  </a:cubicBezTo>
                  <a:lnTo>
                    <a:pt x="1407472" y="743950"/>
                  </a:lnTo>
                  <a:cubicBezTo>
                    <a:pt x="1407472" y="783955"/>
                    <a:pt x="1375041" y="816385"/>
                    <a:pt x="1335036" y="816385"/>
                  </a:cubicBezTo>
                  <a:lnTo>
                    <a:pt x="72436" y="816385"/>
                  </a:lnTo>
                  <a:cubicBezTo>
                    <a:pt x="32431" y="816385"/>
                    <a:pt x="0" y="783955"/>
                    <a:pt x="0" y="743950"/>
                  </a:cubicBezTo>
                  <a:lnTo>
                    <a:pt x="0" y="72436"/>
                  </a:lnTo>
                  <a:cubicBezTo>
                    <a:pt x="0" y="32431"/>
                    <a:pt x="32431" y="0"/>
                    <a:pt x="72436" y="0"/>
                  </a:cubicBezTo>
                  <a:close/>
                </a:path>
              </a:pathLst>
            </a:custGeom>
            <a:solidFill>
              <a:srgbClr val="E0EFCC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407472" cy="854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142856" y="5960350"/>
            <a:ext cx="5343995" cy="3099713"/>
            <a:chOff x="0" y="0"/>
            <a:chExt cx="1407472" cy="81638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07472" cy="816385"/>
            </a:xfrm>
            <a:custGeom>
              <a:avLst/>
              <a:gdLst/>
              <a:ahLst/>
              <a:cxnLst/>
              <a:rect l="l" t="t" r="r" b="b"/>
              <a:pathLst>
                <a:path w="1407472" h="816385">
                  <a:moveTo>
                    <a:pt x="72436" y="0"/>
                  </a:moveTo>
                  <a:lnTo>
                    <a:pt x="1335036" y="0"/>
                  </a:lnTo>
                  <a:cubicBezTo>
                    <a:pt x="1375041" y="0"/>
                    <a:pt x="1407472" y="32431"/>
                    <a:pt x="1407472" y="72436"/>
                  </a:cubicBezTo>
                  <a:lnTo>
                    <a:pt x="1407472" y="743950"/>
                  </a:lnTo>
                  <a:cubicBezTo>
                    <a:pt x="1407472" y="783955"/>
                    <a:pt x="1375041" y="816385"/>
                    <a:pt x="1335036" y="816385"/>
                  </a:cubicBezTo>
                  <a:lnTo>
                    <a:pt x="72436" y="816385"/>
                  </a:lnTo>
                  <a:cubicBezTo>
                    <a:pt x="32431" y="816385"/>
                    <a:pt x="0" y="783955"/>
                    <a:pt x="0" y="743950"/>
                  </a:cubicBezTo>
                  <a:lnTo>
                    <a:pt x="0" y="72436"/>
                  </a:lnTo>
                  <a:cubicBezTo>
                    <a:pt x="0" y="32431"/>
                    <a:pt x="32431" y="0"/>
                    <a:pt x="72436" y="0"/>
                  </a:cubicBezTo>
                  <a:close/>
                </a:path>
              </a:pathLst>
            </a:custGeom>
            <a:solidFill>
              <a:srgbClr val="E8D5C5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407472" cy="854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70346" y="6617575"/>
            <a:ext cx="5392746" cy="214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Nutrient Management: N fixation (legumes), reduce nutrient leaching, nutrient release upon decomposition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endParaRPr lang="en-US" sz="2429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750110" y="6617575"/>
            <a:ext cx="5392746" cy="214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Water Management: Improve soil structure, enhance water infiltration, better water retention</a:t>
            </a:r>
          </a:p>
          <a:p>
            <a:pPr algn="ctr">
              <a:lnSpc>
                <a:spcPts val="3401"/>
              </a:lnSpc>
              <a:spcBef>
                <a:spcPct val="0"/>
              </a:spcBef>
            </a:pPr>
            <a:endParaRPr lang="en-US" sz="2429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118481" y="6617575"/>
            <a:ext cx="5392746" cy="214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242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Erosion Control: Reduce loss of nutrient-rich top-soil layer, protect soil structure</a:t>
            </a:r>
          </a:p>
          <a:p>
            <a:pPr algn="ctr">
              <a:lnSpc>
                <a:spcPts val="3401"/>
              </a:lnSpc>
            </a:pPr>
            <a:endParaRPr lang="en-US" sz="2429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  <a:p>
            <a:pPr algn="ctr">
              <a:lnSpc>
                <a:spcPts val="3401"/>
              </a:lnSpc>
              <a:spcBef>
                <a:spcPct val="0"/>
              </a:spcBef>
            </a:pPr>
            <a:endParaRPr lang="en-US" sz="2429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7ad1f6-ea7a-4ead-b88e-b81701e664a4" xsi:nil="true"/>
    <lcf76f155ced4ddcb4097134ff3c332f xmlns="d7603ff3-bb96-4385-80b5-4fea06d050b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71EEAFEFE316488E316270C43DAE07" ma:contentTypeVersion="18" ma:contentTypeDescription="Create a new document." ma:contentTypeScope="" ma:versionID="8f2381ab58674914d340c98d0f550cda">
  <xsd:schema xmlns:xsd="http://www.w3.org/2001/XMLSchema" xmlns:xs="http://www.w3.org/2001/XMLSchema" xmlns:p="http://schemas.microsoft.com/office/2006/metadata/properties" xmlns:ns2="d7603ff3-bb96-4385-80b5-4fea06d050bf" xmlns:ns3="b67ad1f6-ea7a-4ead-b88e-b81701e664a4" targetNamespace="http://schemas.microsoft.com/office/2006/metadata/properties" ma:root="true" ma:fieldsID="84c3f94786dfd8f93fc155ae1d169c28" ns2:_="" ns3:_="">
    <xsd:import namespace="d7603ff3-bb96-4385-80b5-4fea06d050bf"/>
    <xsd:import namespace="b67ad1f6-ea7a-4ead-b88e-b81701e66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03ff3-bb96-4385-80b5-4fea06d05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ad1f6-ea7a-4ead-b88e-b81701e66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88b6bc-6a66-4d2a-914c-7ba543abab73}" ma:internalName="TaxCatchAll" ma:showField="CatchAllData" ma:web="b67ad1f6-ea7a-4ead-b88e-b81701e66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BB6A38-6A6E-42BE-9F8B-EF0BBF45FC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43AE5D-AAE1-44C7-844B-46444BDB023A}">
  <ds:schemaRefs>
    <ds:schemaRef ds:uri="http://schemas.microsoft.com/office/2006/metadata/properties"/>
    <ds:schemaRef ds:uri="http://schemas.microsoft.com/office/infopath/2007/PartnerControls"/>
    <ds:schemaRef ds:uri="b67ad1f6-ea7a-4ead-b88e-b81701e664a4"/>
    <ds:schemaRef ds:uri="d7603ff3-bb96-4385-80b5-4fea06d050bf"/>
  </ds:schemaRefs>
</ds:datastoreItem>
</file>

<file path=customXml/itemProps3.xml><?xml version="1.0" encoding="utf-8"?>
<ds:datastoreItem xmlns:ds="http://schemas.openxmlformats.org/officeDocument/2006/customXml" ds:itemID="{FA2B8321-388B-4FFB-8D1A-0B3FCD011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03ff3-bb96-4385-80b5-4fea06d050bf"/>
    <ds:schemaRef ds:uri="b67ad1f6-ea7a-4ead-b88e-b81701e664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3229</Words>
  <Application>Microsoft Office PowerPoint</Application>
  <PresentationFormat>Custom</PresentationFormat>
  <Paragraphs>386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Calibri</vt:lpstr>
      <vt:lpstr>Segoe UI</vt:lpstr>
      <vt:lpstr>Anonymous Pro Bold</vt:lpstr>
      <vt:lpstr>True Typewriter</vt:lpstr>
      <vt:lpstr>Canva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Photosynthesis Science Presentation in Green Beige Illustrative Style</dc:title>
  <cp:lastModifiedBy>Vesh Thapa</cp:lastModifiedBy>
  <cp:revision>12</cp:revision>
  <dcterms:created xsi:type="dcterms:W3CDTF">2006-08-16T00:00:00Z</dcterms:created>
  <dcterms:modified xsi:type="dcterms:W3CDTF">2025-05-02T17:48:05Z</dcterms:modified>
  <dc:identifier>DAGdhNmQeA4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0x0101002871EEAFEFE316488E316270C43DAE07</vt:lpwstr>
  </property>
</Properties>
</file>