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62" r:id="rId8"/>
    <p:sldId id="261" r:id="rId9"/>
    <p:sldId id="263" r:id="rId10"/>
    <p:sldId id="268" r:id="rId11"/>
    <p:sldId id="265" r:id="rId12"/>
    <p:sldId id="266" r:id="rId13"/>
    <p:sldId id="267" r:id="rId14"/>
    <p:sldId id="270" r:id="rId15"/>
    <p:sldId id="284" r:id="rId16"/>
    <p:sldId id="271" r:id="rId17"/>
    <p:sldId id="272" r:id="rId18"/>
    <p:sldId id="273" r:id="rId19"/>
    <p:sldId id="280" r:id="rId20"/>
    <p:sldId id="307" r:id="rId21"/>
  </p:sldIdLst>
  <p:sldSz cx="18288000" cy="10287000"/>
  <p:notesSz cx="6858000" cy="9144000"/>
  <p:embeddedFontLst>
    <p:embeddedFont>
      <p:font typeface="Anonymous Pro Bold" panose="020B0604020202020204" charset="0"/>
      <p:regular r:id="rId22"/>
    </p:embeddedFont>
    <p:embeddedFont>
      <p:font typeface="Canva Sans" panose="020B0604020202020204" charset="0"/>
      <p:regular r:id="rId23"/>
    </p:embeddedFont>
    <p:embeddedFont>
      <p:font typeface="Segoe UI" panose="020B0502040204020203" pitchFamily="34" charset="0"/>
      <p:regular r:id="rId24"/>
      <p:bold r:id="rId25"/>
      <p:italic r:id="rId26"/>
      <p:boldItalic r:id="rId27"/>
    </p:embeddedFont>
    <p:embeddedFont>
      <p:font typeface="True Typewriter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035E1-AB08-404B-9AAF-9BCCE07DB598}" v="1" dt="2025-02-20T20:23:14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247" autoAdjust="0"/>
  </p:normalViewPr>
  <p:slideViewPr>
    <p:cSldViewPr>
      <p:cViewPr varScale="1">
        <p:scale>
          <a:sx n="74" d="100"/>
          <a:sy n="74" d="100"/>
        </p:scale>
        <p:origin x="53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dget McKinley" userId="33122e25-70fb-43d4-92bd-4746f0ea155f" providerId="ADAL" clId="{DAF035E1-AB08-404B-9AAF-9BCCE07DB598}"/>
    <pc:docChg chg="custSel modSld">
      <pc:chgData name="Bridget McKinley" userId="33122e25-70fb-43d4-92bd-4746f0ea155f" providerId="ADAL" clId="{DAF035E1-AB08-404B-9AAF-9BCCE07DB598}" dt="2025-02-20T20:23:41.720" v="38" actId="20577"/>
      <pc:docMkLst>
        <pc:docMk/>
      </pc:docMkLst>
      <pc:sldChg chg="modSp mod">
        <pc:chgData name="Bridget McKinley" userId="33122e25-70fb-43d4-92bd-4746f0ea155f" providerId="ADAL" clId="{DAF035E1-AB08-404B-9AAF-9BCCE07DB598}" dt="2025-02-20T19:32:02.147" v="3" actId="20577"/>
        <pc:sldMkLst>
          <pc:docMk/>
          <pc:sldMk cId="0" sldId="257"/>
        </pc:sldMkLst>
        <pc:spChg chg="mod">
          <ac:chgData name="Bridget McKinley" userId="33122e25-70fb-43d4-92bd-4746f0ea155f" providerId="ADAL" clId="{DAF035E1-AB08-404B-9AAF-9BCCE07DB598}" dt="2025-02-20T19:32:02.147" v="3" actId="20577"/>
          <ac:spMkLst>
            <pc:docMk/>
            <pc:sldMk cId="0" sldId="257"/>
            <ac:spMk id="10" creationId="{00000000-0000-0000-0000-000000000000}"/>
          </ac:spMkLst>
        </pc:spChg>
      </pc:sldChg>
      <pc:sldChg chg="modSp mod">
        <pc:chgData name="Bridget McKinley" userId="33122e25-70fb-43d4-92bd-4746f0ea155f" providerId="ADAL" clId="{DAF035E1-AB08-404B-9AAF-9BCCE07DB598}" dt="2025-02-20T20:17:55.087" v="20" actId="1076"/>
        <pc:sldMkLst>
          <pc:docMk/>
          <pc:sldMk cId="0" sldId="258"/>
        </pc:sldMkLst>
        <pc:spChg chg="mod">
          <ac:chgData name="Bridget McKinley" userId="33122e25-70fb-43d4-92bd-4746f0ea155f" providerId="ADAL" clId="{DAF035E1-AB08-404B-9AAF-9BCCE07DB598}" dt="2025-02-20T20:17:47.561" v="18" actId="14100"/>
          <ac:spMkLst>
            <pc:docMk/>
            <pc:sldMk cId="0" sldId="258"/>
            <ac:spMk id="9" creationId="{00000000-0000-0000-0000-000000000000}"/>
          </ac:spMkLst>
        </pc:spChg>
        <pc:picChg chg="mod">
          <ac:chgData name="Bridget McKinley" userId="33122e25-70fb-43d4-92bd-4746f0ea155f" providerId="ADAL" clId="{DAF035E1-AB08-404B-9AAF-9BCCE07DB598}" dt="2025-02-20T20:17:55.087" v="20" actId="1076"/>
          <ac:picMkLst>
            <pc:docMk/>
            <pc:sldMk cId="0" sldId="258"/>
            <ac:picMk id="11" creationId="{C2C683CC-1AA7-7034-6553-2710AE9BC2BF}"/>
          </ac:picMkLst>
        </pc:picChg>
      </pc:sldChg>
      <pc:sldChg chg="modSp mod">
        <pc:chgData name="Bridget McKinley" userId="33122e25-70fb-43d4-92bd-4746f0ea155f" providerId="ADAL" clId="{DAF035E1-AB08-404B-9AAF-9BCCE07DB598}" dt="2025-02-20T19:41:04.028" v="4" actId="1076"/>
        <pc:sldMkLst>
          <pc:docMk/>
          <pc:sldMk cId="0" sldId="261"/>
        </pc:sldMkLst>
        <pc:picChg chg="mod">
          <ac:chgData name="Bridget McKinley" userId="33122e25-70fb-43d4-92bd-4746f0ea155f" providerId="ADAL" clId="{DAF035E1-AB08-404B-9AAF-9BCCE07DB598}" dt="2025-02-20T19:41:04.028" v="4" actId="1076"/>
          <ac:picMkLst>
            <pc:docMk/>
            <pc:sldMk cId="0" sldId="261"/>
            <ac:picMk id="15" creationId="{FA6C8324-D3FE-0E7C-6B95-2E799054AA86}"/>
          </ac:picMkLst>
        </pc:picChg>
      </pc:sldChg>
      <pc:sldChg chg="addSp delSp modSp mod">
        <pc:chgData name="Bridget McKinley" userId="33122e25-70fb-43d4-92bd-4746f0ea155f" providerId="ADAL" clId="{DAF035E1-AB08-404B-9AAF-9BCCE07DB598}" dt="2025-02-20T20:23:41.720" v="38" actId="20577"/>
        <pc:sldMkLst>
          <pc:docMk/>
          <pc:sldMk cId="0" sldId="280"/>
        </pc:sldMkLst>
        <pc:spChg chg="mod">
          <ac:chgData name="Bridget McKinley" userId="33122e25-70fb-43d4-92bd-4746f0ea155f" providerId="ADAL" clId="{DAF035E1-AB08-404B-9AAF-9BCCE07DB598}" dt="2025-02-20T20:23:41.720" v="38" actId="20577"/>
          <ac:spMkLst>
            <pc:docMk/>
            <pc:sldMk cId="0" sldId="280"/>
            <ac:spMk id="9" creationId="{00000000-0000-0000-0000-000000000000}"/>
          </ac:spMkLst>
        </pc:spChg>
        <pc:picChg chg="add del mod">
          <ac:chgData name="Bridget McKinley" userId="33122e25-70fb-43d4-92bd-4746f0ea155f" providerId="ADAL" clId="{DAF035E1-AB08-404B-9AAF-9BCCE07DB598}" dt="2025-02-20T20:23:23.793" v="33" actId="478"/>
          <ac:picMkLst>
            <pc:docMk/>
            <pc:sldMk cId="0" sldId="280"/>
            <ac:picMk id="11" creationId="{3B830AEA-AE09-9F10-D2B0-D0DE3AB75EC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EE8DF-5505-BC73-EF19-F997C8695071}"/>
              </a:ext>
            </a:extLst>
          </p:cNvPr>
          <p:cNvSpPr txBox="1"/>
          <p:nvPr userDrawn="1"/>
        </p:nvSpPr>
        <p:spPr>
          <a:xfrm>
            <a:off x="5867400" y="9702225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1" dirty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© 2025 UNL – Copyright Protected</a:t>
            </a:r>
            <a:endParaRPr lang="en-US" sz="3200" i="1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rid.nmsu.edu/cover-crop.html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02208" y="2514364"/>
            <a:ext cx="10931571" cy="3715391"/>
            <a:chOff x="0" y="0"/>
            <a:chExt cx="2879097" cy="9785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79097" cy="978539"/>
            </a:xfrm>
            <a:custGeom>
              <a:avLst/>
              <a:gdLst/>
              <a:ahLst/>
              <a:cxnLst/>
              <a:rect l="l" t="t" r="r" b="b"/>
              <a:pathLst>
                <a:path w="2879097" h="978539">
                  <a:moveTo>
                    <a:pt x="0" y="0"/>
                  </a:moveTo>
                  <a:lnTo>
                    <a:pt x="2879097" y="0"/>
                  </a:lnTo>
                  <a:lnTo>
                    <a:pt x="2879097" y="978539"/>
                  </a:lnTo>
                  <a:lnTo>
                    <a:pt x="0" y="978539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79097" cy="1016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1258" y="6163080"/>
            <a:ext cx="10912521" cy="2285581"/>
            <a:chOff x="0" y="0"/>
            <a:chExt cx="2874080" cy="601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74080" cy="601964"/>
            </a:xfrm>
            <a:custGeom>
              <a:avLst/>
              <a:gdLst/>
              <a:ahLst/>
              <a:cxnLst/>
              <a:rect l="l" t="t" r="r" b="b"/>
              <a:pathLst>
                <a:path w="2874080" h="601964">
                  <a:moveTo>
                    <a:pt x="0" y="0"/>
                  </a:moveTo>
                  <a:lnTo>
                    <a:pt x="2874080" y="0"/>
                  </a:lnTo>
                  <a:lnTo>
                    <a:pt x="2874080" y="601964"/>
                  </a:lnTo>
                  <a:lnTo>
                    <a:pt x="0" y="601964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74080" cy="640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125462" y="659395"/>
            <a:ext cx="1300808" cy="1300808"/>
          </a:xfrm>
          <a:custGeom>
            <a:avLst/>
            <a:gdLst/>
            <a:ahLst/>
            <a:cxnLst/>
            <a:rect l="l" t="t" r="r" b="b"/>
            <a:pathLst>
              <a:path w="1300808" h="1300808">
                <a:moveTo>
                  <a:pt x="0" y="0"/>
                </a:moveTo>
                <a:lnTo>
                  <a:pt x="1300808" y="0"/>
                </a:lnTo>
                <a:lnTo>
                  <a:pt x="1300808" y="1300807"/>
                </a:lnTo>
                <a:lnTo>
                  <a:pt x="0" y="1300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 flipV="1">
            <a:off x="11505204" y="8448661"/>
            <a:ext cx="0" cy="1224170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 flipV="1">
            <a:off x="11505204" y="547494"/>
            <a:ext cx="0" cy="1966871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175755" y="1625121"/>
            <a:ext cx="4105180" cy="7298098"/>
          </a:xfrm>
          <a:custGeom>
            <a:avLst/>
            <a:gdLst/>
            <a:ahLst/>
            <a:cxnLst/>
            <a:rect l="l" t="t" r="r" b="b"/>
            <a:pathLst>
              <a:path w="4105180" h="7298098">
                <a:moveTo>
                  <a:pt x="0" y="0"/>
                </a:moveTo>
                <a:lnTo>
                  <a:pt x="4105180" y="0"/>
                </a:lnTo>
                <a:lnTo>
                  <a:pt x="4105180" y="7298098"/>
                </a:lnTo>
                <a:lnTo>
                  <a:pt x="0" y="7298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89300" y="862716"/>
            <a:ext cx="3095449" cy="1206401"/>
          </a:xfrm>
          <a:custGeom>
            <a:avLst/>
            <a:gdLst/>
            <a:ahLst/>
            <a:cxnLst/>
            <a:rect l="l" t="t" r="r" b="b"/>
            <a:pathLst>
              <a:path w="3095449" h="1206401">
                <a:moveTo>
                  <a:pt x="0" y="0"/>
                </a:moveTo>
                <a:lnTo>
                  <a:pt x="3095448" y="0"/>
                </a:lnTo>
                <a:lnTo>
                  <a:pt x="3095448" y="1206401"/>
                </a:lnTo>
                <a:lnTo>
                  <a:pt x="0" y="1206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95118" y="862716"/>
            <a:ext cx="3760868" cy="1133791"/>
          </a:xfrm>
          <a:custGeom>
            <a:avLst/>
            <a:gdLst/>
            <a:ahLst/>
            <a:cxnLst/>
            <a:rect l="l" t="t" r="r" b="b"/>
            <a:pathLst>
              <a:path w="3760868" h="1133791">
                <a:moveTo>
                  <a:pt x="0" y="0"/>
                </a:moveTo>
                <a:lnTo>
                  <a:pt x="3760868" y="0"/>
                </a:lnTo>
                <a:lnTo>
                  <a:pt x="3760868" y="1133791"/>
                </a:lnTo>
                <a:lnTo>
                  <a:pt x="0" y="11337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13137" y="2371489"/>
            <a:ext cx="10709713" cy="350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5"/>
              </a:lnSpc>
            </a:pPr>
            <a:r>
              <a:rPr lang="en-US" sz="5400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crops, water use, the water cycle: what does the evidence tell us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2208" y="6124980"/>
            <a:ext cx="10725205" cy="223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96"/>
              </a:lnSpc>
            </a:pPr>
            <a:r>
              <a:rPr lang="en-US" sz="314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Andrea Basche, Ph.D.</a:t>
            </a:r>
          </a:p>
          <a:p>
            <a:pPr algn="r">
              <a:lnSpc>
                <a:spcPts val="4396"/>
              </a:lnSpc>
            </a:pPr>
            <a:r>
              <a:rPr lang="en-US" sz="314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Department of Agronomy and Horticulture </a:t>
            </a:r>
          </a:p>
          <a:p>
            <a:pPr algn="r">
              <a:lnSpc>
                <a:spcPts val="4396"/>
              </a:lnSpc>
            </a:pPr>
            <a:r>
              <a:rPr lang="en-US" sz="314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University of Nebraska-Lincoln</a:t>
            </a:r>
          </a:p>
          <a:p>
            <a:pPr marL="0" lvl="0" indent="0" algn="l">
              <a:lnSpc>
                <a:spcPts val="4396"/>
              </a:lnSpc>
              <a:spcBef>
                <a:spcPct val="0"/>
              </a:spcBef>
            </a:pPr>
            <a:endParaRPr lang="en-US" sz="314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063671" y="8362936"/>
            <a:ext cx="6173353" cy="135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  <a:spcBef>
                <a:spcPct val="0"/>
              </a:spcBef>
            </a:pPr>
            <a:r>
              <a:rPr lang="en-US" sz="2506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Webinar series: Session-II</a:t>
            </a:r>
          </a:p>
          <a:p>
            <a:pPr algn="ctr">
              <a:lnSpc>
                <a:spcPts val="3509"/>
              </a:lnSpc>
              <a:spcBef>
                <a:spcPct val="0"/>
              </a:spcBef>
            </a:pPr>
            <a:r>
              <a:rPr lang="en-US" sz="2506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Addressing common cover crop </a:t>
            </a:r>
          </a:p>
          <a:p>
            <a:pPr algn="ctr">
              <a:lnSpc>
                <a:spcPts val="3509"/>
              </a:lnSpc>
              <a:spcBef>
                <a:spcPct val="0"/>
              </a:spcBef>
            </a:pPr>
            <a:r>
              <a:rPr lang="en-US" sz="2506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Challenges &amp; questions in Nebraska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451788" cy="6197215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432"/>
                </a:lnSpc>
                <a:spcBef>
                  <a:spcPct val="0"/>
                </a:spcBef>
              </a:pPr>
              <a:r>
                <a:rPr lang="en-US" sz="10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11731" y="477647"/>
            <a:ext cx="17059787" cy="232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75A35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 &amp; the Water Cycle: Research Findings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1732" y="2724672"/>
            <a:ext cx="16838067" cy="846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3444" lvl="1" algn="l">
              <a:lnSpc>
                <a:spcPts val="536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Global Research Findings:</a:t>
            </a:r>
          </a:p>
          <a:p>
            <a:pPr marL="1284089" lvl="2" indent="-413445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increase infiltration by up to 34.8% in one year (Basche et al., 2019).</a:t>
            </a:r>
          </a:p>
          <a:p>
            <a:pPr marL="1284089" lvl="2" indent="-413445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Improve soil hydrology – increase porosity, field capacity, and water storage (Stewart et al., 2018).</a:t>
            </a:r>
          </a:p>
          <a:p>
            <a:pPr marL="1284089" lvl="2" indent="-413445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Reduce deep drainage losses – decrease by 27mm on average (Meyer et al., 2019).</a:t>
            </a:r>
          </a:p>
          <a:p>
            <a:pPr marL="1284089" lvl="2" indent="-413445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Lower evapotranspiration &amp; increase water use efficiency (Wang et al., 2021).</a:t>
            </a:r>
          </a:p>
          <a:p>
            <a:pPr marL="413444" lvl="1" algn="l">
              <a:lnSpc>
                <a:spcPts val="536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Nebraska &amp; Iowa Studies:</a:t>
            </a:r>
          </a:p>
          <a:p>
            <a:pPr marL="1284089" lvl="2" indent="-413445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Nebraska on-farm research (Krupek et al., 2022) – 3 of 4 farms saw infiltration increase within 3 years. Multi-year Nebraska trials – minimal impact on soil moisture in long-term studies.</a:t>
            </a:r>
          </a:p>
          <a:p>
            <a:pPr marL="1284089" lvl="2" indent="-413445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Iowa studies (2008-2014) – cover crops increased water storage in wet &amp; dry years (Basche et al., 2016).Yield reductions observed in dry years in Western Nebraska (Rosa et al., 2021; Nielsen et al., 2016).</a:t>
            </a: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90600" y="7045656"/>
            <a:ext cx="6945051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27"/>
              </a:lnSpc>
            </a:pPr>
            <a:r>
              <a:rPr lang="en-US" sz="6022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 and water use efficiency​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91200" y="7957472"/>
            <a:ext cx="13580397" cy="1700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4585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Synthesis of 117 studies reporting soil moisture with and without cover crops​</a:t>
            </a:r>
          </a:p>
          <a:p>
            <a:pPr marL="800100" lvl="1" indent="-342900">
              <a:lnSpc>
                <a:spcPts val="4585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reduced evapotranspiration but along with water in soil during fallow​</a:t>
            </a:r>
          </a:p>
          <a:p>
            <a:pPr marL="800100" lvl="1" indent="-342900">
              <a:lnSpc>
                <a:spcPts val="4585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also increased water use efficiency = Yield / ET</a:t>
            </a:r>
            <a:endParaRPr lang="en-US" sz="3527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C4397A-BF03-BD9F-99AD-E93F41273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4" y="496012"/>
            <a:ext cx="17382332" cy="624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4" y="547649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649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11685" y="885825"/>
            <a:ext cx="17064535" cy="110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 Reduce Water Drainage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7200" y="3049247"/>
            <a:ext cx="9696450" cy="6281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1" lvl="1" algn="l">
              <a:lnSpc>
                <a:spcPts val="4480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Findings from a Synthesis of 28 Studies:</a:t>
            </a:r>
          </a:p>
          <a:p>
            <a:pPr marL="1148081" lvl="2" indent="-345440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reduced drainage water loss (water unavailable to plant roots).On average, drainage decreased by 27mm, keeping more water in the root zone.</a:t>
            </a:r>
          </a:p>
          <a:p>
            <a:pPr marL="345441" lvl="1" algn="l">
              <a:lnSpc>
                <a:spcPts val="4480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Nebraska &amp; Iowa Studies:</a:t>
            </a:r>
          </a:p>
          <a:p>
            <a:pPr marL="1148081" lvl="2" indent="-345440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Iowa (2008-2014): </a:t>
            </a:r>
          </a:p>
          <a:p>
            <a:pPr marL="1605281" lvl="3" indent="-345440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increased plant available water without reducing planting-time soil moisture (Basche et al., 2016).</a:t>
            </a:r>
          </a:p>
          <a:p>
            <a:pPr marL="1148081" lvl="2" indent="-345440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Nebraska(Rosa et al., 2021): </a:t>
            </a:r>
          </a:p>
          <a:p>
            <a:pPr marL="1605281" lvl="3" indent="-345440">
              <a:lnSpc>
                <a:spcPts val="448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had minimal soil moisture impact in above-average rainfall years.</a:t>
            </a:r>
            <a:endParaRPr lang="en-US" sz="320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B9CD1A-460C-4878-BBE0-1D44536F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2898063"/>
            <a:ext cx="6229350" cy="57354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E34ED0-55BC-BE11-95CC-4A3BE44093A0}"/>
              </a:ext>
            </a:extLst>
          </p:cNvPr>
          <p:cNvSpPr txBox="1"/>
          <p:nvPr/>
        </p:nvSpPr>
        <p:spPr>
          <a:xfrm>
            <a:off x="11147946" y="8749751"/>
            <a:ext cx="5943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</a:rPr>
              <a:t>Meyer, N., </a:t>
            </a:r>
            <a:r>
              <a:rPr lang="en-US" sz="1400" dirty="0" err="1"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</a:rPr>
              <a:t>Bergez</a:t>
            </a:r>
            <a:r>
              <a:rPr lang="en-US" sz="1400" dirty="0"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</a:rPr>
              <a:t>, JE., Constantin, J. et al. Cover crops reduce water drainage in temperate climates: A meta-analysis. Agron. Sustain. Dev. 39, 3 (2019). https://doi.org/10.1007/s13593-018-0546-y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3544" y="993783"/>
            <a:ext cx="16753747" cy="110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 &amp; Soil Infiltration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34600" y="3073969"/>
            <a:ext cx="6743700" cy="6205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2121" lvl="1" indent="-381061" algn="l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Short-Term Infiltration Gains:</a:t>
            </a:r>
          </a:p>
          <a:p>
            <a:pPr marL="1219321" lvl="2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Meta-analysis (Basche &amp; DeLonge, 2019): </a:t>
            </a:r>
          </a:p>
          <a:p>
            <a:pPr marL="1676521" lvl="3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increase infiltration by 34.8% in one year.</a:t>
            </a:r>
          </a:p>
          <a:p>
            <a:pPr marL="1219321" lvl="2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On-farm Nebraska research (Krupek et al., 2022): </a:t>
            </a:r>
          </a:p>
          <a:p>
            <a:pPr marL="1676521" lvl="3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3 of 4 farms showed infiltration improvement within 3 years.</a:t>
            </a:r>
          </a:p>
          <a:p>
            <a:pPr marL="1676521" lvl="3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Supported by other meta-analyses (Stewart et al., 2018).</a:t>
            </a:r>
            <a:endParaRPr lang="en-US" sz="35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38BC0B-AB74-4485-6056-756F3896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209203"/>
            <a:ext cx="9378988" cy="4880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063858-1184-3581-2051-A41D07315D5A}"/>
              </a:ext>
            </a:extLst>
          </p:cNvPr>
          <p:cNvSpPr txBox="1"/>
          <p:nvPr/>
        </p:nvSpPr>
        <p:spPr>
          <a:xfrm>
            <a:off x="1409700" y="8260539"/>
            <a:ext cx="6019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</a:rPr>
              <a:t>USDA Natural Resources Conservation Service. Retrieved from https://arid.nmsu.edu/cover-crop.html.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59704" y="483320"/>
            <a:ext cx="10794096" cy="2224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 &amp; Soil Water Storage Capacity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652" y="2765912"/>
            <a:ext cx="8343948" cy="6830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3444" lvl="1" algn="l">
              <a:lnSpc>
                <a:spcPts val="536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Iowa Long-Term Study (2008-2014):</a:t>
            </a:r>
          </a:p>
          <a:p>
            <a:pPr marL="1284089" lvl="2" indent="-413445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Greater water storage across both wet and dry years.</a:t>
            </a:r>
          </a:p>
          <a:p>
            <a:pPr marL="1284089" lvl="2" indent="-413445">
              <a:lnSpc>
                <a:spcPts val="536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No negative impact on soil moisture at corn/soybean planting.</a:t>
            </a:r>
          </a:p>
          <a:p>
            <a:pPr marL="413444" lvl="1" algn="l">
              <a:lnSpc>
                <a:spcPts val="536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Nebraska 3-Year Study (Brule, Mead, Clay Center, Concord):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Soil water monitored using neutron probes &amp; gravimetric approaches.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 biomass ranged up to 3 tons per acre.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Minimal impact on soil water content in most cases.</a:t>
            </a: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B213C-453A-10E0-456D-9509992BD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172" y="648953"/>
            <a:ext cx="4191000" cy="9020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08FCF7-E7F9-4B32-0F0F-DF57F3B1B5EF}"/>
              </a:ext>
            </a:extLst>
          </p:cNvPr>
          <p:cNvSpPr txBox="1"/>
          <p:nvPr/>
        </p:nvSpPr>
        <p:spPr>
          <a:xfrm>
            <a:off x="10134600" y="7124700"/>
            <a:ext cx="2743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</a:rPr>
              <a:t>Basche, A.D., Kaspar, T.C., </a:t>
            </a:r>
            <a:r>
              <a:rPr lang="en-US" sz="1600" dirty="0" err="1"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</a:rPr>
              <a:t>Archontoulis</a:t>
            </a:r>
            <a:r>
              <a:rPr lang="en-US" sz="1600" dirty="0"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</a:rPr>
              <a:t>, S.V., Jaynes, D.B., Sauer, T.J., Parkin, T.B. and Miguez, F.E., 2016. Soil water improvements with the long-term use of a winter rye cover crop. Agricultural Water Management, 172, pp.40-50.​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8151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7126" y="723900"/>
            <a:ext cx="16753747" cy="2370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 &amp; Soil Water Content in Nebraska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A1DDC4A-1118-7108-AD90-C6E6C90C76EE}"/>
              </a:ext>
            </a:extLst>
          </p:cNvPr>
          <p:cNvSpPr txBox="1"/>
          <p:nvPr/>
        </p:nvSpPr>
        <p:spPr>
          <a:xfrm>
            <a:off x="914400" y="3094349"/>
            <a:ext cx="16040148" cy="4752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3444" lvl="1" algn="l">
              <a:lnSpc>
                <a:spcPts val="536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Western Nebraska Studies: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Grant &amp; North Platte (Rosa et al., 2021):</a:t>
            </a:r>
          </a:p>
          <a:p>
            <a:pPr marL="1670744" lvl="3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Above-average rainfall years = minimal water impacts.</a:t>
            </a:r>
          </a:p>
          <a:p>
            <a:pPr marL="1670744" lvl="3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Later termination reduced soil water availability for following crops.</a:t>
            </a:r>
          </a:p>
          <a:p>
            <a:pPr marL="756344" lvl="1" indent="-342900" algn="l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Sidney &amp; Akron, CO (Nielsen et al., 2016):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reduced wheat yield by 10% due to increased water use.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However, water use efficiency improved in the second year.</a:t>
            </a: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43544" y="993783"/>
            <a:ext cx="16753747" cy="110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 &amp; Water Cycle Processes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7428" y="3086100"/>
            <a:ext cx="16225172" cy="4946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60" lvl="1" algn="l">
              <a:lnSpc>
                <a:spcPts val="494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Key Takeaways:</a:t>
            </a:r>
          </a:p>
          <a:p>
            <a:pPr marL="838260" lvl="2">
              <a:lnSpc>
                <a:spcPts val="494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🌊 More infiltration = Less runoff &amp; erosion</a:t>
            </a:r>
          </a:p>
          <a:p>
            <a:pPr marL="838260" lvl="2">
              <a:lnSpc>
                <a:spcPts val="4941"/>
              </a:lnSpc>
            </a:pPr>
            <a:endParaRPr lang="en-US" sz="240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marL="838260" lvl="2">
              <a:lnSpc>
                <a:spcPts val="494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💧 More water storage = Greater drought resilience</a:t>
            </a:r>
          </a:p>
          <a:p>
            <a:pPr marL="838260" lvl="2">
              <a:lnSpc>
                <a:spcPts val="4941"/>
              </a:lnSpc>
            </a:pPr>
            <a:endParaRPr lang="en-US" sz="240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marL="838260" lvl="2">
              <a:lnSpc>
                <a:spcPts val="494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🌾 Balanced drainage = More efficient </a:t>
            </a:r>
            <a:r>
              <a:rPr lang="en-US" sz="240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water use</a:t>
            </a:r>
          </a:p>
          <a:p>
            <a:pPr marL="838260" lvl="2">
              <a:lnSpc>
                <a:spcPts val="4941"/>
              </a:lnSpc>
            </a:pPr>
            <a:endParaRPr lang="en-US" sz="240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marL="838260" lvl="2">
              <a:lnSpc>
                <a:spcPts val="494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⚠️ Management is key – Early termination is critical in dry years</a:t>
            </a:r>
            <a:endParaRPr lang="en-US" sz="35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8755" y="266700"/>
            <a:ext cx="4257587" cy="111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Sources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5722" y="1485900"/>
            <a:ext cx="17256556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New Mexico State University – Arid Lands Cover Crops: 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  <a:hlinkClick r:id="rId2"/>
              </a:rPr>
              <a:t>https://arid.nmsu.edu/cover-crop.html</a:t>
            </a:r>
            <a:endParaRPr lang="en-US" sz="2400" dirty="0">
              <a:solidFill>
                <a:srgbClr val="000000"/>
              </a:solidFill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  <a:sym typeface="Anonymous Pro Bold"/>
            </a:endParaRP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Wang, L., Basche, A., &amp; Groh, T. (2021). Cover Crops and Water Use Efficiency: A Meta-Analysis. Journal of Soil and Water Conservation.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Basche, A., &amp; DeLonge, M. (2019). The Impact of Cover Crops on Infiltration Rates: A Synthesis of Research.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Meyer, L. D., Dabney, S. M., &amp; Harmon, W. C. (2019). Effects of Cover Crops on Deep Drainage in Agricultural Systems.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Rosa, D., Nielsen, D., &amp; Aiken, R. (2021). Cover Crop Impacts on Soil Moisture in Semi-Arid Systems.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Krupek, A., Ruis, S., &amp; Blanco-</a:t>
            </a:r>
            <a:r>
              <a:rPr lang="en-US" sz="2400" dirty="0" err="1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Canqui</a:t>
            </a: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, H. (2022). Infiltration Increases with Cover Crops in Nebraska Soils.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USDA Natural Resources Conservation Service. Soil &amp; Water Cycle Diagrams.</a:t>
            </a:r>
          </a:p>
          <a:p>
            <a:pPr algn="l">
              <a:lnSpc>
                <a:spcPts val="2629"/>
              </a:lnSpc>
              <a:spcBef>
                <a:spcPct val="0"/>
              </a:spcBef>
            </a:pPr>
            <a:r>
              <a:rPr lang="en-US" sz="2400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UNL Extension Publications. Nebraska Research Location Maps.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861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621875" y="3087847"/>
            <a:ext cx="6165306" cy="5976977"/>
          </a:xfrm>
          <a:custGeom>
            <a:avLst/>
            <a:gdLst/>
            <a:ahLst/>
            <a:cxnLst/>
            <a:rect l="l" t="t" r="r" b="b"/>
            <a:pathLst>
              <a:path w="6165306" h="5976977">
                <a:moveTo>
                  <a:pt x="0" y="0"/>
                </a:moveTo>
                <a:lnTo>
                  <a:pt x="6165306" y="0"/>
                </a:lnTo>
                <a:lnTo>
                  <a:pt x="6165306" y="5976977"/>
                </a:lnTo>
                <a:lnTo>
                  <a:pt x="0" y="5976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64" y="885825"/>
            <a:ext cx="16230600" cy="1170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Outline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831829"/>
            <a:ext cx="9384270" cy="5173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49864" lvl="1" indent="-524932" algn="l">
              <a:lnSpc>
                <a:spcPts val="6807"/>
              </a:lnSpc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Session one revisit: Yield effects</a:t>
            </a:r>
          </a:p>
          <a:p>
            <a:pPr marL="1049864" lvl="1" indent="-524932" algn="l">
              <a:lnSpc>
                <a:spcPts val="6807"/>
              </a:lnSpc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Partial budgeting and direct cover crop costs</a:t>
            </a:r>
          </a:p>
          <a:p>
            <a:pPr marL="1049864" lvl="1" indent="-524932" algn="l">
              <a:lnSpc>
                <a:spcPts val="6807"/>
              </a:lnSpc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Research and evidence</a:t>
            </a:r>
          </a:p>
          <a:p>
            <a:pPr marL="1049864" lvl="1" indent="-524932" algn="l">
              <a:lnSpc>
                <a:spcPts val="6807"/>
              </a:lnSpc>
              <a:buAutoNum type="arabicPeriod"/>
            </a:pPr>
            <a:r>
              <a:rPr lang="en-US" sz="4862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Key Takeaways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652" y="862970"/>
            <a:ext cx="16230648" cy="110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How do cover crops effect yield?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200" y="3314700"/>
            <a:ext cx="8915400" cy="5204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85" lvl="1" algn="just">
              <a:lnSpc>
                <a:spcPts val="411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Soil Health &amp; Water Benefits</a:t>
            </a:r>
          </a:p>
          <a:p>
            <a:pPr marL="317085" lvl="1" algn="just">
              <a:lnSpc>
                <a:spcPts val="411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	🍂 Increase organic matter → Enhance microbial activity, improve nutrient cycling</a:t>
            </a:r>
          </a:p>
          <a:p>
            <a:pPr marL="317085" lvl="1" algn="just">
              <a:lnSpc>
                <a:spcPts val="411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	🌾 Physical coverage blocking sunlight → Weed suppression</a:t>
            </a:r>
          </a:p>
          <a:p>
            <a:pPr marL="317085" lvl="1" algn="just">
              <a:lnSpc>
                <a:spcPts val="411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	🏞️ Improve soil structure → Better water retention &amp; infiltration</a:t>
            </a:r>
          </a:p>
          <a:p>
            <a:pPr marL="317085" lvl="1" algn="just">
              <a:lnSpc>
                <a:spcPts val="411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	🌱 Fix nitrogen (legumes) → Reduce nutrient leaching</a:t>
            </a:r>
          </a:p>
          <a:p>
            <a:pPr marL="317085" lvl="1" algn="just">
              <a:lnSpc>
                <a:spcPts val="411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	⚠️ Potential risks → Competition for water, termination timing issues</a:t>
            </a:r>
            <a:endParaRPr lang="en-US" sz="2937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11" name="Picture 10" descr="A field of grass with buildings in the background&#10;&#10;AI-generated content may be incorrect.">
            <a:extLst>
              <a:ext uri="{FF2B5EF4-FFF2-40B4-BE49-F238E27FC236}">
                <a16:creationId xmlns:a16="http://schemas.microsoft.com/office/drawing/2014/main" id="{C2C683CC-1AA7-7034-6553-2710AE9BC2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3068723"/>
            <a:ext cx="6310573" cy="63105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663" cy="2205753"/>
            <a:chOff x="0" y="0"/>
            <a:chExt cx="4494397" cy="5809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4397" cy="580939"/>
            </a:xfrm>
            <a:custGeom>
              <a:avLst/>
              <a:gdLst/>
              <a:ahLst/>
              <a:cxnLst/>
              <a:rect l="l" t="t" r="r" b="b"/>
              <a:pathLst>
                <a:path w="4494397" h="580939">
                  <a:moveTo>
                    <a:pt x="0" y="0"/>
                  </a:moveTo>
                  <a:lnTo>
                    <a:pt x="4494397" y="0"/>
                  </a:lnTo>
                  <a:lnTo>
                    <a:pt x="4494397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6F5D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94397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0065" y="402833"/>
            <a:ext cx="17064535" cy="9192013"/>
            <a:chOff x="0" y="0"/>
            <a:chExt cx="11451788" cy="6168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992"/>
                </a:lnSpc>
                <a:spcBef>
                  <a:spcPct val="0"/>
                </a:spcBef>
              </a:pPr>
              <a:r>
                <a:rPr lang="en-US" sz="14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29712" y="432891"/>
            <a:ext cx="16230600" cy="232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Corn Yield Impacts: Insights from Research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1347" y="2842044"/>
            <a:ext cx="16986588" cy="240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4283" lvl="1" indent="-382141" algn="l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Meta-analysis Findings (</a:t>
            </a:r>
            <a:r>
              <a:rPr lang="en-US" sz="2400" dirty="0" err="1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Marcillo</a:t>
            </a: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 &amp; Miguez, 2017)</a:t>
            </a:r>
          </a:p>
          <a:p>
            <a:pPr marL="1221483" lvl="2" indent="-382141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Corn yield increase with legumes (+21%)</a:t>
            </a:r>
          </a:p>
          <a:p>
            <a:pPr marL="1221483" lvl="2" indent="-382141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Neutral or slight decline with grasses (-3 to -7%)</a:t>
            </a:r>
            <a:endParaRPr lang="en-US" sz="174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4395"/>
              </a:lnSpc>
            </a:pPr>
            <a:endParaRPr lang="en-US" sz="174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A8A0D7A-9564-F562-57B1-C18C76532BAF}"/>
              </a:ext>
            </a:extLst>
          </p:cNvPr>
          <p:cNvSpPr txBox="1"/>
          <p:nvPr/>
        </p:nvSpPr>
        <p:spPr>
          <a:xfrm>
            <a:off x="9131166" y="2739700"/>
            <a:ext cx="8227122" cy="2482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64283" lvl="1" indent="-382141" algn="l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CTIC/SARE Farmer Surveys (2023)</a:t>
            </a:r>
          </a:p>
          <a:p>
            <a:pPr marL="1221483" lvl="2" indent="-382141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Farmers reported 14% corn yield increase with cover crops</a:t>
            </a:r>
          </a:p>
          <a:p>
            <a:pPr marL="1221483" lvl="2" indent="-382141">
              <a:lnSpc>
                <a:spcPts val="4955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Soybean yields improved by 12%</a:t>
            </a:r>
            <a:endParaRPr lang="en-US" sz="174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BF08EE-118B-9DD8-24F0-CE8D5AFC2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12" y="4930425"/>
            <a:ext cx="8966981" cy="41005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97BE09-055C-5D60-34B1-ECFE7EB10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573" y="5388450"/>
            <a:ext cx="6501816" cy="349975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733" y="547494"/>
            <a:ext cx="17064663" cy="1765248"/>
            <a:chOff x="0" y="0"/>
            <a:chExt cx="4494397" cy="4649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97" cy="464921"/>
            </a:xfrm>
            <a:custGeom>
              <a:avLst/>
              <a:gdLst/>
              <a:ahLst/>
              <a:cxnLst/>
              <a:rect l="l" t="t" r="r" b="b"/>
              <a:pathLst>
                <a:path w="4494397" h="464921">
                  <a:moveTo>
                    <a:pt x="0" y="0"/>
                  </a:moveTo>
                  <a:lnTo>
                    <a:pt x="4494397" y="0"/>
                  </a:lnTo>
                  <a:lnTo>
                    <a:pt x="4494397" y="464921"/>
                  </a:lnTo>
                  <a:lnTo>
                    <a:pt x="0" y="464921"/>
                  </a:lnTo>
                  <a:close/>
                </a:path>
              </a:pathLst>
            </a:custGeom>
            <a:solidFill>
              <a:srgbClr val="BEDBA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97" cy="503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59333" y="588649"/>
            <a:ext cx="17369334" cy="1104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Nebraska-Specific Cover Crop Data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3680" y="3314700"/>
            <a:ext cx="5257800" cy="4766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40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29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Multiple Nebraska field trials across the state evaluated cover crop effects on corn, soybeans, and wheat.</a:t>
            </a:r>
          </a:p>
          <a:p>
            <a:pPr marL="342900" indent="-342900">
              <a:lnSpc>
                <a:spcPts val="340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29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Key research topics:</a:t>
            </a:r>
          </a:p>
          <a:p>
            <a:pPr marL="800100" lvl="1" indent="-342900">
              <a:lnSpc>
                <a:spcPts val="340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29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Yield impacts in dryland vs. irrigated systems</a:t>
            </a:r>
          </a:p>
          <a:p>
            <a:pPr marL="800100" lvl="1" indent="-342900">
              <a:lnSpc>
                <a:spcPts val="340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29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Influence of termination timing</a:t>
            </a:r>
          </a:p>
          <a:p>
            <a:pPr marL="800100" lvl="1" indent="-342900">
              <a:lnSpc>
                <a:spcPts val="3401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29" dirty="0">
                <a:solidFill>
                  <a:srgbClr val="000000"/>
                </a:solidFill>
                <a:latin typeface="True Typewriter" panose="020B0604020202020204" charset="0"/>
                <a:ea typeface="True Typewriter" panose="020B0604020202020204" charset="0"/>
                <a:cs typeface="True Typewriter" panose="020B0604020202020204" charset="0"/>
                <a:sym typeface="Anonymous Pro Bold"/>
              </a:rPr>
              <a:t>Cover crop species-specific effects. </a:t>
            </a:r>
          </a:p>
          <a:p>
            <a:pPr lvl="1">
              <a:lnSpc>
                <a:spcPts val="3401"/>
              </a:lnSpc>
              <a:spcBef>
                <a:spcPct val="0"/>
              </a:spcBef>
            </a:pPr>
            <a:endParaRPr lang="en-US" sz="2429" dirty="0">
              <a:solidFill>
                <a:srgbClr val="000000"/>
              </a:solidFill>
              <a:latin typeface="True Typewriter" panose="020B0604020202020204" charset="0"/>
              <a:ea typeface="True Typewriter" panose="020B0604020202020204" charset="0"/>
              <a:cs typeface="True Typewriter" panose="020B0604020202020204" charset="0"/>
              <a:sym typeface="Anonymous Pro 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6C8324-D3FE-0E7C-6B95-2E799054A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409" y="3357610"/>
            <a:ext cx="9576408" cy="53518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451788" cy="6197215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432"/>
                </a:lnSpc>
                <a:spcBef>
                  <a:spcPct val="0"/>
                </a:spcBef>
              </a:pPr>
              <a:r>
                <a:rPr lang="en-US" sz="10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504913"/>
            <a:ext cx="16230600" cy="232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000000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Nebraska-Specific Cover Crop Data Cont.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1733" y="2629422"/>
            <a:ext cx="16838067" cy="96394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60" lvl="1" algn="l">
              <a:lnSpc>
                <a:spcPts val="494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Corn Yield</a:t>
            </a:r>
          </a:p>
          <a:p>
            <a:pPr marL="1219321" lvl="2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Mostly neutral effects, but late termination reduced yields in dry years (Almeida et al. 2024, Ruis et al. 2023).</a:t>
            </a:r>
          </a:p>
          <a:p>
            <a:pPr marL="1219321" lvl="2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Soybean planting green showed mixed effects, with one yield decline in dry conditions and one increase in favorable moisture (Stephens et al. 2023).</a:t>
            </a:r>
          </a:p>
          <a:p>
            <a:pPr marL="381060" lvl="1" algn="l">
              <a:lnSpc>
                <a:spcPts val="494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Soybean &amp; Wheat Yield</a:t>
            </a:r>
          </a:p>
          <a:p>
            <a:pPr marL="1219321" lvl="2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Soybean trials across multiple sites showed neutral effects, with one year of yield increase from cover crop mixtures (Koehler-Cole et al. 2020).</a:t>
            </a:r>
          </a:p>
          <a:p>
            <a:pPr marL="762121" lvl="1" indent="-381061" algn="l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Wheat following cover crops saw small yield reductions, especially in dryland conditions (Nielsen et al. 2016).</a:t>
            </a:r>
          </a:p>
          <a:p>
            <a:pPr marL="381060" lvl="1" algn="l">
              <a:lnSpc>
                <a:spcPts val="494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Water Use &amp; Soil Impacts</a:t>
            </a:r>
          </a:p>
          <a:p>
            <a:pPr marL="1219321" lvl="2" indent="-381061">
              <a:lnSpc>
                <a:spcPts val="4941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improved infiltration in Nebraska trials (Krupek et al. 2022).Minimal long-term impact on soil moisture, but later termination increased water competition in dry years..</a:t>
            </a: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3401"/>
              </a:lnSpc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21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685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649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E0EFCC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36706" y="489245"/>
            <a:ext cx="17064535" cy="232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The Water Cycle &amp; Cover Crops – Key Processes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9244" y="2876914"/>
            <a:ext cx="8659694" cy="6602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3943" lvl="1" algn="l">
              <a:lnSpc>
                <a:spcPts val="368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Water Inputs: </a:t>
            </a:r>
          </a:p>
          <a:p>
            <a:pPr marL="1084043" lvl="2" indent="-342900">
              <a:lnSpc>
                <a:spcPts val="3682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influence how precipitation &amp; irrigation move through the system.</a:t>
            </a:r>
          </a:p>
          <a:p>
            <a:pPr marL="283943" lvl="1" algn="l">
              <a:lnSpc>
                <a:spcPts val="368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Infiltration &amp; Runoff: </a:t>
            </a:r>
          </a:p>
          <a:p>
            <a:pPr marL="1084043" lvl="2" indent="-342900">
              <a:lnSpc>
                <a:spcPts val="3682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More root channels = More infiltration &amp; Less runoff.</a:t>
            </a:r>
          </a:p>
          <a:p>
            <a:pPr marL="283943" lvl="1" algn="l">
              <a:lnSpc>
                <a:spcPts val="368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Storage &amp; Drainage: </a:t>
            </a:r>
          </a:p>
          <a:p>
            <a:pPr marL="1084043" lvl="2" indent="-342900">
              <a:lnSpc>
                <a:spcPts val="3682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increase soil organic matter, holding more water while improving drainage.</a:t>
            </a:r>
          </a:p>
          <a:p>
            <a:pPr marL="283943" lvl="1" algn="l">
              <a:lnSpc>
                <a:spcPts val="368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Water Losses: </a:t>
            </a:r>
          </a:p>
          <a:p>
            <a:pPr marL="1084043" lvl="2" indent="-342900">
              <a:lnSpc>
                <a:spcPts val="3682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reduce evaporation but transpire moisture as they grow.</a:t>
            </a:r>
          </a:p>
          <a:p>
            <a:pPr marL="283943" lvl="1" algn="l">
              <a:lnSpc>
                <a:spcPts val="3682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Management Implications: </a:t>
            </a:r>
          </a:p>
          <a:p>
            <a:pPr marL="1084043" lvl="2" indent="-342900">
              <a:lnSpc>
                <a:spcPts val="3682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Helps in wet years, but termination timing is key in dry years to avoid competition.</a:t>
            </a:r>
            <a:endParaRPr lang="en-US" sz="2630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665C7-F05C-0D7F-11C2-495359D0ADDD}"/>
              </a:ext>
            </a:extLst>
          </p:cNvPr>
          <p:cNvSpPr txBox="1"/>
          <p:nvPr/>
        </p:nvSpPr>
        <p:spPr>
          <a:xfrm>
            <a:off x="4602708" y="4721704"/>
            <a:ext cx="9205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207AF3-57DB-A462-6802-D73289219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887" y="2895218"/>
            <a:ext cx="8169601" cy="646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8273" y="379029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451788" cy="6187690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15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685" y="547494"/>
            <a:ext cx="17064535" cy="2205753"/>
            <a:chOff x="0" y="0"/>
            <a:chExt cx="4494363" cy="5809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4363" cy="580939"/>
            </a:xfrm>
            <a:custGeom>
              <a:avLst/>
              <a:gdLst/>
              <a:ahLst/>
              <a:cxnLst/>
              <a:rect l="l" t="t" r="r" b="b"/>
              <a:pathLst>
                <a:path w="4494363" h="580939">
                  <a:moveTo>
                    <a:pt x="0" y="0"/>
                  </a:moveTo>
                  <a:lnTo>
                    <a:pt x="4494363" y="0"/>
                  </a:lnTo>
                  <a:lnTo>
                    <a:pt x="4494363" y="580939"/>
                  </a:lnTo>
                  <a:lnTo>
                    <a:pt x="0" y="580939"/>
                  </a:lnTo>
                  <a:close/>
                </a:path>
              </a:pathLst>
            </a:custGeom>
            <a:solidFill>
              <a:srgbClr val="FBE67E"/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94363" cy="6190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6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61961" y="507857"/>
            <a:ext cx="16753747" cy="232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20"/>
              </a:lnSpc>
              <a:spcBef>
                <a:spcPct val="0"/>
              </a:spcBef>
            </a:pPr>
            <a:r>
              <a:rPr lang="en-US" sz="6800" b="1" dirty="0">
                <a:solidFill>
                  <a:srgbClr val="3C815D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The Soil Surface – Where the Water Cycle Happens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4861" y="2753247"/>
            <a:ext cx="7853339" cy="6144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37881" lvl="1" algn="l">
              <a:lnSpc>
                <a:spcPts val="438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Soil as a Matrix: </a:t>
            </a:r>
          </a:p>
          <a:p>
            <a:pPr marL="1137981" lvl="2" indent="-342900">
              <a:lnSpc>
                <a:spcPts val="438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Pore space &amp; organic matter regulate water infiltration, storage, and movement.</a:t>
            </a:r>
          </a:p>
          <a:p>
            <a:pPr marL="337881" lvl="1" algn="l">
              <a:lnSpc>
                <a:spcPts val="438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Cover Crop Effects:</a:t>
            </a:r>
          </a:p>
          <a:p>
            <a:pPr marL="1137981" lvl="2" indent="-342900">
              <a:lnSpc>
                <a:spcPts val="438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More infiltration = Less runoff &amp; erosion </a:t>
            </a:r>
          </a:p>
          <a:p>
            <a:pPr marL="1137981" lvl="2" indent="-342900">
              <a:lnSpc>
                <a:spcPts val="438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More storage = Drought resilience </a:t>
            </a:r>
          </a:p>
          <a:p>
            <a:pPr marL="1137981" lvl="2" indent="-342900">
              <a:lnSpc>
                <a:spcPts val="438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Better soil structure = Increased water availability </a:t>
            </a:r>
          </a:p>
          <a:p>
            <a:pPr marL="337881" lvl="1" algn="l">
              <a:lnSpc>
                <a:spcPts val="438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Takeaway:</a:t>
            </a:r>
          </a:p>
          <a:p>
            <a:pPr marL="1137981" lvl="2" indent="-342900">
              <a:lnSpc>
                <a:spcPts val="438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Managing the soil surface directly impacts water availability for crops</a:t>
            </a:r>
            <a:endParaRPr lang="en-US" sz="31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24DACA-DA16-2D63-5284-E99553E6D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471" y="2781032"/>
            <a:ext cx="6786966" cy="62370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1733" y="547494"/>
            <a:ext cx="17064535" cy="9192013"/>
            <a:chOff x="0" y="0"/>
            <a:chExt cx="11451788" cy="6168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51788" cy="6168641"/>
            </a:xfrm>
            <a:custGeom>
              <a:avLst/>
              <a:gdLst/>
              <a:ahLst/>
              <a:cxnLst/>
              <a:rect l="l" t="t" r="r" b="b"/>
              <a:pathLst>
                <a:path w="11451788" h="6168641">
                  <a:moveTo>
                    <a:pt x="2268" y="0"/>
                  </a:moveTo>
                  <a:lnTo>
                    <a:pt x="11449520" y="0"/>
                  </a:lnTo>
                  <a:cubicBezTo>
                    <a:pt x="11450772" y="0"/>
                    <a:pt x="11451788" y="1016"/>
                    <a:pt x="11451788" y="2268"/>
                  </a:cubicBezTo>
                  <a:lnTo>
                    <a:pt x="11451788" y="6166372"/>
                  </a:lnTo>
                  <a:cubicBezTo>
                    <a:pt x="11451788" y="6166974"/>
                    <a:pt x="11451549" y="6167551"/>
                    <a:pt x="11451124" y="6167976"/>
                  </a:cubicBezTo>
                  <a:cubicBezTo>
                    <a:pt x="11450698" y="6168401"/>
                    <a:pt x="11450121" y="6168641"/>
                    <a:pt x="11449520" y="6168641"/>
                  </a:cubicBezTo>
                  <a:lnTo>
                    <a:pt x="2268" y="6168641"/>
                  </a:lnTo>
                  <a:cubicBezTo>
                    <a:pt x="1667" y="6168641"/>
                    <a:pt x="1090" y="6168401"/>
                    <a:pt x="664" y="6167976"/>
                  </a:cubicBezTo>
                  <a:cubicBezTo>
                    <a:pt x="239" y="6167551"/>
                    <a:pt x="0" y="6166974"/>
                    <a:pt x="0" y="6166372"/>
                  </a:cubicBezTo>
                  <a:lnTo>
                    <a:pt x="0" y="2268"/>
                  </a:lnTo>
                  <a:cubicBezTo>
                    <a:pt x="0" y="1667"/>
                    <a:pt x="239" y="1090"/>
                    <a:pt x="664" y="664"/>
                  </a:cubicBezTo>
                  <a:cubicBezTo>
                    <a:pt x="1090" y="239"/>
                    <a:pt x="1667" y="0"/>
                    <a:pt x="226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000000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1451788" cy="6197215"/>
            </a:xfrm>
            <a:prstGeom prst="rect">
              <a:avLst/>
            </a:prstGeom>
          </p:spPr>
          <p:txBody>
            <a:bodyPr lIns="14415" tIns="14415" rIns="14415" bIns="14415" rtlCol="0" anchor="ctr"/>
            <a:lstStyle/>
            <a:p>
              <a:pPr algn="ctr">
                <a:lnSpc>
                  <a:spcPts val="1432"/>
                </a:lnSpc>
                <a:spcBef>
                  <a:spcPct val="0"/>
                </a:spcBef>
              </a:pPr>
              <a:r>
                <a:rPr lang="en-US" sz="1022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tt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611733" y="2724672"/>
            <a:ext cx="17064535" cy="28575"/>
          </a:xfrm>
          <a:prstGeom prst="line">
            <a:avLst/>
          </a:prstGeom>
          <a:ln w="5715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699" y="1046967"/>
            <a:ext cx="16230600" cy="1104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b="1" dirty="0">
                <a:solidFill>
                  <a:srgbClr val="75A356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Cover Crops &amp; Water Management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1732" y="2753247"/>
            <a:ext cx="17064535" cy="1032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3444" lvl="1" algn="l">
              <a:lnSpc>
                <a:spcPts val="536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In Wet Years: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reduce erosion, store water, &amp; improve infiltration.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Help manage excess moisture.</a:t>
            </a:r>
          </a:p>
          <a:p>
            <a:pPr marL="413444" lvl="1" algn="l">
              <a:lnSpc>
                <a:spcPts val="536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In Dry Years: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Cover crops compete for water before termination.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Late termination can reduce cash crop yields (especially in semi-arid regions).</a:t>
            </a:r>
          </a:p>
          <a:p>
            <a:pPr marL="413444" lvl="1" algn="l">
              <a:lnSpc>
                <a:spcPts val="5361"/>
              </a:lnSpc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✅ Best Management Practices: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Terminate early in dry regions to avoid water stress.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Choose species based on soil moisture needs.</a:t>
            </a:r>
          </a:p>
          <a:p>
            <a:pPr marL="1213544" lvl="2" indent="-342900">
              <a:lnSpc>
                <a:spcPts val="5361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rue Typewriter"/>
                <a:ea typeface="True Typewriter"/>
                <a:cs typeface="True Typewriter"/>
                <a:sym typeface="True Typewriter"/>
              </a:rPr>
              <a:t>Monitor soil moisture to refine decisions.</a:t>
            </a: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4801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3401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3829" dirty="0">
              <a:solidFill>
                <a:srgbClr val="000000"/>
              </a:solidFill>
              <a:latin typeface="True Typewriter"/>
              <a:ea typeface="True Typewriter"/>
              <a:cs typeface="True Typewriter"/>
              <a:sym typeface="True Typewri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71EEAFEFE316488E316270C43DAE07" ma:contentTypeVersion="18" ma:contentTypeDescription="Create a new document." ma:contentTypeScope="" ma:versionID="8f2381ab58674914d340c98d0f550cda">
  <xsd:schema xmlns:xsd="http://www.w3.org/2001/XMLSchema" xmlns:xs="http://www.w3.org/2001/XMLSchema" xmlns:p="http://schemas.microsoft.com/office/2006/metadata/properties" xmlns:ns2="d7603ff3-bb96-4385-80b5-4fea06d050bf" xmlns:ns3="b67ad1f6-ea7a-4ead-b88e-b81701e664a4" targetNamespace="http://schemas.microsoft.com/office/2006/metadata/properties" ma:root="true" ma:fieldsID="84c3f94786dfd8f93fc155ae1d169c28" ns2:_="" ns3:_="">
    <xsd:import namespace="d7603ff3-bb96-4385-80b5-4fea06d050bf"/>
    <xsd:import namespace="b67ad1f6-ea7a-4ead-b88e-b81701e66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03ff3-bb96-4385-80b5-4fea06d05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ad1f6-ea7a-4ead-b88e-b81701e66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88b6bc-6a66-4d2a-914c-7ba543abab73}" ma:internalName="TaxCatchAll" ma:showField="CatchAllData" ma:web="b67ad1f6-ea7a-4ead-b88e-b81701e66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7ad1f6-ea7a-4ead-b88e-b81701e664a4" xsi:nil="true"/>
    <lcf76f155ced4ddcb4097134ff3c332f xmlns="d7603ff3-bb96-4385-80b5-4fea06d050b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420E7F-E2A2-4B32-91ED-2B310159FB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03ff3-bb96-4385-80b5-4fea06d050bf"/>
    <ds:schemaRef ds:uri="b67ad1f6-ea7a-4ead-b88e-b81701e664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083B26-8878-48ED-B9C9-948BB9DDB5C6}">
  <ds:schemaRefs>
    <ds:schemaRef ds:uri="http://schemas.openxmlformats.org/package/2006/metadata/core-properties"/>
    <ds:schemaRef ds:uri="http://schemas.microsoft.com/office/2006/documentManagement/types"/>
    <ds:schemaRef ds:uri="d7603ff3-bb96-4385-80b5-4fea06d050bf"/>
    <ds:schemaRef ds:uri="http://purl.org/dc/dcmitype/"/>
    <ds:schemaRef ds:uri="http://schemas.microsoft.com/office/2006/metadata/properties"/>
    <ds:schemaRef ds:uri="http://schemas.microsoft.com/office/infopath/2007/PartnerControls"/>
    <ds:schemaRef ds:uri="b67ad1f6-ea7a-4ead-b88e-b81701e664a4"/>
    <ds:schemaRef ds:uri="http://purl.org/dc/terms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087B273-0EE0-43E2-A3D6-A6DF34746D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7244</TotalTime>
  <Words>1530</Words>
  <Application>Microsoft Office PowerPoint</Application>
  <PresentationFormat>Custom</PresentationFormat>
  <Paragraphs>147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Canva Sans</vt:lpstr>
      <vt:lpstr>Calibri</vt:lpstr>
      <vt:lpstr>Segoe UI</vt:lpstr>
      <vt:lpstr>True Typewriter</vt:lpstr>
      <vt:lpstr>Anonymous Pro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Photosynthesis Science Presentation in Green Beige Illustrative Style</dc:title>
  <cp:lastModifiedBy>Vesh Thapa</cp:lastModifiedBy>
  <cp:revision>4</cp:revision>
  <dcterms:created xsi:type="dcterms:W3CDTF">2006-08-16T00:00:00Z</dcterms:created>
  <dcterms:modified xsi:type="dcterms:W3CDTF">2025-05-02T17:48:54Z</dcterms:modified>
  <dc:identifier>DAGdhNmQeA4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0x0101002871EEAFEFE316488E316270C43DAE07</vt:lpwstr>
  </property>
  <property fmtid="{D5CDD505-2E9C-101B-9397-08002B2CF9AE}" pid="3" name="MediaServiceImageTags">
    <vt:lpwstr/>
  </property>
</Properties>
</file>