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3"/>
  </p:sldMasterIdLst>
  <p:notesMasterIdLst>
    <p:notesMasterId r:id="rId28"/>
  </p:notesMasterIdLst>
  <p:sldIdLst>
    <p:sldId id="1107" r:id="rId4"/>
    <p:sldId id="257" r:id="rId5"/>
    <p:sldId id="1109" r:id="rId6"/>
    <p:sldId id="1111" r:id="rId7"/>
    <p:sldId id="1108" r:id="rId8"/>
    <p:sldId id="1112" r:id="rId9"/>
    <p:sldId id="1113" r:id="rId10"/>
    <p:sldId id="1126" r:id="rId11"/>
    <p:sldId id="260" r:id="rId12"/>
    <p:sldId id="1092" r:id="rId13"/>
    <p:sldId id="1115" r:id="rId14"/>
    <p:sldId id="1117" r:id="rId15"/>
    <p:sldId id="258" r:id="rId16"/>
    <p:sldId id="259" r:id="rId17"/>
    <p:sldId id="1123" r:id="rId18"/>
    <p:sldId id="1120" r:id="rId19"/>
    <p:sldId id="1124" r:id="rId20"/>
    <p:sldId id="1119" r:id="rId21"/>
    <p:sldId id="1121" r:id="rId22"/>
    <p:sldId id="1122" r:id="rId23"/>
    <p:sldId id="1118" r:id="rId24"/>
    <p:sldId id="1127" r:id="rId25"/>
    <p:sldId id="1125" r:id="rId26"/>
    <p:sldId id="268" r:id="rId27"/>
  </p:sldIdLst>
  <p:sldSz cx="18288000" cy="10287000"/>
  <p:notesSz cx="6858000" cy="9144000"/>
  <p:embeddedFontLst>
    <p:embeddedFont>
      <p:font typeface="Codec Pro ExtraBold" panose="020B0604020202020204" charset="0"/>
      <p:regular r:id="rId29"/>
    </p:embeddedFont>
    <p:embeddedFont>
      <p:font typeface="Montserrat Light Bold" panose="020B0604020202020204" charset="0"/>
      <p:regular r:id="rId30"/>
    </p:embeddedFont>
    <p:embeddedFont>
      <p:font typeface="Open Sauce" panose="020B0604020202020204" charset="0"/>
      <p:regular r:id="rId31"/>
    </p:embeddedFont>
    <p:embeddedFont>
      <p:font typeface="Segoe UI" panose="020B0502040204020203" pitchFamily="34"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60014C1-84E6-ACFA-AFA5-764A65DF5FA7}" name="Andrea Basche" initials="AB" userId="S::abasche2@unl.edu::fa56282e-1468-488a-8523-3187bb5bdf2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2F88C1-C197-4AC1-FC64-E5E09E34445D}" v="12" dt="2025-05-01T15:53:15.238"/>
    <p1510:client id="{FFA06A99-6FB6-F853-AC9C-9EBBB43133BC}" v="13" dt="2025-04-30T23:02:23.5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247" autoAdjust="0"/>
  </p:normalViewPr>
  <p:slideViewPr>
    <p:cSldViewPr snapToGrid="0">
      <p:cViewPr varScale="1">
        <p:scale>
          <a:sx n="73" d="100"/>
          <a:sy n="73" d="100"/>
        </p:scale>
        <p:origin x="594" y="-72"/>
      </p:cViewPr>
      <p:guideLst>
        <p:guide orient="horz" pos="2160"/>
        <p:guide pos="2880"/>
      </p:guideLst>
    </p:cSldViewPr>
  </p:slideViewPr>
  <p:notesTextViewPr>
    <p:cViewPr>
      <p:scale>
        <a:sx n="3" d="2"/>
        <a:sy n="3" d="2"/>
      </p:scale>
      <p:origin x="0" y="0"/>
    </p:cViewPr>
  </p:notesTextViewPr>
  <p:sorterViewPr>
    <p:cViewPr varScale="1">
      <p:scale>
        <a:sx n="1" d="1"/>
        <a:sy n="1" d="1"/>
      </p:scale>
      <p:origin x="0" y="-173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font" Target="fonts/font6.fntdata"/><Relationship Id="rId42" Type="http://schemas.microsoft.com/office/2018/10/relationships/authors" Target="authors.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1.fntdata"/><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4.fntdata"/><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5.fntdata"/><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3bff37e9206633dcb17050694523dc7f8df6fb1a3f1c6db1a98eb09c0027f4cb::" providerId="AD" clId="Web-{FFA06A99-6FB6-F853-AC9C-9EBBB43133BC}"/>
    <pc:docChg chg="delSld">
      <pc:chgData name="Guest User" userId="S::urn:spo:anon#3bff37e9206633dcb17050694523dc7f8df6fb1a3f1c6db1a98eb09c0027f4cb::" providerId="AD" clId="Web-{FFA06A99-6FB6-F853-AC9C-9EBBB43133BC}" dt="2025-04-30T23:02:23.565" v="12"/>
      <pc:docMkLst>
        <pc:docMk/>
      </pc:docMkLst>
      <pc:sldChg chg="del">
        <pc:chgData name="Guest User" userId="S::urn:spo:anon#3bff37e9206633dcb17050694523dc7f8df6fb1a3f1c6db1a98eb09c0027f4cb::" providerId="AD" clId="Web-{FFA06A99-6FB6-F853-AC9C-9EBBB43133BC}" dt="2025-04-30T23:02:23.565" v="12"/>
        <pc:sldMkLst>
          <pc:docMk/>
          <pc:sldMk cId="1866481034" sldId="275"/>
        </pc:sldMkLst>
      </pc:sldChg>
      <pc:sldChg chg="del">
        <pc:chgData name="Guest User" userId="S::urn:spo:anon#3bff37e9206633dcb17050694523dc7f8df6fb1a3f1c6db1a98eb09c0027f4cb::" providerId="AD" clId="Web-{FFA06A99-6FB6-F853-AC9C-9EBBB43133BC}" dt="2025-04-30T23:01:06.049" v="4"/>
        <pc:sldMkLst>
          <pc:docMk/>
          <pc:sldMk cId="153351143" sldId="333"/>
        </pc:sldMkLst>
      </pc:sldChg>
      <pc:sldChg chg="del">
        <pc:chgData name="Guest User" userId="S::urn:spo:anon#3bff37e9206633dcb17050694523dc7f8df6fb1a3f1c6db1a98eb09c0027f4cb::" providerId="AD" clId="Web-{FFA06A99-6FB6-F853-AC9C-9EBBB43133BC}" dt="2025-04-30T23:02:23.378" v="11"/>
        <pc:sldMkLst>
          <pc:docMk/>
          <pc:sldMk cId="2880190317" sldId="335"/>
        </pc:sldMkLst>
      </pc:sldChg>
      <pc:sldChg chg="del">
        <pc:chgData name="Guest User" userId="S::urn:spo:anon#3bff37e9206633dcb17050694523dc7f8df6fb1a3f1c6db1a98eb09c0027f4cb::" providerId="AD" clId="Web-{FFA06A99-6FB6-F853-AC9C-9EBBB43133BC}" dt="2025-04-30T23:00:50.283" v="3"/>
        <pc:sldMkLst>
          <pc:docMk/>
          <pc:sldMk cId="1965833373" sldId="336"/>
        </pc:sldMkLst>
      </pc:sldChg>
      <pc:sldChg chg="del">
        <pc:chgData name="Guest User" userId="S::urn:spo:anon#3bff37e9206633dcb17050694523dc7f8df6fb1a3f1c6db1a98eb09c0027f4cb::" providerId="AD" clId="Web-{FFA06A99-6FB6-F853-AC9C-9EBBB43133BC}" dt="2025-04-30T23:01:34.111" v="5"/>
        <pc:sldMkLst>
          <pc:docMk/>
          <pc:sldMk cId="3857649607" sldId="342"/>
        </pc:sldMkLst>
      </pc:sldChg>
      <pc:sldChg chg="del">
        <pc:chgData name="Guest User" userId="S::urn:spo:anon#3bff37e9206633dcb17050694523dc7f8df6fb1a3f1c6db1a98eb09c0027f4cb::" providerId="AD" clId="Web-{FFA06A99-6FB6-F853-AC9C-9EBBB43133BC}" dt="2025-04-30T23:01:51.237" v="9"/>
        <pc:sldMkLst>
          <pc:docMk/>
          <pc:sldMk cId="180844203" sldId="1088"/>
        </pc:sldMkLst>
      </pc:sldChg>
      <pc:sldChg chg="del">
        <pc:chgData name="Guest User" userId="S::urn:spo:anon#3bff37e9206633dcb17050694523dc7f8df6fb1a3f1c6db1a98eb09c0027f4cb::" providerId="AD" clId="Web-{FFA06A99-6FB6-F853-AC9C-9EBBB43133BC}" dt="2025-04-30T23:00:40.611" v="0"/>
        <pc:sldMkLst>
          <pc:docMk/>
          <pc:sldMk cId="4060665593" sldId="1094"/>
        </pc:sldMkLst>
      </pc:sldChg>
      <pc:sldChg chg="del">
        <pc:chgData name="Guest User" userId="S::urn:spo:anon#3bff37e9206633dcb17050694523dc7f8df6fb1a3f1c6db1a98eb09c0027f4cb::" providerId="AD" clId="Web-{FFA06A99-6FB6-F853-AC9C-9EBBB43133BC}" dt="2025-04-30T23:02:23.190" v="10"/>
        <pc:sldMkLst>
          <pc:docMk/>
          <pc:sldMk cId="1282171457" sldId="1095"/>
        </pc:sldMkLst>
      </pc:sldChg>
      <pc:sldChg chg="del">
        <pc:chgData name="Guest User" userId="S::urn:spo:anon#3bff37e9206633dcb17050694523dc7f8df6fb1a3f1c6db1a98eb09c0027f4cb::" providerId="AD" clId="Web-{FFA06A99-6FB6-F853-AC9C-9EBBB43133BC}" dt="2025-04-30T23:00:50.095" v="2"/>
        <pc:sldMkLst>
          <pc:docMk/>
          <pc:sldMk cId="2215704800" sldId="1096"/>
        </pc:sldMkLst>
      </pc:sldChg>
      <pc:sldChg chg="del">
        <pc:chgData name="Guest User" userId="S::urn:spo:anon#3bff37e9206633dcb17050694523dc7f8df6fb1a3f1c6db1a98eb09c0027f4cb::" providerId="AD" clId="Web-{FFA06A99-6FB6-F853-AC9C-9EBBB43133BC}" dt="2025-04-30T23:00:50.095" v="1"/>
        <pc:sldMkLst>
          <pc:docMk/>
          <pc:sldMk cId="1226813299" sldId="1097"/>
        </pc:sldMkLst>
      </pc:sldChg>
      <pc:sldChg chg="del">
        <pc:chgData name="Guest User" userId="S::urn:spo:anon#3bff37e9206633dcb17050694523dc7f8df6fb1a3f1c6db1a98eb09c0027f4cb::" providerId="AD" clId="Web-{FFA06A99-6FB6-F853-AC9C-9EBBB43133BC}" dt="2025-04-30T23:01:36.565" v="6"/>
        <pc:sldMkLst>
          <pc:docMk/>
          <pc:sldMk cId="3989842189" sldId="1099"/>
        </pc:sldMkLst>
      </pc:sldChg>
      <pc:sldChg chg="del">
        <pc:chgData name="Guest User" userId="S::urn:spo:anon#3bff37e9206633dcb17050694523dc7f8df6fb1a3f1c6db1a98eb09c0027f4cb::" providerId="AD" clId="Web-{FFA06A99-6FB6-F853-AC9C-9EBBB43133BC}" dt="2025-04-30T23:01:41.283" v="7"/>
        <pc:sldMkLst>
          <pc:docMk/>
          <pc:sldMk cId="3588418851" sldId="1100"/>
        </pc:sldMkLst>
      </pc:sldChg>
      <pc:sldChg chg="del">
        <pc:chgData name="Guest User" userId="S::urn:spo:anon#3bff37e9206633dcb17050694523dc7f8df6fb1a3f1c6db1a98eb09c0027f4cb::" providerId="AD" clId="Web-{FFA06A99-6FB6-F853-AC9C-9EBBB43133BC}" dt="2025-04-30T23:01:45.971" v="8"/>
        <pc:sldMkLst>
          <pc:docMk/>
          <pc:sldMk cId="4158100738" sldId="1101"/>
        </pc:sldMkLst>
      </pc:sldChg>
    </pc:docChg>
  </pc:docChgLst>
  <pc:docChgLst>
    <pc:chgData name="Guest User" userId="S::urn:spo:anon#3bff37e9206633dcb17050694523dc7f8df6fb1a3f1c6db1a98eb09c0027f4cb::" providerId="AD" clId="Web-{952F88C1-C197-4AC1-FC64-E5E09E34445D}"/>
    <pc:docChg chg="modSld">
      <pc:chgData name="Guest User" userId="S::urn:spo:anon#3bff37e9206633dcb17050694523dc7f8df6fb1a3f1c6db1a98eb09c0027f4cb::" providerId="AD" clId="Web-{952F88C1-C197-4AC1-FC64-E5E09E34445D}" dt="2025-05-01T15:53:15.238" v="11" actId="14100"/>
      <pc:docMkLst>
        <pc:docMk/>
      </pc:docMkLst>
      <pc:sldChg chg="delSp modSp">
        <pc:chgData name="Guest User" userId="S::urn:spo:anon#3bff37e9206633dcb17050694523dc7f8df6fb1a3f1c6db1a98eb09c0027f4cb::" providerId="AD" clId="Web-{952F88C1-C197-4AC1-FC64-E5E09E34445D}" dt="2025-05-01T15:53:15.238" v="11" actId="14100"/>
        <pc:sldMkLst>
          <pc:docMk/>
          <pc:sldMk cId="0" sldId="257"/>
        </pc:sldMkLst>
        <pc:spChg chg="mod">
          <ac:chgData name="Guest User" userId="S::urn:spo:anon#3bff37e9206633dcb17050694523dc7f8df6fb1a3f1c6db1a98eb09c0027f4cb::" providerId="AD" clId="Web-{952F88C1-C197-4AC1-FC64-E5E09E34445D}" dt="2025-05-01T15:53:03.816" v="9" actId="1076"/>
          <ac:spMkLst>
            <pc:docMk/>
            <pc:sldMk cId="0" sldId="257"/>
            <ac:spMk id="15" creationId="{00000000-0000-0000-0000-000000000000}"/>
          </ac:spMkLst>
        </pc:spChg>
        <pc:spChg chg="mod">
          <ac:chgData name="Guest User" userId="S::urn:spo:anon#3bff37e9206633dcb17050694523dc7f8df6fb1a3f1c6db1a98eb09c0027f4cb::" providerId="AD" clId="Web-{952F88C1-C197-4AC1-FC64-E5E09E34445D}" dt="2025-05-01T15:52:57.831" v="7" actId="1076"/>
          <ac:spMkLst>
            <pc:docMk/>
            <pc:sldMk cId="0" sldId="257"/>
            <ac:spMk id="16" creationId="{00000000-0000-0000-0000-000000000000}"/>
          </ac:spMkLst>
        </pc:spChg>
        <pc:spChg chg="del">
          <ac:chgData name="Guest User" userId="S::urn:spo:anon#3bff37e9206633dcb17050694523dc7f8df6fb1a3f1c6db1a98eb09c0027f4cb::" providerId="AD" clId="Web-{952F88C1-C197-4AC1-FC64-E5E09E34445D}" dt="2025-05-01T15:52:49.800" v="6"/>
          <ac:spMkLst>
            <pc:docMk/>
            <pc:sldMk cId="0" sldId="257"/>
            <ac:spMk id="17" creationId="{00000000-0000-0000-0000-000000000000}"/>
          </ac:spMkLst>
        </pc:spChg>
        <pc:spChg chg="del">
          <ac:chgData name="Guest User" userId="S::urn:spo:anon#3bff37e9206633dcb17050694523dc7f8df6fb1a3f1c6db1a98eb09c0027f4cb::" providerId="AD" clId="Web-{952F88C1-C197-4AC1-FC64-E5E09E34445D}" dt="2025-05-01T15:52:18.113" v="0"/>
          <ac:spMkLst>
            <pc:docMk/>
            <pc:sldMk cId="0" sldId="257"/>
            <ac:spMk id="21" creationId="{00000000-0000-0000-0000-000000000000}"/>
          </ac:spMkLst>
        </pc:spChg>
        <pc:spChg chg="mod">
          <ac:chgData name="Guest User" userId="S::urn:spo:anon#3bff37e9206633dcb17050694523dc7f8df6fb1a3f1c6db1a98eb09c0027f4cb::" providerId="AD" clId="Web-{952F88C1-C197-4AC1-FC64-E5E09E34445D}" dt="2025-05-01T15:52:24.597" v="1" actId="1076"/>
          <ac:spMkLst>
            <pc:docMk/>
            <pc:sldMk cId="0" sldId="257"/>
            <ac:spMk id="22" creationId="{00000000-0000-0000-0000-000000000000}"/>
          </ac:spMkLst>
        </pc:spChg>
        <pc:spChg chg="mod">
          <ac:chgData name="Guest User" userId="S::urn:spo:anon#3bff37e9206633dcb17050694523dc7f8df6fb1a3f1c6db1a98eb09c0027f4cb::" providerId="AD" clId="Web-{952F88C1-C197-4AC1-FC64-E5E09E34445D}" dt="2025-05-01T15:53:06.316" v="10" actId="1076"/>
          <ac:spMkLst>
            <pc:docMk/>
            <pc:sldMk cId="0" sldId="257"/>
            <ac:spMk id="23" creationId="{00000000-0000-0000-0000-000000000000}"/>
          </ac:spMkLst>
        </pc:spChg>
        <pc:spChg chg="mod">
          <ac:chgData name="Guest User" userId="S::urn:spo:anon#3bff37e9206633dcb17050694523dc7f8df6fb1a3f1c6db1a98eb09c0027f4cb::" providerId="AD" clId="Web-{952F88C1-C197-4AC1-FC64-E5E09E34445D}" dt="2025-05-01T15:53:01.628" v="8" actId="1076"/>
          <ac:spMkLst>
            <pc:docMk/>
            <pc:sldMk cId="0" sldId="257"/>
            <ac:spMk id="24" creationId="{00000000-0000-0000-0000-000000000000}"/>
          </ac:spMkLst>
        </pc:spChg>
        <pc:spChg chg="del">
          <ac:chgData name="Guest User" userId="S::urn:spo:anon#3bff37e9206633dcb17050694523dc7f8df6fb1a3f1c6db1a98eb09c0027f4cb::" providerId="AD" clId="Web-{952F88C1-C197-4AC1-FC64-E5E09E34445D}" dt="2025-05-01T15:52:47.410" v="5"/>
          <ac:spMkLst>
            <pc:docMk/>
            <pc:sldMk cId="0" sldId="257"/>
            <ac:spMk id="30" creationId="{9EAA235E-B035-25BD-2E0D-2DEFFD7F0E8D}"/>
          </ac:spMkLst>
        </pc:spChg>
        <pc:spChg chg="del">
          <ac:chgData name="Guest User" userId="S::urn:spo:anon#3bff37e9206633dcb17050694523dc7f8df6fb1a3f1c6db1a98eb09c0027f4cb::" providerId="AD" clId="Web-{952F88C1-C197-4AC1-FC64-E5E09E34445D}" dt="2025-05-01T15:52:42.175" v="4"/>
          <ac:spMkLst>
            <pc:docMk/>
            <pc:sldMk cId="0" sldId="257"/>
            <ac:spMk id="31" creationId="{2C90D382-4250-9536-480F-8607EE026F5C}"/>
          </ac:spMkLst>
        </pc:spChg>
        <pc:grpChg chg="mod">
          <ac:chgData name="Guest User" userId="S::urn:spo:anon#3bff37e9206633dcb17050694523dc7f8df6fb1a3f1c6db1a98eb09c0027f4cb::" providerId="AD" clId="Web-{952F88C1-C197-4AC1-FC64-E5E09E34445D}" dt="2025-05-01T15:53:15.238" v="11" actId="14100"/>
          <ac:grpSpMkLst>
            <pc:docMk/>
            <pc:sldMk cId="0" sldId="257"/>
            <ac:grpSpMk id="2" creationId="{00000000-0000-0000-0000-000000000000}"/>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2EA4A4-6FE8-4479-8266-8E1FBA6A61E5}" type="datetimeFigureOut">
              <a:rPr lang="en-US" smtClean="0"/>
              <a:t>5/6/2025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9E6FF2-F330-4C62-9F56-DAED443FEA4F}" type="slidenum">
              <a:rPr lang="en-US" smtClean="0"/>
              <a:t>‹#›</a:t>
            </a:fld>
            <a:endParaRPr lang="en-US"/>
          </a:p>
        </p:txBody>
      </p:sp>
    </p:spTree>
    <p:extLst>
      <p:ext uri="{BB962C8B-B14F-4D97-AF65-F5344CB8AC3E}">
        <p14:creationId xmlns:p14="http://schemas.microsoft.com/office/powerpoint/2010/main" val="374504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33F27-C3D3-4DE8-975B-AE86D7E5BA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90E35A-1437-9274-30C6-FE80D5E01C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AB2E91-54B0-8397-2787-33A475F4FA8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EEBA9E5-C28D-AA02-7DAE-E6F04C83489E}"/>
              </a:ext>
            </a:extLst>
          </p:cNvPr>
          <p:cNvSpPr>
            <a:spLocks noGrp="1"/>
          </p:cNvSpPr>
          <p:nvPr>
            <p:ph type="sldNum" sz="quarter" idx="5"/>
          </p:nvPr>
        </p:nvSpPr>
        <p:spPr/>
        <p:txBody>
          <a:bodyPr/>
          <a:lstStyle/>
          <a:p>
            <a:fld id="{539E6FF2-F330-4C62-9F56-DAED443FEA4F}" type="slidenum">
              <a:rPr lang="en-US" smtClean="0"/>
              <a:t>1</a:t>
            </a:fld>
            <a:endParaRPr lang="en-US"/>
          </a:p>
        </p:txBody>
      </p:sp>
    </p:spTree>
    <p:extLst>
      <p:ext uri="{BB962C8B-B14F-4D97-AF65-F5344CB8AC3E}">
        <p14:creationId xmlns:p14="http://schemas.microsoft.com/office/powerpoint/2010/main" val="2542704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9E6FF2-F330-4C62-9F56-DAED443FEA4F}" type="slidenum">
              <a:rPr lang="en-US" smtClean="0"/>
              <a:t>14</a:t>
            </a:fld>
            <a:endParaRPr lang="en-US"/>
          </a:p>
        </p:txBody>
      </p:sp>
    </p:spTree>
    <p:extLst>
      <p:ext uri="{BB962C8B-B14F-4D97-AF65-F5344CB8AC3E}">
        <p14:creationId xmlns:p14="http://schemas.microsoft.com/office/powerpoint/2010/main" val="1212088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9E6FF2-F330-4C62-9F56-DAED443FEA4F}" type="slidenum">
              <a:rPr lang="en-US" smtClean="0"/>
              <a:t>15</a:t>
            </a:fld>
            <a:endParaRPr lang="en-US"/>
          </a:p>
        </p:txBody>
      </p:sp>
    </p:spTree>
    <p:extLst>
      <p:ext uri="{BB962C8B-B14F-4D97-AF65-F5344CB8AC3E}">
        <p14:creationId xmlns:p14="http://schemas.microsoft.com/office/powerpoint/2010/main" val="2144258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9E6FF2-F330-4C62-9F56-DAED443FEA4F}" type="slidenum">
              <a:rPr lang="en-US" smtClean="0"/>
              <a:t>16</a:t>
            </a:fld>
            <a:endParaRPr lang="en-US"/>
          </a:p>
        </p:txBody>
      </p:sp>
    </p:spTree>
    <p:extLst>
      <p:ext uri="{BB962C8B-B14F-4D97-AF65-F5344CB8AC3E}">
        <p14:creationId xmlns:p14="http://schemas.microsoft.com/office/powerpoint/2010/main" val="2180488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9E6FF2-F330-4C62-9F56-DAED443FEA4F}" type="slidenum">
              <a:rPr lang="en-US" smtClean="0"/>
              <a:t>17</a:t>
            </a:fld>
            <a:endParaRPr lang="en-US"/>
          </a:p>
        </p:txBody>
      </p:sp>
    </p:spTree>
    <p:extLst>
      <p:ext uri="{BB962C8B-B14F-4D97-AF65-F5344CB8AC3E}">
        <p14:creationId xmlns:p14="http://schemas.microsoft.com/office/powerpoint/2010/main" val="3161318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9E6FF2-F330-4C62-9F56-DAED443FEA4F}" type="slidenum">
              <a:rPr lang="en-US" smtClean="0"/>
              <a:t>18</a:t>
            </a:fld>
            <a:endParaRPr lang="en-US"/>
          </a:p>
        </p:txBody>
      </p:sp>
    </p:spTree>
    <p:extLst>
      <p:ext uri="{BB962C8B-B14F-4D97-AF65-F5344CB8AC3E}">
        <p14:creationId xmlns:p14="http://schemas.microsoft.com/office/powerpoint/2010/main" val="30621405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9E6FF2-F330-4C62-9F56-DAED443FEA4F}" type="slidenum">
              <a:rPr lang="en-US" smtClean="0"/>
              <a:t>19</a:t>
            </a:fld>
            <a:endParaRPr lang="en-US"/>
          </a:p>
        </p:txBody>
      </p:sp>
    </p:spTree>
    <p:extLst>
      <p:ext uri="{BB962C8B-B14F-4D97-AF65-F5344CB8AC3E}">
        <p14:creationId xmlns:p14="http://schemas.microsoft.com/office/powerpoint/2010/main" val="2038832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9E6FF2-F330-4C62-9F56-DAED443FEA4F}" type="slidenum">
              <a:rPr lang="en-US" smtClean="0"/>
              <a:t>20</a:t>
            </a:fld>
            <a:endParaRPr lang="en-US"/>
          </a:p>
        </p:txBody>
      </p:sp>
    </p:spTree>
    <p:extLst>
      <p:ext uri="{BB962C8B-B14F-4D97-AF65-F5344CB8AC3E}">
        <p14:creationId xmlns:p14="http://schemas.microsoft.com/office/powerpoint/2010/main" val="1193741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9E6FF2-F330-4C62-9F56-DAED443FEA4F}" type="slidenum">
              <a:rPr lang="en-US" smtClean="0"/>
              <a:t>21</a:t>
            </a:fld>
            <a:endParaRPr lang="en-US"/>
          </a:p>
        </p:txBody>
      </p:sp>
    </p:spTree>
    <p:extLst>
      <p:ext uri="{BB962C8B-B14F-4D97-AF65-F5344CB8AC3E}">
        <p14:creationId xmlns:p14="http://schemas.microsoft.com/office/powerpoint/2010/main" val="37085618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3E400-BC9E-A35A-285B-79F6CB1A81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6411DD-4886-509B-52A6-F57E7BE547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EAC714-C901-73A0-B07A-3711979CF2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A67CCF8-87EF-AE49-EE6F-6E5D37D7539C}"/>
              </a:ext>
            </a:extLst>
          </p:cNvPr>
          <p:cNvSpPr>
            <a:spLocks noGrp="1"/>
          </p:cNvSpPr>
          <p:nvPr>
            <p:ph type="sldNum" sz="quarter" idx="5"/>
          </p:nvPr>
        </p:nvSpPr>
        <p:spPr/>
        <p:txBody>
          <a:bodyPr/>
          <a:lstStyle/>
          <a:p>
            <a:fld id="{539E6FF2-F330-4C62-9F56-DAED443FEA4F}" type="slidenum">
              <a:rPr lang="en-US" smtClean="0"/>
              <a:t>22</a:t>
            </a:fld>
            <a:endParaRPr lang="en-US"/>
          </a:p>
        </p:txBody>
      </p:sp>
    </p:spTree>
    <p:extLst>
      <p:ext uri="{BB962C8B-B14F-4D97-AF65-F5344CB8AC3E}">
        <p14:creationId xmlns:p14="http://schemas.microsoft.com/office/powerpoint/2010/main" val="1116788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E050A-3E4B-D7A0-9849-E7E13149DC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59E6A9-ACDD-460E-315B-ACBEBE1244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7C92FC-6ADE-3667-1CFE-530D683621B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A60F36A-1E4D-2C35-F9C5-ADC08A9E3B66}"/>
              </a:ext>
            </a:extLst>
          </p:cNvPr>
          <p:cNvSpPr>
            <a:spLocks noGrp="1"/>
          </p:cNvSpPr>
          <p:nvPr>
            <p:ph type="sldNum" sz="quarter" idx="5"/>
          </p:nvPr>
        </p:nvSpPr>
        <p:spPr/>
        <p:txBody>
          <a:bodyPr/>
          <a:lstStyle/>
          <a:p>
            <a:fld id="{3F79ED54-C947-4ECF-825E-DF2ACB0E7399}" type="slidenum">
              <a:rPr lang="en-US" smtClean="0"/>
              <a:t>23</a:t>
            </a:fld>
            <a:endParaRPr lang="en-US"/>
          </a:p>
        </p:txBody>
      </p:sp>
    </p:spTree>
    <p:extLst>
      <p:ext uri="{BB962C8B-B14F-4D97-AF65-F5344CB8AC3E}">
        <p14:creationId xmlns:p14="http://schemas.microsoft.com/office/powerpoint/2010/main" val="437021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1F6292-F787-42A0-BDFC-5738EBE0AABA}" type="slidenum">
              <a:rPr lang="en-US" smtClean="0"/>
              <a:t>2</a:t>
            </a:fld>
            <a:endParaRPr lang="en-US"/>
          </a:p>
        </p:txBody>
      </p:sp>
    </p:spTree>
    <p:extLst>
      <p:ext uri="{BB962C8B-B14F-4D97-AF65-F5344CB8AC3E}">
        <p14:creationId xmlns:p14="http://schemas.microsoft.com/office/powerpoint/2010/main" val="31460589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9E6FF2-F330-4C62-9F56-DAED443FEA4F}" type="slidenum">
              <a:rPr lang="en-US" smtClean="0"/>
              <a:t>24</a:t>
            </a:fld>
            <a:endParaRPr lang="en-US"/>
          </a:p>
        </p:txBody>
      </p:sp>
    </p:spTree>
    <p:extLst>
      <p:ext uri="{BB962C8B-B14F-4D97-AF65-F5344CB8AC3E}">
        <p14:creationId xmlns:p14="http://schemas.microsoft.com/office/powerpoint/2010/main" val="1744434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8FB9F-86E6-4218-630B-E143A4B666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BF811A-D11E-4787-DF0E-EF449227D2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98E296-9371-04AA-F6A8-62F50DA36BF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11F3889-4055-FD64-564D-295481F1AAE8}"/>
              </a:ext>
            </a:extLst>
          </p:cNvPr>
          <p:cNvSpPr>
            <a:spLocks noGrp="1"/>
          </p:cNvSpPr>
          <p:nvPr>
            <p:ph type="sldNum" sz="quarter" idx="5"/>
          </p:nvPr>
        </p:nvSpPr>
        <p:spPr/>
        <p:txBody>
          <a:bodyPr/>
          <a:lstStyle/>
          <a:p>
            <a:fld id="{539E6FF2-F330-4C62-9F56-DAED443FEA4F}" type="slidenum">
              <a:rPr lang="en-US" smtClean="0"/>
              <a:t>4</a:t>
            </a:fld>
            <a:endParaRPr lang="en-US"/>
          </a:p>
        </p:txBody>
      </p:sp>
    </p:spTree>
    <p:extLst>
      <p:ext uri="{BB962C8B-B14F-4D97-AF65-F5344CB8AC3E}">
        <p14:creationId xmlns:p14="http://schemas.microsoft.com/office/powerpoint/2010/main" val="3214037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9E6FF2-F330-4C62-9F56-DAED443FEA4F}" type="slidenum">
              <a:rPr lang="en-US" smtClean="0"/>
              <a:t>5</a:t>
            </a:fld>
            <a:endParaRPr lang="en-US"/>
          </a:p>
        </p:txBody>
      </p:sp>
    </p:spTree>
    <p:extLst>
      <p:ext uri="{BB962C8B-B14F-4D97-AF65-F5344CB8AC3E}">
        <p14:creationId xmlns:p14="http://schemas.microsoft.com/office/powerpoint/2010/main" val="3946075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1ABF6-8649-C24B-5146-35C5DB56E1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30C9D3-148F-54A2-4654-ECB8F9D929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645E6C-D90E-3C09-14D9-379A516694B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0DC8D28-63A0-21C4-5134-8F38CFDDB5E5}"/>
              </a:ext>
            </a:extLst>
          </p:cNvPr>
          <p:cNvSpPr>
            <a:spLocks noGrp="1"/>
          </p:cNvSpPr>
          <p:nvPr>
            <p:ph type="sldNum" sz="quarter" idx="5"/>
          </p:nvPr>
        </p:nvSpPr>
        <p:spPr/>
        <p:txBody>
          <a:bodyPr/>
          <a:lstStyle/>
          <a:p>
            <a:fld id="{539E6FF2-F330-4C62-9F56-DAED443FEA4F}" type="slidenum">
              <a:rPr lang="en-US" smtClean="0"/>
              <a:t>6</a:t>
            </a:fld>
            <a:endParaRPr lang="en-US"/>
          </a:p>
        </p:txBody>
      </p:sp>
    </p:spTree>
    <p:extLst>
      <p:ext uri="{BB962C8B-B14F-4D97-AF65-F5344CB8AC3E}">
        <p14:creationId xmlns:p14="http://schemas.microsoft.com/office/powerpoint/2010/main" val="1628057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B3652-D970-476F-25E4-46A68E6480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1CCE9E-5F67-482F-FD76-FC6736724A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D1531C-0139-CFB9-C1AF-FD5E0FDB6E1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6E99B27-615B-150C-17A6-362FFD7D0A85}"/>
              </a:ext>
            </a:extLst>
          </p:cNvPr>
          <p:cNvSpPr>
            <a:spLocks noGrp="1"/>
          </p:cNvSpPr>
          <p:nvPr>
            <p:ph type="sldNum" sz="quarter" idx="5"/>
          </p:nvPr>
        </p:nvSpPr>
        <p:spPr/>
        <p:txBody>
          <a:bodyPr/>
          <a:lstStyle/>
          <a:p>
            <a:fld id="{539E6FF2-F330-4C62-9F56-DAED443FEA4F}" type="slidenum">
              <a:rPr lang="en-US" smtClean="0"/>
              <a:t>7</a:t>
            </a:fld>
            <a:endParaRPr lang="en-US"/>
          </a:p>
        </p:txBody>
      </p:sp>
    </p:spTree>
    <p:extLst>
      <p:ext uri="{BB962C8B-B14F-4D97-AF65-F5344CB8AC3E}">
        <p14:creationId xmlns:p14="http://schemas.microsoft.com/office/powerpoint/2010/main" val="3807339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9E6FF2-F330-4C62-9F56-DAED443FEA4F}" type="slidenum">
              <a:rPr lang="en-US" smtClean="0"/>
              <a:t>11</a:t>
            </a:fld>
            <a:endParaRPr lang="en-US"/>
          </a:p>
        </p:txBody>
      </p:sp>
    </p:spTree>
    <p:extLst>
      <p:ext uri="{BB962C8B-B14F-4D97-AF65-F5344CB8AC3E}">
        <p14:creationId xmlns:p14="http://schemas.microsoft.com/office/powerpoint/2010/main" val="1562352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F3453-9C2A-F8D5-676A-D3BB60D23B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CDDF54-33C7-EB52-D740-F630EA1373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48D0FB-FC68-F652-82BE-F1E8CE1F977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2B65656-7081-C29C-12DE-859BC09E4E3B}"/>
              </a:ext>
            </a:extLst>
          </p:cNvPr>
          <p:cNvSpPr>
            <a:spLocks noGrp="1"/>
          </p:cNvSpPr>
          <p:nvPr>
            <p:ph type="sldNum" sz="quarter" idx="5"/>
          </p:nvPr>
        </p:nvSpPr>
        <p:spPr/>
        <p:txBody>
          <a:bodyPr/>
          <a:lstStyle/>
          <a:p>
            <a:fld id="{539E6FF2-F330-4C62-9F56-DAED443FEA4F}" type="slidenum">
              <a:rPr lang="en-US" smtClean="0"/>
              <a:t>12</a:t>
            </a:fld>
            <a:endParaRPr lang="en-US"/>
          </a:p>
        </p:txBody>
      </p:sp>
    </p:spTree>
    <p:extLst>
      <p:ext uri="{BB962C8B-B14F-4D97-AF65-F5344CB8AC3E}">
        <p14:creationId xmlns:p14="http://schemas.microsoft.com/office/powerpoint/2010/main" val="1060747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9E6FF2-F330-4C62-9F56-DAED443FEA4F}" type="slidenum">
              <a:rPr lang="en-US" smtClean="0"/>
              <a:t>13</a:t>
            </a:fld>
            <a:endParaRPr lang="en-US"/>
          </a:p>
        </p:txBody>
      </p:sp>
    </p:spTree>
    <p:extLst>
      <p:ext uri="{BB962C8B-B14F-4D97-AF65-F5344CB8AC3E}">
        <p14:creationId xmlns:p14="http://schemas.microsoft.com/office/powerpoint/2010/main" val="3035939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TextBox 6">
            <a:extLst>
              <a:ext uri="{FF2B5EF4-FFF2-40B4-BE49-F238E27FC236}">
                <a16:creationId xmlns:a16="http://schemas.microsoft.com/office/drawing/2014/main" id="{C10E13DA-784A-E4B6-296D-9EBA94C0A8CB}"/>
              </a:ext>
            </a:extLst>
          </p:cNvPr>
          <p:cNvSpPr txBox="1"/>
          <p:nvPr userDrawn="1"/>
        </p:nvSpPr>
        <p:spPr>
          <a:xfrm>
            <a:off x="5911850" y="9702225"/>
            <a:ext cx="6464300" cy="584775"/>
          </a:xfrm>
          <a:prstGeom prst="rect">
            <a:avLst/>
          </a:prstGeom>
          <a:noFill/>
        </p:spPr>
        <p:txBody>
          <a:bodyPr wrap="square" rtlCol="0">
            <a:spAutoFit/>
          </a:bodyPr>
          <a:lstStyle/>
          <a:p>
            <a:r>
              <a:rPr lang="en-US" sz="3200" b="0" i="1" dirty="0">
                <a:solidFill>
                  <a:srgbClr val="00B0F0"/>
                </a:solidFill>
                <a:effectLst/>
                <a:latin typeface="Segoe UI" panose="020B0502040204020203" pitchFamily="34" charset="0"/>
                <a:cs typeface="Segoe UI" panose="020B0502040204020203" pitchFamily="34" charset="0"/>
              </a:rPr>
              <a:t>© 2025 UNL – Copyright Protected</a:t>
            </a:r>
            <a:endParaRPr lang="en-US" sz="3200" i="1" dirty="0">
              <a:solidFill>
                <a:srgbClr val="00B0F0"/>
              </a:solidFill>
              <a:latin typeface="Segoe UI" panose="020B0502040204020203" pitchFamily="34" charset="0"/>
              <a:cs typeface="Segoe UI" panose="020B0502040204020203"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emf"/><Relationship Id="rId4"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jpeg"/><Relationship Id="rId5" Type="http://schemas.openxmlformats.org/officeDocument/2006/relationships/image" Target="../media/image34.svg"/><Relationship Id="rId10" Type="http://schemas.openxmlformats.org/officeDocument/2006/relationships/image" Target="../media/image39.jpeg"/><Relationship Id="rId4" Type="http://schemas.openxmlformats.org/officeDocument/2006/relationships/image" Target="../media/image33.png"/><Relationship Id="rId9" Type="http://schemas.openxmlformats.org/officeDocument/2006/relationships/image" Target="../media/image38.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lib.dr.iastate.edu/econ_las_pubs/621"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67C1C-F7A9-1E1D-9B22-51C439E26451}"/>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C1F8739-538F-178A-3C25-F703F830A686}"/>
              </a:ext>
            </a:extLst>
          </p:cNvPr>
          <p:cNvGrpSpPr/>
          <p:nvPr/>
        </p:nvGrpSpPr>
        <p:grpSpPr>
          <a:xfrm>
            <a:off x="12974764" y="-207071"/>
            <a:ext cx="3086100" cy="11299900"/>
            <a:chOff x="0" y="0"/>
            <a:chExt cx="812800" cy="2976105"/>
          </a:xfrm>
        </p:grpSpPr>
        <p:sp>
          <p:nvSpPr>
            <p:cNvPr id="3" name="Freeform 3">
              <a:extLst>
                <a:ext uri="{FF2B5EF4-FFF2-40B4-BE49-F238E27FC236}">
                  <a16:creationId xmlns:a16="http://schemas.microsoft.com/office/drawing/2014/main" id="{3CB4AA4B-0CD7-86A4-9629-93C0E98E66BE}"/>
                </a:ext>
              </a:extLst>
            </p:cNvPr>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1C5739"/>
            </a:solidFill>
          </p:spPr>
          <p:txBody>
            <a:bodyPr/>
            <a:lstStyle/>
            <a:p>
              <a:endParaRPr lang="en-US"/>
            </a:p>
          </p:txBody>
        </p:sp>
        <p:sp>
          <p:nvSpPr>
            <p:cNvPr id="4" name="TextBox 4">
              <a:extLst>
                <a:ext uri="{FF2B5EF4-FFF2-40B4-BE49-F238E27FC236}">
                  <a16:creationId xmlns:a16="http://schemas.microsoft.com/office/drawing/2014/main" id="{3DF55ABF-4494-DE7A-852A-A2ED04FBC6EB}"/>
                </a:ext>
              </a:extLst>
            </p:cNvPr>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sp>
        <p:nvSpPr>
          <p:cNvPr id="5" name="Freeform 5">
            <a:extLst>
              <a:ext uri="{FF2B5EF4-FFF2-40B4-BE49-F238E27FC236}">
                <a16:creationId xmlns:a16="http://schemas.microsoft.com/office/drawing/2014/main" id="{605BF7B6-0544-DD87-72DC-9B04D2D8E025}"/>
              </a:ext>
            </a:extLst>
          </p:cNvPr>
          <p:cNvSpPr/>
          <p:nvPr/>
        </p:nvSpPr>
        <p:spPr>
          <a:xfrm>
            <a:off x="16384715" y="9009597"/>
            <a:ext cx="3806571" cy="2083232"/>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7" name="Group 7">
            <a:extLst>
              <a:ext uri="{FF2B5EF4-FFF2-40B4-BE49-F238E27FC236}">
                <a16:creationId xmlns:a16="http://schemas.microsoft.com/office/drawing/2014/main" id="{0E7992C6-B8FC-86A7-101F-8CB1C44850CF}"/>
              </a:ext>
            </a:extLst>
          </p:cNvPr>
          <p:cNvGrpSpPr/>
          <p:nvPr/>
        </p:nvGrpSpPr>
        <p:grpSpPr>
          <a:xfrm>
            <a:off x="-1543050" y="-558218"/>
            <a:ext cx="3086100" cy="11299900"/>
            <a:chOff x="0" y="0"/>
            <a:chExt cx="812800" cy="2976105"/>
          </a:xfrm>
        </p:grpSpPr>
        <p:sp>
          <p:nvSpPr>
            <p:cNvPr id="8" name="Freeform 8">
              <a:extLst>
                <a:ext uri="{FF2B5EF4-FFF2-40B4-BE49-F238E27FC236}">
                  <a16:creationId xmlns:a16="http://schemas.microsoft.com/office/drawing/2014/main" id="{ECA05E1B-5FD1-808B-6F77-2F3150B7CF2B}"/>
                </a:ext>
              </a:extLst>
            </p:cNvPr>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1C5739"/>
            </a:solidFill>
          </p:spPr>
          <p:txBody>
            <a:bodyPr/>
            <a:lstStyle/>
            <a:p>
              <a:endParaRPr lang="en-US"/>
            </a:p>
          </p:txBody>
        </p:sp>
        <p:sp>
          <p:nvSpPr>
            <p:cNvPr id="9" name="TextBox 9">
              <a:extLst>
                <a:ext uri="{FF2B5EF4-FFF2-40B4-BE49-F238E27FC236}">
                  <a16:creationId xmlns:a16="http://schemas.microsoft.com/office/drawing/2014/main" id="{83E173A6-263F-5813-7506-68B6B9F9ABFB}"/>
                </a:ext>
              </a:extLst>
            </p:cNvPr>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grpSp>
        <p:nvGrpSpPr>
          <p:cNvPr id="10" name="Group 10">
            <a:extLst>
              <a:ext uri="{FF2B5EF4-FFF2-40B4-BE49-F238E27FC236}">
                <a16:creationId xmlns:a16="http://schemas.microsoft.com/office/drawing/2014/main" id="{D3E47D84-CC33-116E-32EF-E40090CD0DC2}"/>
              </a:ext>
            </a:extLst>
          </p:cNvPr>
          <p:cNvGrpSpPr/>
          <p:nvPr/>
        </p:nvGrpSpPr>
        <p:grpSpPr>
          <a:xfrm>
            <a:off x="1227773" y="4163622"/>
            <a:ext cx="110236" cy="2818996"/>
            <a:chOff x="0" y="0"/>
            <a:chExt cx="26312" cy="672855"/>
          </a:xfrm>
        </p:grpSpPr>
        <p:sp>
          <p:nvSpPr>
            <p:cNvPr id="11" name="Freeform 11">
              <a:extLst>
                <a:ext uri="{FF2B5EF4-FFF2-40B4-BE49-F238E27FC236}">
                  <a16:creationId xmlns:a16="http://schemas.microsoft.com/office/drawing/2014/main" id="{28654E93-EA24-CF6D-98F3-531D9C69E205}"/>
                </a:ext>
              </a:extLst>
            </p:cNvPr>
            <p:cNvSpPr/>
            <p:nvPr/>
          </p:nvSpPr>
          <p:spPr>
            <a:xfrm>
              <a:off x="0" y="0"/>
              <a:ext cx="26312" cy="672855"/>
            </a:xfrm>
            <a:custGeom>
              <a:avLst/>
              <a:gdLst/>
              <a:ahLst/>
              <a:cxnLst/>
              <a:rect l="l" t="t" r="r" b="b"/>
              <a:pathLst>
                <a:path w="26312" h="672855">
                  <a:moveTo>
                    <a:pt x="0" y="0"/>
                  </a:moveTo>
                  <a:lnTo>
                    <a:pt x="26312" y="0"/>
                  </a:lnTo>
                  <a:lnTo>
                    <a:pt x="26312" y="672855"/>
                  </a:lnTo>
                  <a:lnTo>
                    <a:pt x="0" y="672855"/>
                  </a:lnTo>
                  <a:close/>
                </a:path>
              </a:pathLst>
            </a:custGeom>
            <a:solidFill>
              <a:srgbClr val="FFFFFF"/>
            </a:solidFill>
          </p:spPr>
          <p:txBody>
            <a:bodyPr/>
            <a:lstStyle/>
            <a:p>
              <a:endParaRPr lang="en-US"/>
            </a:p>
          </p:txBody>
        </p:sp>
        <p:sp>
          <p:nvSpPr>
            <p:cNvPr id="12" name="TextBox 12">
              <a:extLst>
                <a:ext uri="{FF2B5EF4-FFF2-40B4-BE49-F238E27FC236}">
                  <a16:creationId xmlns:a16="http://schemas.microsoft.com/office/drawing/2014/main" id="{B17784E9-F4A5-D3C5-9C90-9E3A33E29D49}"/>
                </a:ext>
              </a:extLst>
            </p:cNvPr>
            <p:cNvSpPr txBox="1"/>
            <p:nvPr/>
          </p:nvSpPr>
          <p:spPr>
            <a:xfrm>
              <a:off x="0" y="-19050"/>
              <a:ext cx="26312" cy="691905"/>
            </a:xfrm>
            <a:prstGeom prst="rect">
              <a:avLst/>
            </a:prstGeom>
          </p:spPr>
          <p:txBody>
            <a:bodyPr lIns="50800" tIns="50800" rIns="50800" bIns="50800" rtlCol="0" anchor="ctr"/>
            <a:lstStyle/>
            <a:p>
              <a:pPr algn="ctr">
                <a:lnSpc>
                  <a:spcPts val="2859"/>
                </a:lnSpc>
              </a:pPr>
              <a:endParaRPr/>
            </a:p>
          </p:txBody>
        </p:sp>
      </p:grpSp>
      <p:sp>
        <p:nvSpPr>
          <p:cNvPr id="18" name="Freeform 18">
            <a:extLst>
              <a:ext uri="{FF2B5EF4-FFF2-40B4-BE49-F238E27FC236}">
                <a16:creationId xmlns:a16="http://schemas.microsoft.com/office/drawing/2014/main" id="{53323503-52F6-F38E-21A6-1A5C4A652944}"/>
              </a:ext>
            </a:extLst>
          </p:cNvPr>
          <p:cNvSpPr/>
          <p:nvPr/>
        </p:nvSpPr>
        <p:spPr>
          <a:xfrm>
            <a:off x="-2777871" y="-207071"/>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3" name="TextBox 16">
            <a:extLst>
              <a:ext uri="{FF2B5EF4-FFF2-40B4-BE49-F238E27FC236}">
                <a16:creationId xmlns:a16="http://schemas.microsoft.com/office/drawing/2014/main" id="{209EAC28-D4F9-F0DC-EE8D-7A097C58764C}"/>
              </a:ext>
            </a:extLst>
          </p:cNvPr>
          <p:cNvSpPr txBox="1"/>
          <p:nvPr/>
        </p:nvSpPr>
        <p:spPr>
          <a:xfrm>
            <a:off x="1543050" y="7697643"/>
            <a:ext cx="9909428" cy="2006127"/>
          </a:xfrm>
          <a:prstGeom prst="rect">
            <a:avLst/>
          </a:prstGeom>
        </p:spPr>
        <p:txBody>
          <a:bodyPr wrap="square" lIns="0" tIns="0" rIns="0" bIns="0" rtlCol="0" anchor="t">
            <a:spAutoFit/>
          </a:bodyPr>
          <a:lstStyle/>
          <a:p>
            <a:pPr algn="r">
              <a:lnSpc>
                <a:spcPts val="4045"/>
              </a:lnSpc>
            </a:pPr>
            <a:r>
              <a:rPr lang="en-US" sz="2800" b="1" spc="144" dirty="0">
                <a:solidFill>
                  <a:schemeClr val="accent2">
                    <a:lumMod val="75000"/>
                  </a:schemeClr>
                </a:solidFill>
                <a:latin typeface="Open Sauce"/>
              </a:rPr>
              <a:t>Andrea Basche</a:t>
            </a:r>
          </a:p>
          <a:p>
            <a:pPr algn="r">
              <a:lnSpc>
                <a:spcPts val="4045"/>
              </a:lnSpc>
            </a:pPr>
            <a:r>
              <a:rPr lang="en-US" sz="2800" b="1" spc="144" dirty="0">
                <a:solidFill>
                  <a:schemeClr val="accent2">
                    <a:lumMod val="75000"/>
                  </a:schemeClr>
                </a:solidFill>
                <a:latin typeface="Open Sauce"/>
              </a:rPr>
              <a:t>Associate Professor</a:t>
            </a:r>
          </a:p>
          <a:p>
            <a:pPr algn="r">
              <a:lnSpc>
                <a:spcPts val="4045"/>
              </a:lnSpc>
            </a:pPr>
            <a:r>
              <a:rPr lang="en-US" sz="2800" b="1" spc="144" dirty="0">
                <a:solidFill>
                  <a:schemeClr val="accent2">
                    <a:lumMod val="75000"/>
                  </a:schemeClr>
                </a:solidFill>
                <a:latin typeface="Open Sauce"/>
              </a:rPr>
              <a:t>Department of Agronomy and Horticulture </a:t>
            </a:r>
          </a:p>
          <a:p>
            <a:pPr algn="r">
              <a:lnSpc>
                <a:spcPts val="4045"/>
              </a:lnSpc>
            </a:pPr>
            <a:r>
              <a:rPr lang="en-US" sz="2800" b="1" spc="144" dirty="0">
                <a:solidFill>
                  <a:schemeClr val="accent2">
                    <a:lumMod val="75000"/>
                  </a:schemeClr>
                </a:solidFill>
                <a:latin typeface="Open Sauce"/>
              </a:rPr>
              <a:t>University of Nebraska-Lincoln</a:t>
            </a:r>
          </a:p>
        </p:txBody>
      </p:sp>
      <p:pic>
        <p:nvPicPr>
          <p:cNvPr id="1026" name="Picture 2" descr="University Programs — Nebraska/Dakotas Chapter of the American Society of  Landscape Architects">
            <a:extLst>
              <a:ext uri="{FF2B5EF4-FFF2-40B4-BE49-F238E27FC236}">
                <a16:creationId xmlns:a16="http://schemas.microsoft.com/office/drawing/2014/main" id="{2C384D4E-994B-2180-3126-7218743AEA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2928" y="2846754"/>
            <a:ext cx="3207892" cy="125107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NRCS logo transparent | New England Farmers Union">
            <a:extLst>
              <a:ext uri="{FF2B5EF4-FFF2-40B4-BE49-F238E27FC236}">
                <a16:creationId xmlns:a16="http://schemas.microsoft.com/office/drawing/2014/main" id="{11EBBEDE-5531-8071-444C-CFEFDFA90BB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06938" y="2766780"/>
            <a:ext cx="4145540" cy="1247753"/>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13">
            <a:extLst>
              <a:ext uri="{FF2B5EF4-FFF2-40B4-BE49-F238E27FC236}">
                <a16:creationId xmlns:a16="http://schemas.microsoft.com/office/drawing/2014/main" id="{7DC296D5-BFCE-196C-7D59-DA415BA2D7AB}"/>
              </a:ext>
            </a:extLst>
          </p:cNvPr>
          <p:cNvGrpSpPr/>
          <p:nvPr/>
        </p:nvGrpSpPr>
        <p:grpSpPr>
          <a:xfrm>
            <a:off x="279877" y="94202"/>
            <a:ext cx="12801600" cy="2001297"/>
            <a:chOff x="-459044" y="-26051"/>
            <a:chExt cx="1594956" cy="203505"/>
          </a:xfrm>
        </p:grpSpPr>
        <p:sp>
          <p:nvSpPr>
            <p:cNvPr id="25" name="Freeform 14">
              <a:extLst>
                <a:ext uri="{FF2B5EF4-FFF2-40B4-BE49-F238E27FC236}">
                  <a16:creationId xmlns:a16="http://schemas.microsoft.com/office/drawing/2014/main" id="{321F2E04-D5EB-95E1-E96D-521D7413FD0A}"/>
                </a:ext>
              </a:extLst>
            </p:cNvPr>
            <p:cNvSpPr/>
            <p:nvPr/>
          </p:nvSpPr>
          <p:spPr>
            <a:xfrm>
              <a:off x="-247075" y="-26051"/>
              <a:ext cx="1158241" cy="203505"/>
            </a:xfrm>
            <a:custGeom>
              <a:avLst/>
              <a:gdLst/>
              <a:ahLst/>
              <a:cxnLst/>
              <a:rect l="l" t="t" r="r" b="b"/>
              <a:pathLst>
                <a:path w="825638" h="135928">
                  <a:moveTo>
                    <a:pt x="40286" y="0"/>
                  </a:moveTo>
                  <a:lnTo>
                    <a:pt x="785351" y="0"/>
                  </a:lnTo>
                  <a:cubicBezTo>
                    <a:pt x="807601" y="0"/>
                    <a:pt x="825638" y="18037"/>
                    <a:pt x="825638" y="40286"/>
                  </a:cubicBezTo>
                  <a:lnTo>
                    <a:pt x="825638" y="95642"/>
                  </a:lnTo>
                  <a:cubicBezTo>
                    <a:pt x="825638" y="117891"/>
                    <a:pt x="807601" y="135928"/>
                    <a:pt x="785351" y="135928"/>
                  </a:cubicBezTo>
                  <a:lnTo>
                    <a:pt x="40286" y="135928"/>
                  </a:lnTo>
                  <a:cubicBezTo>
                    <a:pt x="18037" y="135928"/>
                    <a:pt x="0" y="117891"/>
                    <a:pt x="0" y="95642"/>
                  </a:cubicBezTo>
                  <a:lnTo>
                    <a:pt x="0" y="40286"/>
                  </a:lnTo>
                  <a:cubicBezTo>
                    <a:pt x="0" y="18037"/>
                    <a:pt x="18037" y="0"/>
                    <a:pt x="40286" y="0"/>
                  </a:cubicBezTo>
                  <a:close/>
                </a:path>
              </a:pathLst>
            </a:custGeom>
            <a:solidFill>
              <a:srgbClr val="1C5739"/>
            </a:solidFill>
          </p:spPr>
          <p:txBody>
            <a:bodyPr/>
            <a:lstStyle/>
            <a:p>
              <a:endParaRPr lang="en-US" sz="2800" b="1"/>
            </a:p>
          </p:txBody>
        </p:sp>
        <p:sp>
          <p:nvSpPr>
            <p:cNvPr id="26" name="TextBox 15">
              <a:extLst>
                <a:ext uri="{FF2B5EF4-FFF2-40B4-BE49-F238E27FC236}">
                  <a16:creationId xmlns:a16="http://schemas.microsoft.com/office/drawing/2014/main" id="{0878085D-0622-BD8F-6018-02CCF6536495}"/>
                </a:ext>
              </a:extLst>
            </p:cNvPr>
            <p:cNvSpPr txBox="1"/>
            <p:nvPr/>
          </p:nvSpPr>
          <p:spPr>
            <a:xfrm>
              <a:off x="-459044" y="4"/>
              <a:ext cx="1594956" cy="135928"/>
            </a:xfrm>
            <a:prstGeom prst="rect">
              <a:avLst/>
            </a:prstGeom>
          </p:spPr>
          <p:txBody>
            <a:bodyPr lIns="56055" tIns="56055" rIns="56055" bIns="56055" rtlCol="0" anchor="ctr"/>
            <a:lstStyle/>
            <a:p>
              <a:pPr algn="ctr">
                <a:lnSpc>
                  <a:spcPts val="3120"/>
                </a:lnSpc>
              </a:pPr>
              <a:r>
                <a:rPr lang="en-US" sz="3000" b="1" u="sng" dirty="0">
                  <a:solidFill>
                    <a:srgbClr val="FFFFFF"/>
                  </a:solidFill>
                  <a:latin typeface="Codec Pro ExtraBold" panose="020B0604020202020204" charset="0"/>
                </a:rPr>
                <a:t>Webinar series: Session-3</a:t>
              </a:r>
            </a:p>
            <a:p>
              <a:pPr algn="ctr">
                <a:lnSpc>
                  <a:spcPts val="3120"/>
                </a:lnSpc>
              </a:pPr>
              <a:endParaRPr lang="en-US" sz="800" b="1" u="sng" dirty="0">
                <a:solidFill>
                  <a:srgbClr val="FFFFFF"/>
                </a:solidFill>
                <a:latin typeface="Codec Pro ExtraBold" panose="020B0604020202020204" charset="0"/>
              </a:endParaRPr>
            </a:p>
            <a:p>
              <a:pPr algn="ctr">
                <a:lnSpc>
                  <a:spcPts val="3120"/>
                </a:lnSpc>
              </a:pPr>
              <a:r>
                <a:rPr lang="en-US" sz="3000" b="1" dirty="0">
                  <a:solidFill>
                    <a:srgbClr val="FFFFFF"/>
                  </a:solidFill>
                  <a:latin typeface="Codec Pro ExtraBold" panose="020B0604020202020204" charset="0"/>
                </a:rPr>
                <a:t>Addressing common cover crop </a:t>
              </a:r>
            </a:p>
            <a:p>
              <a:pPr algn="ctr">
                <a:lnSpc>
                  <a:spcPts val="3120"/>
                </a:lnSpc>
              </a:pPr>
              <a:r>
                <a:rPr lang="en-US" sz="3000" b="1" dirty="0">
                  <a:solidFill>
                    <a:srgbClr val="FFFFFF"/>
                  </a:solidFill>
                  <a:latin typeface="Codec Pro ExtraBold" panose="020B0604020202020204" charset="0"/>
                </a:rPr>
                <a:t>Challenges &amp; questions in Nebraska</a:t>
              </a:r>
            </a:p>
          </p:txBody>
        </p:sp>
      </p:grpSp>
      <p:pic>
        <p:nvPicPr>
          <p:cNvPr id="28" name="Picture 27" descr="A close up of grass&#10;&#10;Description automatically generated">
            <a:extLst>
              <a:ext uri="{FF2B5EF4-FFF2-40B4-BE49-F238E27FC236}">
                <a16:creationId xmlns:a16="http://schemas.microsoft.com/office/drawing/2014/main" id="{8C6417DC-CB9F-F47E-6D4D-B71F44E76AC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105189" y="688868"/>
            <a:ext cx="4955038" cy="8805728"/>
          </a:xfrm>
          <a:prstGeom prst="rect">
            <a:avLst/>
          </a:prstGeom>
        </p:spPr>
      </p:pic>
      <p:sp>
        <p:nvSpPr>
          <p:cNvPr id="29" name="TextBox 17">
            <a:extLst>
              <a:ext uri="{FF2B5EF4-FFF2-40B4-BE49-F238E27FC236}">
                <a16:creationId xmlns:a16="http://schemas.microsoft.com/office/drawing/2014/main" id="{1F8B1321-CCBB-7F36-5F1F-B1277313CCD4}"/>
              </a:ext>
            </a:extLst>
          </p:cNvPr>
          <p:cNvSpPr txBox="1"/>
          <p:nvPr/>
        </p:nvSpPr>
        <p:spPr>
          <a:xfrm>
            <a:off x="1488385" y="4609785"/>
            <a:ext cx="10623731" cy="1846659"/>
          </a:xfrm>
          <a:prstGeom prst="rect">
            <a:avLst/>
          </a:prstGeom>
        </p:spPr>
        <p:txBody>
          <a:bodyPr wrap="square" lIns="0" tIns="0" rIns="0" bIns="0" rtlCol="0" anchor="t">
            <a:spAutoFit/>
          </a:bodyPr>
          <a:lstStyle/>
          <a:p>
            <a:pPr algn="ctr"/>
            <a:r>
              <a:rPr lang="en-US" sz="6000" spc="-300" dirty="0">
                <a:solidFill>
                  <a:srgbClr val="1C5739"/>
                </a:solidFill>
                <a:latin typeface="Codec Pro ExtraBold"/>
              </a:rPr>
              <a:t>Considering how cover crops offer returns on investment</a:t>
            </a:r>
          </a:p>
        </p:txBody>
      </p:sp>
    </p:spTree>
    <p:extLst>
      <p:ext uri="{BB962C8B-B14F-4D97-AF65-F5344CB8AC3E}">
        <p14:creationId xmlns:p14="http://schemas.microsoft.com/office/powerpoint/2010/main" val="7651589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C83FD05D-3F12-FF77-60B9-AD8CF63113A9}"/>
              </a:ext>
            </a:extLst>
          </p:cNvPr>
          <p:cNvGrpSpPr/>
          <p:nvPr/>
        </p:nvGrpSpPr>
        <p:grpSpPr>
          <a:xfrm>
            <a:off x="5257800" y="4046946"/>
            <a:ext cx="13030200" cy="2769490"/>
            <a:chOff x="0" y="0"/>
            <a:chExt cx="5016842" cy="812800"/>
          </a:xfrm>
        </p:grpSpPr>
        <p:sp>
          <p:nvSpPr>
            <p:cNvPr id="3" name="Freeform 4">
              <a:extLst>
                <a:ext uri="{FF2B5EF4-FFF2-40B4-BE49-F238E27FC236}">
                  <a16:creationId xmlns:a16="http://schemas.microsoft.com/office/drawing/2014/main" id="{DEF64D5D-0F51-B876-AB6A-9C5AC86F4460}"/>
                </a:ext>
              </a:extLst>
            </p:cNvPr>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endParaRPr lang="en-US"/>
            </a:p>
          </p:txBody>
        </p:sp>
        <p:sp>
          <p:nvSpPr>
            <p:cNvPr id="4" name="TextBox 5">
              <a:extLst>
                <a:ext uri="{FF2B5EF4-FFF2-40B4-BE49-F238E27FC236}">
                  <a16:creationId xmlns:a16="http://schemas.microsoft.com/office/drawing/2014/main" id="{82A2BA92-C6CD-5583-145E-FF5C1998B6B5}"/>
                </a:ext>
              </a:extLst>
            </p:cNvPr>
            <p:cNvSpPr txBox="1"/>
            <p:nvPr/>
          </p:nvSpPr>
          <p:spPr>
            <a:xfrm>
              <a:off x="0" y="-19050"/>
              <a:ext cx="5016842" cy="831850"/>
            </a:xfrm>
            <a:prstGeom prst="rect">
              <a:avLst/>
            </a:prstGeom>
          </p:spPr>
          <p:txBody>
            <a:bodyPr lIns="50800" tIns="50800" rIns="50800" bIns="50800" rtlCol="0" anchor="ctr"/>
            <a:lstStyle/>
            <a:p>
              <a:pPr algn="ctr">
                <a:lnSpc>
                  <a:spcPts val="2859"/>
                </a:lnSpc>
              </a:pPr>
              <a:endParaRPr/>
            </a:p>
          </p:txBody>
        </p:sp>
      </p:grpSp>
      <p:sp>
        <p:nvSpPr>
          <p:cNvPr id="5" name="TextBox 10">
            <a:extLst>
              <a:ext uri="{FF2B5EF4-FFF2-40B4-BE49-F238E27FC236}">
                <a16:creationId xmlns:a16="http://schemas.microsoft.com/office/drawing/2014/main" id="{4BA06526-13D4-75AF-B04C-EB839170DA70}"/>
              </a:ext>
            </a:extLst>
          </p:cNvPr>
          <p:cNvSpPr txBox="1"/>
          <p:nvPr/>
        </p:nvSpPr>
        <p:spPr>
          <a:xfrm>
            <a:off x="3886200" y="4046946"/>
            <a:ext cx="15773400" cy="2710101"/>
          </a:xfrm>
          <a:prstGeom prst="rect">
            <a:avLst/>
          </a:prstGeom>
        </p:spPr>
        <p:txBody>
          <a:bodyPr wrap="square" lIns="0" tIns="0" rIns="0" bIns="0" rtlCol="0" anchor="t">
            <a:spAutoFit/>
          </a:bodyPr>
          <a:lstStyle/>
          <a:p>
            <a:pPr algn="ctr">
              <a:lnSpc>
                <a:spcPts val="10886"/>
              </a:lnSpc>
            </a:pPr>
            <a:r>
              <a:rPr lang="en-US" sz="7888" spc="300" dirty="0">
                <a:solidFill>
                  <a:srgbClr val="FFFFFF"/>
                </a:solidFill>
                <a:latin typeface="Codec Pro ExtraBold"/>
              </a:rPr>
              <a:t>Returns on investment:</a:t>
            </a:r>
          </a:p>
          <a:p>
            <a:pPr algn="ctr">
              <a:lnSpc>
                <a:spcPts val="10886"/>
              </a:lnSpc>
            </a:pPr>
            <a:r>
              <a:rPr lang="en-US" sz="7888" spc="300" dirty="0">
                <a:solidFill>
                  <a:srgbClr val="FFFFFF"/>
                </a:solidFill>
                <a:latin typeface="Codec Pro ExtraBold"/>
              </a:rPr>
              <a:t>Research and evidence</a:t>
            </a:r>
          </a:p>
        </p:txBody>
      </p:sp>
    </p:spTree>
    <p:extLst>
      <p:ext uri="{BB962C8B-B14F-4D97-AF65-F5344CB8AC3E}">
        <p14:creationId xmlns:p14="http://schemas.microsoft.com/office/powerpoint/2010/main" val="707357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DE167A-AF5A-B6F8-7898-FD83B2FBBFCC}"/>
              </a:ext>
            </a:extLst>
          </p:cNvPr>
          <p:cNvPicPr>
            <a:picLocks noChangeAspect="1"/>
          </p:cNvPicPr>
          <p:nvPr/>
        </p:nvPicPr>
        <p:blipFill>
          <a:blip r:embed="rId3"/>
          <a:stretch>
            <a:fillRect/>
          </a:stretch>
        </p:blipFill>
        <p:spPr>
          <a:xfrm>
            <a:off x="769359" y="1757796"/>
            <a:ext cx="6441931" cy="8396225"/>
          </a:xfrm>
          <a:prstGeom prst="rect">
            <a:avLst/>
          </a:prstGeom>
        </p:spPr>
      </p:pic>
      <p:grpSp>
        <p:nvGrpSpPr>
          <p:cNvPr id="4" name="Group 3">
            <a:extLst>
              <a:ext uri="{FF2B5EF4-FFF2-40B4-BE49-F238E27FC236}">
                <a16:creationId xmlns:a16="http://schemas.microsoft.com/office/drawing/2014/main" id="{688C64C4-270D-87B3-1193-56E6B2BCB196}"/>
              </a:ext>
            </a:extLst>
          </p:cNvPr>
          <p:cNvGrpSpPr/>
          <p:nvPr/>
        </p:nvGrpSpPr>
        <p:grpSpPr>
          <a:xfrm>
            <a:off x="-528002" y="1"/>
            <a:ext cx="19501802" cy="1562099"/>
            <a:chOff x="0" y="0"/>
            <a:chExt cx="5016842" cy="812800"/>
          </a:xfrm>
        </p:grpSpPr>
        <p:sp>
          <p:nvSpPr>
            <p:cNvPr id="5" name="Freeform 4">
              <a:extLst>
                <a:ext uri="{FF2B5EF4-FFF2-40B4-BE49-F238E27FC236}">
                  <a16:creationId xmlns:a16="http://schemas.microsoft.com/office/drawing/2014/main" id="{EE74A723-0244-AA14-4DA5-D1898F112968}"/>
                </a:ext>
              </a:extLst>
            </p:cNvPr>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endParaRPr lang="en-US"/>
            </a:p>
          </p:txBody>
        </p:sp>
        <p:sp>
          <p:nvSpPr>
            <p:cNvPr id="6" name="TextBox 5">
              <a:extLst>
                <a:ext uri="{FF2B5EF4-FFF2-40B4-BE49-F238E27FC236}">
                  <a16:creationId xmlns:a16="http://schemas.microsoft.com/office/drawing/2014/main" id="{C03200B9-46FE-0C84-A0FE-6EDC7F28C324}"/>
                </a:ext>
              </a:extLst>
            </p:cNvPr>
            <p:cNvSpPr txBox="1"/>
            <p:nvPr/>
          </p:nvSpPr>
          <p:spPr>
            <a:xfrm>
              <a:off x="0" y="-19050"/>
              <a:ext cx="5016842" cy="831850"/>
            </a:xfrm>
            <a:prstGeom prst="rect">
              <a:avLst/>
            </a:prstGeom>
          </p:spPr>
          <p:txBody>
            <a:bodyPr lIns="50800" tIns="50800" rIns="50800" bIns="50800" rtlCol="0" anchor="ctr"/>
            <a:lstStyle/>
            <a:p>
              <a:pPr algn="ctr">
                <a:lnSpc>
                  <a:spcPts val="2859"/>
                </a:lnSpc>
              </a:pPr>
              <a:endParaRPr/>
            </a:p>
          </p:txBody>
        </p:sp>
      </p:grpSp>
      <p:sp>
        <p:nvSpPr>
          <p:cNvPr id="7" name="TextBox 10">
            <a:extLst>
              <a:ext uri="{FF2B5EF4-FFF2-40B4-BE49-F238E27FC236}">
                <a16:creationId xmlns:a16="http://schemas.microsoft.com/office/drawing/2014/main" id="{FD88C643-4C19-E075-F5AC-974B09E748A4}"/>
              </a:ext>
            </a:extLst>
          </p:cNvPr>
          <p:cNvSpPr txBox="1"/>
          <p:nvPr/>
        </p:nvSpPr>
        <p:spPr>
          <a:xfrm>
            <a:off x="153983" y="-14640"/>
            <a:ext cx="18567152" cy="1249125"/>
          </a:xfrm>
          <a:prstGeom prst="rect">
            <a:avLst/>
          </a:prstGeom>
        </p:spPr>
        <p:txBody>
          <a:bodyPr wrap="square" lIns="0" tIns="0" rIns="0" bIns="0" rtlCol="0" anchor="t">
            <a:spAutoFit/>
          </a:bodyPr>
          <a:lstStyle/>
          <a:p>
            <a:pPr algn="ctr">
              <a:lnSpc>
                <a:spcPts val="10886"/>
              </a:lnSpc>
            </a:pPr>
            <a:r>
              <a:rPr lang="en-US" sz="6000" spc="300" dirty="0">
                <a:solidFill>
                  <a:srgbClr val="FFFFFF"/>
                </a:solidFill>
                <a:latin typeface="Codec Pro ExtraBold"/>
              </a:rPr>
              <a:t>Understanding how cover crops can pay</a:t>
            </a:r>
          </a:p>
        </p:txBody>
      </p:sp>
      <p:sp>
        <p:nvSpPr>
          <p:cNvPr id="8" name="TextBox 7">
            <a:extLst>
              <a:ext uri="{FF2B5EF4-FFF2-40B4-BE49-F238E27FC236}">
                <a16:creationId xmlns:a16="http://schemas.microsoft.com/office/drawing/2014/main" id="{2EDF14BC-4538-3888-4C65-CADF704EE647}"/>
              </a:ext>
            </a:extLst>
          </p:cNvPr>
          <p:cNvSpPr txBox="1"/>
          <p:nvPr/>
        </p:nvSpPr>
        <p:spPr>
          <a:xfrm>
            <a:off x="8853055" y="2223655"/>
            <a:ext cx="6858000" cy="6986528"/>
          </a:xfrm>
          <a:prstGeom prst="rect">
            <a:avLst/>
          </a:prstGeom>
          <a:noFill/>
        </p:spPr>
        <p:txBody>
          <a:bodyPr wrap="square" rtlCol="0">
            <a:spAutoFit/>
          </a:bodyPr>
          <a:lstStyle/>
          <a:p>
            <a:r>
              <a:rPr lang="en-US" sz="3200" dirty="0">
                <a:latin typeface="Aptos" panose="020B0004020202020204" pitchFamily="34" charset="0"/>
              </a:rPr>
              <a:t>There are several reports and publications that have attempted to answer questions related to how cover crop and soil health management systems offer return on investment</a:t>
            </a:r>
          </a:p>
          <a:p>
            <a:endParaRPr lang="en-US" sz="3200" dirty="0">
              <a:latin typeface="Aptos" panose="020B0004020202020204" pitchFamily="34" charset="0"/>
            </a:endParaRPr>
          </a:p>
          <a:p>
            <a:r>
              <a:rPr lang="en-US" sz="3200" dirty="0">
                <a:latin typeface="Aptos" panose="020B0004020202020204" pitchFamily="34" charset="0"/>
              </a:rPr>
              <a:t>These typically include surveys of farmers or case study examples</a:t>
            </a:r>
          </a:p>
          <a:p>
            <a:endParaRPr lang="en-US" sz="3200" dirty="0">
              <a:latin typeface="Aptos" panose="020B0004020202020204" pitchFamily="34" charset="0"/>
            </a:endParaRPr>
          </a:p>
          <a:p>
            <a:r>
              <a:rPr lang="en-US" sz="3200" dirty="0">
                <a:latin typeface="Aptos" panose="020B0004020202020204" pitchFamily="34" charset="0"/>
              </a:rPr>
              <a:t>My team and I attempted to address these questions in 2020 by compiling reports, creating ranges of savings from categories included</a:t>
            </a:r>
          </a:p>
        </p:txBody>
      </p:sp>
    </p:spTree>
    <p:extLst>
      <p:ext uri="{BB962C8B-B14F-4D97-AF65-F5344CB8AC3E}">
        <p14:creationId xmlns:p14="http://schemas.microsoft.com/office/powerpoint/2010/main" val="380364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B2ABC-75F5-7D26-66A9-890A244FA8CD}"/>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142F4539-53CF-CD96-F3D4-D1E3CE1CC8C9}"/>
              </a:ext>
            </a:extLst>
          </p:cNvPr>
          <p:cNvGrpSpPr/>
          <p:nvPr/>
        </p:nvGrpSpPr>
        <p:grpSpPr>
          <a:xfrm>
            <a:off x="-528002" y="1"/>
            <a:ext cx="19501802" cy="1562099"/>
            <a:chOff x="0" y="0"/>
            <a:chExt cx="5016842" cy="812800"/>
          </a:xfrm>
        </p:grpSpPr>
        <p:sp>
          <p:nvSpPr>
            <p:cNvPr id="5" name="Freeform 4">
              <a:extLst>
                <a:ext uri="{FF2B5EF4-FFF2-40B4-BE49-F238E27FC236}">
                  <a16:creationId xmlns:a16="http://schemas.microsoft.com/office/drawing/2014/main" id="{C9B91BC9-F5E8-E80B-FA6E-A7DF8F47E787}"/>
                </a:ext>
              </a:extLst>
            </p:cNvPr>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endParaRPr lang="en-US"/>
            </a:p>
          </p:txBody>
        </p:sp>
        <p:sp>
          <p:nvSpPr>
            <p:cNvPr id="6" name="TextBox 5">
              <a:extLst>
                <a:ext uri="{FF2B5EF4-FFF2-40B4-BE49-F238E27FC236}">
                  <a16:creationId xmlns:a16="http://schemas.microsoft.com/office/drawing/2014/main" id="{3C61147A-8BA7-DC6C-DA1F-14017272562A}"/>
                </a:ext>
              </a:extLst>
            </p:cNvPr>
            <p:cNvSpPr txBox="1"/>
            <p:nvPr/>
          </p:nvSpPr>
          <p:spPr>
            <a:xfrm>
              <a:off x="0" y="-19050"/>
              <a:ext cx="5016842" cy="831850"/>
            </a:xfrm>
            <a:prstGeom prst="rect">
              <a:avLst/>
            </a:prstGeom>
          </p:spPr>
          <p:txBody>
            <a:bodyPr lIns="50800" tIns="50800" rIns="50800" bIns="50800" rtlCol="0" anchor="ctr"/>
            <a:lstStyle/>
            <a:p>
              <a:pPr algn="ctr">
                <a:lnSpc>
                  <a:spcPts val="2859"/>
                </a:lnSpc>
              </a:pPr>
              <a:endParaRPr/>
            </a:p>
          </p:txBody>
        </p:sp>
      </p:grpSp>
      <p:sp>
        <p:nvSpPr>
          <p:cNvPr id="7" name="TextBox 10">
            <a:extLst>
              <a:ext uri="{FF2B5EF4-FFF2-40B4-BE49-F238E27FC236}">
                <a16:creationId xmlns:a16="http://schemas.microsoft.com/office/drawing/2014/main" id="{5BA1EFDE-43C0-21E4-1B09-EB0EFFD95D6E}"/>
              </a:ext>
            </a:extLst>
          </p:cNvPr>
          <p:cNvSpPr txBox="1"/>
          <p:nvPr/>
        </p:nvSpPr>
        <p:spPr>
          <a:xfrm>
            <a:off x="153983" y="-14640"/>
            <a:ext cx="18567152" cy="1249125"/>
          </a:xfrm>
          <a:prstGeom prst="rect">
            <a:avLst/>
          </a:prstGeom>
        </p:spPr>
        <p:txBody>
          <a:bodyPr wrap="square" lIns="0" tIns="0" rIns="0" bIns="0" rtlCol="0" anchor="t">
            <a:spAutoFit/>
          </a:bodyPr>
          <a:lstStyle/>
          <a:p>
            <a:pPr algn="ctr">
              <a:lnSpc>
                <a:spcPts val="10886"/>
              </a:lnSpc>
            </a:pPr>
            <a:r>
              <a:rPr lang="en-US" sz="6000" spc="300" dirty="0">
                <a:solidFill>
                  <a:srgbClr val="FFFFFF"/>
                </a:solidFill>
                <a:latin typeface="Codec Pro ExtraBold"/>
              </a:rPr>
              <a:t>Understanding how cover crops can pay</a:t>
            </a:r>
          </a:p>
        </p:txBody>
      </p:sp>
      <p:sp>
        <p:nvSpPr>
          <p:cNvPr id="2" name="TextBox 1">
            <a:extLst>
              <a:ext uri="{FF2B5EF4-FFF2-40B4-BE49-F238E27FC236}">
                <a16:creationId xmlns:a16="http://schemas.microsoft.com/office/drawing/2014/main" id="{D22FA4F6-4F24-8BBA-9DE3-B949A860A32F}"/>
              </a:ext>
            </a:extLst>
          </p:cNvPr>
          <p:cNvSpPr txBox="1"/>
          <p:nvPr/>
        </p:nvSpPr>
        <p:spPr>
          <a:xfrm>
            <a:off x="405877" y="1823144"/>
            <a:ext cx="5753623" cy="8463855"/>
          </a:xfrm>
          <a:prstGeom prst="rect">
            <a:avLst/>
          </a:prstGeom>
          <a:noFill/>
        </p:spPr>
        <p:txBody>
          <a:bodyPr wrap="square" rtlCol="0">
            <a:spAutoFit/>
          </a:bodyPr>
          <a:lstStyle/>
          <a:p>
            <a:r>
              <a:rPr lang="en-US" sz="3200" dirty="0">
                <a:latin typeface="Aptos" panose="020B0004020202020204" pitchFamily="34" charset="0"/>
              </a:rPr>
              <a:t>Objective: Create a spreadsheet that represents costs plus returns on investments for cover crops</a:t>
            </a:r>
          </a:p>
          <a:p>
            <a:endParaRPr lang="en-US" sz="3200" dirty="0">
              <a:latin typeface="Aptos" panose="020B0004020202020204" pitchFamily="34" charset="0"/>
            </a:endParaRPr>
          </a:p>
          <a:p>
            <a:r>
              <a:rPr lang="en-US" sz="3200" dirty="0">
                <a:latin typeface="Aptos" panose="020B0004020202020204" pitchFamily="34" charset="0"/>
              </a:rPr>
              <a:t>Methods: Review pre-existing reports, targeted keyword search in Google Scholar, include all types of publications such as reports, bulletins, extension articles</a:t>
            </a:r>
          </a:p>
          <a:p>
            <a:endParaRPr lang="en-US" sz="3200" dirty="0">
              <a:latin typeface="Aptos" panose="020B0004020202020204" pitchFamily="34" charset="0"/>
            </a:endParaRPr>
          </a:p>
          <a:p>
            <a:r>
              <a:rPr lang="en-US" sz="3200" dirty="0">
                <a:latin typeface="Aptos" panose="020B0004020202020204" pitchFamily="34" charset="0"/>
              </a:rPr>
              <a:t>Keyword search included cover crops AND “net return”, “savings”, “nitrogen savings”, “fertilizer reduction”, “budgets”, “economic returns”</a:t>
            </a:r>
          </a:p>
        </p:txBody>
      </p:sp>
      <p:sp>
        <p:nvSpPr>
          <p:cNvPr id="3" name="TextBox 2">
            <a:extLst>
              <a:ext uri="{FF2B5EF4-FFF2-40B4-BE49-F238E27FC236}">
                <a16:creationId xmlns:a16="http://schemas.microsoft.com/office/drawing/2014/main" id="{1982E8FA-A46E-5531-32EF-23765EFD8AC5}"/>
              </a:ext>
            </a:extLst>
          </p:cNvPr>
          <p:cNvSpPr txBox="1"/>
          <p:nvPr/>
        </p:nvSpPr>
        <p:spPr>
          <a:xfrm>
            <a:off x="9563324" y="2063900"/>
            <a:ext cx="6930291" cy="584775"/>
          </a:xfrm>
          <a:prstGeom prst="rect">
            <a:avLst/>
          </a:prstGeom>
          <a:noFill/>
        </p:spPr>
        <p:txBody>
          <a:bodyPr wrap="square" rtlCol="0">
            <a:spAutoFit/>
          </a:bodyPr>
          <a:lstStyle/>
          <a:p>
            <a:r>
              <a:rPr lang="en-US" sz="3200" b="1" dirty="0">
                <a:latin typeface="+mj-lt"/>
              </a:rPr>
              <a:t>Categories identified and range of $$</a:t>
            </a:r>
          </a:p>
        </p:txBody>
      </p:sp>
      <p:sp>
        <p:nvSpPr>
          <p:cNvPr id="13" name="Rectangle 12">
            <a:extLst>
              <a:ext uri="{FF2B5EF4-FFF2-40B4-BE49-F238E27FC236}">
                <a16:creationId xmlns:a16="http://schemas.microsoft.com/office/drawing/2014/main" id="{9762DB61-6204-F0B9-80B8-47B6BD16C163}"/>
              </a:ext>
            </a:extLst>
          </p:cNvPr>
          <p:cNvSpPr/>
          <p:nvPr/>
        </p:nvSpPr>
        <p:spPr>
          <a:xfrm>
            <a:off x="10967783" y="3342255"/>
            <a:ext cx="3704284" cy="954107"/>
          </a:xfrm>
          <a:prstGeom prst="rect">
            <a:avLst/>
          </a:prstGeom>
        </p:spPr>
        <p:txBody>
          <a:bodyPr wrap="none">
            <a:spAutoFit/>
          </a:bodyPr>
          <a:lstStyle/>
          <a:p>
            <a:pPr algn="ctr"/>
            <a:r>
              <a:rPr lang="en-US" sz="2800" b="1" dirty="0">
                <a:latin typeface="+mj-lt"/>
              </a:rPr>
              <a:t>Changes in costs</a:t>
            </a:r>
          </a:p>
          <a:p>
            <a:pPr algn="ctr"/>
            <a:r>
              <a:rPr lang="en-US" sz="2800" dirty="0">
                <a:latin typeface="+mj-lt"/>
              </a:rPr>
              <a:t>(more or less expenses)</a:t>
            </a:r>
          </a:p>
        </p:txBody>
      </p:sp>
      <p:sp>
        <p:nvSpPr>
          <p:cNvPr id="14" name="Rectangle 13">
            <a:extLst>
              <a:ext uri="{FF2B5EF4-FFF2-40B4-BE49-F238E27FC236}">
                <a16:creationId xmlns:a16="http://schemas.microsoft.com/office/drawing/2014/main" id="{300FB857-BC38-7C90-38EC-C7F906805139}"/>
              </a:ext>
            </a:extLst>
          </p:cNvPr>
          <p:cNvSpPr/>
          <p:nvPr/>
        </p:nvSpPr>
        <p:spPr>
          <a:xfrm>
            <a:off x="11504840" y="6806037"/>
            <a:ext cx="3231847" cy="523220"/>
          </a:xfrm>
          <a:prstGeom prst="rect">
            <a:avLst/>
          </a:prstGeom>
        </p:spPr>
        <p:txBody>
          <a:bodyPr wrap="none">
            <a:spAutoFit/>
          </a:bodyPr>
          <a:lstStyle/>
          <a:p>
            <a:r>
              <a:rPr lang="en-US" sz="2800" b="1" dirty="0">
                <a:latin typeface="+mj-lt"/>
              </a:rPr>
              <a:t>Changes in revenues</a:t>
            </a:r>
          </a:p>
        </p:txBody>
      </p:sp>
      <p:graphicFrame>
        <p:nvGraphicFramePr>
          <p:cNvPr id="15" name="Table 24">
            <a:extLst>
              <a:ext uri="{FF2B5EF4-FFF2-40B4-BE49-F238E27FC236}">
                <a16:creationId xmlns:a16="http://schemas.microsoft.com/office/drawing/2014/main" id="{58E1813D-5665-A586-3962-C2E1BD8B8A1A}"/>
              </a:ext>
            </a:extLst>
          </p:cNvPr>
          <p:cNvGraphicFramePr>
            <a:graphicFrameLocks noGrp="1"/>
          </p:cNvGraphicFramePr>
          <p:nvPr>
            <p:extLst>
              <p:ext uri="{D42A27DB-BD31-4B8C-83A1-F6EECF244321}">
                <p14:modId xmlns:p14="http://schemas.microsoft.com/office/powerpoint/2010/main" val="2989150624"/>
              </p:ext>
            </p:extLst>
          </p:nvPr>
        </p:nvGraphicFramePr>
        <p:xfrm>
          <a:off x="9817215" y="4402248"/>
          <a:ext cx="6422511" cy="1454020"/>
        </p:xfrm>
        <a:graphic>
          <a:graphicData uri="http://schemas.openxmlformats.org/drawingml/2006/table">
            <a:tbl>
              <a:tblPr firstRow="1" bandRow="1">
                <a:tableStyleId>{D7AC3CCA-C797-4891-BE02-D94E43425B78}</a:tableStyleId>
              </a:tblPr>
              <a:tblGrid>
                <a:gridCol w="3763311">
                  <a:extLst>
                    <a:ext uri="{9D8B030D-6E8A-4147-A177-3AD203B41FA5}">
                      <a16:colId xmlns:a16="http://schemas.microsoft.com/office/drawing/2014/main" val="3311314690"/>
                    </a:ext>
                  </a:extLst>
                </a:gridCol>
                <a:gridCol w="2659200">
                  <a:extLst>
                    <a:ext uri="{9D8B030D-6E8A-4147-A177-3AD203B41FA5}">
                      <a16:colId xmlns:a16="http://schemas.microsoft.com/office/drawing/2014/main" val="3972469495"/>
                    </a:ext>
                  </a:extLst>
                </a:gridCol>
              </a:tblGrid>
              <a:tr h="480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kern="1200" dirty="0">
                          <a:solidFill>
                            <a:schemeClr val="tx1"/>
                          </a:solidFill>
                        </a:rPr>
                        <a:t>Changes in field operations</a:t>
                      </a:r>
                      <a:endParaRPr lang="en-US" sz="2400" b="0" kern="1200" dirty="0">
                        <a:solidFill>
                          <a:schemeClr val="tx1"/>
                        </a:solidFill>
                        <a:latin typeface="Aptos" panose="020B0004020202020204" pitchFamily="34" charset="0"/>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kern="1200" dirty="0">
                          <a:solidFill>
                            <a:schemeClr val="tx1"/>
                          </a:solidFill>
                        </a:rPr>
                        <a:t> $ 17.68 – 27.28</a:t>
                      </a:r>
                      <a:endParaRPr lang="en-US" sz="2400" b="0" kern="1200" dirty="0">
                        <a:solidFill>
                          <a:schemeClr val="tx1"/>
                        </a:solidFill>
                        <a:latin typeface="Aptos" panose="020B0004020202020204" pitchFamily="34" charset="0"/>
                        <a:ea typeface="+mn-ea"/>
                        <a:cs typeface="+mn-cs"/>
                      </a:endParaRPr>
                    </a:p>
                  </a:txBody>
                  <a:tcPr anchor="ctr"/>
                </a:tc>
                <a:extLst>
                  <a:ext uri="{0D108BD9-81ED-4DB2-BD59-A6C34878D82A}">
                    <a16:rowId xmlns:a16="http://schemas.microsoft.com/office/drawing/2014/main" val="1535243141"/>
                  </a:ext>
                </a:extLst>
              </a:tr>
              <a:tr h="5033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rgbClr val="000000"/>
                          </a:solidFill>
                        </a:rPr>
                        <a:t>Soil health related benefits</a:t>
                      </a:r>
                      <a:endParaRPr lang="en-US" sz="2400" kern="1200" dirty="0">
                        <a:solidFill>
                          <a:srgbClr val="000000"/>
                        </a:solidFill>
                        <a:latin typeface="Aptos" panose="020B0004020202020204" pitchFamily="34" charset="0"/>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kern="1200" dirty="0">
                          <a:solidFill>
                            <a:srgbClr val="000000"/>
                          </a:solidFill>
                        </a:rPr>
                        <a:t>$ 1.00 – 16.00</a:t>
                      </a:r>
                      <a:endParaRPr lang="en-US" sz="2400" kern="1200" dirty="0">
                        <a:solidFill>
                          <a:srgbClr val="000000"/>
                        </a:solidFill>
                        <a:latin typeface="Aptos" panose="020B0004020202020204" pitchFamily="34" charset="0"/>
                        <a:ea typeface="+mn-ea"/>
                        <a:cs typeface="+mn-cs"/>
                      </a:endParaRPr>
                    </a:p>
                  </a:txBody>
                  <a:tcPr anchor="ctr"/>
                </a:tc>
                <a:extLst>
                  <a:ext uri="{0D108BD9-81ED-4DB2-BD59-A6C34878D82A}">
                    <a16:rowId xmlns:a16="http://schemas.microsoft.com/office/drawing/2014/main" val="2223385414"/>
                  </a:ext>
                </a:extLst>
              </a:tr>
              <a:tr h="4702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dk1"/>
                          </a:solidFill>
                        </a:rPr>
                        <a:t>Changes to inputs</a:t>
                      </a:r>
                      <a:endParaRPr lang="en-US" sz="2400" kern="1200" dirty="0">
                        <a:solidFill>
                          <a:schemeClr val="dk1"/>
                        </a:solidFill>
                        <a:latin typeface="Aptos" panose="020B0004020202020204" pitchFamily="34" charset="0"/>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dk1"/>
                          </a:solidFill>
                        </a:rPr>
                        <a:t>$ 6.00 – 50.00</a:t>
                      </a:r>
                      <a:endParaRPr lang="en-US" sz="2400" kern="1200" dirty="0">
                        <a:solidFill>
                          <a:schemeClr val="dk1"/>
                        </a:solidFill>
                        <a:latin typeface="Aptos" panose="020B0004020202020204" pitchFamily="34" charset="0"/>
                        <a:ea typeface="+mn-ea"/>
                        <a:cs typeface="+mn-cs"/>
                      </a:endParaRPr>
                    </a:p>
                  </a:txBody>
                  <a:tcPr anchor="ctr"/>
                </a:tc>
                <a:extLst>
                  <a:ext uri="{0D108BD9-81ED-4DB2-BD59-A6C34878D82A}">
                    <a16:rowId xmlns:a16="http://schemas.microsoft.com/office/drawing/2014/main" val="3817694878"/>
                  </a:ext>
                </a:extLst>
              </a:tr>
            </a:tbl>
          </a:graphicData>
        </a:graphic>
      </p:graphicFrame>
      <p:graphicFrame>
        <p:nvGraphicFramePr>
          <p:cNvPr id="16" name="Table 24">
            <a:extLst>
              <a:ext uri="{FF2B5EF4-FFF2-40B4-BE49-F238E27FC236}">
                <a16:creationId xmlns:a16="http://schemas.microsoft.com/office/drawing/2014/main" id="{9BC6C1C2-106B-BF58-AD36-7E2A8885DA03}"/>
              </a:ext>
            </a:extLst>
          </p:cNvPr>
          <p:cNvGraphicFramePr>
            <a:graphicFrameLocks noGrp="1"/>
          </p:cNvGraphicFramePr>
          <p:nvPr>
            <p:extLst>
              <p:ext uri="{D42A27DB-BD31-4B8C-83A1-F6EECF244321}">
                <p14:modId xmlns:p14="http://schemas.microsoft.com/office/powerpoint/2010/main" val="1370876687"/>
              </p:ext>
            </p:extLst>
          </p:nvPr>
        </p:nvGraphicFramePr>
        <p:xfrm>
          <a:off x="9747914" y="7609841"/>
          <a:ext cx="6745701" cy="2103120"/>
        </p:xfrm>
        <a:graphic>
          <a:graphicData uri="http://schemas.openxmlformats.org/drawingml/2006/table">
            <a:tbl>
              <a:tblPr firstRow="1" bandRow="1">
                <a:tableStyleId>{D7AC3CCA-C797-4891-BE02-D94E43425B78}</a:tableStyleId>
              </a:tblPr>
              <a:tblGrid>
                <a:gridCol w="4055683">
                  <a:extLst>
                    <a:ext uri="{9D8B030D-6E8A-4147-A177-3AD203B41FA5}">
                      <a16:colId xmlns:a16="http://schemas.microsoft.com/office/drawing/2014/main" val="3311314690"/>
                    </a:ext>
                  </a:extLst>
                </a:gridCol>
                <a:gridCol w="2690018">
                  <a:extLst>
                    <a:ext uri="{9D8B030D-6E8A-4147-A177-3AD203B41FA5}">
                      <a16:colId xmlns:a16="http://schemas.microsoft.com/office/drawing/2014/main" val="637042964"/>
                    </a:ext>
                  </a:extLst>
                </a:gridCol>
              </a:tblGrid>
              <a:tr h="441770">
                <a:tc>
                  <a:txBody>
                    <a:bodyPr/>
                    <a:lstStyle/>
                    <a:p>
                      <a:pPr fontAlgn="ctr"/>
                      <a:r>
                        <a:rPr lang="en-US" sz="2400" b="0" kern="1200" dirty="0">
                          <a:solidFill>
                            <a:schemeClr val="dk1"/>
                          </a:solidFill>
                        </a:rPr>
                        <a:t>Value of change in cash crop yield</a:t>
                      </a:r>
                      <a:endParaRPr lang="en-US" sz="2400" b="0" kern="1200" dirty="0">
                        <a:solidFill>
                          <a:schemeClr val="dk1"/>
                        </a:solidFill>
                        <a:latin typeface="Aptos" panose="020B0004020202020204" pitchFamily="34" charset="0"/>
                        <a:ea typeface="+mn-ea"/>
                        <a:cs typeface="+mn-cs"/>
                      </a:endParaRPr>
                    </a:p>
                  </a:txBody>
                  <a:tcPr/>
                </a:tc>
                <a:tc>
                  <a:txBody>
                    <a:bodyPr/>
                    <a:lstStyle/>
                    <a:p>
                      <a:pPr algn="ctr" fontAlgn="ctr"/>
                      <a:r>
                        <a:rPr lang="en-US" sz="2400" b="0" kern="1200" dirty="0">
                          <a:solidFill>
                            <a:schemeClr val="dk1"/>
                          </a:solidFill>
                        </a:rPr>
                        <a:t>$ 9.06 – 142.00</a:t>
                      </a:r>
                      <a:endParaRPr lang="en-US" sz="2400" b="0" kern="1200" dirty="0">
                        <a:solidFill>
                          <a:schemeClr val="dk1"/>
                        </a:solidFill>
                        <a:latin typeface="Aptos" panose="020B0004020202020204" pitchFamily="34" charset="0"/>
                        <a:ea typeface="+mn-ea"/>
                        <a:cs typeface="+mn-cs"/>
                      </a:endParaRPr>
                    </a:p>
                  </a:txBody>
                  <a:tcPr anchor="ctr"/>
                </a:tc>
                <a:extLst>
                  <a:ext uri="{0D108BD9-81ED-4DB2-BD59-A6C34878D82A}">
                    <a16:rowId xmlns:a16="http://schemas.microsoft.com/office/drawing/2014/main" val="1535243141"/>
                  </a:ext>
                </a:extLst>
              </a:tr>
              <a:tr h="370840">
                <a:tc>
                  <a:txBody>
                    <a:bodyPr/>
                    <a:lstStyle/>
                    <a:p>
                      <a:pPr fontAlgn="ctr"/>
                      <a:r>
                        <a:rPr lang="en-US" sz="2400" kern="1200" dirty="0">
                          <a:solidFill>
                            <a:schemeClr val="dk1"/>
                          </a:solidFill>
                        </a:rPr>
                        <a:t>Savings or extra revenue from grazing</a:t>
                      </a:r>
                      <a:endParaRPr lang="en-US" sz="2400" kern="1200" dirty="0">
                        <a:solidFill>
                          <a:schemeClr val="dk1"/>
                        </a:solidFill>
                        <a:latin typeface="Aptos" panose="020B0004020202020204" pitchFamily="34" charset="0"/>
                        <a:ea typeface="+mn-ea"/>
                        <a:cs typeface="+mn-cs"/>
                      </a:endParaRPr>
                    </a:p>
                  </a:txBody>
                  <a:tcPr/>
                </a:tc>
                <a:tc>
                  <a:txBody>
                    <a:bodyPr/>
                    <a:lstStyle/>
                    <a:p>
                      <a:pPr algn="ctr" fontAlgn="ctr"/>
                      <a:r>
                        <a:rPr lang="en-US" sz="2400" kern="1200" dirty="0">
                          <a:solidFill>
                            <a:schemeClr val="dk1"/>
                          </a:solidFill>
                        </a:rPr>
                        <a:t>$ 0.66 – 49.00</a:t>
                      </a:r>
                      <a:endParaRPr lang="en-US" sz="2400" kern="1200" dirty="0">
                        <a:solidFill>
                          <a:schemeClr val="dk1"/>
                        </a:solidFill>
                        <a:latin typeface="Aptos" panose="020B0004020202020204" pitchFamily="34" charset="0"/>
                        <a:ea typeface="+mn-ea"/>
                        <a:cs typeface="+mn-cs"/>
                      </a:endParaRPr>
                    </a:p>
                  </a:txBody>
                  <a:tcPr anchor="ctr"/>
                </a:tc>
                <a:extLst>
                  <a:ext uri="{0D108BD9-81ED-4DB2-BD59-A6C34878D82A}">
                    <a16:rowId xmlns:a16="http://schemas.microsoft.com/office/drawing/2014/main" val="2223385414"/>
                  </a:ext>
                </a:extLst>
              </a:tr>
              <a:tr h="432180">
                <a:tc>
                  <a:txBody>
                    <a:bodyPr/>
                    <a:lstStyle/>
                    <a:p>
                      <a:pPr fontAlgn="ctr"/>
                      <a:r>
                        <a:rPr lang="en-US" sz="2400" kern="1200" dirty="0">
                          <a:solidFill>
                            <a:schemeClr val="dk1"/>
                          </a:solidFill>
                        </a:rPr>
                        <a:t>Cost-share program</a:t>
                      </a:r>
                      <a:endParaRPr lang="en-US" sz="2400" kern="1200" dirty="0">
                        <a:solidFill>
                          <a:schemeClr val="dk1"/>
                        </a:solidFill>
                        <a:latin typeface="Aptos" panose="020B0004020202020204" pitchFamily="34" charset="0"/>
                        <a:ea typeface="+mn-ea"/>
                        <a:cs typeface="+mn-cs"/>
                      </a:endParaRPr>
                    </a:p>
                  </a:txBody>
                  <a:tcPr/>
                </a:tc>
                <a:tc>
                  <a:txBody>
                    <a:bodyPr/>
                    <a:lstStyle/>
                    <a:p>
                      <a:pPr algn="ctr" fontAlgn="ctr"/>
                      <a:r>
                        <a:rPr lang="en-US" sz="2400" kern="1200" dirty="0">
                          <a:solidFill>
                            <a:schemeClr val="dk1"/>
                          </a:solidFill>
                        </a:rPr>
                        <a:t>$ 11.73 – 50.00</a:t>
                      </a:r>
                      <a:endParaRPr lang="en-US" sz="2400" kern="1200" dirty="0">
                        <a:solidFill>
                          <a:schemeClr val="dk1"/>
                        </a:solidFill>
                        <a:latin typeface="Aptos" panose="020B0004020202020204" pitchFamily="34" charset="0"/>
                        <a:ea typeface="+mn-ea"/>
                        <a:cs typeface="+mn-cs"/>
                      </a:endParaRPr>
                    </a:p>
                  </a:txBody>
                  <a:tcPr anchor="ctr"/>
                </a:tc>
                <a:extLst>
                  <a:ext uri="{0D108BD9-81ED-4DB2-BD59-A6C34878D82A}">
                    <a16:rowId xmlns:a16="http://schemas.microsoft.com/office/drawing/2014/main" val="3817694878"/>
                  </a:ext>
                </a:extLst>
              </a:tr>
            </a:tbl>
          </a:graphicData>
        </a:graphic>
      </p:graphicFrame>
    </p:spTree>
    <p:extLst>
      <p:ext uri="{BB962C8B-B14F-4D97-AF65-F5344CB8AC3E}">
        <p14:creationId xmlns:p14="http://schemas.microsoft.com/office/powerpoint/2010/main" val="3467387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4A155C91-B9AC-4AF3-8968-19731DB1AA75}"/>
              </a:ext>
            </a:extLst>
          </p:cNvPr>
          <p:cNvGraphicFramePr>
            <a:graphicFrameLocks noGrp="1"/>
          </p:cNvGraphicFramePr>
          <p:nvPr>
            <p:extLst>
              <p:ext uri="{D42A27DB-BD31-4B8C-83A1-F6EECF244321}">
                <p14:modId xmlns:p14="http://schemas.microsoft.com/office/powerpoint/2010/main" val="661453757"/>
              </p:ext>
            </p:extLst>
          </p:nvPr>
        </p:nvGraphicFramePr>
        <p:xfrm>
          <a:off x="139700" y="43970"/>
          <a:ext cx="17923219" cy="10177823"/>
        </p:xfrm>
        <a:graphic>
          <a:graphicData uri="http://schemas.openxmlformats.org/drawingml/2006/table">
            <a:tbl>
              <a:tblPr>
                <a:tableStyleId>{073A0DAA-6AF3-43AB-8588-CEC1D06C72B9}</a:tableStyleId>
              </a:tblPr>
              <a:tblGrid>
                <a:gridCol w="5048832">
                  <a:extLst>
                    <a:ext uri="{9D8B030D-6E8A-4147-A177-3AD203B41FA5}">
                      <a16:colId xmlns:a16="http://schemas.microsoft.com/office/drawing/2014/main" val="763627628"/>
                    </a:ext>
                  </a:extLst>
                </a:gridCol>
                <a:gridCol w="1550775">
                  <a:extLst>
                    <a:ext uri="{9D8B030D-6E8A-4147-A177-3AD203B41FA5}">
                      <a16:colId xmlns:a16="http://schemas.microsoft.com/office/drawing/2014/main" val="1381546388"/>
                    </a:ext>
                  </a:extLst>
                </a:gridCol>
                <a:gridCol w="1289217">
                  <a:extLst>
                    <a:ext uri="{9D8B030D-6E8A-4147-A177-3AD203B41FA5}">
                      <a16:colId xmlns:a16="http://schemas.microsoft.com/office/drawing/2014/main" val="1219610967"/>
                    </a:ext>
                  </a:extLst>
                </a:gridCol>
                <a:gridCol w="1869362">
                  <a:extLst>
                    <a:ext uri="{9D8B030D-6E8A-4147-A177-3AD203B41FA5}">
                      <a16:colId xmlns:a16="http://schemas.microsoft.com/office/drawing/2014/main" val="406196880"/>
                    </a:ext>
                  </a:extLst>
                </a:gridCol>
                <a:gridCol w="8165033">
                  <a:extLst>
                    <a:ext uri="{9D8B030D-6E8A-4147-A177-3AD203B41FA5}">
                      <a16:colId xmlns:a16="http://schemas.microsoft.com/office/drawing/2014/main" val="2741779532"/>
                    </a:ext>
                  </a:extLst>
                </a:gridCol>
              </a:tblGrid>
              <a:tr h="293651">
                <a:tc rowSpan="2">
                  <a:txBody>
                    <a:bodyPr/>
                    <a:lstStyle/>
                    <a:p>
                      <a:pPr algn="ctr" fontAlgn="ctr"/>
                      <a:r>
                        <a:rPr lang="en-US" sz="1600" b="1" u="none" strike="noStrike" dirty="0">
                          <a:solidFill>
                            <a:srgbClr val="000000"/>
                          </a:solidFill>
                          <a:effectLst/>
                        </a:rPr>
                        <a:t>Categories/ notes</a:t>
                      </a:r>
                      <a:endParaRPr lang="en-US" sz="1600" b="1" i="0" u="none" strike="noStrike" dirty="0">
                        <a:solidFill>
                          <a:srgbClr val="000000"/>
                        </a:solidFill>
                        <a:effectLst/>
                        <a:latin typeface="Aptos" panose="020B0004020202020204" pitchFamily="34" charset="0"/>
                      </a:endParaRPr>
                    </a:p>
                  </a:txBody>
                  <a:tcPr marL="5433" marR="5433" marT="5433" marB="0" anchor="ctr"/>
                </a:tc>
                <a:tc gridSpan="2">
                  <a:txBody>
                    <a:bodyPr/>
                    <a:lstStyle/>
                    <a:p>
                      <a:pPr algn="ctr" fontAlgn="ctr"/>
                      <a:r>
                        <a:rPr lang="en-US" sz="1600" b="1" u="none" strike="noStrike">
                          <a:solidFill>
                            <a:srgbClr val="000000"/>
                          </a:solidFill>
                          <a:effectLst/>
                        </a:rPr>
                        <a:t>Savings</a:t>
                      </a:r>
                      <a:endParaRPr lang="en-US" sz="1600" b="1" i="0" u="none" strike="noStrike">
                        <a:solidFill>
                          <a:srgbClr val="000000"/>
                        </a:solidFill>
                        <a:effectLst/>
                        <a:latin typeface="Aptos" panose="020B0004020202020204" pitchFamily="34" charset="0"/>
                      </a:endParaRPr>
                    </a:p>
                  </a:txBody>
                  <a:tcPr marL="5433" marR="5433" marT="5433" marB="0" anchor="ctr"/>
                </a:tc>
                <a:tc hMerge="1">
                  <a:txBody>
                    <a:bodyPr/>
                    <a:lstStyle/>
                    <a:p>
                      <a:endParaRPr lang="en-US"/>
                    </a:p>
                  </a:txBody>
                  <a:tcPr/>
                </a:tc>
                <a:tc rowSpan="2">
                  <a:txBody>
                    <a:bodyPr/>
                    <a:lstStyle/>
                    <a:p>
                      <a:pPr algn="ctr" fontAlgn="ctr"/>
                      <a:r>
                        <a:rPr lang="en-US" sz="1600" b="1" u="none" strike="noStrike" dirty="0">
                          <a:solidFill>
                            <a:srgbClr val="000000"/>
                          </a:solidFill>
                          <a:effectLst/>
                        </a:rPr>
                        <a:t>Period of using cover crops</a:t>
                      </a:r>
                      <a:endParaRPr lang="en-US" sz="1600" b="1" i="0" u="none" strike="noStrike" dirty="0">
                        <a:solidFill>
                          <a:srgbClr val="000000"/>
                        </a:solidFill>
                        <a:effectLst/>
                        <a:latin typeface="Aptos" panose="020B0004020202020204" pitchFamily="34" charset="0"/>
                      </a:endParaRPr>
                    </a:p>
                  </a:txBody>
                  <a:tcPr marL="5433" marR="5433" marT="5433" marB="0" anchor="ctr"/>
                </a:tc>
                <a:tc rowSpan="2">
                  <a:txBody>
                    <a:bodyPr/>
                    <a:lstStyle/>
                    <a:p>
                      <a:pPr algn="ctr" fontAlgn="ctr"/>
                      <a:r>
                        <a:rPr lang="en-US" sz="1600" b="1" u="none" strike="noStrike">
                          <a:solidFill>
                            <a:srgbClr val="000000"/>
                          </a:solidFill>
                          <a:effectLst/>
                        </a:rPr>
                        <a:t>Source/Reference</a:t>
                      </a:r>
                      <a:endParaRPr lang="en-US" sz="1600" b="1" i="0" u="none" strike="noStrike">
                        <a:solidFill>
                          <a:srgbClr val="000000"/>
                        </a:solidFill>
                        <a:effectLst/>
                        <a:latin typeface="Aptos" panose="020B0004020202020204" pitchFamily="34" charset="0"/>
                      </a:endParaRPr>
                    </a:p>
                  </a:txBody>
                  <a:tcPr marL="5433" marR="5433" marT="5433" marB="0" anchor="ctr"/>
                </a:tc>
                <a:extLst>
                  <a:ext uri="{0D108BD9-81ED-4DB2-BD59-A6C34878D82A}">
                    <a16:rowId xmlns:a16="http://schemas.microsoft.com/office/drawing/2014/main" val="1543363647"/>
                  </a:ext>
                </a:extLst>
              </a:tr>
              <a:tr h="245463">
                <a:tc vMerge="1">
                  <a:txBody>
                    <a:bodyPr/>
                    <a:lstStyle/>
                    <a:p>
                      <a:endParaRPr lang="en-US"/>
                    </a:p>
                  </a:txBody>
                  <a:tcPr/>
                </a:tc>
                <a:tc>
                  <a:txBody>
                    <a:bodyPr/>
                    <a:lstStyle/>
                    <a:p>
                      <a:pPr algn="ctr" fontAlgn="ctr"/>
                      <a:r>
                        <a:rPr lang="en-US" sz="1600" b="1" u="none" strike="noStrike" dirty="0">
                          <a:solidFill>
                            <a:srgbClr val="000000"/>
                          </a:solidFill>
                          <a:effectLst/>
                        </a:rPr>
                        <a:t>Range</a:t>
                      </a:r>
                      <a:endParaRPr lang="en-US" sz="1600" b="1" i="0" u="none" strike="noStrike" dirty="0">
                        <a:solidFill>
                          <a:srgbClr val="000000"/>
                        </a:solidFill>
                        <a:effectLst/>
                        <a:latin typeface="Aptos" panose="020B0004020202020204" pitchFamily="34" charset="0"/>
                      </a:endParaRPr>
                    </a:p>
                  </a:txBody>
                  <a:tcPr marL="5433" marR="5433" marT="5433" marB="0" anchor="ctr"/>
                </a:tc>
                <a:tc>
                  <a:txBody>
                    <a:bodyPr/>
                    <a:lstStyle/>
                    <a:p>
                      <a:pPr algn="ctr" fontAlgn="b"/>
                      <a:r>
                        <a:rPr lang="en-US" sz="1600" b="1" u="none" strike="noStrike" dirty="0">
                          <a:solidFill>
                            <a:srgbClr val="000000"/>
                          </a:solidFill>
                          <a:effectLst/>
                        </a:rPr>
                        <a:t>Mean</a:t>
                      </a:r>
                      <a:endParaRPr lang="en-US" sz="1600" b="1" i="0" u="none" strike="noStrike" dirty="0">
                        <a:solidFill>
                          <a:srgbClr val="000000"/>
                        </a:solidFill>
                        <a:effectLst/>
                        <a:latin typeface="Aptos" panose="020B0004020202020204" pitchFamily="34" charset="0"/>
                      </a:endParaRPr>
                    </a:p>
                  </a:txBody>
                  <a:tcPr marL="5433" marR="5433" marT="5433" marB="0"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809489432"/>
                  </a:ext>
                </a:extLst>
              </a:tr>
              <a:tr h="334193">
                <a:tc>
                  <a:txBody>
                    <a:bodyPr/>
                    <a:lstStyle/>
                    <a:p>
                      <a:pPr algn="ctr" fontAlgn="ctr"/>
                      <a:r>
                        <a:rPr lang="en-US" sz="1600" b="1" u="none" strike="noStrike">
                          <a:solidFill>
                            <a:srgbClr val="000000"/>
                          </a:solidFill>
                          <a:effectLst/>
                        </a:rPr>
                        <a:t>Chenges in field operations</a:t>
                      </a:r>
                      <a:endParaRPr lang="en-US" sz="1600" b="1"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 </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 </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 </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l" fontAlgn="ctr"/>
                      <a:r>
                        <a:rPr lang="en-US" sz="1600" b="0" u="none" strike="noStrike">
                          <a:solidFill>
                            <a:srgbClr val="000000"/>
                          </a:solidFill>
                          <a:effectLst/>
                        </a:rPr>
                        <a:t> </a:t>
                      </a:r>
                      <a:endParaRPr lang="en-US" sz="1600" b="0" i="0" u="none" strike="noStrike">
                        <a:solidFill>
                          <a:srgbClr val="000000"/>
                        </a:solidFill>
                        <a:effectLst/>
                        <a:latin typeface="Aptos" panose="020B0004020202020204" pitchFamily="34" charset="0"/>
                      </a:endParaRPr>
                    </a:p>
                  </a:txBody>
                  <a:tcPr marL="5433" marR="5433" marT="5433" marB="0" anchor="ctr"/>
                </a:tc>
                <a:extLst>
                  <a:ext uri="{0D108BD9-81ED-4DB2-BD59-A6C34878D82A}">
                    <a16:rowId xmlns:a16="http://schemas.microsoft.com/office/drawing/2014/main" val="1063676347"/>
                  </a:ext>
                </a:extLst>
              </a:tr>
              <a:tr h="336303">
                <a:tc>
                  <a:txBody>
                    <a:bodyPr/>
                    <a:lstStyle/>
                    <a:p>
                      <a:pPr algn="l" fontAlgn="ctr"/>
                      <a:r>
                        <a:rPr lang="en-US" sz="1600" b="0" u="none" strike="noStrike">
                          <a:solidFill>
                            <a:srgbClr val="000000"/>
                          </a:solidFill>
                          <a:effectLst/>
                        </a:rPr>
                        <a:t>Reduced machinery cost/Reduced tillage</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 </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$17.68 </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 2011 - 2019</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l" fontAlgn="ctr"/>
                      <a:r>
                        <a:rPr lang="en-US" sz="1600" b="0" u="none" strike="noStrike">
                          <a:solidFill>
                            <a:srgbClr val="000000"/>
                          </a:solidFill>
                          <a:effectLst/>
                        </a:rPr>
                        <a:t>Case Study: Larry, Adam, and Beth Thorndyke, Thorndyke Farms, IL (Jul 2019)</a:t>
                      </a:r>
                      <a:endParaRPr lang="en-US" sz="1600" b="0" i="0" u="none" strike="noStrike">
                        <a:solidFill>
                          <a:srgbClr val="000000"/>
                        </a:solidFill>
                        <a:effectLst/>
                        <a:latin typeface="Aptos" panose="020B0004020202020204" pitchFamily="34" charset="0"/>
                      </a:endParaRPr>
                    </a:p>
                  </a:txBody>
                  <a:tcPr marL="5433" marR="5433" marT="5433" marB="0" anchor="ctr"/>
                </a:tc>
                <a:extLst>
                  <a:ext uri="{0D108BD9-81ED-4DB2-BD59-A6C34878D82A}">
                    <a16:rowId xmlns:a16="http://schemas.microsoft.com/office/drawing/2014/main" val="2169120763"/>
                  </a:ext>
                </a:extLst>
              </a:tr>
              <a:tr h="495041">
                <a:tc>
                  <a:txBody>
                    <a:bodyPr/>
                    <a:lstStyle/>
                    <a:p>
                      <a:pPr algn="l" fontAlgn="ctr"/>
                      <a:r>
                        <a:rPr lang="en-US" sz="1600" b="0" u="none" strike="noStrike">
                          <a:solidFill>
                            <a:srgbClr val="000000"/>
                          </a:solidFill>
                          <a:effectLst/>
                        </a:rPr>
                        <a:t>Reduced tillage </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 </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$23.43 </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 2014 - 2019</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l" fontAlgn="ctr"/>
                      <a:r>
                        <a:rPr lang="en-US" sz="1600" b="0" u="none" strike="noStrike" dirty="0">
                          <a:solidFill>
                            <a:srgbClr val="000000"/>
                          </a:solidFill>
                          <a:effectLst/>
                        </a:rPr>
                        <a:t>Case Study: Eric Niemeyer, </a:t>
                      </a:r>
                      <a:r>
                        <a:rPr lang="en-US" sz="1600" b="0" u="none" strike="noStrike" dirty="0" err="1">
                          <a:solidFill>
                            <a:srgbClr val="000000"/>
                          </a:solidFill>
                          <a:effectLst/>
                        </a:rPr>
                        <a:t>MadMax</a:t>
                      </a:r>
                      <a:r>
                        <a:rPr lang="en-US" sz="1600" b="0" u="none" strike="noStrike" dirty="0">
                          <a:solidFill>
                            <a:srgbClr val="000000"/>
                          </a:solidFill>
                          <a:effectLst/>
                        </a:rPr>
                        <a:t> Farms, OH (Jul 2019)</a:t>
                      </a:r>
                      <a:endParaRPr lang="en-US" sz="1600" b="0" i="0" u="none" strike="noStrike" dirty="0">
                        <a:solidFill>
                          <a:srgbClr val="000000"/>
                        </a:solidFill>
                        <a:effectLst/>
                        <a:latin typeface="Aptos" panose="020B0004020202020204" pitchFamily="34" charset="0"/>
                      </a:endParaRPr>
                    </a:p>
                  </a:txBody>
                  <a:tcPr marL="5433" marR="5433" marT="5433" marB="0" anchor="ctr"/>
                </a:tc>
                <a:extLst>
                  <a:ext uri="{0D108BD9-81ED-4DB2-BD59-A6C34878D82A}">
                    <a16:rowId xmlns:a16="http://schemas.microsoft.com/office/drawing/2014/main" val="1304338040"/>
                  </a:ext>
                </a:extLst>
              </a:tr>
              <a:tr h="495041">
                <a:tc>
                  <a:txBody>
                    <a:bodyPr/>
                    <a:lstStyle/>
                    <a:p>
                      <a:pPr algn="l" fontAlgn="ctr"/>
                      <a:r>
                        <a:rPr lang="en-US" sz="1600" b="0" u="none" strike="noStrike">
                          <a:solidFill>
                            <a:srgbClr val="000000"/>
                          </a:solidFill>
                          <a:effectLst/>
                        </a:rPr>
                        <a:t>Reduced tillage </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 </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$ 35.45 </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 2014 - 2019</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l" fontAlgn="ctr"/>
                      <a:r>
                        <a:rPr lang="en-US" sz="1600" b="0" u="none" strike="noStrike">
                          <a:solidFill>
                            <a:srgbClr val="000000"/>
                          </a:solidFill>
                          <a:effectLst/>
                        </a:rPr>
                        <a:t>Case Study: Eric Niemeyer, MadMax Farms, OH (Jul 2019)</a:t>
                      </a:r>
                      <a:endParaRPr lang="en-US" sz="1600" b="0" i="0" u="none" strike="noStrike">
                        <a:solidFill>
                          <a:srgbClr val="000000"/>
                        </a:solidFill>
                        <a:effectLst/>
                        <a:latin typeface="Aptos" panose="020B0004020202020204" pitchFamily="34" charset="0"/>
                      </a:endParaRPr>
                    </a:p>
                  </a:txBody>
                  <a:tcPr marL="5433" marR="5433" marT="5433" marB="0" anchor="ctr"/>
                </a:tc>
                <a:extLst>
                  <a:ext uri="{0D108BD9-81ED-4DB2-BD59-A6C34878D82A}">
                    <a16:rowId xmlns:a16="http://schemas.microsoft.com/office/drawing/2014/main" val="3594972227"/>
                  </a:ext>
                </a:extLst>
              </a:tr>
              <a:tr h="334193">
                <a:tc>
                  <a:txBody>
                    <a:bodyPr/>
                    <a:lstStyle/>
                    <a:p>
                      <a:pPr algn="l" fontAlgn="ctr"/>
                      <a:r>
                        <a:rPr lang="en-US" sz="1600" b="0" u="none" strike="noStrike">
                          <a:solidFill>
                            <a:srgbClr val="000000"/>
                          </a:solidFill>
                          <a:effectLst/>
                        </a:rPr>
                        <a:t>no-till</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 </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$24.25 </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 2014 - 2019</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l" fontAlgn="ctr"/>
                      <a:r>
                        <a:rPr lang="en-US" sz="1600" b="0" u="none" strike="noStrike">
                          <a:solidFill>
                            <a:srgbClr val="000000"/>
                          </a:solidFill>
                          <a:effectLst/>
                        </a:rPr>
                        <a:t>Case Study: Dan Lane, Homewood Farms, OH (Feb 2020)</a:t>
                      </a:r>
                      <a:endParaRPr lang="en-US" sz="1600" b="0" i="0" u="none" strike="noStrike">
                        <a:solidFill>
                          <a:srgbClr val="000000"/>
                        </a:solidFill>
                        <a:effectLst/>
                        <a:latin typeface="Aptos" panose="020B0004020202020204" pitchFamily="34" charset="0"/>
                      </a:endParaRPr>
                    </a:p>
                  </a:txBody>
                  <a:tcPr marL="5433" marR="5433" marT="5433" marB="0" anchor="ctr"/>
                </a:tc>
                <a:extLst>
                  <a:ext uri="{0D108BD9-81ED-4DB2-BD59-A6C34878D82A}">
                    <a16:rowId xmlns:a16="http://schemas.microsoft.com/office/drawing/2014/main" val="504392767"/>
                  </a:ext>
                </a:extLst>
              </a:tr>
              <a:tr h="334193">
                <a:tc>
                  <a:txBody>
                    <a:bodyPr/>
                    <a:lstStyle/>
                    <a:p>
                      <a:pPr algn="l" fontAlgn="ctr"/>
                      <a:r>
                        <a:rPr lang="en-US" sz="1600" b="0" u="none" strike="noStrike">
                          <a:solidFill>
                            <a:srgbClr val="000000"/>
                          </a:solidFill>
                          <a:effectLst/>
                        </a:rPr>
                        <a:t>no-till</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 </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$ 72.28 </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 2012 - 2019</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l" fontAlgn="ctr"/>
                      <a:r>
                        <a:rPr lang="en-US" sz="1600" b="0" u="none" strike="noStrike">
                          <a:solidFill>
                            <a:srgbClr val="000000"/>
                          </a:solidFill>
                          <a:effectLst/>
                        </a:rPr>
                        <a:t>Case Study: John and Jim Macauley, Macauley Farms LLC, NY (Feb 2020)</a:t>
                      </a:r>
                      <a:endParaRPr lang="en-US" sz="1600" b="0" i="0" u="none" strike="noStrike">
                        <a:solidFill>
                          <a:srgbClr val="000000"/>
                        </a:solidFill>
                        <a:effectLst/>
                        <a:latin typeface="Aptos" panose="020B0004020202020204" pitchFamily="34" charset="0"/>
                      </a:endParaRPr>
                    </a:p>
                  </a:txBody>
                  <a:tcPr marL="5433" marR="5433" marT="5433" marB="0" anchor="ctr"/>
                </a:tc>
                <a:extLst>
                  <a:ext uri="{0D108BD9-81ED-4DB2-BD59-A6C34878D82A}">
                    <a16:rowId xmlns:a16="http://schemas.microsoft.com/office/drawing/2014/main" val="3232036032"/>
                  </a:ext>
                </a:extLst>
              </a:tr>
              <a:tr h="485493">
                <a:tc>
                  <a:txBody>
                    <a:bodyPr/>
                    <a:lstStyle/>
                    <a:p>
                      <a:pPr algn="l" fontAlgn="ctr"/>
                      <a:r>
                        <a:rPr lang="en-US" sz="1600" b="0" u="none" strike="noStrike">
                          <a:solidFill>
                            <a:srgbClr val="000000"/>
                          </a:solidFill>
                          <a:effectLst/>
                        </a:rPr>
                        <a:t>Conversion to no-till from conventional: No fall chisel plow</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 </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$23.96 </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5 years</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l" fontAlgn="ctr"/>
                      <a:r>
                        <a:rPr lang="en-US" sz="1600" b="0" u="none" strike="noStrike">
                          <a:solidFill>
                            <a:srgbClr val="000000"/>
                          </a:solidFill>
                          <a:effectLst/>
                        </a:rPr>
                        <a:t>SARE: Cover Crop Economics: Opportunities to Improve Your Bottom Line in Row Crops</a:t>
                      </a:r>
                      <a:endParaRPr lang="en-US" sz="1600" b="0" i="0" u="none" strike="noStrike">
                        <a:solidFill>
                          <a:srgbClr val="000000"/>
                        </a:solidFill>
                        <a:effectLst/>
                        <a:latin typeface="Aptos" panose="020B0004020202020204" pitchFamily="34" charset="0"/>
                      </a:endParaRPr>
                    </a:p>
                  </a:txBody>
                  <a:tcPr marL="5433" marR="5433" marT="5433" marB="0" anchor="ctr"/>
                </a:tc>
                <a:extLst>
                  <a:ext uri="{0D108BD9-81ED-4DB2-BD59-A6C34878D82A}">
                    <a16:rowId xmlns:a16="http://schemas.microsoft.com/office/drawing/2014/main" val="161346710"/>
                  </a:ext>
                </a:extLst>
              </a:tr>
              <a:tr h="334193">
                <a:tc>
                  <a:txBody>
                    <a:bodyPr/>
                    <a:lstStyle/>
                    <a:p>
                      <a:pPr algn="ctr" fontAlgn="ctr"/>
                      <a:r>
                        <a:rPr lang="en-US" sz="1600" b="1" u="none" strike="noStrike">
                          <a:solidFill>
                            <a:srgbClr val="000000"/>
                          </a:solidFill>
                          <a:effectLst/>
                        </a:rPr>
                        <a:t>Soil health related benefits</a:t>
                      </a:r>
                      <a:endParaRPr lang="en-US" sz="1600" b="1"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 </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 </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 </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l" fontAlgn="ctr"/>
                      <a:r>
                        <a:rPr lang="en-US" sz="1600" b="0" u="none" strike="noStrike">
                          <a:solidFill>
                            <a:srgbClr val="000000"/>
                          </a:solidFill>
                          <a:effectLst/>
                        </a:rPr>
                        <a:t> </a:t>
                      </a:r>
                      <a:endParaRPr lang="en-US" sz="1600" b="0" i="0" u="none" strike="noStrike">
                        <a:solidFill>
                          <a:srgbClr val="000000"/>
                        </a:solidFill>
                        <a:effectLst/>
                        <a:latin typeface="Aptos" panose="020B0004020202020204" pitchFamily="34" charset="0"/>
                      </a:endParaRPr>
                    </a:p>
                  </a:txBody>
                  <a:tcPr marL="5433" marR="5433" marT="5433" marB="0" anchor="ctr"/>
                </a:tc>
                <a:extLst>
                  <a:ext uri="{0D108BD9-81ED-4DB2-BD59-A6C34878D82A}">
                    <a16:rowId xmlns:a16="http://schemas.microsoft.com/office/drawing/2014/main" val="2784184254"/>
                  </a:ext>
                </a:extLst>
              </a:tr>
              <a:tr h="336303">
                <a:tc>
                  <a:txBody>
                    <a:bodyPr/>
                    <a:lstStyle/>
                    <a:p>
                      <a:pPr algn="l" fontAlgn="ctr"/>
                      <a:r>
                        <a:rPr lang="en-US" sz="1600" b="0" u="none" strike="noStrike">
                          <a:solidFill>
                            <a:srgbClr val="000000"/>
                          </a:solidFill>
                          <a:effectLst/>
                        </a:rPr>
                        <a:t>Reduced soil nutrient losses due to .51 tons/ac less erosion </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 </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$ 1.61 </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 </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l" fontAlgn="ctr"/>
                      <a:r>
                        <a:rPr lang="en-US" sz="1600" b="0" u="none" strike="noStrike">
                          <a:solidFill>
                            <a:srgbClr val="000000"/>
                          </a:solidFill>
                          <a:effectLst/>
                        </a:rPr>
                        <a:t>Case Study: John and Jim Macauley, Macauley Farms LLC, NY (Feb 2020)</a:t>
                      </a:r>
                      <a:endParaRPr lang="en-US" sz="1600" b="0" i="0" u="none" strike="noStrike">
                        <a:solidFill>
                          <a:srgbClr val="000000"/>
                        </a:solidFill>
                        <a:effectLst/>
                        <a:latin typeface="Aptos" panose="020B0004020202020204" pitchFamily="34" charset="0"/>
                      </a:endParaRPr>
                    </a:p>
                  </a:txBody>
                  <a:tcPr marL="5433" marR="5433" marT="5433" marB="0" anchor="ctr"/>
                </a:tc>
                <a:extLst>
                  <a:ext uri="{0D108BD9-81ED-4DB2-BD59-A6C34878D82A}">
                    <a16:rowId xmlns:a16="http://schemas.microsoft.com/office/drawing/2014/main" val="115907751"/>
                  </a:ext>
                </a:extLst>
              </a:tr>
              <a:tr h="334193">
                <a:tc>
                  <a:txBody>
                    <a:bodyPr/>
                    <a:lstStyle/>
                    <a:p>
                      <a:pPr algn="l" fontAlgn="ctr"/>
                      <a:r>
                        <a:rPr lang="en-US" sz="1600" b="0" u="none" strike="noStrike">
                          <a:solidFill>
                            <a:srgbClr val="000000"/>
                          </a:solidFill>
                          <a:effectLst/>
                        </a:rPr>
                        <a:t>Field repair savings </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 </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$1.00 </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 </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l" fontAlgn="ctr"/>
                      <a:r>
                        <a:rPr lang="en-US" sz="1600" b="0" u="none" strike="noStrike">
                          <a:solidFill>
                            <a:srgbClr val="000000"/>
                          </a:solidFill>
                          <a:effectLst/>
                        </a:rPr>
                        <a:t>Case Study: Eric Niemeyer, MadMax Farms, OH (Jul 2019)</a:t>
                      </a:r>
                      <a:endParaRPr lang="en-US" sz="1600" b="0" i="0" u="none" strike="noStrike">
                        <a:solidFill>
                          <a:srgbClr val="000000"/>
                        </a:solidFill>
                        <a:effectLst/>
                        <a:latin typeface="Aptos" panose="020B0004020202020204" pitchFamily="34" charset="0"/>
                      </a:endParaRPr>
                    </a:p>
                  </a:txBody>
                  <a:tcPr marL="5433" marR="5433" marT="5433" marB="0" anchor="ctr"/>
                </a:tc>
                <a:extLst>
                  <a:ext uri="{0D108BD9-81ED-4DB2-BD59-A6C34878D82A}">
                    <a16:rowId xmlns:a16="http://schemas.microsoft.com/office/drawing/2014/main" val="517751796"/>
                  </a:ext>
                </a:extLst>
              </a:tr>
              <a:tr h="336303">
                <a:tc>
                  <a:txBody>
                    <a:bodyPr/>
                    <a:lstStyle/>
                    <a:p>
                      <a:pPr algn="l" fontAlgn="ctr"/>
                      <a:r>
                        <a:rPr lang="en-US" sz="1600" b="0" u="none" strike="noStrike">
                          <a:solidFill>
                            <a:srgbClr val="000000"/>
                          </a:solidFill>
                          <a:effectLst/>
                        </a:rPr>
                        <a:t>Erosion repair</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$ 2 - 4</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 </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 </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l" fontAlgn="ctr"/>
                      <a:r>
                        <a:rPr lang="en-US" sz="1600" b="0" u="none" strike="noStrike">
                          <a:solidFill>
                            <a:srgbClr val="000000"/>
                          </a:solidFill>
                          <a:effectLst/>
                        </a:rPr>
                        <a:t>SARE: Cover Crop Economics: Opportunities to Improve Your Bottom Line in Row Crops</a:t>
                      </a:r>
                      <a:endParaRPr lang="en-US" sz="1600" b="0" i="0" u="none" strike="noStrike">
                        <a:solidFill>
                          <a:srgbClr val="000000"/>
                        </a:solidFill>
                        <a:effectLst/>
                        <a:latin typeface="Aptos" panose="020B0004020202020204" pitchFamily="34" charset="0"/>
                      </a:endParaRPr>
                    </a:p>
                  </a:txBody>
                  <a:tcPr marL="5433" marR="5433" marT="5433" marB="0" anchor="ctr"/>
                </a:tc>
                <a:extLst>
                  <a:ext uri="{0D108BD9-81ED-4DB2-BD59-A6C34878D82A}">
                    <a16:rowId xmlns:a16="http://schemas.microsoft.com/office/drawing/2014/main" val="2971755998"/>
                  </a:ext>
                </a:extLst>
              </a:tr>
              <a:tr h="495041">
                <a:tc>
                  <a:txBody>
                    <a:bodyPr/>
                    <a:lstStyle/>
                    <a:p>
                      <a:pPr algn="l" fontAlgn="ctr"/>
                      <a:r>
                        <a:rPr lang="en-US" sz="1600" b="0" u="none" strike="noStrike">
                          <a:solidFill>
                            <a:srgbClr val="000000"/>
                          </a:solidFill>
                          <a:effectLst/>
                        </a:rPr>
                        <a:t>Erosion repair costs decreased</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 </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$16 </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2012 - 2018</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l" fontAlgn="ctr"/>
                      <a:r>
                        <a:rPr lang="en-US" sz="1600" b="0" u="none" strike="noStrike">
                          <a:solidFill>
                            <a:srgbClr val="000000"/>
                          </a:solidFill>
                          <a:effectLst/>
                        </a:rPr>
                        <a:t>Lynn Betts-Cover crop economics-FarmProgress 2018</a:t>
                      </a:r>
                      <a:endParaRPr lang="en-US" sz="1600" b="0" i="0" u="none" strike="noStrike">
                        <a:solidFill>
                          <a:srgbClr val="000000"/>
                        </a:solidFill>
                        <a:effectLst/>
                        <a:latin typeface="Aptos" panose="020B0004020202020204" pitchFamily="34" charset="0"/>
                      </a:endParaRPr>
                    </a:p>
                  </a:txBody>
                  <a:tcPr marL="5433" marR="5433" marT="5433" marB="0" anchor="ctr"/>
                </a:tc>
                <a:extLst>
                  <a:ext uri="{0D108BD9-81ED-4DB2-BD59-A6C34878D82A}">
                    <a16:rowId xmlns:a16="http://schemas.microsoft.com/office/drawing/2014/main" val="3636835502"/>
                  </a:ext>
                </a:extLst>
              </a:tr>
              <a:tr h="334193">
                <a:tc>
                  <a:txBody>
                    <a:bodyPr/>
                    <a:lstStyle/>
                    <a:p>
                      <a:pPr algn="l" fontAlgn="ctr"/>
                      <a:r>
                        <a:rPr lang="en-US" sz="1600" b="0" u="none" strike="noStrike" dirty="0">
                          <a:solidFill>
                            <a:srgbClr val="000000"/>
                          </a:solidFill>
                          <a:effectLst/>
                        </a:rPr>
                        <a:t>Value of decreased erosion </a:t>
                      </a:r>
                      <a:endParaRPr lang="en-US" sz="1600" b="0" i="0" u="none" strike="noStrike" dirty="0">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 </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$ 2.25 </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 2005 - 2019</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l" fontAlgn="ctr"/>
                      <a:r>
                        <a:rPr lang="en-US" sz="1600" b="0" u="none" strike="noStrike">
                          <a:solidFill>
                            <a:srgbClr val="000000"/>
                          </a:solidFill>
                          <a:effectLst/>
                        </a:rPr>
                        <a:t>Case Study: Jay Swede, Gary Swede Farm LLC, NY (Jul 2019)</a:t>
                      </a:r>
                      <a:endParaRPr lang="en-US" sz="1600" b="0" i="0" u="none" strike="noStrike">
                        <a:solidFill>
                          <a:srgbClr val="000000"/>
                        </a:solidFill>
                        <a:effectLst/>
                        <a:latin typeface="Aptos" panose="020B0004020202020204" pitchFamily="34" charset="0"/>
                      </a:endParaRPr>
                    </a:p>
                  </a:txBody>
                  <a:tcPr marL="5433" marR="5433" marT="5433" marB="0" anchor="ctr"/>
                </a:tc>
                <a:extLst>
                  <a:ext uri="{0D108BD9-81ED-4DB2-BD59-A6C34878D82A}">
                    <a16:rowId xmlns:a16="http://schemas.microsoft.com/office/drawing/2014/main" val="3646742665"/>
                  </a:ext>
                </a:extLst>
              </a:tr>
              <a:tr h="485493">
                <a:tc>
                  <a:txBody>
                    <a:bodyPr/>
                    <a:lstStyle/>
                    <a:p>
                      <a:pPr algn="l" fontAlgn="ctr"/>
                      <a:r>
                        <a:rPr lang="en-US" sz="1600" b="0" u="none" strike="noStrike">
                          <a:solidFill>
                            <a:srgbClr val="000000"/>
                          </a:solidFill>
                          <a:effectLst/>
                        </a:rPr>
                        <a:t>Compaction addressed  by cover crop: Reduced subsoiling operations</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 </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$15.30</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 </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l" fontAlgn="ctr"/>
                      <a:r>
                        <a:rPr lang="en-US" sz="1600" b="0" u="none" strike="noStrike">
                          <a:solidFill>
                            <a:srgbClr val="000000"/>
                          </a:solidFill>
                          <a:effectLst/>
                        </a:rPr>
                        <a:t>SARE: Cover Crop Economics: Opportunities to Improve Your Bottom Line in Row Crops</a:t>
                      </a:r>
                      <a:endParaRPr lang="en-US" sz="1600" b="0" i="0" u="none" strike="noStrike">
                        <a:solidFill>
                          <a:srgbClr val="000000"/>
                        </a:solidFill>
                        <a:effectLst/>
                        <a:latin typeface="Aptos" panose="020B0004020202020204" pitchFamily="34" charset="0"/>
                      </a:endParaRPr>
                    </a:p>
                  </a:txBody>
                  <a:tcPr marL="5433" marR="5433" marT="5433" marB="0" anchor="ctr"/>
                </a:tc>
                <a:extLst>
                  <a:ext uri="{0D108BD9-81ED-4DB2-BD59-A6C34878D82A}">
                    <a16:rowId xmlns:a16="http://schemas.microsoft.com/office/drawing/2014/main" val="1221570625"/>
                  </a:ext>
                </a:extLst>
              </a:tr>
              <a:tr h="334193">
                <a:tc>
                  <a:txBody>
                    <a:bodyPr/>
                    <a:lstStyle/>
                    <a:p>
                      <a:pPr algn="ctr" fontAlgn="ctr"/>
                      <a:r>
                        <a:rPr lang="en-US" sz="1600" b="1" u="none" strike="noStrike">
                          <a:solidFill>
                            <a:srgbClr val="000000"/>
                          </a:solidFill>
                          <a:effectLst/>
                        </a:rPr>
                        <a:t>Chenges to inputs</a:t>
                      </a:r>
                      <a:endParaRPr lang="en-US" sz="1600" b="1"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 </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 </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 </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l" fontAlgn="ctr"/>
                      <a:r>
                        <a:rPr lang="en-US" sz="1600" b="0" u="none" strike="noStrike">
                          <a:solidFill>
                            <a:srgbClr val="000000"/>
                          </a:solidFill>
                          <a:effectLst/>
                        </a:rPr>
                        <a:t> </a:t>
                      </a:r>
                      <a:endParaRPr lang="en-US" sz="1600" b="0" i="0" u="none" strike="noStrike">
                        <a:solidFill>
                          <a:srgbClr val="000000"/>
                        </a:solidFill>
                        <a:effectLst/>
                        <a:latin typeface="Aptos" panose="020B0004020202020204" pitchFamily="34" charset="0"/>
                      </a:endParaRPr>
                    </a:p>
                  </a:txBody>
                  <a:tcPr marL="5433" marR="5433" marT="5433" marB="0" anchor="ctr"/>
                </a:tc>
                <a:extLst>
                  <a:ext uri="{0D108BD9-81ED-4DB2-BD59-A6C34878D82A}">
                    <a16:rowId xmlns:a16="http://schemas.microsoft.com/office/drawing/2014/main" val="247307850"/>
                  </a:ext>
                </a:extLst>
              </a:tr>
              <a:tr h="336303">
                <a:tc>
                  <a:txBody>
                    <a:bodyPr/>
                    <a:lstStyle/>
                    <a:p>
                      <a:pPr algn="l" fontAlgn="ctr"/>
                      <a:r>
                        <a:rPr lang="en-US" sz="1600" b="0" u="none" strike="noStrike">
                          <a:solidFill>
                            <a:srgbClr val="000000"/>
                          </a:solidFill>
                          <a:effectLst/>
                        </a:rPr>
                        <a:t>Fertilizer cost savings </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 </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$8.40 </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 </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l" fontAlgn="ctr"/>
                      <a:r>
                        <a:rPr lang="en-US" sz="1600" b="0" u="none" strike="noStrike">
                          <a:solidFill>
                            <a:srgbClr val="000000"/>
                          </a:solidFill>
                          <a:effectLst/>
                        </a:rPr>
                        <a:t>SARE: Cover Crop Economics: Opportunities to Improve Your Bottom Line in Row Crops</a:t>
                      </a:r>
                      <a:endParaRPr lang="en-US" sz="1600" b="0" i="0" u="none" strike="noStrike">
                        <a:solidFill>
                          <a:srgbClr val="000000"/>
                        </a:solidFill>
                        <a:effectLst/>
                        <a:latin typeface="Aptos" panose="020B0004020202020204" pitchFamily="34" charset="0"/>
                      </a:endParaRPr>
                    </a:p>
                  </a:txBody>
                  <a:tcPr marL="5433" marR="5433" marT="5433" marB="0" anchor="ctr"/>
                </a:tc>
                <a:extLst>
                  <a:ext uri="{0D108BD9-81ED-4DB2-BD59-A6C34878D82A}">
                    <a16:rowId xmlns:a16="http://schemas.microsoft.com/office/drawing/2014/main" val="255771152"/>
                  </a:ext>
                </a:extLst>
              </a:tr>
              <a:tr h="334193">
                <a:tc>
                  <a:txBody>
                    <a:bodyPr/>
                    <a:lstStyle/>
                    <a:p>
                      <a:pPr algn="l" fontAlgn="ctr"/>
                      <a:r>
                        <a:rPr lang="en-US" sz="1600" b="0" u="none" strike="noStrike">
                          <a:solidFill>
                            <a:srgbClr val="000000"/>
                          </a:solidFill>
                          <a:effectLst/>
                        </a:rPr>
                        <a:t>Fertilizer costs decreased</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 </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$50 </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 </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l" fontAlgn="ctr"/>
                      <a:r>
                        <a:rPr lang="en-US" sz="1600" b="0" u="none" strike="noStrike">
                          <a:solidFill>
                            <a:srgbClr val="000000"/>
                          </a:solidFill>
                          <a:effectLst/>
                        </a:rPr>
                        <a:t>Lynn Betts-Cover crop economics-FarmProgress 2018</a:t>
                      </a:r>
                      <a:endParaRPr lang="en-US" sz="1600" b="0" i="0" u="none" strike="noStrike">
                        <a:solidFill>
                          <a:srgbClr val="000000"/>
                        </a:solidFill>
                        <a:effectLst/>
                        <a:latin typeface="Aptos" panose="020B0004020202020204" pitchFamily="34" charset="0"/>
                      </a:endParaRPr>
                    </a:p>
                  </a:txBody>
                  <a:tcPr marL="5433" marR="5433" marT="5433" marB="0" anchor="ctr"/>
                </a:tc>
                <a:extLst>
                  <a:ext uri="{0D108BD9-81ED-4DB2-BD59-A6C34878D82A}">
                    <a16:rowId xmlns:a16="http://schemas.microsoft.com/office/drawing/2014/main" val="151798030"/>
                  </a:ext>
                </a:extLst>
              </a:tr>
              <a:tr h="485493">
                <a:tc>
                  <a:txBody>
                    <a:bodyPr/>
                    <a:lstStyle/>
                    <a:p>
                      <a:pPr algn="l" fontAlgn="ctr"/>
                      <a:r>
                        <a:rPr lang="en-US" sz="1600" b="0" u="none" strike="noStrike">
                          <a:solidFill>
                            <a:srgbClr val="000000"/>
                          </a:solidFill>
                          <a:effectLst/>
                        </a:rPr>
                        <a:t>Nitrogen credit</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$10.00 - 26.00</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 </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2018</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l" fontAlgn="ctr"/>
                      <a:r>
                        <a:rPr lang="en-US" sz="1600" b="0" u="none" strike="noStrike">
                          <a:solidFill>
                            <a:srgbClr val="000000"/>
                          </a:solidFill>
                          <a:effectLst/>
                        </a:rPr>
                        <a:t>Swanson et.al_2018_FarmDocDaily - Understanding Budget Implications of Cover Crops_University of Illinois</a:t>
                      </a:r>
                      <a:endParaRPr lang="en-US" sz="1600" b="0" i="0" u="none" strike="noStrike">
                        <a:solidFill>
                          <a:srgbClr val="000000"/>
                        </a:solidFill>
                        <a:effectLst/>
                        <a:latin typeface="Aptos" panose="020B0004020202020204" pitchFamily="34" charset="0"/>
                      </a:endParaRPr>
                    </a:p>
                  </a:txBody>
                  <a:tcPr marL="5433" marR="5433" marT="5433" marB="0" anchor="ctr"/>
                </a:tc>
                <a:extLst>
                  <a:ext uri="{0D108BD9-81ED-4DB2-BD59-A6C34878D82A}">
                    <a16:rowId xmlns:a16="http://schemas.microsoft.com/office/drawing/2014/main" val="2459354430"/>
                  </a:ext>
                </a:extLst>
              </a:tr>
              <a:tr h="485493">
                <a:tc>
                  <a:txBody>
                    <a:bodyPr/>
                    <a:lstStyle/>
                    <a:p>
                      <a:pPr algn="l" fontAlgn="ctr"/>
                      <a:r>
                        <a:rPr lang="en-US" sz="1600" b="0" u="none" strike="noStrike">
                          <a:solidFill>
                            <a:srgbClr val="000000"/>
                          </a:solidFill>
                          <a:effectLst/>
                        </a:rPr>
                        <a:t>Nitrogen credit</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$ 5.00 - 13.00</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 </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2018</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l" fontAlgn="ctr"/>
                      <a:r>
                        <a:rPr lang="en-US" sz="1600" b="0" u="none" strike="noStrike">
                          <a:solidFill>
                            <a:srgbClr val="000000"/>
                          </a:solidFill>
                          <a:effectLst/>
                        </a:rPr>
                        <a:t>Swanson et.al_2018_FarmDocDaily - Understanding Budget Implications of Cover Crops_University of Illinois</a:t>
                      </a:r>
                      <a:endParaRPr lang="en-US" sz="1600" b="0" i="0" u="none" strike="noStrike">
                        <a:solidFill>
                          <a:srgbClr val="000000"/>
                        </a:solidFill>
                        <a:effectLst/>
                        <a:latin typeface="Aptos" panose="020B0004020202020204" pitchFamily="34" charset="0"/>
                      </a:endParaRPr>
                    </a:p>
                  </a:txBody>
                  <a:tcPr marL="5433" marR="5433" marT="5433" marB="0" anchor="ctr"/>
                </a:tc>
                <a:extLst>
                  <a:ext uri="{0D108BD9-81ED-4DB2-BD59-A6C34878D82A}">
                    <a16:rowId xmlns:a16="http://schemas.microsoft.com/office/drawing/2014/main" val="3668112394"/>
                  </a:ext>
                </a:extLst>
              </a:tr>
              <a:tr h="334193">
                <a:tc>
                  <a:txBody>
                    <a:bodyPr/>
                    <a:lstStyle/>
                    <a:p>
                      <a:pPr algn="l" fontAlgn="ctr"/>
                      <a:r>
                        <a:rPr lang="en-US" sz="1600" b="0" u="none" strike="noStrike" dirty="0">
                          <a:solidFill>
                            <a:srgbClr val="000000"/>
                          </a:solidFill>
                          <a:effectLst/>
                        </a:rPr>
                        <a:t>Nutrient Savings due to</a:t>
                      </a:r>
                      <a:r>
                        <a:rPr lang="en-US" sz="1600" b="0" u="none" strike="noStrike" baseline="0" dirty="0">
                          <a:solidFill>
                            <a:srgbClr val="000000"/>
                          </a:solidFill>
                          <a:effectLst/>
                        </a:rPr>
                        <a:t> nutrient management</a:t>
                      </a:r>
                      <a:endParaRPr lang="en-US" sz="1600" b="0" i="0" u="none" strike="noStrike" dirty="0">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 </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$40.65 </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 </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l" fontAlgn="ctr"/>
                      <a:r>
                        <a:rPr lang="en-US" sz="1600" b="0" u="none" strike="noStrike">
                          <a:solidFill>
                            <a:srgbClr val="000000"/>
                          </a:solidFill>
                          <a:effectLst/>
                        </a:rPr>
                        <a:t>Case Study: Jay Swede, Gary Swede Farm LLC, NY (Jul 2019)</a:t>
                      </a:r>
                      <a:endParaRPr lang="en-US" sz="1600" b="0" i="0" u="none" strike="noStrike">
                        <a:solidFill>
                          <a:srgbClr val="000000"/>
                        </a:solidFill>
                        <a:effectLst/>
                        <a:latin typeface="Aptos" panose="020B0004020202020204" pitchFamily="34" charset="0"/>
                      </a:endParaRPr>
                    </a:p>
                  </a:txBody>
                  <a:tcPr marL="5433" marR="5433" marT="5433" marB="0" anchor="ctr"/>
                </a:tc>
                <a:extLst>
                  <a:ext uri="{0D108BD9-81ED-4DB2-BD59-A6C34878D82A}">
                    <a16:rowId xmlns:a16="http://schemas.microsoft.com/office/drawing/2014/main" val="3125498300"/>
                  </a:ext>
                </a:extLst>
              </a:tr>
              <a:tr h="334193">
                <a:tc>
                  <a:txBody>
                    <a:bodyPr/>
                    <a:lstStyle/>
                    <a:p>
                      <a:pPr algn="l" fontAlgn="ctr"/>
                      <a:r>
                        <a:rPr lang="en-US" sz="1600" b="0" u="none" strike="noStrike" dirty="0">
                          <a:solidFill>
                            <a:srgbClr val="000000"/>
                          </a:solidFill>
                          <a:effectLst/>
                        </a:rPr>
                        <a:t>Reduction in treated soybean seed (fungicide)</a:t>
                      </a:r>
                      <a:endParaRPr lang="en-US" sz="1600" b="0" i="0" u="none" strike="noStrike" dirty="0">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 </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$6.00 </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l" fontAlgn="b"/>
                      <a:r>
                        <a:rPr lang="en-US" sz="1600" b="0" u="none" strike="noStrike">
                          <a:solidFill>
                            <a:srgbClr val="000000"/>
                          </a:solidFill>
                          <a:effectLst/>
                        </a:rPr>
                        <a:t> </a:t>
                      </a:r>
                      <a:endParaRPr lang="en-US" sz="1600" b="0" i="0" u="none" strike="noStrike">
                        <a:solidFill>
                          <a:srgbClr val="000000"/>
                        </a:solidFill>
                        <a:effectLst/>
                        <a:latin typeface="Aptos" panose="020B0004020202020204" pitchFamily="34" charset="0"/>
                      </a:endParaRPr>
                    </a:p>
                  </a:txBody>
                  <a:tcPr marL="5433" marR="5433" marT="5433" marB="0" anchor="b"/>
                </a:tc>
                <a:tc>
                  <a:txBody>
                    <a:bodyPr/>
                    <a:lstStyle/>
                    <a:p>
                      <a:pPr algn="l" fontAlgn="ctr"/>
                      <a:r>
                        <a:rPr lang="en-US" sz="1600" b="0" u="none" strike="noStrike">
                          <a:solidFill>
                            <a:srgbClr val="000000"/>
                          </a:solidFill>
                          <a:effectLst/>
                        </a:rPr>
                        <a:t>Case Study: Eric Niemeyer, MadMax Farms, OH (Jul 2019)</a:t>
                      </a:r>
                      <a:endParaRPr lang="en-US" sz="1600" b="0" i="0" u="none" strike="noStrike">
                        <a:solidFill>
                          <a:srgbClr val="000000"/>
                        </a:solidFill>
                        <a:effectLst/>
                        <a:latin typeface="Aptos" panose="020B0004020202020204" pitchFamily="34" charset="0"/>
                      </a:endParaRPr>
                    </a:p>
                  </a:txBody>
                  <a:tcPr marL="5433" marR="5433" marT="5433" marB="0" anchor="ctr"/>
                </a:tc>
                <a:extLst>
                  <a:ext uri="{0D108BD9-81ED-4DB2-BD59-A6C34878D82A}">
                    <a16:rowId xmlns:a16="http://schemas.microsoft.com/office/drawing/2014/main" val="4200974842"/>
                  </a:ext>
                </a:extLst>
              </a:tr>
              <a:tr h="336303">
                <a:tc>
                  <a:txBody>
                    <a:bodyPr/>
                    <a:lstStyle/>
                    <a:p>
                      <a:pPr algn="l" fontAlgn="ctr"/>
                      <a:r>
                        <a:rPr lang="en-US" sz="1600" b="0" u="none" strike="noStrike" dirty="0">
                          <a:solidFill>
                            <a:srgbClr val="000000"/>
                          </a:solidFill>
                          <a:effectLst/>
                        </a:rPr>
                        <a:t>Weed control by reducing by 2 passes</a:t>
                      </a:r>
                      <a:endParaRPr lang="en-US" sz="1600" b="0" i="0" u="none" strike="noStrike" dirty="0">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$10 - 25</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 </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l" fontAlgn="b"/>
                      <a:r>
                        <a:rPr lang="en-US" sz="1600" b="0" u="none" strike="noStrike">
                          <a:solidFill>
                            <a:srgbClr val="000000"/>
                          </a:solidFill>
                          <a:effectLst/>
                        </a:rPr>
                        <a:t> </a:t>
                      </a:r>
                      <a:endParaRPr lang="en-US" sz="1600" b="0" i="0" u="none" strike="noStrike">
                        <a:solidFill>
                          <a:srgbClr val="000000"/>
                        </a:solidFill>
                        <a:effectLst/>
                        <a:latin typeface="Aptos" panose="020B0004020202020204" pitchFamily="34" charset="0"/>
                      </a:endParaRPr>
                    </a:p>
                  </a:txBody>
                  <a:tcPr marL="5433" marR="5433" marT="5433" marB="0" anchor="b"/>
                </a:tc>
                <a:tc>
                  <a:txBody>
                    <a:bodyPr/>
                    <a:lstStyle/>
                    <a:p>
                      <a:pPr algn="l" fontAlgn="ctr"/>
                      <a:r>
                        <a:rPr lang="en-US" sz="1600" b="0" u="none" strike="noStrike">
                          <a:solidFill>
                            <a:srgbClr val="000000"/>
                          </a:solidFill>
                          <a:effectLst/>
                        </a:rPr>
                        <a:t>SARE: Cover Crop Economics: Opportunities to Improve Your Bottom Line in Row Crops</a:t>
                      </a:r>
                      <a:endParaRPr lang="en-US" sz="1600" b="0" i="0" u="none" strike="noStrike">
                        <a:solidFill>
                          <a:srgbClr val="000000"/>
                        </a:solidFill>
                        <a:effectLst/>
                        <a:latin typeface="Aptos" panose="020B0004020202020204" pitchFamily="34" charset="0"/>
                      </a:endParaRPr>
                    </a:p>
                  </a:txBody>
                  <a:tcPr marL="5433" marR="5433" marT="5433" marB="0" anchor="ctr"/>
                </a:tc>
                <a:extLst>
                  <a:ext uri="{0D108BD9-81ED-4DB2-BD59-A6C34878D82A}">
                    <a16:rowId xmlns:a16="http://schemas.microsoft.com/office/drawing/2014/main" val="999992294"/>
                  </a:ext>
                </a:extLst>
              </a:tr>
              <a:tr h="485493">
                <a:tc>
                  <a:txBody>
                    <a:bodyPr/>
                    <a:lstStyle/>
                    <a:p>
                      <a:pPr algn="l" fontAlgn="ctr"/>
                      <a:r>
                        <a:rPr lang="en-US" sz="1600" b="0" u="none" strike="noStrike" dirty="0">
                          <a:solidFill>
                            <a:srgbClr val="000000"/>
                          </a:solidFill>
                          <a:effectLst/>
                        </a:rPr>
                        <a:t>Thick-biomass cover crop will reduce herbicide and labor costs</a:t>
                      </a:r>
                      <a:endParaRPr lang="en-US" sz="1600" b="0" i="0" u="none" strike="noStrike" dirty="0">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 </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$27.00 </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 </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l" fontAlgn="ctr"/>
                      <a:r>
                        <a:rPr lang="en-US" sz="1600" b="0" u="none" strike="noStrike">
                          <a:solidFill>
                            <a:srgbClr val="000000"/>
                          </a:solidFill>
                          <a:effectLst/>
                        </a:rPr>
                        <a:t>SARE: Cover Crop Economics: Opportunities to Improve Your Bottom Line in Row Crops</a:t>
                      </a:r>
                      <a:endParaRPr lang="en-US" sz="1600" b="0" i="0" u="none" strike="noStrike">
                        <a:solidFill>
                          <a:srgbClr val="000000"/>
                        </a:solidFill>
                        <a:effectLst/>
                        <a:latin typeface="Aptos" panose="020B0004020202020204" pitchFamily="34" charset="0"/>
                      </a:endParaRPr>
                    </a:p>
                  </a:txBody>
                  <a:tcPr marL="5433" marR="5433" marT="5433" marB="0" anchor="ctr"/>
                </a:tc>
                <a:extLst>
                  <a:ext uri="{0D108BD9-81ED-4DB2-BD59-A6C34878D82A}">
                    <a16:rowId xmlns:a16="http://schemas.microsoft.com/office/drawing/2014/main" val="68439488"/>
                  </a:ext>
                </a:extLst>
              </a:tr>
              <a:tr h="334193">
                <a:tc>
                  <a:txBody>
                    <a:bodyPr/>
                    <a:lstStyle/>
                    <a:p>
                      <a:pPr algn="l" fontAlgn="ctr"/>
                      <a:r>
                        <a:rPr lang="en-US" sz="1600" b="0" u="none" strike="noStrike">
                          <a:solidFill>
                            <a:srgbClr val="000000"/>
                          </a:solidFill>
                          <a:effectLst/>
                        </a:rPr>
                        <a:t>Weed control by cover crops saves 1 sprayer trip</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 </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$ 12.00 </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 </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l" fontAlgn="ctr"/>
                      <a:r>
                        <a:rPr lang="en-US" sz="1600" b="0" u="none" strike="noStrike">
                          <a:solidFill>
                            <a:srgbClr val="000000"/>
                          </a:solidFill>
                          <a:effectLst/>
                        </a:rPr>
                        <a:t>Case Study: John and Jim Macauley, Macauley Farms LLC, NY (Feb 2020)</a:t>
                      </a:r>
                      <a:endParaRPr lang="en-US" sz="1600" b="0" i="0" u="none" strike="noStrike">
                        <a:solidFill>
                          <a:srgbClr val="000000"/>
                        </a:solidFill>
                        <a:effectLst/>
                        <a:latin typeface="Aptos" panose="020B0004020202020204" pitchFamily="34" charset="0"/>
                      </a:endParaRPr>
                    </a:p>
                  </a:txBody>
                  <a:tcPr marL="5433" marR="5433" marT="5433" marB="0" anchor="ctr"/>
                </a:tc>
                <a:extLst>
                  <a:ext uri="{0D108BD9-81ED-4DB2-BD59-A6C34878D82A}">
                    <a16:rowId xmlns:a16="http://schemas.microsoft.com/office/drawing/2014/main" val="3401200429"/>
                  </a:ext>
                </a:extLst>
              </a:tr>
              <a:tr h="334193">
                <a:tc>
                  <a:txBody>
                    <a:bodyPr/>
                    <a:lstStyle/>
                    <a:p>
                      <a:pPr algn="l" fontAlgn="ctr"/>
                      <a:r>
                        <a:rPr lang="en-US" sz="1600" b="0" u="none" strike="noStrike">
                          <a:solidFill>
                            <a:srgbClr val="000000"/>
                          </a:solidFill>
                          <a:effectLst/>
                        </a:rPr>
                        <a:t>Pesticide savings due to soil health practices </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 </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a:solidFill>
                            <a:srgbClr val="000000"/>
                          </a:solidFill>
                          <a:effectLst/>
                        </a:rPr>
                        <a:t>$ 18.75</a:t>
                      </a:r>
                      <a:endParaRPr lang="en-US" sz="1600" b="0" i="0" u="none" strike="noStrike">
                        <a:solidFill>
                          <a:srgbClr val="000000"/>
                        </a:solidFill>
                        <a:effectLst/>
                        <a:latin typeface="Aptos" panose="020B0004020202020204" pitchFamily="34" charset="0"/>
                      </a:endParaRPr>
                    </a:p>
                  </a:txBody>
                  <a:tcPr marL="5433" marR="5433" marT="5433" marB="0" anchor="ctr"/>
                </a:tc>
                <a:tc>
                  <a:txBody>
                    <a:bodyPr/>
                    <a:lstStyle/>
                    <a:p>
                      <a:pPr algn="ctr" fontAlgn="ctr"/>
                      <a:r>
                        <a:rPr lang="en-US" sz="1600" b="0" u="none" strike="noStrike" dirty="0">
                          <a:solidFill>
                            <a:srgbClr val="000000"/>
                          </a:solidFill>
                          <a:effectLst/>
                        </a:rPr>
                        <a:t> </a:t>
                      </a:r>
                      <a:endParaRPr lang="en-US" sz="1600" b="0" i="0" u="none" strike="noStrike" dirty="0">
                        <a:solidFill>
                          <a:srgbClr val="000000"/>
                        </a:solidFill>
                        <a:effectLst/>
                        <a:latin typeface="Aptos" panose="020B0004020202020204" pitchFamily="34" charset="0"/>
                      </a:endParaRPr>
                    </a:p>
                  </a:txBody>
                  <a:tcPr marL="5433" marR="5433" marT="5433" marB="0" anchor="ctr"/>
                </a:tc>
                <a:tc>
                  <a:txBody>
                    <a:bodyPr/>
                    <a:lstStyle/>
                    <a:p>
                      <a:pPr algn="l" fontAlgn="ctr"/>
                      <a:r>
                        <a:rPr lang="en-US" sz="1600" b="0" u="none" strike="noStrike" dirty="0">
                          <a:solidFill>
                            <a:srgbClr val="000000"/>
                          </a:solidFill>
                          <a:effectLst/>
                        </a:rPr>
                        <a:t>Case Study: Eric Niemeyer, </a:t>
                      </a:r>
                      <a:r>
                        <a:rPr lang="en-US" sz="1600" b="0" u="none" strike="noStrike" dirty="0" err="1">
                          <a:solidFill>
                            <a:srgbClr val="000000"/>
                          </a:solidFill>
                          <a:effectLst/>
                        </a:rPr>
                        <a:t>MadMax</a:t>
                      </a:r>
                      <a:r>
                        <a:rPr lang="en-US" sz="1600" b="0" u="none" strike="noStrike" dirty="0">
                          <a:solidFill>
                            <a:srgbClr val="000000"/>
                          </a:solidFill>
                          <a:effectLst/>
                        </a:rPr>
                        <a:t> Farms, OH (Jul 2019)</a:t>
                      </a:r>
                      <a:endParaRPr lang="en-US" sz="1600" b="0" i="0" u="none" strike="noStrike" dirty="0">
                        <a:solidFill>
                          <a:srgbClr val="000000"/>
                        </a:solidFill>
                        <a:effectLst/>
                        <a:latin typeface="Aptos" panose="020B0004020202020204" pitchFamily="34" charset="0"/>
                      </a:endParaRPr>
                    </a:p>
                  </a:txBody>
                  <a:tcPr marL="5433" marR="5433" marT="5433" marB="0" anchor="ctr"/>
                </a:tc>
                <a:extLst>
                  <a:ext uri="{0D108BD9-81ED-4DB2-BD59-A6C34878D82A}">
                    <a16:rowId xmlns:a16="http://schemas.microsoft.com/office/drawing/2014/main" val="2979794456"/>
                  </a:ext>
                </a:extLst>
              </a:tr>
            </a:tbl>
          </a:graphicData>
        </a:graphic>
      </p:graphicFrame>
    </p:spTree>
    <p:extLst>
      <p:ext uri="{BB962C8B-B14F-4D97-AF65-F5344CB8AC3E}">
        <p14:creationId xmlns:p14="http://schemas.microsoft.com/office/powerpoint/2010/main" val="2920758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432B66AA-B4CF-437F-AF75-F1C2EC6DB2E1}"/>
              </a:ext>
            </a:extLst>
          </p:cNvPr>
          <p:cNvGraphicFramePr>
            <a:graphicFrameLocks noGrp="1"/>
          </p:cNvGraphicFramePr>
          <p:nvPr>
            <p:extLst>
              <p:ext uri="{D42A27DB-BD31-4B8C-83A1-F6EECF244321}">
                <p14:modId xmlns:p14="http://schemas.microsoft.com/office/powerpoint/2010/main" val="1979732122"/>
              </p:ext>
            </p:extLst>
          </p:nvPr>
        </p:nvGraphicFramePr>
        <p:xfrm>
          <a:off x="937511" y="1776730"/>
          <a:ext cx="16049963" cy="6624377"/>
        </p:xfrm>
        <a:graphic>
          <a:graphicData uri="http://schemas.openxmlformats.org/drawingml/2006/table">
            <a:tbl>
              <a:tblPr>
                <a:tableStyleId>{073A0DAA-6AF3-43AB-8588-CEC1D06C72B9}</a:tableStyleId>
              </a:tblPr>
              <a:tblGrid>
                <a:gridCol w="4341086">
                  <a:extLst>
                    <a:ext uri="{9D8B030D-6E8A-4147-A177-3AD203B41FA5}">
                      <a16:colId xmlns:a16="http://schemas.microsoft.com/office/drawing/2014/main" val="4147253677"/>
                    </a:ext>
                  </a:extLst>
                </a:gridCol>
                <a:gridCol w="1639965">
                  <a:extLst>
                    <a:ext uri="{9D8B030D-6E8A-4147-A177-3AD203B41FA5}">
                      <a16:colId xmlns:a16="http://schemas.microsoft.com/office/drawing/2014/main" val="1689021771"/>
                    </a:ext>
                  </a:extLst>
                </a:gridCol>
                <a:gridCol w="1145565">
                  <a:extLst>
                    <a:ext uri="{9D8B030D-6E8A-4147-A177-3AD203B41FA5}">
                      <a16:colId xmlns:a16="http://schemas.microsoft.com/office/drawing/2014/main" val="864705533"/>
                    </a:ext>
                  </a:extLst>
                </a:gridCol>
                <a:gridCol w="2395638">
                  <a:extLst>
                    <a:ext uri="{9D8B030D-6E8A-4147-A177-3AD203B41FA5}">
                      <a16:colId xmlns:a16="http://schemas.microsoft.com/office/drawing/2014/main" val="2388742027"/>
                    </a:ext>
                  </a:extLst>
                </a:gridCol>
                <a:gridCol w="6527709">
                  <a:extLst>
                    <a:ext uri="{9D8B030D-6E8A-4147-A177-3AD203B41FA5}">
                      <a16:colId xmlns:a16="http://schemas.microsoft.com/office/drawing/2014/main" val="2959831852"/>
                    </a:ext>
                  </a:extLst>
                </a:gridCol>
              </a:tblGrid>
              <a:tr h="536084">
                <a:tc>
                  <a:txBody>
                    <a:bodyPr/>
                    <a:lstStyle/>
                    <a:p>
                      <a:pPr algn="ctr" fontAlgn="ctr"/>
                      <a:r>
                        <a:rPr lang="en-US" sz="1700" b="1" u="none" strike="noStrike" dirty="0">
                          <a:solidFill>
                            <a:srgbClr val="000000"/>
                          </a:solidFill>
                          <a:effectLst/>
                        </a:rPr>
                        <a:t>Grazing and forage opportunities </a:t>
                      </a:r>
                      <a:endParaRPr lang="en-US" sz="1700" b="1" i="0" u="none" strike="noStrike" dirty="0">
                        <a:solidFill>
                          <a:srgbClr val="000000"/>
                        </a:solidFill>
                        <a:effectLst/>
                        <a:latin typeface="Times New Roman" panose="02020603050405020304" pitchFamily="18" charset="0"/>
                      </a:endParaRPr>
                    </a:p>
                  </a:txBody>
                  <a:tcPr marL="8349" marR="8349" marT="8349" marB="0" anchor="ctr"/>
                </a:tc>
                <a:tc>
                  <a:txBody>
                    <a:bodyPr/>
                    <a:lstStyle/>
                    <a:p>
                      <a:pPr algn="ctr" fontAlgn="ctr"/>
                      <a:r>
                        <a:rPr lang="en-US" sz="1700" b="0" u="none" strike="noStrike">
                          <a:solidFill>
                            <a:srgbClr val="000000"/>
                          </a:solidFill>
                          <a:effectLst/>
                        </a:rPr>
                        <a:t> </a:t>
                      </a:r>
                      <a:endParaRPr lang="en-US" sz="1700" b="0" i="0" u="none" strike="noStrike">
                        <a:solidFill>
                          <a:srgbClr val="000000"/>
                        </a:solidFill>
                        <a:effectLst/>
                        <a:latin typeface="Times New Roman" panose="02020603050405020304" pitchFamily="18" charset="0"/>
                      </a:endParaRPr>
                    </a:p>
                  </a:txBody>
                  <a:tcPr marL="8349" marR="8349" marT="8349" marB="0" anchor="ctr"/>
                </a:tc>
                <a:tc>
                  <a:txBody>
                    <a:bodyPr/>
                    <a:lstStyle/>
                    <a:p>
                      <a:pPr algn="ctr" fontAlgn="ctr"/>
                      <a:r>
                        <a:rPr lang="en-US" sz="1700" b="0" u="none" strike="noStrike">
                          <a:solidFill>
                            <a:srgbClr val="000000"/>
                          </a:solidFill>
                          <a:effectLst/>
                        </a:rPr>
                        <a:t> </a:t>
                      </a:r>
                      <a:endParaRPr lang="en-US" sz="1700" b="0" i="0" u="none" strike="noStrike">
                        <a:solidFill>
                          <a:srgbClr val="000000"/>
                        </a:solidFill>
                        <a:effectLst/>
                        <a:latin typeface="Times New Roman" panose="02020603050405020304" pitchFamily="18" charset="0"/>
                      </a:endParaRPr>
                    </a:p>
                  </a:txBody>
                  <a:tcPr marL="8349" marR="8349" marT="8349" marB="0" anchor="ctr"/>
                </a:tc>
                <a:tc>
                  <a:txBody>
                    <a:bodyPr/>
                    <a:lstStyle/>
                    <a:p>
                      <a:pPr algn="ctr" fontAlgn="ctr"/>
                      <a:r>
                        <a:rPr lang="en-US" sz="1700" b="0" u="none" strike="noStrike" dirty="0">
                          <a:solidFill>
                            <a:srgbClr val="000000"/>
                          </a:solidFill>
                          <a:effectLst/>
                        </a:rPr>
                        <a:t> </a:t>
                      </a:r>
                      <a:endParaRPr lang="en-US" sz="1700" b="0" i="0" u="none" strike="noStrike" dirty="0">
                        <a:solidFill>
                          <a:srgbClr val="000000"/>
                        </a:solidFill>
                        <a:effectLst/>
                        <a:latin typeface="Times New Roman" panose="02020603050405020304" pitchFamily="18" charset="0"/>
                      </a:endParaRPr>
                    </a:p>
                  </a:txBody>
                  <a:tcPr marL="8349" marR="8349" marT="8349" marB="0" anchor="ctr"/>
                </a:tc>
                <a:tc>
                  <a:txBody>
                    <a:bodyPr/>
                    <a:lstStyle/>
                    <a:p>
                      <a:pPr algn="l" fontAlgn="ctr"/>
                      <a:r>
                        <a:rPr lang="en-US" sz="1700" b="0" u="none" strike="noStrike">
                          <a:solidFill>
                            <a:srgbClr val="000000"/>
                          </a:solidFill>
                          <a:effectLst/>
                        </a:rPr>
                        <a:t> </a:t>
                      </a:r>
                      <a:endParaRPr lang="en-US" sz="1700" b="0" i="0" u="none" strike="noStrike">
                        <a:solidFill>
                          <a:srgbClr val="000000"/>
                        </a:solidFill>
                        <a:effectLst/>
                        <a:latin typeface="Times New Roman" panose="02020603050405020304" pitchFamily="18" charset="0"/>
                      </a:endParaRPr>
                    </a:p>
                  </a:txBody>
                  <a:tcPr marL="8349" marR="8349" marT="8349" marB="0" anchor="ctr"/>
                </a:tc>
                <a:extLst>
                  <a:ext uri="{0D108BD9-81ED-4DB2-BD59-A6C34878D82A}">
                    <a16:rowId xmlns:a16="http://schemas.microsoft.com/office/drawing/2014/main" val="3224804234"/>
                  </a:ext>
                </a:extLst>
              </a:tr>
              <a:tr h="511269">
                <a:tc>
                  <a:txBody>
                    <a:bodyPr/>
                    <a:lstStyle/>
                    <a:p>
                      <a:pPr algn="l" fontAlgn="ctr"/>
                      <a:r>
                        <a:rPr lang="en-US" sz="1700" b="0" u="none" strike="noStrike" dirty="0">
                          <a:solidFill>
                            <a:srgbClr val="000000"/>
                          </a:solidFill>
                          <a:effectLst/>
                        </a:rPr>
                        <a:t>Potential grazing</a:t>
                      </a:r>
                      <a:endParaRPr lang="en-US" sz="1700" b="0" i="0" u="none" strike="noStrike" dirty="0">
                        <a:solidFill>
                          <a:srgbClr val="000000"/>
                        </a:solidFill>
                        <a:effectLst/>
                        <a:latin typeface="Times New Roman" panose="02020603050405020304" pitchFamily="18" charset="0"/>
                      </a:endParaRPr>
                    </a:p>
                  </a:txBody>
                  <a:tcPr marL="8349" marR="8349" marT="8349" marB="0" anchor="ctr"/>
                </a:tc>
                <a:tc>
                  <a:txBody>
                    <a:bodyPr/>
                    <a:lstStyle/>
                    <a:p>
                      <a:pPr algn="ctr" fontAlgn="ctr"/>
                      <a:r>
                        <a:rPr lang="en-US" sz="1700" b="0" u="none" strike="noStrike">
                          <a:solidFill>
                            <a:srgbClr val="000000"/>
                          </a:solidFill>
                          <a:effectLst/>
                        </a:rPr>
                        <a:t> </a:t>
                      </a:r>
                      <a:endParaRPr lang="en-US" sz="1700" b="0" i="0" u="none" strike="noStrike">
                        <a:solidFill>
                          <a:srgbClr val="000000"/>
                        </a:solidFill>
                        <a:effectLst/>
                        <a:latin typeface="Times New Roman" panose="02020603050405020304" pitchFamily="18" charset="0"/>
                      </a:endParaRPr>
                    </a:p>
                  </a:txBody>
                  <a:tcPr marL="8349" marR="8349" marT="8349" marB="0" anchor="ctr"/>
                </a:tc>
                <a:tc>
                  <a:txBody>
                    <a:bodyPr/>
                    <a:lstStyle/>
                    <a:p>
                      <a:pPr algn="ctr" fontAlgn="ctr"/>
                      <a:r>
                        <a:rPr lang="en-US" sz="1700" b="0" u="none" strike="noStrike">
                          <a:solidFill>
                            <a:srgbClr val="000000"/>
                          </a:solidFill>
                          <a:effectLst/>
                        </a:rPr>
                        <a:t>$49.23 </a:t>
                      </a:r>
                      <a:endParaRPr lang="en-US" sz="1700" b="0" i="0" u="none" strike="noStrike">
                        <a:solidFill>
                          <a:srgbClr val="000000"/>
                        </a:solidFill>
                        <a:effectLst/>
                        <a:latin typeface="Times New Roman" panose="02020603050405020304" pitchFamily="18" charset="0"/>
                      </a:endParaRPr>
                    </a:p>
                  </a:txBody>
                  <a:tcPr marL="8349" marR="8349" marT="8349" marB="0" anchor="ctr"/>
                </a:tc>
                <a:tc>
                  <a:txBody>
                    <a:bodyPr/>
                    <a:lstStyle/>
                    <a:p>
                      <a:pPr algn="ctr" fontAlgn="ctr"/>
                      <a:r>
                        <a:rPr lang="en-US" sz="1700" b="0" u="none" strike="noStrike">
                          <a:solidFill>
                            <a:srgbClr val="000000"/>
                          </a:solidFill>
                          <a:effectLst/>
                        </a:rPr>
                        <a:t> </a:t>
                      </a:r>
                      <a:endParaRPr lang="en-US" sz="1700" b="0" i="0" u="none" strike="noStrike">
                        <a:solidFill>
                          <a:srgbClr val="000000"/>
                        </a:solidFill>
                        <a:effectLst/>
                        <a:latin typeface="Times New Roman" panose="02020603050405020304" pitchFamily="18" charset="0"/>
                      </a:endParaRPr>
                    </a:p>
                  </a:txBody>
                  <a:tcPr marL="8349" marR="8349" marT="8349" marB="0" anchor="ctr"/>
                </a:tc>
                <a:tc>
                  <a:txBody>
                    <a:bodyPr/>
                    <a:lstStyle/>
                    <a:p>
                      <a:pPr algn="l" fontAlgn="ctr"/>
                      <a:r>
                        <a:rPr lang="en-US" sz="1700" b="0" u="none" strike="noStrike">
                          <a:solidFill>
                            <a:srgbClr val="000000"/>
                          </a:solidFill>
                          <a:effectLst/>
                        </a:rPr>
                        <a:t>SARE: Cover Crop Economics: Opportunities to Improve Your Bottom Line in Row Crops</a:t>
                      </a:r>
                      <a:endParaRPr lang="en-US" sz="1700" b="0" i="0" u="none" strike="noStrike">
                        <a:solidFill>
                          <a:srgbClr val="000000"/>
                        </a:solidFill>
                        <a:effectLst/>
                        <a:latin typeface="Times New Roman" panose="02020603050405020304" pitchFamily="18" charset="0"/>
                      </a:endParaRPr>
                    </a:p>
                  </a:txBody>
                  <a:tcPr marL="8349" marR="8349" marT="8349" marB="0" anchor="ctr"/>
                </a:tc>
                <a:extLst>
                  <a:ext uri="{0D108BD9-81ED-4DB2-BD59-A6C34878D82A}">
                    <a16:rowId xmlns:a16="http://schemas.microsoft.com/office/drawing/2014/main" val="2358218755"/>
                  </a:ext>
                </a:extLst>
              </a:tr>
              <a:tr h="511269">
                <a:tc>
                  <a:txBody>
                    <a:bodyPr/>
                    <a:lstStyle/>
                    <a:p>
                      <a:pPr algn="l" fontAlgn="ctr"/>
                      <a:r>
                        <a:rPr lang="en-US" sz="1700" b="0" u="none" strike="noStrike" dirty="0">
                          <a:solidFill>
                            <a:srgbClr val="000000"/>
                          </a:solidFill>
                          <a:effectLst/>
                        </a:rPr>
                        <a:t>Savings or extra revenue from grazing </a:t>
                      </a:r>
                      <a:endParaRPr lang="en-US" sz="1700" b="0" i="0" u="none" strike="noStrike" dirty="0">
                        <a:solidFill>
                          <a:srgbClr val="000000"/>
                        </a:solidFill>
                        <a:effectLst/>
                        <a:latin typeface="Times New Roman" panose="02020603050405020304" pitchFamily="18" charset="0"/>
                      </a:endParaRPr>
                    </a:p>
                  </a:txBody>
                  <a:tcPr marL="8349" marR="8349" marT="8349" marB="0" anchor="ctr"/>
                </a:tc>
                <a:tc>
                  <a:txBody>
                    <a:bodyPr/>
                    <a:lstStyle/>
                    <a:p>
                      <a:pPr algn="ctr" fontAlgn="ctr"/>
                      <a:r>
                        <a:rPr lang="en-US" sz="1700" b="0" u="none" strike="noStrike">
                          <a:solidFill>
                            <a:srgbClr val="000000"/>
                          </a:solidFill>
                          <a:effectLst/>
                        </a:rPr>
                        <a:t>$ 0 - 10</a:t>
                      </a:r>
                      <a:endParaRPr lang="en-US" sz="1700" b="0" i="0" u="none" strike="noStrike">
                        <a:solidFill>
                          <a:srgbClr val="000000"/>
                        </a:solidFill>
                        <a:effectLst/>
                        <a:latin typeface="Times New Roman" panose="02020603050405020304" pitchFamily="18" charset="0"/>
                      </a:endParaRPr>
                    </a:p>
                  </a:txBody>
                  <a:tcPr marL="8349" marR="8349" marT="8349" marB="0" anchor="ctr"/>
                </a:tc>
                <a:tc>
                  <a:txBody>
                    <a:bodyPr/>
                    <a:lstStyle/>
                    <a:p>
                      <a:pPr algn="ctr" fontAlgn="ctr"/>
                      <a:r>
                        <a:rPr lang="en-US" sz="1700" b="0" u="none" strike="noStrike">
                          <a:solidFill>
                            <a:srgbClr val="000000"/>
                          </a:solidFill>
                          <a:effectLst/>
                        </a:rPr>
                        <a:t>$0.66 </a:t>
                      </a:r>
                      <a:endParaRPr lang="en-US" sz="1700" b="0" i="0" u="none" strike="noStrike">
                        <a:solidFill>
                          <a:srgbClr val="000000"/>
                        </a:solidFill>
                        <a:effectLst/>
                        <a:latin typeface="Times New Roman" panose="02020603050405020304" pitchFamily="18" charset="0"/>
                      </a:endParaRPr>
                    </a:p>
                  </a:txBody>
                  <a:tcPr marL="8349" marR="8349" marT="8349" marB="0" anchor="ctr"/>
                </a:tc>
                <a:tc>
                  <a:txBody>
                    <a:bodyPr/>
                    <a:lstStyle/>
                    <a:p>
                      <a:pPr algn="ctr" fontAlgn="ctr"/>
                      <a:r>
                        <a:rPr lang="en-US" sz="1700" b="0" u="none" strike="noStrike">
                          <a:solidFill>
                            <a:srgbClr val="000000"/>
                          </a:solidFill>
                          <a:effectLst/>
                        </a:rPr>
                        <a:t> </a:t>
                      </a:r>
                      <a:endParaRPr lang="en-US" sz="1700" b="0" i="0" u="none" strike="noStrike">
                        <a:solidFill>
                          <a:srgbClr val="000000"/>
                        </a:solidFill>
                        <a:effectLst/>
                        <a:latin typeface="Times New Roman" panose="02020603050405020304" pitchFamily="18" charset="0"/>
                      </a:endParaRPr>
                    </a:p>
                  </a:txBody>
                  <a:tcPr marL="8349" marR="8349" marT="8349" marB="0" anchor="ctr"/>
                </a:tc>
                <a:tc>
                  <a:txBody>
                    <a:bodyPr/>
                    <a:lstStyle/>
                    <a:p>
                      <a:pPr algn="l" fontAlgn="ctr"/>
                      <a:r>
                        <a:rPr lang="en-US" sz="1700" b="0" u="none" strike="noStrike" dirty="0" err="1">
                          <a:solidFill>
                            <a:srgbClr val="000000"/>
                          </a:solidFill>
                          <a:effectLst/>
                        </a:rPr>
                        <a:t>Plastina</a:t>
                      </a:r>
                      <a:r>
                        <a:rPr lang="en-US" sz="1700" b="0" u="none" strike="noStrike" dirty="0">
                          <a:solidFill>
                            <a:srgbClr val="000000"/>
                          </a:solidFill>
                          <a:effectLst/>
                        </a:rPr>
                        <a:t> et.al 2020 - Cover crops use in Midwestern US agriculture: perceived benefits and net returns </a:t>
                      </a:r>
                      <a:endParaRPr lang="en-US" sz="1700" b="0" i="0" u="none" strike="noStrike" dirty="0">
                        <a:solidFill>
                          <a:srgbClr val="000000"/>
                        </a:solidFill>
                        <a:effectLst/>
                        <a:latin typeface="Times New Roman" panose="02020603050405020304" pitchFamily="18" charset="0"/>
                      </a:endParaRPr>
                    </a:p>
                  </a:txBody>
                  <a:tcPr marL="8349" marR="8349" marT="8349" marB="0" anchor="ctr"/>
                </a:tc>
                <a:extLst>
                  <a:ext uri="{0D108BD9-81ED-4DB2-BD59-A6C34878D82A}">
                    <a16:rowId xmlns:a16="http://schemas.microsoft.com/office/drawing/2014/main" val="3750907019"/>
                  </a:ext>
                </a:extLst>
              </a:tr>
              <a:tr h="432912">
                <a:tc>
                  <a:txBody>
                    <a:bodyPr/>
                    <a:lstStyle/>
                    <a:p>
                      <a:pPr algn="ctr" fontAlgn="ctr"/>
                      <a:r>
                        <a:rPr lang="en-US" sz="1700" b="1" u="none" strike="noStrike">
                          <a:solidFill>
                            <a:srgbClr val="000000"/>
                          </a:solidFill>
                          <a:effectLst/>
                        </a:rPr>
                        <a:t>Government/other programs</a:t>
                      </a:r>
                      <a:endParaRPr lang="en-US" sz="1700" b="1" i="0" u="none" strike="noStrike">
                        <a:solidFill>
                          <a:srgbClr val="000000"/>
                        </a:solidFill>
                        <a:effectLst/>
                        <a:latin typeface="Times New Roman" panose="02020603050405020304" pitchFamily="18" charset="0"/>
                      </a:endParaRPr>
                    </a:p>
                  </a:txBody>
                  <a:tcPr marL="8349" marR="8349" marT="8349" marB="0" anchor="ctr"/>
                </a:tc>
                <a:tc>
                  <a:txBody>
                    <a:bodyPr/>
                    <a:lstStyle/>
                    <a:p>
                      <a:pPr algn="ctr" fontAlgn="ctr"/>
                      <a:r>
                        <a:rPr lang="en-US" sz="1700" b="0" u="none" strike="noStrike">
                          <a:solidFill>
                            <a:srgbClr val="000000"/>
                          </a:solidFill>
                          <a:effectLst/>
                        </a:rPr>
                        <a:t> </a:t>
                      </a:r>
                      <a:endParaRPr lang="en-US" sz="1700" b="0" i="0" u="none" strike="noStrike">
                        <a:solidFill>
                          <a:srgbClr val="000000"/>
                        </a:solidFill>
                        <a:effectLst/>
                        <a:latin typeface="Times New Roman" panose="02020603050405020304" pitchFamily="18" charset="0"/>
                      </a:endParaRPr>
                    </a:p>
                  </a:txBody>
                  <a:tcPr marL="8349" marR="8349" marT="8349" marB="0" anchor="ctr"/>
                </a:tc>
                <a:tc>
                  <a:txBody>
                    <a:bodyPr/>
                    <a:lstStyle/>
                    <a:p>
                      <a:pPr algn="ctr" fontAlgn="ctr"/>
                      <a:r>
                        <a:rPr lang="en-US" sz="1700" b="0" u="none" strike="noStrike">
                          <a:solidFill>
                            <a:srgbClr val="000000"/>
                          </a:solidFill>
                          <a:effectLst/>
                        </a:rPr>
                        <a:t> </a:t>
                      </a:r>
                      <a:endParaRPr lang="en-US" sz="1700" b="0" i="0" u="none" strike="noStrike">
                        <a:solidFill>
                          <a:srgbClr val="000000"/>
                        </a:solidFill>
                        <a:effectLst/>
                        <a:latin typeface="Times New Roman" panose="02020603050405020304" pitchFamily="18" charset="0"/>
                      </a:endParaRPr>
                    </a:p>
                  </a:txBody>
                  <a:tcPr marL="8349" marR="8349" marT="8349" marB="0" anchor="ctr"/>
                </a:tc>
                <a:tc>
                  <a:txBody>
                    <a:bodyPr/>
                    <a:lstStyle/>
                    <a:p>
                      <a:pPr algn="ctr" fontAlgn="ctr"/>
                      <a:r>
                        <a:rPr lang="en-US" sz="1700" b="0" u="none" strike="noStrike">
                          <a:solidFill>
                            <a:srgbClr val="000000"/>
                          </a:solidFill>
                          <a:effectLst/>
                        </a:rPr>
                        <a:t> </a:t>
                      </a:r>
                      <a:endParaRPr lang="en-US" sz="1700" b="0" i="0" u="none" strike="noStrike">
                        <a:solidFill>
                          <a:srgbClr val="000000"/>
                        </a:solidFill>
                        <a:effectLst/>
                        <a:latin typeface="Times New Roman" panose="02020603050405020304" pitchFamily="18" charset="0"/>
                      </a:endParaRPr>
                    </a:p>
                  </a:txBody>
                  <a:tcPr marL="8349" marR="8349" marT="8349" marB="0" anchor="ctr"/>
                </a:tc>
                <a:tc>
                  <a:txBody>
                    <a:bodyPr/>
                    <a:lstStyle/>
                    <a:p>
                      <a:pPr algn="l" fontAlgn="ctr"/>
                      <a:r>
                        <a:rPr lang="en-US" sz="1700" b="0" u="none" strike="noStrike">
                          <a:solidFill>
                            <a:srgbClr val="000000"/>
                          </a:solidFill>
                          <a:effectLst/>
                        </a:rPr>
                        <a:t> </a:t>
                      </a:r>
                      <a:endParaRPr lang="en-US" sz="1700" b="0" i="0" u="none" strike="noStrike">
                        <a:solidFill>
                          <a:srgbClr val="000000"/>
                        </a:solidFill>
                        <a:effectLst/>
                        <a:latin typeface="Times New Roman" panose="02020603050405020304" pitchFamily="18" charset="0"/>
                      </a:endParaRPr>
                    </a:p>
                  </a:txBody>
                  <a:tcPr marL="8349" marR="8349" marT="8349" marB="0" anchor="ctr"/>
                </a:tc>
                <a:extLst>
                  <a:ext uri="{0D108BD9-81ED-4DB2-BD59-A6C34878D82A}">
                    <a16:rowId xmlns:a16="http://schemas.microsoft.com/office/drawing/2014/main" val="106278385"/>
                  </a:ext>
                </a:extLst>
              </a:tr>
              <a:tr h="511269">
                <a:tc>
                  <a:txBody>
                    <a:bodyPr/>
                    <a:lstStyle/>
                    <a:p>
                      <a:pPr algn="l" fontAlgn="ctr"/>
                      <a:r>
                        <a:rPr lang="en-US" sz="1700" b="0" u="none" strike="noStrike" dirty="0">
                          <a:solidFill>
                            <a:srgbClr val="000000"/>
                          </a:solidFill>
                          <a:effectLst/>
                        </a:rPr>
                        <a:t>Cost-share program </a:t>
                      </a:r>
                      <a:endParaRPr lang="en-US" sz="1700" b="0" i="0" u="none" strike="noStrike" dirty="0">
                        <a:solidFill>
                          <a:srgbClr val="000000"/>
                        </a:solidFill>
                        <a:effectLst/>
                        <a:latin typeface="Times New Roman" panose="02020603050405020304" pitchFamily="18" charset="0"/>
                      </a:endParaRPr>
                    </a:p>
                  </a:txBody>
                  <a:tcPr marL="8349" marR="8349" marT="8349" marB="0" anchor="ctr"/>
                </a:tc>
                <a:tc>
                  <a:txBody>
                    <a:bodyPr/>
                    <a:lstStyle/>
                    <a:p>
                      <a:pPr algn="ctr" fontAlgn="ctr"/>
                      <a:r>
                        <a:rPr lang="en-US" sz="1700" b="0" u="none" strike="noStrike">
                          <a:solidFill>
                            <a:srgbClr val="000000"/>
                          </a:solidFill>
                          <a:effectLst/>
                        </a:rPr>
                        <a:t>$ 0 - 39.98</a:t>
                      </a:r>
                      <a:endParaRPr lang="en-US" sz="1700" b="0" i="0" u="none" strike="noStrike">
                        <a:solidFill>
                          <a:srgbClr val="000000"/>
                        </a:solidFill>
                        <a:effectLst/>
                        <a:latin typeface="Times New Roman" panose="02020603050405020304" pitchFamily="18" charset="0"/>
                      </a:endParaRPr>
                    </a:p>
                  </a:txBody>
                  <a:tcPr marL="8349" marR="8349" marT="8349" marB="0" anchor="ctr"/>
                </a:tc>
                <a:tc>
                  <a:txBody>
                    <a:bodyPr/>
                    <a:lstStyle/>
                    <a:p>
                      <a:pPr algn="ctr" fontAlgn="ctr"/>
                      <a:r>
                        <a:rPr lang="en-US" sz="1700" b="0" u="none" strike="noStrike">
                          <a:solidFill>
                            <a:srgbClr val="000000"/>
                          </a:solidFill>
                          <a:effectLst/>
                        </a:rPr>
                        <a:t>$11.73 </a:t>
                      </a:r>
                      <a:endParaRPr lang="en-US" sz="1700" b="0" i="0" u="none" strike="noStrike">
                        <a:solidFill>
                          <a:srgbClr val="000000"/>
                        </a:solidFill>
                        <a:effectLst/>
                        <a:latin typeface="Times New Roman" panose="02020603050405020304" pitchFamily="18" charset="0"/>
                      </a:endParaRPr>
                    </a:p>
                  </a:txBody>
                  <a:tcPr marL="8349" marR="8349" marT="8349" marB="0" anchor="ctr"/>
                </a:tc>
                <a:tc>
                  <a:txBody>
                    <a:bodyPr/>
                    <a:lstStyle/>
                    <a:p>
                      <a:pPr algn="ctr" fontAlgn="ctr"/>
                      <a:r>
                        <a:rPr lang="en-US" sz="1700" b="0" u="none" strike="noStrike">
                          <a:solidFill>
                            <a:srgbClr val="000000"/>
                          </a:solidFill>
                          <a:effectLst/>
                        </a:rPr>
                        <a:t> </a:t>
                      </a:r>
                      <a:endParaRPr lang="en-US" sz="1700" b="0" i="0" u="none" strike="noStrike">
                        <a:solidFill>
                          <a:srgbClr val="000000"/>
                        </a:solidFill>
                        <a:effectLst/>
                        <a:latin typeface="Times New Roman" panose="02020603050405020304" pitchFamily="18" charset="0"/>
                      </a:endParaRPr>
                    </a:p>
                  </a:txBody>
                  <a:tcPr marL="8349" marR="8349" marT="8349" marB="0" anchor="ctr"/>
                </a:tc>
                <a:tc>
                  <a:txBody>
                    <a:bodyPr/>
                    <a:lstStyle/>
                    <a:p>
                      <a:pPr algn="l" fontAlgn="ctr"/>
                      <a:r>
                        <a:rPr lang="en-US" sz="1700" b="0" u="none" strike="noStrike">
                          <a:solidFill>
                            <a:srgbClr val="000000"/>
                          </a:solidFill>
                          <a:effectLst/>
                        </a:rPr>
                        <a:t>Plestina et.al 2020 - Cover crops use in Midwestern US agriculture: perceived benefits and net returns </a:t>
                      </a:r>
                      <a:endParaRPr lang="en-US" sz="1700" b="0" i="0" u="none" strike="noStrike">
                        <a:solidFill>
                          <a:srgbClr val="000000"/>
                        </a:solidFill>
                        <a:effectLst/>
                        <a:latin typeface="Times New Roman" panose="02020603050405020304" pitchFamily="18" charset="0"/>
                      </a:endParaRPr>
                    </a:p>
                  </a:txBody>
                  <a:tcPr marL="8349" marR="8349" marT="8349" marB="0" anchor="ctr"/>
                </a:tc>
                <a:extLst>
                  <a:ext uri="{0D108BD9-81ED-4DB2-BD59-A6C34878D82A}">
                    <a16:rowId xmlns:a16="http://schemas.microsoft.com/office/drawing/2014/main" val="1583990083"/>
                  </a:ext>
                </a:extLst>
              </a:tr>
              <a:tr h="511269">
                <a:tc>
                  <a:txBody>
                    <a:bodyPr/>
                    <a:lstStyle/>
                    <a:p>
                      <a:pPr algn="l" fontAlgn="ctr"/>
                      <a:r>
                        <a:rPr lang="en-US" sz="1700" b="0" u="none" strike="noStrike">
                          <a:solidFill>
                            <a:srgbClr val="000000"/>
                          </a:solidFill>
                          <a:effectLst/>
                        </a:rPr>
                        <a:t>Federal or state incentive payments received</a:t>
                      </a:r>
                      <a:endParaRPr lang="en-US" sz="1700" b="0" i="0" u="none" strike="noStrike">
                        <a:solidFill>
                          <a:srgbClr val="000000"/>
                        </a:solidFill>
                        <a:effectLst/>
                        <a:latin typeface="Times New Roman" panose="02020603050405020304" pitchFamily="18" charset="0"/>
                      </a:endParaRPr>
                    </a:p>
                  </a:txBody>
                  <a:tcPr marL="8349" marR="8349" marT="8349" marB="0" anchor="ctr"/>
                </a:tc>
                <a:tc>
                  <a:txBody>
                    <a:bodyPr/>
                    <a:lstStyle/>
                    <a:p>
                      <a:pPr algn="ctr" fontAlgn="ctr"/>
                      <a:r>
                        <a:rPr lang="en-US" sz="1700" b="0" u="none" strike="noStrike" dirty="0">
                          <a:solidFill>
                            <a:srgbClr val="000000"/>
                          </a:solidFill>
                          <a:effectLst/>
                        </a:rPr>
                        <a:t> </a:t>
                      </a:r>
                      <a:endParaRPr lang="en-US" sz="1700" b="0" i="0" u="none" strike="noStrike" dirty="0">
                        <a:solidFill>
                          <a:srgbClr val="000000"/>
                        </a:solidFill>
                        <a:effectLst/>
                        <a:latin typeface="Times New Roman" panose="02020603050405020304" pitchFamily="18" charset="0"/>
                      </a:endParaRPr>
                    </a:p>
                  </a:txBody>
                  <a:tcPr marL="8349" marR="8349" marT="8349" marB="0" anchor="ctr"/>
                </a:tc>
                <a:tc>
                  <a:txBody>
                    <a:bodyPr/>
                    <a:lstStyle/>
                    <a:p>
                      <a:pPr algn="ctr" fontAlgn="ctr"/>
                      <a:r>
                        <a:rPr lang="en-US" sz="1700" b="0" u="none" strike="noStrike">
                          <a:solidFill>
                            <a:srgbClr val="000000"/>
                          </a:solidFill>
                          <a:effectLst/>
                        </a:rPr>
                        <a:t>$50.00 </a:t>
                      </a:r>
                      <a:endParaRPr lang="en-US" sz="1700" b="0" i="0" u="none" strike="noStrike">
                        <a:solidFill>
                          <a:srgbClr val="000000"/>
                        </a:solidFill>
                        <a:effectLst/>
                        <a:latin typeface="Times New Roman" panose="02020603050405020304" pitchFamily="18" charset="0"/>
                      </a:endParaRPr>
                    </a:p>
                  </a:txBody>
                  <a:tcPr marL="8349" marR="8349" marT="8349" marB="0" anchor="ctr"/>
                </a:tc>
                <a:tc>
                  <a:txBody>
                    <a:bodyPr/>
                    <a:lstStyle/>
                    <a:p>
                      <a:pPr algn="ctr" fontAlgn="ctr"/>
                      <a:r>
                        <a:rPr lang="en-US" sz="1700" b="0" u="none" strike="noStrike">
                          <a:solidFill>
                            <a:srgbClr val="000000"/>
                          </a:solidFill>
                          <a:effectLst/>
                        </a:rPr>
                        <a:t> </a:t>
                      </a:r>
                      <a:endParaRPr lang="en-US" sz="1700" b="0" i="0" u="none" strike="noStrike">
                        <a:solidFill>
                          <a:srgbClr val="000000"/>
                        </a:solidFill>
                        <a:effectLst/>
                        <a:latin typeface="Times New Roman" panose="02020603050405020304" pitchFamily="18" charset="0"/>
                      </a:endParaRPr>
                    </a:p>
                  </a:txBody>
                  <a:tcPr marL="8349" marR="8349" marT="8349" marB="0" anchor="ctr"/>
                </a:tc>
                <a:tc>
                  <a:txBody>
                    <a:bodyPr/>
                    <a:lstStyle/>
                    <a:p>
                      <a:pPr algn="l" fontAlgn="ctr"/>
                      <a:r>
                        <a:rPr lang="en-US" sz="1700" b="0" u="none" strike="noStrike">
                          <a:solidFill>
                            <a:srgbClr val="000000"/>
                          </a:solidFill>
                          <a:effectLst/>
                        </a:rPr>
                        <a:t>SARE: Cover Crop Economics: Opportunities to Improve Your Bottom Line in Row Crops</a:t>
                      </a:r>
                      <a:endParaRPr lang="en-US" sz="1700" b="0" i="0" u="none" strike="noStrike">
                        <a:solidFill>
                          <a:srgbClr val="000000"/>
                        </a:solidFill>
                        <a:effectLst/>
                        <a:latin typeface="Times New Roman" panose="02020603050405020304" pitchFamily="18" charset="0"/>
                      </a:endParaRPr>
                    </a:p>
                  </a:txBody>
                  <a:tcPr marL="8349" marR="8349" marT="8349" marB="0" anchor="ctr"/>
                </a:tc>
                <a:extLst>
                  <a:ext uri="{0D108BD9-81ED-4DB2-BD59-A6C34878D82A}">
                    <a16:rowId xmlns:a16="http://schemas.microsoft.com/office/drawing/2014/main" val="2458487376"/>
                  </a:ext>
                </a:extLst>
              </a:tr>
              <a:tr h="556314">
                <a:tc>
                  <a:txBody>
                    <a:bodyPr/>
                    <a:lstStyle/>
                    <a:p>
                      <a:pPr algn="ctr" fontAlgn="ctr"/>
                      <a:r>
                        <a:rPr lang="en-US" sz="1700" b="1" u="none" strike="noStrike" dirty="0">
                          <a:solidFill>
                            <a:srgbClr val="000000"/>
                          </a:solidFill>
                          <a:effectLst/>
                        </a:rPr>
                        <a:t>Following cash crop yield changes</a:t>
                      </a:r>
                      <a:endParaRPr lang="en-US" sz="1700" b="1" i="0" u="none" strike="noStrike" dirty="0">
                        <a:solidFill>
                          <a:srgbClr val="000000"/>
                        </a:solidFill>
                        <a:effectLst/>
                        <a:latin typeface="Times New Roman" panose="02020603050405020304" pitchFamily="18" charset="0"/>
                      </a:endParaRPr>
                    </a:p>
                  </a:txBody>
                  <a:tcPr marL="8349" marR="8349" marT="8349" marB="0" anchor="ctr"/>
                </a:tc>
                <a:tc>
                  <a:txBody>
                    <a:bodyPr/>
                    <a:lstStyle/>
                    <a:p>
                      <a:pPr algn="ctr" fontAlgn="ctr"/>
                      <a:r>
                        <a:rPr lang="en-US" sz="1700" b="1" u="none" strike="noStrike">
                          <a:solidFill>
                            <a:srgbClr val="000000"/>
                          </a:solidFill>
                          <a:effectLst/>
                        </a:rPr>
                        <a:t> </a:t>
                      </a:r>
                      <a:endParaRPr lang="en-US" sz="1700" b="1" i="0" u="none" strike="noStrike">
                        <a:solidFill>
                          <a:srgbClr val="000000"/>
                        </a:solidFill>
                        <a:effectLst/>
                        <a:latin typeface="Times New Roman" panose="02020603050405020304" pitchFamily="18" charset="0"/>
                      </a:endParaRPr>
                    </a:p>
                  </a:txBody>
                  <a:tcPr marL="8349" marR="8349" marT="8349" marB="0" anchor="ctr"/>
                </a:tc>
                <a:tc>
                  <a:txBody>
                    <a:bodyPr/>
                    <a:lstStyle/>
                    <a:p>
                      <a:pPr algn="ctr" fontAlgn="ctr"/>
                      <a:r>
                        <a:rPr lang="en-US" sz="1700" b="1" u="none" strike="noStrike">
                          <a:solidFill>
                            <a:srgbClr val="000000"/>
                          </a:solidFill>
                          <a:effectLst/>
                        </a:rPr>
                        <a:t> </a:t>
                      </a:r>
                      <a:endParaRPr lang="en-US" sz="1700" b="1" i="0" u="none" strike="noStrike">
                        <a:solidFill>
                          <a:srgbClr val="000000"/>
                        </a:solidFill>
                        <a:effectLst/>
                        <a:latin typeface="Times New Roman" panose="02020603050405020304" pitchFamily="18" charset="0"/>
                      </a:endParaRPr>
                    </a:p>
                  </a:txBody>
                  <a:tcPr marL="8349" marR="8349" marT="8349" marB="0" anchor="ctr"/>
                </a:tc>
                <a:tc>
                  <a:txBody>
                    <a:bodyPr/>
                    <a:lstStyle/>
                    <a:p>
                      <a:pPr algn="l" fontAlgn="b"/>
                      <a:r>
                        <a:rPr lang="en-US" sz="1700" b="0" u="none" strike="noStrike">
                          <a:solidFill>
                            <a:srgbClr val="000000"/>
                          </a:solidFill>
                          <a:effectLst/>
                        </a:rPr>
                        <a:t> </a:t>
                      </a:r>
                      <a:endParaRPr lang="en-US" sz="1700" b="0" i="0" u="none" strike="noStrike">
                        <a:solidFill>
                          <a:srgbClr val="000000"/>
                        </a:solidFill>
                        <a:effectLst/>
                        <a:latin typeface="Times New Roman" panose="02020603050405020304" pitchFamily="18" charset="0"/>
                      </a:endParaRPr>
                    </a:p>
                  </a:txBody>
                  <a:tcPr marL="8349" marR="8349" marT="8349" marB="0" anchor="b"/>
                </a:tc>
                <a:tc>
                  <a:txBody>
                    <a:bodyPr/>
                    <a:lstStyle/>
                    <a:p>
                      <a:pPr algn="l" fontAlgn="ctr"/>
                      <a:r>
                        <a:rPr lang="en-US" sz="1700" b="0" u="none" strike="noStrike">
                          <a:solidFill>
                            <a:srgbClr val="000000"/>
                          </a:solidFill>
                          <a:effectLst/>
                        </a:rPr>
                        <a:t> </a:t>
                      </a:r>
                      <a:endParaRPr lang="en-US" sz="1700" b="0" i="0" u="none" strike="noStrike">
                        <a:solidFill>
                          <a:srgbClr val="000000"/>
                        </a:solidFill>
                        <a:effectLst/>
                        <a:latin typeface="Times New Roman" panose="02020603050405020304" pitchFamily="18" charset="0"/>
                      </a:endParaRPr>
                    </a:p>
                  </a:txBody>
                  <a:tcPr marL="8349" marR="8349" marT="8349" marB="0" anchor="ctr"/>
                </a:tc>
                <a:extLst>
                  <a:ext uri="{0D108BD9-81ED-4DB2-BD59-A6C34878D82A}">
                    <a16:rowId xmlns:a16="http://schemas.microsoft.com/office/drawing/2014/main" val="1179741649"/>
                  </a:ext>
                </a:extLst>
              </a:tr>
              <a:tr h="511269">
                <a:tc>
                  <a:txBody>
                    <a:bodyPr/>
                    <a:lstStyle/>
                    <a:p>
                      <a:pPr algn="l" fontAlgn="ctr"/>
                      <a:r>
                        <a:rPr lang="en-US" sz="1700" b="0" u="none" strike="noStrike">
                          <a:solidFill>
                            <a:srgbClr val="000000"/>
                          </a:solidFill>
                          <a:effectLst/>
                        </a:rPr>
                        <a:t> </a:t>
                      </a:r>
                      <a:endParaRPr lang="en-US" sz="1700" b="0" i="0" u="none" strike="noStrike">
                        <a:solidFill>
                          <a:srgbClr val="000000"/>
                        </a:solidFill>
                        <a:effectLst/>
                        <a:latin typeface="Times New Roman" panose="02020603050405020304" pitchFamily="18" charset="0"/>
                      </a:endParaRPr>
                    </a:p>
                  </a:txBody>
                  <a:tcPr marL="8349" marR="8349" marT="8349" marB="0" anchor="ctr"/>
                </a:tc>
                <a:tc>
                  <a:txBody>
                    <a:bodyPr/>
                    <a:lstStyle/>
                    <a:p>
                      <a:pPr algn="ctr" fontAlgn="ctr"/>
                      <a:r>
                        <a:rPr lang="en-US" sz="1700" b="0" u="none" strike="noStrike">
                          <a:solidFill>
                            <a:srgbClr val="000000"/>
                          </a:solidFill>
                          <a:effectLst/>
                        </a:rPr>
                        <a:t> </a:t>
                      </a:r>
                      <a:endParaRPr lang="en-US" sz="1700" b="0" i="0" u="none" strike="noStrike">
                        <a:solidFill>
                          <a:srgbClr val="000000"/>
                        </a:solidFill>
                        <a:effectLst/>
                        <a:latin typeface="Times New Roman" panose="02020603050405020304" pitchFamily="18" charset="0"/>
                      </a:endParaRPr>
                    </a:p>
                  </a:txBody>
                  <a:tcPr marL="8349" marR="8349" marT="8349" marB="0" anchor="ctr"/>
                </a:tc>
                <a:tc>
                  <a:txBody>
                    <a:bodyPr/>
                    <a:lstStyle/>
                    <a:p>
                      <a:pPr algn="ctr" fontAlgn="ctr"/>
                      <a:r>
                        <a:rPr lang="en-US" sz="1700" b="0" u="none" strike="noStrike">
                          <a:solidFill>
                            <a:srgbClr val="000000"/>
                          </a:solidFill>
                          <a:effectLst/>
                        </a:rPr>
                        <a:t>$12.95 </a:t>
                      </a:r>
                      <a:endParaRPr lang="en-US" sz="1700" b="0" i="0" u="none" strike="noStrike">
                        <a:solidFill>
                          <a:srgbClr val="000000"/>
                        </a:solidFill>
                        <a:effectLst/>
                        <a:latin typeface="Times New Roman" panose="02020603050405020304" pitchFamily="18" charset="0"/>
                      </a:endParaRPr>
                    </a:p>
                  </a:txBody>
                  <a:tcPr marL="8349" marR="8349" marT="8349" marB="0" anchor="ctr"/>
                </a:tc>
                <a:tc>
                  <a:txBody>
                    <a:bodyPr/>
                    <a:lstStyle/>
                    <a:p>
                      <a:pPr algn="l" fontAlgn="b"/>
                      <a:r>
                        <a:rPr lang="en-US" sz="1700" b="0" u="none" strike="noStrike">
                          <a:solidFill>
                            <a:srgbClr val="000000"/>
                          </a:solidFill>
                          <a:effectLst/>
                        </a:rPr>
                        <a:t> </a:t>
                      </a:r>
                      <a:endParaRPr lang="en-US" sz="1700" b="0" i="0" u="none" strike="noStrike">
                        <a:solidFill>
                          <a:srgbClr val="000000"/>
                        </a:solidFill>
                        <a:effectLst/>
                        <a:latin typeface="Times New Roman" panose="02020603050405020304" pitchFamily="18" charset="0"/>
                      </a:endParaRPr>
                    </a:p>
                  </a:txBody>
                  <a:tcPr marL="8349" marR="8349" marT="8349" marB="0" anchor="b"/>
                </a:tc>
                <a:tc>
                  <a:txBody>
                    <a:bodyPr/>
                    <a:lstStyle/>
                    <a:p>
                      <a:pPr algn="l" fontAlgn="ctr"/>
                      <a:r>
                        <a:rPr lang="en-US" sz="1700" b="0" u="none" strike="noStrike">
                          <a:solidFill>
                            <a:srgbClr val="000000"/>
                          </a:solidFill>
                          <a:effectLst/>
                        </a:rPr>
                        <a:t>Case Study: Larry, Adam, and Beth Thorndyke, Thorndyke Farms, IL (Jul 2019)</a:t>
                      </a:r>
                      <a:endParaRPr lang="en-US" sz="1700" b="0" i="0" u="none" strike="noStrike">
                        <a:solidFill>
                          <a:srgbClr val="000000"/>
                        </a:solidFill>
                        <a:effectLst/>
                        <a:latin typeface="Times New Roman" panose="02020603050405020304" pitchFamily="18" charset="0"/>
                      </a:endParaRPr>
                    </a:p>
                  </a:txBody>
                  <a:tcPr marL="8349" marR="8349" marT="8349" marB="0" anchor="ctr"/>
                </a:tc>
                <a:extLst>
                  <a:ext uri="{0D108BD9-81ED-4DB2-BD59-A6C34878D82A}">
                    <a16:rowId xmlns:a16="http://schemas.microsoft.com/office/drawing/2014/main" val="3855407994"/>
                  </a:ext>
                </a:extLst>
              </a:tr>
              <a:tr h="511269">
                <a:tc>
                  <a:txBody>
                    <a:bodyPr/>
                    <a:lstStyle/>
                    <a:p>
                      <a:pPr algn="l" fontAlgn="ctr"/>
                      <a:r>
                        <a:rPr lang="en-US" sz="1700" b="0" u="none" strike="noStrike" dirty="0">
                          <a:solidFill>
                            <a:srgbClr val="000000"/>
                          </a:solidFill>
                          <a:effectLst/>
                        </a:rPr>
                        <a:t> Yield due to soil health practices + variable rate nitrogen</a:t>
                      </a:r>
                      <a:endParaRPr lang="en-US" sz="1700" b="0" i="0" u="none" strike="noStrike" dirty="0">
                        <a:solidFill>
                          <a:srgbClr val="000000"/>
                        </a:solidFill>
                        <a:effectLst/>
                        <a:latin typeface="Times New Roman" panose="02020603050405020304" pitchFamily="18" charset="0"/>
                      </a:endParaRPr>
                    </a:p>
                  </a:txBody>
                  <a:tcPr marL="8349" marR="8349" marT="8349" marB="0" anchor="ctr"/>
                </a:tc>
                <a:tc>
                  <a:txBody>
                    <a:bodyPr/>
                    <a:lstStyle/>
                    <a:p>
                      <a:pPr algn="ctr" fontAlgn="ctr"/>
                      <a:r>
                        <a:rPr lang="en-US" sz="1700" b="0" u="none" strike="noStrike">
                          <a:solidFill>
                            <a:srgbClr val="000000"/>
                          </a:solidFill>
                          <a:effectLst/>
                        </a:rPr>
                        <a:t> </a:t>
                      </a:r>
                      <a:endParaRPr lang="en-US" sz="1700" b="0" i="0" u="none" strike="noStrike">
                        <a:solidFill>
                          <a:srgbClr val="000000"/>
                        </a:solidFill>
                        <a:effectLst/>
                        <a:latin typeface="Times New Roman" panose="02020603050405020304" pitchFamily="18" charset="0"/>
                      </a:endParaRPr>
                    </a:p>
                  </a:txBody>
                  <a:tcPr marL="8349" marR="8349" marT="8349" marB="0" anchor="ctr"/>
                </a:tc>
                <a:tc>
                  <a:txBody>
                    <a:bodyPr/>
                    <a:lstStyle/>
                    <a:p>
                      <a:pPr algn="ctr" fontAlgn="ctr"/>
                      <a:r>
                        <a:rPr lang="en-US" sz="1700" b="0" u="none" strike="noStrike">
                          <a:solidFill>
                            <a:srgbClr val="000000"/>
                          </a:solidFill>
                          <a:effectLst/>
                        </a:rPr>
                        <a:t>$ 72.00</a:t>
                      </a:r>
                      <a:endParaRPr lang="en-US" sz="1700" b="0" i="0" u="none" strike="noStrike">
                        <a:solidFill>
                          <a:srgbClr val="000000"/>
                        </a:solidFill>
                        <a:effectLst/>
                        <a:latin typeface="Times New Roman" panose="02020603050405020304" pitchFamily="18" charset="0"/>
                      </a:endParaRPr>
                    </a:p>
                  </a:txBody>
                  <a:tcPr marL="8349" marR="8349" marT="8349" marB="0" anchor="ctr"/>
                </a:tc>
                <a:tc>
                  <a:txBody>
                    <a:bodyPr/>
                    <a:lstStyle/>
                    <a:p>
                      <a:pPr algn="l" fontAlgn="b"/>
                      <a:r>
                        <a:rPr lang="en-US" sz="1700" b="0" u="none" strike="noStrike">
                          <a:solidFill>
                            <a:srgbClr val="000000"/>
                          </a:solidFill>
                          <a:effectLst/>
                        </a:rPr>
                        <a:t> </a:t>
                      </a:r>
                      <a:endParaRPr lang="en-US" sz="1700" b="0" i="0" u="none" strike="noStrike">
                        <a:solidFill>
                          <a:srgbClr val="000000"/>
                        </a:solidFill>
                        <a:effectLst/>
                        <a:latin typeface="Times New Roman" panose="02020603050405020304" pitchFamily="18" charset="0"/>
                      </a:endParaRPr>
                    </a:p>
                  </a:txBody>
                  <a:tcPr marL="8349" marR="8349" marT="8349" marB="0" anchor="b"/>
                </a:tc>
                <a:tc>
                  <a:txBody>
                    <a:bodyPr/>
                    <a:lstStyle/>
                    <a:p>
                      <a:pPr algn="l" fontAlgn="ctr"/>
                      <a:r>
                        <a:rPr lang="en-US" sz="1700" b="0" u="none" strike="noStrike">
                          <a:solidFill>
                            <a:srgbClr val="000000"/>
                          </a:solidFill>
                          <a:effectLst/>
                        </a:rPr>
                        <a:t>Case Study: Jay Swede, Gary Swede Farm LLC, NY (Jul 2019)</a:t>
                      </a:r>
                      <a:endParaRPr lang="en-US" sz="1700" b="0" i="0" u="none" strike="noStrike">
                        <a:solidFill>
                          <a:srgbClr val="000000"/>
                        </a:solidFill>
                        <a:effectLst/>
                        <a:latin typeface="Times New Roman" panose="02020603050405020304" pitchFamily="18" charset="0"/>
                      </a:endParaRPr>
                    </a:p>
                  </a:txBody>
                  <a:tcPr marL="8349" marR="8349" marT="8349" marB="0" anchor="ctr"/>
                </a:tc>
                <a:extLst>
                  <a:ext uri="{0D108BD9-81ED-4DB2-BD59-A6C34878D82A}">
                    <a16:rowId xmlns:a16="http://schemas.microsoft.com/office/drawing/2014/main" val="733832596"/>
                  </a:ext>
                </a:extLst>
              </a:tr>
              <a:tr h="432912">
                <a:tc>
                  <a:txBody>
                    <a:bodyPr/>
                    <a:lstStyle/>
                    <a:p>
                      <a:pPr algn="l" fontAlgn="ctr"/>
                      <a:r>
                        <a:rPr lang="en-US" sz="1700" b="0" u="none" strike="noStrike" dirty="0">
                          <a:solidFill>
                            <a:srgbClr val="000000"/>
                          </a:solidFill>
                          <a:effectLst/>
                        </a:rPr>
                        <a:t>Yield due to soil health practices </a:t>
                      </a:r>
                      <a:endParaRPr lang="en-US" sz="1700" b="0" i="0" u="none" strike="noStrike" dirty="0">
                        <a:solidFill>
                          <a:srgbClr val="000000"/>
                        </a:solidFill>
                        <a:effectLst/>
                        <a:latin typeface="Times New Roman" panose="02020603050405020304" pitchFamily="18" charset="0"/>
                      </a:endParaRPr>
                    </a:p>
                  </a:txBody>
                  <a:tcPr marL="8349" marR="8349" marT="8349" marB="0" anchor="ctr"/>
                </a:tc>
                <a:tc>
                  <a:txBody>
                    <a:bodyPr/>
                    <a:lstStyle/>
                    <a:p>
                      <a:pPr algn="ctr" fontAlgn="ctr"/>
                      <a:r>
                        <a:rPr lang="en-US" sz="1700" b="0" u="none" strike="noStrike">
                          <a:solidFill>
                            <a:srgbClr val="000000"/>
                          </a:solidFill>
                          <a:effectLst/>
                        </a:rPr>
                        <a:t> </a:t>
                      </a:r>
                      <a:endParaRPr lang="en-US" sz="1700" b="0" i="0" u="none" strike="noStrike">
                        <a:solidFill>
                          <a:srgbClr val="000000"/>
                        </a:solidFill>
                        <a:effectLst/>
                        <a:latin typeface="Times New Roman" panose="02020603050405020304" pitchFamily="18" charset="0"/>
                      </a:endParaRPr>
                    </a:p>
                  </a:txBody>
                  <a:tcPr marL="8349" marR="8349" marT="8349" marB="0" anchor="ctr"/>
                </a:tc>
                <a:tc>
                  <a:txBody>
                    <a:bodyPr/>
                    <a:lstStyle/>
                    <a:p>
                      <a:pPr algn="ctr" fontAlgn="ctr"/>
                      <a:r>
                        <a:rPr lang="en-US" sz="1700" b="0" u="none" strike="noStrike">
                          <a:solidFill>
                            <a:srgbClr val="000000"/>
                          </a:solidFill>
                          <a:effectLst/>
                        </a:rPr>
                        <a:t>$ 142.00 </a:t>
                      </a:r>
                      <a:endParaRPr lang="en-US" sz="1700" b="0" i="0" u="none" strike="noStrike">
                        <a:solidFill>
                          <a:srgbClr val="000000"/>
                        </a:solidFill>
                        <a:effectLst/>
                        <a:latin typeface="Times New Roman" panose="02020603050405020304" pitchFamily="18" charset="0"/>
                      </a:endParaRPr>
                    </a:p>
                  </a:txBody>
                  <a:tcPr marL="8349" marR="8349" marT="8349" marB="0" anchor="ctr"/>
                </a:tc>
                <a:tc>
                  <a:txBody>
                    <a:bodyPr/>
                    <a:lstStyle/>
                    <a:p>
                      <a:pPr algn="l" fontAlgn="b"/>
                      <a:r>
                        <a:rPr lang="en-US" sz="1700" b="0" u="none" strike="noStrike">
                          <a:solidFill>
                            <a:srgbClr val="000000"/>
                          </a:solidFill>
                          <a:effectLst/>
                        </a:rPr>
                        <a:t> </a:t>
                      </a:r>
                      <a:endParaRPr lang="en-US" sz="1700" b="0" i="0" u="none" strike="noStrike">
                        <a:solidFill>
                          <a:srgbClr val="000000"/>
                        </a:solidFill>
                        <a:effectLst/>
                        <a:latin typeface="Times New Roman" panose="02020603050405020304" pitchFamily="18" charset="0"/>
                      </a:endParaRPr>
                    </a:p>
                  </a:txBody>
                  <a:tcPr marL="8349" marR="8349" marT="8349" marB="0" anchor="b"/>
                </a:tc>
                <a:tc>
                  <a:txBody>
                    <a:bodyPr/>
                    <a:lstStyle/>
                    <a:p>
                      <a:pPr algn="l" fontAlgn="ctr"/>
                      <a:r>
                        <a:rPr lang="en-US" sz="1700" b="0" u="none" strike="noStrike">
                          <a:solidFill>
                            <a:srgbClr val="000000"/>
                          </a:solidFill>
                          <a:effectLst/>
                        </a:rPr>
                        <a:t>Case Study: Dan Lane, Homewood Farms, OH (Feb 2020)</a:t>
                      </a:r>
                      <a:endParaRPr lang="en-US" sz="1700" b="0" i="0" u="none" strike="noStrike">
                        <a:solidFill>
                          <a:srgbClr val="000000"/>
                        </a:solidFill>
                        <a:effectLst/>
                        <a:latin typeface="Times New Roman" panose="02020603050405020304" pitchFamily="18" charset="0"/>
                      </a:endParaRPr>
                    </a:p>
                  </a:txBody>
                  <a:tcPr marL="8349" marR="8349" marT="8349" marB="0" anchor="ctr"/>
                </a:tc>
                <a:extLst>
                  <a:ext uri="{0D108BD9-81ED-4DB2-BD59-A6C34878D82A}">
                    <a16:rowId xmlns:a16="http://schemas.microsoft.com/office/drawing/2014/main" val="1825116204"/>
                  </a:ext>
                </a:extLst>
              </a:tr>
              <a:tr h="432912">
                <a:tc>
                  <a:txBody>
                    <a:bodyPr/>
                    <a:lstStyle/>
                    <a:p>
                      <a:pPr algn="l" fontAlgn="ctr"/>
                      <a:r>
                        <a:rPr lang="en-US" sz="1700" b="0" u="none" strike="noStrike" dirty="0">
                          <a:solidFill>
                            <a:srgbClr val="000000"/>
                          </a:solidFill>
                          <a:effectLst/>
                        </a:rPr>
                        <a:t> Yield due to soil health practices </a:t>
                      </a:r>
                      <a:endParaRPr lang="en-US" sz="1700" b="0" i="0" u="none" strike="noStrike" dirty="0">
                        <a:solidFill>
                          <a:srgbClr val="000000"/>
                        </a:solidFill>
                        <a:effectLst/>
                        <a:latin typeface="Times New Roman" panose="02020603050405020304" pitchFamily="18" charset="0"/>
                      </a:endParaRPr>
                    </a:p>
                  </a:txBody>
                  <a:tcPr marL="8349" marR="8349" marT="8349" marB="0" anchor="ctr"/>
                </a:tc>
                <a:tc>
                  <a:txBody>
                    <a:bodyPr/>
                    <a:lstStyle/>
                    <a:p>
                      <a:pPr algn="ctr" fontAlgn="ctr"/>
                      <a:r>
                        <a:rPr lang="en-US" sz="1700" b="0" u="none" strike="noStrike">
                          <a:solidFill>
                            <a:srgbClr val="000000"/>
                          </a:solidFill>
                          <a:effectLst/>
                        </a:rPr>
                        <a:t> </a:t>
                      </a:r>
                      <a:endParaRPr lang="en-US" sz="1700" b="0" i="0" u="none" strike="noStrike">
                        <a:solidFill>
                          <a:srgbClr val="000000"/>
                        </a:solidFill>
                        <a:effectLst/>
                        <a:latin typeface="Times New Roman" panose="02020603050405020304" pitchFamily="18" charset="0"/>
                      </a:endParaRPr>
                    </a:p>
                  </a:txBody>
                  <a:tcPr marL="8349" marR="8349" marT="8349" marB="0" anchor="ctr"/>
                </a:tc>
                <a:tc>
                  <a:txBody>
                    <a:bodyPr/>
                    <a:lstStyle/>
                    <a:p>
                      <a:pPr algn="ctr" fontAlgn="ctr"/>
                      <a:r>
                        <a:rPr lang="en-US" sz="1700" b="0" u="none" strike="noStrike">
                          <a:solidFill>
                            <a:srgbClr val="000000"/>
                          </a:solidFill>
                          <a:effectLst/>
                        </a:rPr>
                        <a:t>$ 69.00 </a:t>
                      </a:r>
                      <a:endParaRPr lang="en-US" sz="1700" b="0" i="0" u="none" strike="noStrike">
                        <a:solidFill>
                          <a:srgbClr val="000000"/>
                        </a:solidFill>
                        <a:effectLst/>
                        <a:latin typeface="Times New Roman" panose="02020603050405020304" pitchFamily="18" charset="0"/>
                      </a:endParaRPr>
                    </a:p>
                  </a:txBody>
                  <a:tcPr marL="8349" marR="8349" marT="8349" marB="0" anchor="ctr"/>
                </a:tc>
                <a:tc>
                  <a:txBody>
                    <a:bodyPr/>
                    <a:lstStyle/>
                    <a:p>
                      <a:pPr algn="l" fontAlgn="b"/>
                      <a:r>
                        <a:rPr lang="en-US" sz="1700" b="0" u="none" strike="noStrike">
                          <a:solidFill>
                            <a:srgbClr val="000000"/>
                          </a:solidFill>
                          <a:effectLst/>
                        </a:rPr>
                        <a:t> </a:t>
                      </a:r>
                      <a:endParaRPr lang="en-US" sz="1700" b="0" i="0" u="none" strike="noStrike">
                        <a:solidFill>
                          <a:srgbClr val="000000"/>
                        </a:solidFill>
                        <a:effectLst/>
                        <a:latin typeface="Times New Roman" panose="02020603050405020304" pitchFamily="18" charset="0"/>
                      </a:endParaRPr>
                    </a:p>
                  </a:txBody>
                  <a:tcPr marL="8349" marR="8349" marT="8349" marB="0" anchor="b"/>
                </a:tc>
                <a:tc>
                  <a:txBody>
                    <a:bodyPr/>
                    <a:lstStyle/>
                    <a:p>
                      <a:pPr algn="l" fontAlgn="ctr"/>
                      <a:r>
                        <a:rPr lang="en-US" sz="1700" b="0" u="none" strike="noStrike">
                          <a:solidFill>
                            <a:srgbClr val="000000"/>
                          </a:solidFill>
                          <a:effectLst/>
                        </a:rPr>
                        <a:t>Case Study: Eric Niemeyer, MadMax Farms, OH (Jul 2019)</a:t>
                      </a:r>
                      <a:endParaRPr lang="en-US" sz="1700" b="0" i="0" u="none" strike="noStrike">
                        <a:solidFill>
                          <a:srgbClr val="000000"/>
                        </a:solidFill>
                        <a:effectLst/>
                        <a:latin typeface="Times New Roman" panose="02020603050405020304" pitchFamily="18" charset="0"/>
                      </a:endParaRPr>
                    </a:p>
                  </a:txBody>
                  <a:tcPr marL="8349" marR="8349" marT="8349" marB="0" anchor="ctr"/>
                </a:tc>
                <a:extLst>
                  <a:ext uri="{0D108BD9-81ED-4DB2-BD59-A6C34878D82A}">
                    <a16:rowId xmlns:a16="http://schemas.microsoft.com/office/drawing/2014/main" val="2921571693"/>
                  </a:ext>
                </a:extLst>
              </a:tr>
              <a:tr h="432912">
                <a:tc>
                  <a:txBody>
                    <a:bodyPr/>
                    <a:lstStyle/>
                    <a:p>
                      <a:pPr algn="l" fontAlgn="ctr"/>
                      <a:r>
                        <a:rPr lang="en-US" sz="1700" b="0" u="none" strike="noStrike" dirty="0">
                          <a:solidFill>
                            <a:srgbClr val="000000"/>
                          </a:solidFill>
                          <a:effectLst/>
                        </a:rPr>
                        <a:t>income from higher yields</a:t>
                      </a:r>
                      <a:endParaRPr lang="en-US" sz="1700" b="0" i="0" u="none" strike="noStrike" dirty="0">
                        <a:solidFill>
                          <a:srgbClr val="000000"/>
                        </a:solidFill>
                        <a:effectLst/>
                        <a:latin typeface="Times New Roman" panose="02020603050405020304" pitchFamily="18" charset="0"/>
                      </a:endParaRPr>
                    </a:p>
                  </a:txBody>
                  <a:tcPr marL="8349" marR="8349" marT="8349" marB="0" anchor="ctr"/>
                </a:tc>
                <a:tc>
                  <a:txBody>
                    <a:bodyPr/>
                    <a:lstStyle/>
                    <a:p>
                      <a:pPr algn="ctr" fontAlgn="ctr"/>
                      <a:r>
                        <a:rPr lang="en-US" sz="1700" b="0" u="none" strike="noStrike">
                          <a:solidFill>
                            <a:srgbClr val="000000"/>
                          </a:solidFill>
                          <a:effectLst/>
                        </a:rPr>
                        <a:t> </a:t>
                      </a:r>
                      <a:endParaRPr lang="en-US" sz="1700" b="0" i="0" u="none" strike="noStrike">
                        <a:solidFill>
                          <a:srgbClr val="000000"/>
                        </a:solidFill>
                        <a:effectLst/>
                        <a:latin typeface="Times New Roman" panose="02020603050405020304" pitchFamily="18" charset="0"/>
                      </a:endParaRPr>
                    </a:p>
                  </a:txBody>
                  <a:tcPr marL="8349" marR="8349" marT="8349" marB="0" anchor="ctr"/>
                </a:tc>
                <a:tc>
                  <a:txBody>
                    <a:bodyPr/>
                    <a:lstStyle/>
                    <a:p>
                      <a:pPr algn="ctr" fontAlgn="ctr"/>
                      <a:r>
                        <a:rPr lang="en-US" sz="1700" b="0" u="none" strike="noStrike">
                          <a:solidFill>
                            <a:srgbClr val="000000"/>
                          </a:solidFill>
                          <a:effectLst/>
                        </a:rPr>
                        <a:t>$76 </a:t>
                      </a:r>
                      <a:endParaRPr lang="en-US" sz="1700" b="0" i="0" u="none" strike="noStrike">
                        <a:solidFill>
                          <a:srgbClr val="000000"/>
                        </a:solidFill>
                        <a:effectLst/>
                        <a:latin typeface="Times New Roman" panose="02020603050405020304" pitchFamily="18" charset="0"/>
                      </a:endParaRPr>
                    </a:p>
                  </a:txBody>
                  <a:tcPr marL="8349" marR="8349" marT="8349" marB="0" anchor="ctr"/>
                </a:tc>
                <a:tc>
                  <a:txBody>
                    <a:bodyPr/>
                    <a:lstStyle/>
                    <a:p>
                      <a:pPr algn="l" fontAlgn="b"/>
                      <a:r>
                        <a:rPr lang="en-US" sz="1700" b="0" u="none" strike="noStrike">
                          <a:solidFill>
                            <a:srgbClr val="000000"/>
                          </a:solidFill>
                          <a:effectLst/>
                        </a:rPr>
                        <a:t> </a:t>
                      </a:r>
                      <a:endParaRPr lang="en-US" sz="1700" b="0" i="0" u="none" strike="noStrike">
                        <a:solidFill>
                          <a:srgbClr val="000000"/>
                        </a:solidFill>
                        <a:effectLst/>
                        <a:latin typeface="Times New Roman" panose="02020603050405020304" pitchFamily="18" charset="0"/>
                      </a:endParaRPr>
                    </a:p>
                  </a:txBody>
                  <a:tcPr marL="8349" marR="8349" marT="8349" marB="0" anchor="b"/>
                </a:tc>
                <a:tc>
                  <a:txBody>
                    <a:bodyPr/>
                    <a:lstStyle/>
                    <a:p>
                      <a:pPr algn="l" fontAlgn="ctr"/>
                      <a:r>
                        <a:rPr lang="en-US" sz="1700" b="0" u="none" strike="noStrike">
                          <a:solidFill>
                            <a:srgbClr val="000000"/>
                          </a:solidFill>
                          <a:effectLst/>
                        </a:rPr>
                        <a:t>Lynn Betts-Cover crop economics-FarmProgress 2018</a:t>
                      </a:r>
                      <a:endParaRPr lang="en-US" sz="1700" b="0" i="0" u="none" strike="noStrike">
                        <a:solidFill>
                          <a:srgbClr val="000000"/>
                        </a:solidFill>
                        <a:effectLst/>
                        <a:latin typeface="Times New Roman" panose="02020603050405020304" pitchFamily="18" charset="0"/>
                      </a:endParaRPr>
                    </a:p>
                  </a:txBody>
                  <a:tcPr marL="8349" marR="8349" marT="8349" marB="0" anchor="ctr"/>
                </a:tc>
                <a:extLst>
                  <a:ext uri="{0D108BD9-81ED-4DB2-BD59-A6C34878D82A}">
                    <a16:rowId xmlns:a16="http://schemas.microsoft.com/office/drawing/2014/main" val="3310484451"/>
                  </a:ext>
                </a:extLst>
              </a:tr>
              <a:tr h="641277">
                <a:tc>
                  <a:txBody>
                    <a:bodyPr/>
                    <a:lstStyle/>
                    <a:p>
                      <a:pPr algn="l" fontAlgn="ctr"/>
                      <a:r>
                        <a:rPr lang="en-US" sz="1700" b="0" u="none" strike="noStrike">
                          <a:solidFill>
                            <a:srgbClr val="000000"/>
                          </a:solidFill>
                          <a:effectLst/>
                        </a:rPr>
                        <a:t>Value of change in following cash crop yield </a:t>
                      </a:r>
                      <a:endParaRPr lang="en-US" sz="1700" b="0" i="0" u="none" strike="noStrike">
                        <a:solidFill>
                          <a:srgbClr val="000000"/>
                        </a:solidFill>
                        <a:effectLst/>
                        <a:latin typeface="Times New Roman" panose="02020603050405020304" pitchFamily="18" charset="0"/>
                      </a:endParaRPr>
                    </a:p>
                  </a:txBody>
                  <a:tcPr marL="8349" marR="8349" marT="8349" marB="0" anchor="ctr"/>
                </a:tc>
                <a:tc>
                  <a:txBody>
                    <a:bodyPr/>
                    <a:lstStyle/>
                    <a:p>
                      <a:pPr algn="ctr" fontAlgn="ctr"/>
                      <a:r>
                        <a:rPr lang="en-US" sz="1700" b="0" u="none" strike="noStrike">
                          <a:solidFill>
                            <a:srgbClr val="000000"/>
                          </a:solidFill>
                          <a:effectLst/>
                        </a:rPr>
                        <a:t>$ 0 - 63.37</a:t>
                      </a:r>
                      <a:endParaRPr lang="en-US" sz="1700" b="0" i="0" u="none" strike="noStrike">
                        <a:solidFill>
                          <a:srgbClr val="000000"/>
                        </a:solidFill>
                        <a:effectLst/>
                        <a:latin typeface="Times New Roman" panose="02020603050405020304" pitchFamily="18" charset="0"/>
                      </a:endParaRPr>
                    </a:p>
                  </a:txBody>
                  <a:tcPr marL="8349" marR="8349" marT="8349" marB="0" anchor="ctr"/>
                </a:tc>
                <a:tc>
                  <a:txBody>
                    <a:bodyPr/>
                    <a:lstStyle/>
                    <a:p>
                      <a:pPr algn="ctr" fontAlgn="ctr"/>
                      <a:r>
                        <a:rPr lang="en-US" sz="1700" b="0" u="none" strike="noStrike">
                          <a:solidFill>
                            <a:srgbClr val="000000"/>
                          </a:solidFill>
                          <a:effectLst/>
                        </a:rPr>
                        <a:t>$9.06 </a:t>
                      </a:r>
                      <a:endParaRPr lang="en-US" sz="1700" b="0" i="0" u="none" strike="noStrike">
                        <a:solidFill>
                          <a:srgbClr val="000000"/>
                        </a:solidFill>
                        <a:effectLst/>
                        <a:latin typeface="Times New Roman" panose="02020603050405020304" pitchFamily="18" charset="0"/>
                      </a:endParaRPr>
                    </a:p>
                  </a:txBody>
                  <a:tcPr marL="8349" marR="8349" marT="8349" marB="0" anchor="ctr"/>
                </a:tc>
                <a:tc>
                  <a:txBody>
                    <a:bodyPr/>
                    <a:lstStyle/>
                    <a:p>
                      <a:pPr algn="ctr" fontAlgn="ctr"/>
                      <a:r>
                        <a:rPr lang="en-US" sz="1700" b="0" u="none" strike="noStrike">
                          <a:solidFill>
                            <a:srgbClr val="000000"/>
                          </a:solidFill>
                          <a:effectLst/>
                        </a:rPr>
                        <a:t>average 9 years</a:t>
                      </a:r>
                      <a:endParaRPr lang="en-US" sz="1700" b="0" i="0" u="none" strike="noStrike">
                        <a:solidFill>
                          <a:srgbClr val="000000"/>
                        </a:solidFill>
                        <a:effectLst/>
                        <a:latin typeface="Times New Roman" panose="02020603050405020304" pitchFamily="18" charset="0"/>
                      </a:endParaRPr>
                    </a:p>
                  </a:txBody>
                  <a:tcPr marL="8349" marR="8349" marT="8349" marB="0" anchor="ctr"/>
                </a:tc>
                <a:tc>
                  <a:txBody>
                    <a:bodyPr/>
                    <a:lstStyle/>
                    <a:p>
                      <a:pPr algn="l" fontAlgn="ctr"/>
                      <a:r>
                        <a:rPr lang="en-US" sz="1700" b="0" u="none" strike="noStrike" dirty="0" err="1">
                          <a:solidFill>
                            <a:srgbClr val="000000"/>
                          </a:solidFill>
                          <a:effectLst/>
                        </a:rPr>
                        <a:t>Plastina</a:t>
                      </a:r>
                      <a:r>
                        <a:rPr lang="en-US" sz="1700" b="0" u="none" strike="noStrike" dirty="0">
                          <a:solidFill>
                            <a:srgbClr val="000000"/>
                          </a:solidFill>
                          <a:effectLst/>
                        </a:rPr>
                        <a:t> et.al 2020 - Cover crops use in Midwestern US agriculture: perceived benefits and net returns </a:t>
                      </a:r>
                      <a:endParaRPr lang="en-US" sz="1700" b="0" i="0" u="none" strike="noStrike" dirty="0">
                        <a:solidFill>
                          <a:srgbClr val="000000"/>
                        </a:solidFill>
                        <a:effectLst/>
                        <a:latin typeface="Times New Roman" panose="02020603050405020304" pitchFamily="18" charset="0"/>
                      </a:endParaRPr>
                    </a:p>
                  </a:txBody>
                  <a:tcPr marL="8349" marR="8349" marT="8349" marB="0" anchor="ctr"/>
                </a:tc>
                <a:extLst>
                  <a:ext uri="{0D108BD9-81ED-4DB2-BD59-A6C34878D82A}">
                    <a16:rowId xmlns:a16="http://schemas.microsoft.com/office/drawing/2014/main" val="1245921845"/>
                  </a:ext>
                </a:extLst>
              </a:tr>
            </a:tbl>
          </a:graphicData>
        </a:graphic>
      </p:graphicFrame>
      <p:graphicFrame>
        <p:nvGraphicFramePr>
          <p:cNvPr id="5" name="Table 4">
            <a:extLst>
              <a:ext uri="{FF2B5EF4-FFF2-40B4-BE49-F238E27FC236}">
                <a16:creationId xmlns:a16="http://schemas.microsoft.com/office/drawing/2014/main" id="{F5441FD8-9A88-4902-8B83-2A9B20E98702}"/>
              </a:ext>
            </a:extLst>
          </p:cNvPr>
          <p:cNvGraphicFramePr>
            <a:graphicFrameLocks noGrp="1"/>
          </p:cNvGraphicFramePr>
          <p:nvPr>
            <p:extLst>
              <p:ext uri="{D42A27DB-BD31-4B8C-83A1-F6EECF244321}">
                <p14:modId xmlns:p14="http://schemas.microsoft.com/office/powerpoint/2010/main" val="3475885587"/>
              </p:ext>
            </p:extLst>
          </p:nvPr>
        </p:nvGraphicFramePr>
        <p:xfrm>
          <a:off x="937510" y="1188617"/>
          <a:ext cx="16049964" cy="712525"/>
        </p:xfrm>
        <a:graphic>
          <a:graphicData uri="http://schemas.openxmlformats.org/drawingml/2006/table">
            <a:tbl>
              <a:tblPr>
                <a:tableStyleId>{073A0DAA-6AF3-43AB-8588-CEC1D06C72B9}</a:tableStyleId>
              </a:tblPr>
              <a:tblGrid>
                <a:gridCol w="4341087">
                  <a:extLst>
                    <a:ext uri="{9D8B030D-6E8A-4147-A177-3AD203B41FA5}">
                      <a16:colId xmlns:a16="http://schemas.microsoft.com/office/drawing/2014/main" val="1054106114"/>
                    </a:ext>
                  </a:extLst>
                </a:gridCol>
                <a:gridCol w="1639967">
                  <a:extLst>
                    <a:ext uri="{9D8B030D-6E8A-4147-A177-3AD203B41FA5}">
                      <a16:colId xmlns:a16="http://schemas.microsoft.com/office/drawing/2014/main" val="2152518272"/>
                    </a:ext>
                  </a:extLst>
                </a:gridCol>
                <a:gridCol w="1145565">
                  <a:extLst>
                    <a:ext uri="{9D8B030D-6E8A-4147-A177-3AD203B41FA5}">
                      <a16:colId xmlns:a16="http://schemas.microsoft.com/office/drawing/2014/main" val="1590699962"/>
                    </a:ext>
                  </a:extLst>
                </a:gridCol>
                <a:gridCol w="2395637">
                  <a:extLst>
                    <a:ext uri="{9D8B030D-6E8A-4147-A177-3AD203B41FA5}">
                      <a16:colId xmlns:a16="http://schemas.microsoft.com/office/drawing/2014/main" val="3189334009"/>
                    </a:ext>
                  </a:extLst>
                </a:gridCol>
                <a:gridCol w="6527708">
                  <a:extLst>
                    <a:ext uri="{9D8B030D-6E8A-4147-A177-3AD203B41FA5}">
                      <a16:colId xmlns:a16="http://schemas.microsoft.com/office/drawing/2014/main" val="2755556790"/>
                    </a:ext>
                  </a:extLst>
                </a:gridCol>
              </a:tblGrid>
              <a:tr h="273101">
                <a:tc rowSpan="2">
                  <a:txBody>
                    <a:bodyPr/>
                    <a:lstStyle/>
                    <a:p>
                      <a:pPr algn="ctr" fontAlgn="ctr"/>
                      <a:r>
                        <a:rPr lang="en-US" sz="1700" b="1" u="none" strike="noStrike" dirty="0">
                          <a:solidFill>
                            <a:srgbClr val="000000"/>
                          </a:solidFill>
                          <a:effectLst/>
                        </a:rPr>
                        <a:t>Categories/ notes</a:t>
                      </a:r>
                      <a:endParaRPr lang="en-US" sz="1700" b="1" i="0" u="none" strike="noStrike" dirty="0">
                        <a:solidFill>
                          <a:srgbClr val="000000"/>
                        </a:solidFill>
                        <a:effectLst/>
                        <a:latin typeface="Times New Roman" panose="02020603050405020304" pitchFamily="18" charset="0"/>
                      </a:endParaRPr>
                    </a:p>
                  </a:txBody>
                  <a:tcPr marL="8474" marR="8474" marT="8474" marB="0" anchor="ctr"/>
                </a:tc>
                <a:tc gridSpan="2">
                  <a:txBody>
                    <a:bodyPr/>
                    <a:lstStyle/>
                    <a:p>
                      <a:pPr algn="ctr" fontAlgn="ctr"/>
                      <a:r>
                        <a:rPr lang="en-US" sz="1700" b="1" u="none" strike="noStrike">
                          <a:solidFill>
                            <a:srgbClr val="000000"/>
                          </a:solidFill>
                          <a:effectLst/>
                        </a:rPr>
                        <a:t>Savings</a:t>
                      </a:r>
                      <a:endParaRPr lang="en-US" sz="1700" b="1" i="0" u="none" strike="noStrike">
                        <a:solidFill>
                          <a:srgbClr val="000000"/>
                        </a:solidFill>
                        <a:effectLst/>
                        <a:latin typeface="Times New Roman" panose="02020603050405020304" pitchFamily="18" charset="0"/>
                      </a:endParaRPr>
                    </a:p>
                  </a:txBody>
                  <a:tcPr marL="8474" marR="8474" marT="8474" marB="0" anchor="ctr"/>
                </a:tc>
                <a:tc hMerge="1">
                  <a:txBody>
                    <a:bodyPr/>
                    <a:lstStyle/>
                    <a:p>
                      <a:endParaRPr lang="en-US"/>
                    </a:p>
                  </a:txBody>
                  <a:tcPr/>
                </a:tc>
                <a:tc rowSpan="2">
                  <a:txBody>
                    <a:bodyPr/>
                    <a:lstStyle/>
                    <a:p>
                      <a:pPr algn="ctr" fontAlgn="ctr"/>
                      <a:r>
                        <a:rPr lang="en-US" sz="1700" b="1" u="none" strike="noStrike" dirty="0">
                          <a:solidFill>
                            <a:srgbClr val="000000"/>
                          </a:solidFill>
                          <a:effectLst/>
                        </a:rPr>
                        <a:t>Period of using cover crops</a:t>
                      </a:r>
                      <a:endParaRPr lang="en-US" sz="1700" b="1" i="0" u="none" strike="noStrike" dirty="0">
                        <a:solidFill>
                          <a:srgbClr val="000000"/>
                        </a:solidFill>
                        <a:effectLst/>
                        <a:latin typeface="Times New Roman" panose="02020603050405020304" pitchFamily="18" charset="0"/>
                      </a:endParaRPr>
                    </a:p>
                  </a:txBody>
                  <a:tcPr marL="8474" marR="8474" marT="8474" marB="0" anchor="ctr"/>
                </a:tc>
                <a:tc rowSpan="2">
                  <a:txBody>
                    <a:bodyPr/>
                    <a:lstStyle/>
                    <a:p>
                      <a:pPr algn="ctr" fontAlgn="ctr"/>
                      <a:r>
                        <a:rPr lang="en-US" sz="1700" b="1" u="none" strike="noStrike" dirty="0">
                          <a:solidFill>
                            <a:srgbClr val="000000"/>
                          </a:solidFill>
                          <a:effectLst/>
                        </a:rPr>
                        <a:t>Source/Reference</a:t>
                      </a:r>
                      <a:endParaRPr lang="en-US" sz="1700" b="1" i="0" u="none" strike="noStrike" dirty="0">
                        <a:solidFill>
                          <a:srgbClr val="000000"/>
                        </a:solidFill>
                        <a:effectLst/>
                        <a:latin typeface="Times New Roman" panose="02020603050405020304" pitchFamily="18" charset="0"/>
                      </a:endParaRPr>
                    </a:p>
                  </a:txBody>
                  <a:tcPr marL="8474" marR="8474" marT="8474" marB="0" anchor="ctr"/>
                </a:tc>
                <a:extLst>
                  <a:ext uri="{0D108BD9-81ED-4DB2-BD59-A6C34878D82A}">
                    <a16:rowId xmlns:a16="http://schemas.microsoft.com/office/drawing/2014/main" val="36176895"/>
                  </a:ext>
                </a:extLst>
              </a:tr>
              <a:tr h="439424">
                <a:tc vMerge="1">
                  <a:txBody>
                    <a:bodyPr/>
                    <a:lstStyle/>
                    <a:p>
                      <a:endParaRPr lang="en-US"/>
                    </a:p>
                  </a:txBody>
                  <a:tcPr/>
                </a:tc>
                <a:tc>
                  <a:txBody>
                    <a:bodyPr/>
                    <a:lstStyle/>
                    <a:p>
                      <a:pPr algn="ctr" fontAlgn="ctr"/>
                      <a:r>
                        <a:rPr lang="en-US" sz="1700" b="1" u="none" strike="noStrike">
                          <a:solidFill>
                            <a:srgbClr val="000000"/>
                          </a:solidFill>
                          <a:effectLst/>
                        </a:rPr>
                        <a:t>Range</a:t>
                      </a:r>
                      <a:endParaRPr lang="en-US" sz="1700" b="1" i="0" u="none" strike="noStrike">
                        <a:solidFill>
                          <a:srgbClr val="000000"/>
                        </a:solidFill>
                        <a:effectLst/>
                        <a:latin typeface="Times New Roman" panose="02020603050405020304" pitchFamily="18" charset="0"/>
                      </a:endParaRPr>
                    </a:p>
                  </a:txBody>
                  <a:tcPr marL="8474" marR="8474" marT="8474" marB="0" anchor="ctr"/>
                </a:tc>
                <a:tc>
                  <a:txBody>
                    <a:bodyPr/>
                    <a:lstStyle/>
                    <a:p>
                      <a:pPr algn="ctr" fontAlgn="b"/>
                      <a:r>
                        <a:rPr lang="en-US" sz="1700" b="1" u="none" strike="noStrike" dirty="0">
                          <a:solidFill>
                            <a:srgbClr val="000000"/>
                          </a:solidFill>
                          <a:effectLst/>
                        </a:rPr>
                        <a:t>Mean</a:t>
                      </a:r>
                      <a:endParaRPr lang="en-US" sz="1700" b="1" i="0" u="none" strike="noStrike" dirty="0">
                        <a:solidFill>
                          <a:srgbClr val="000000"/>
                        </a:solidFill>
                        <a:effectLst/>
                        <a:latin typeface="Times New Roman" panose="02020603050405020304" pitchFamily="18" charset="0"/>
                      </a:endParaRPr>
                    </a:p>
                  </a:txBody>
                  <a:tcPr marL="8474" marR="8474" marT="8474" marB="0" anchor="b"/>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081060168"/>
                  </a:ext>
                </a:extLst>
              </a:tr>
            </a:tbl>
          </a:graphicData>
        </a:graphic>
      </p:graphicFrame>
    </p:spTree>
    <p:extLst>
      <p:ext uri="{BB962C8B-B14F-4D97-AF65-F5344CB8AC3E}">
        <p14:creationId xmlns:p14="http://schemas.microsoft.com/office/powerpoint/2010/main" val="25236197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BEF67-D905-BC4D-A93F-87480B5853F1}"/>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684440AB-89F9-53C5-24C5-EEF8297ED585}"/>
              </a:ext>
            </a:extLst>
          </p:cNvPr>
          <p:cNvGrpSpPr/>
          <p:nvPr/>
        </p:nvGrpSpPr>
        <p:grpSpPr>
          <a:xfrm>
            <a:off x="-528002" y="1"/>
            <a:ext cx="19501802" cy="1562099"/>
            <a:chOff x="0" y="0"/>
            <a:chExt cx="5016842" cy="812800"/>
          </a:xfrm>
        </p:grpSpPr>
        <p:sp>
          <p:nvSpPr>
            <p:cNvPr id="3" name="Freeform 4">
              <a:extLst>
                <a:ext uri="{FF2B5EF4-FFF2-40B4-BE49-F238E27FC236}">
                  <a16:creationId xmlns:a16="http://schemas.microsoft.com/office/drawing/2014/main" id="{9DF52C16-9945-5BA7-D856-B2603421B829}"/>
                </a:ext>
              </a:extLst>
            </p:cNvPr>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endParaRPr lang="en-US"/>
            </a:p>
          </p:txBody>
        </p:sp>
        <p:sp>
          <p:nvSpPr>
            <p:cNvPr id="4" name="TextBox 3">
              <a:extLst>
                <a:ext uri="{FF2B5EF4-FFF2-40B4-BE49-F238E27FC236}">
                  <a16:creationId xmlns:a16="http://schemas.microsoft.com/office/drawing/2014/main" id="{1935A2E2-C5B4-EF15-69A5-D2A3F81D359F}"/>
                </a:ext>
              </a:extLst>
            </p:cNvPr>
            <p:cNvSpPr txBox="1"/>
            <p:nvPr/>
          </p:nvSpPr>
          <p:spPr>
            <a:xfrm>
              <a:off x="0" y="-19050"/>
              <a:ext cx="5016842" cy="831850"/>
            </a:xfrm>
            <a:prstGeom prst="rect">
              <a:avLst/>
            </a:prstGeom>
          </p:spPr>
          <p:txBody>
            <a:bodyPr lIns="50800" tIns="50800" rIns="50800" bIns="50800" rtlCol="0" anchor="ctr"/>
            <a:lstStyle/>
            <a:p>
              <a:pPr algn="ctr">
                <a:lnSpc>
                  <a:spcPts val="2859"/>
                </a:lnSpc>
              </a:pPr>
              <a:endParaRPr/>
            </a:p>
          </p:txBody>
        </p:sp>
      </p:grpSp>
      <p:sp>
        <p:nvSpPr>
          <p:cNvPr id="5" name="TextBox 10">
            <a:extLst>
              <a:ext uri="{FF2B5EF4-FFF2-40B4-BE49-F238E27FC236}">
                <a16:creationId xmlns:a16="http://schemas.microsoft.com/office/drawing/2014/main" id="{C95DA928-3A0A-7B70-D41C-A86C55B0618D}"/>
              </a:ext>
            </a:extLst>
          </p:cNvPr>
          <p:cNvSpPr txBox="1"/>
          <p:nvPr/>
        </p:nvSpPr>
        <p:spPr>
          <a:xfrm>
            <a:off x="153983" y="-14640"/>
            <a:ext cx="18567152" cy="1249125"/>
          </a:xfrm>
          <a:prstGeom prst="rect">
            <a:avLst/>
          </a:prstGeom>
        </p:spPr>
        <p:txBody>
          <a:bodyPr wrap="square" lIns="0" tIns="0" rIns="0" bIns="0" rtlCol="0" anchor="t">
            <a:spAutoFit/>
          </a:bodyPr>
          <a:lstStyle/>
          <a:p>
            <a:pPr algn="ctr">
              <a:lnSpc>
                <a:spcPts val="10886"/>
              </a:lnSpc>
            </a:pPr>
            <a:r>
              <a:rPr lang="en-US" sz="6000" spc="300" dirty="0">
                <a:solidFill>
                  <a:srgbClr val="FFFFFF"/>
                </a:solidFill>
                <a:latin typeface="Codec Pro ExtraBold"/>
              </a:rPr>
              <a:t>Understanding how cover crops can pay</a:t>
            </a:r>
          </a:p>
        </p:txBody>
      </p:sp>
      <p:pic>
        <p:nvPicPr>
          <p:cNvPr id="7" name="Picture 6">
            <a:extLst>
              <a:ext uri="{FF2B5EF4-FFF2-40B4-BE49-F238E27FC236}">
                <a16:creationId xmlns:a16="http://schemas.microsoft.com/office/drawing/2014/main" id="{373DE1FF-17AD-817E-24C5-0B610C0CB1E1}"/>
              </a:ext>
            </a:extLst>
          </p:cNvPr>
          <p:cNvPicPr>
            <a:picLocks noChangeAspect="1"/>
          </p:cNvPicPr>
          <p:nvPr/>
        </p:nvPicPr>
        <p:blipFill>
          <a:blip r:embed="rId3"/>
          <a:stretch>
            <a:fillRect/>
          </a:stretch>
        </p:blipFill>
        <p:spPr>
          <a:xfrm>
            <a:off x="798771" y="1598712"/>
            <a:ext cx="6154922" cy="8220425"/>
          </a:xfrm>
          <a:prstGeom prst="rect">
            <a:avLst/>
          </a:prstGeom>
        </p:spPr>
      </p:pic>
      <p:sp>
        <p:nvSpPr>
          <p:cNvPr id="8" name="TextBox 7">
            <a:extLst>
              <a:ext uri="{FF2B5EF4-FFF2-40B4-BE49-F238E27FC236}">
                <a16:creationId xmlns:a16="http://schemas.microsoft.com/office/drawing/2014/main" id="{8CC73A96-2B87-87D0-B299-27B54CA97711}"/>
              </a:ext>
            </a:extLst>
          </p:cNvPr>
          <p:cNvSpPr txBox="1"/>
          <p:nvPr/>
        </p:nvSpPr>
        <p:spPr>
          <a:xfrm>
            <a:off x="10631229" y="2074799"/>
            <a:ext cx="6858000" cy="584775"/>
          </a:xfrm>
          <a:prstGeom prst="rect">
            <a:avLst/>
          </a:prstGeom>
          <a:noFill/>
        </p:spPr>
        <p:txBody>
          <a:bodyPr wrap="square" rtlCol="0">
            <a:spAutoFit/>
          </a:bodyPr>
          <a:lstStyle/>
          <a:p>
            <a:r>
              <a:rPr lang="en-US" sz="3200" dirty="0">
                <a:latin typeface="Aptos" panose="020B0004020202020204" pitchFamily="34" charset="0"/>
              </a:rPr>
              <a:t>SARE Technical Bulletin June 2019</a:t>
            </a:r>
          </a:p>
        </p:txBody>
      </p:sp>
      <p:pic>
        <p:nvPicPr>
          <p:cNvPr id="10" name="Picture 9">
            <a:extLst>
              <a:ext uri="{FF2B5EF4-FFF2-40B4-BE49-F238E27FC236}">
                <a16:creationId xmlns:a16="http://schemas.microsoft.com/office/drawing/2014/main" id="{013C2135-DAF9-9AF2-7279-CFA2D4D6096F}"/>
              </a:ext>
            </a:extLst>
          </p:cNvPr>
          <p:cNvPicPr>
            <a:picLocks noChangeAspect="1"/>
          </p:cNvPicPr>
          <p:nvPr/>
        </p:nvPicPr>
        <p:blipFill>
          <a:blip r:embed="rId4"/>
          <a:stretch>
            <a:fillRect/>
          </a:stretch>
        </p:blipFill>
        <p:spPr>
          <a:xfrm>
            <a:off x="7329819" y="3902148"/>
            <a:ext cx="10698769" cy="4097401"/>
          </a:xfrm>
          <a:prstGeom prst="rect">
            <a:avLst/>
          </a:prstGeom>
        </p:spPr>
      </p:pic>
      <p:sp>
        <p:nvSpPr>
          <p:cNvPr id="12" name="TextBox 11">
            <a:extLst>
              <a:ext uri="{FF2B5EF4-FFF2-40B4-BE49-F238E27FC236}">
                <a16:creationId xmlns:a16="http://schemas.microsoft.com/office/drawing/2014/main" id="{D13A20F1-7006-FFAB-AC0A-6E986F12BF62}"/>
              </a:ext>
            </a:extLst>
          </p:cNvPr>
          <p:cNvSpPr txBox="1"/>
          <p:nvPr/>
        </p:nvSpPr>
        <p:spPr>
          <a:xfrm>
            <a:off x="11041911" y="9558450"/>
            <a:ext cx="9750056" cy="369332"/>
          </a:xfrm>
          <a:prstGeom prst="rect">
            <a:avLst/>
          </a:prstGeom>
          <a:noFill/>
        </p:spPr>
        <p:txBody>
          <a:bodyPr wrap="square">
            <a:spAutoFit/>
          </a:bodyPr>
          <a:lstStyle/>
          <a:p>
            <a:r>
              <a:rPr lang="en-US" dirty="0">
                <a:latin typeface="Aptos" panose="020B0004020202020204" pitchFamily="34" charset="0"/>
              </a:rPr>
              <a:t>https://www.sare.org/wp-content/uploads/Cover-Crop-Economics.pdf</a:t>
            </a:r>
          </a:p>
        </p:txBody>
      </p:sp>
    </p:spTree>
    <p:extLst>
      <p:ext uri="{BB962C8B-B14F-4D97-AF65-F5344CB8AC3E}">
        <p14:creationId xmlns:p14="http://schemas.microsoft.com/office/powerpoint/2010/main" val="3711735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51B9B-1FD6-ADF8-8D67-C05B40E99B62}"/>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DB4A010E-D51B-9766-0397-6CFD1868EFD5}"/>
              </a:ext>
            </a:extLst>
          </p:cNvPr>
          <p:cNvGrpSpPr/>
          <p:nvPr/>
        </p:nvGrpSpPr>
        <p:grpSpPr>
          <a:xfrm>
            <a:off x="-528002" y="1"/>
            <a:ext cx="19501802" cy="1562099"/>
            <a:chOff x="0" y="0"/>
            <a:chExt cx="5016842" cy="812800"/>
          </a:xfrm>
        </p:grpSpPr>
        <p:sp>
          <p:nvSpPr>
            <p:cNvPr id="3" name="Freeform 4">
              <a:extLst>
                <a:ext uri="{FF2B5EF4-FFF2-40B4-BE49-F238E27FC236}">
                  <a16:creationId xmlns:a16="http://schemas.microsoft.com/office/drawing/2014/main" id="{59C92E18-16B1-C491-3597-958D40C44291}"/>
                </a:ext>
              </a:extLst>
            </p:cNvPr>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endParaRPr lang="en-US"/>
            </a:p>
          </p:txBody>
        </p:sp>
        <p:sp>
          <p:nvSpPr>
            <p:cNvPr id="4" name="TextBox 3">
              <a:extLst>
                <a:ext uri="{FF2B5EF4-FFF2-40B4-BE49-F238E27FC236}">
                  <a16:creationId xmlns:a16="http://schemas.microsoft.com/office/drawing/2014/main" id="{EA0FB379-13C3-CF67-3C9D-0FA2A12039B5}"/>
                </a:ext>
              </a:extLst>
            </p:cNvPr>
            <p:cNvSpPr txBox="1"/>
            <p:nvPr/>
          </p:nvSpPr>
          <p:spPr>
            <a:xfrm>
              <a:off x="0" y="-19050"/>
              <a:ext cx="5016842" cy="831850"/>
            </a:xfrm>
            <a:prstGeom prst="rect">
              <a:avLst/>
            </a:prstGeom>
          </p:spPr>
          <p:txBody>
            <a:bodyPr lIns="50800" tIns="50800" rIns="50800" bIns="50800" rtlCol="0" anchor="ctr"/>
            <a:lstStyle/>
            <a:p>
              <a:pPr algn="ctr">
                <a:lnSpc>
                  <a:spcPts val="2859"/>
                </a:lnSpc>
              </a:pPr>
              <a:endParaRPr/>
            </a:p>
          </p:txBody>
        </p:sp>
      </p:grpSp>
      <p:sp>
        <p:nvSpPr>
          <p:cNvPr id="5" name="TextBox 10">
            <a:extLst>
              <a:ext uri="{FF2B5EF4-FFF2-40B4-BE49-F238E27FC236}">
                <a16:creationId xmlns:a16="http://schemas.microsoft.com/office/drawing/2014/main" id="{F22D76DE-D3CC-B0D0-30F7-EAA71181A5C7}"/>
              </a:ext>
            </a:extLst>
          </p:cNvPr>
          <p:cNvSpPr txBox="1"/>
          <p:nvPr/>
        </p:nvSpPr>
        <p:spPr>
          <a:xfrm>
            <a:off x="153983" y="-14640"/>
            <a:ext cx="18567152" cy="1249125"/>
          </a:xfrm>
          <a:prstGeom prst="rect">
            <a:avLst/>
          </a:prstGeom>
        </p:spPr>
        <p:txBody>
          <a:bodyPr wrap="square" lIns="0" tIns="0" rIns="0" bIns="0" rtlCol="0" anchor="t">
            <a:spAutoFit/>
          </a:bodyPr>
          <a:lstStyle/>
          <a:p>
            <a:pPr algn="ctr">
              <a:lnSpc>
                <a:spcPts val="10886"/>
              </a:lnSpc>
            </a:pPr>
            <a:r>
              <a:rPr lang="en-US" sz="6000" spc="300" dirty="0">
                <a:solidFill>
                  <a:srgbClr val="FFFFFF"/>
                </a:solidFill>
                <a:latin typeface="Codec Pro ExtraBold"/>
              </a:rPr>
              <a:t>Understanding how cover crops can pay</a:t>
            </a:r>
          </a:p>
        </p:txBody>
      </p:sp>
      <p:sp>
        <p:nvSpPr>
          <p:cNvPr id="8" name="TextBox 7">
            <a:extLst>
              <a:ext uri="{FF2B5EF4-FFF2-40B4-BE49-F238E27FC236}">
                <a16:creationId xmlns:a16="http://schemas.microsoft.com/office/drawing/2014/main" id="{953D7F97-5DF9-5808-1713-9DE89E669C3A}"/>
              </a:ext>
            </a:extLst>
          </p:cNvPr>
          <p:cNvSpPr txBox="1"/>
          <p:nvPr/>
        </p:nvSpPr>
        <p:spPr>
          <a:xfrm>
            <a:off x="636624" y="9450728"/>
            <a:ext cx="6858000" cy="584775"/>
          </a:xfrm>
          <a:prstGeom prst="rect">
            <a:avLst/>
          </a:prstGeom>
          <a:noFill/>
        </p:spPr>
        <p:txBody>
          <a:bodyPr wrap="square" rtlCol="0">
            <a:spAutoFit/>
          </a:bodyPr>
          <a:lstStyle/>
          <a:p>
            <a:r>
              <a:rPr lang="en-US" sz="3200" dirty="0">
                <a:latin typeface="Aptos" panose="020B0004020202020204" pitchFamily="34" charset="0"/>
              </a:rPr>
              <a:t>SARE Technical Bulletin June 2019</a:t>
            </a:r>
          </a:p>
        </p:txBody>
      </p:sp>
      <p:sp>
        <p:nvSpPr>
          <p:cNvPr id="12" name="TextBox 11">
            <a:extLst>
              <a:ext uri="{FF2B5EF4-FFF2-40B4-BE49-F238E27FC236}">
                <a16:creationId xmlns:a16="http://schemas.microsoft.com/office/drawing/2014/main" id="{324E33B7-4249-E6F0-BA83-C2B1D0B6CFDB}"/>
              </a:ext>
            </a:extLst>
          </p:cNvPr>
          <p:cNvSpPr txBox="1"/>
          <p:nvPr/>
        </p:nvSpPr>
        <p:spPr>
          <a:xfrm>
            <a:off x="11041911" y="9558450"/>
            <a:ext cx="9750056" cy="369332"/>
          </a:xfrm>
          <a:prstGeom prst="rect">
            <a:avLst/>
          </a:prstGeom>
          <a:noFill/>
        </p:spPr>
        <p:txBody>
          <a:bodyPr wrap="square">
            <a:spAutoFit/>
          </a:bodyPr>
          <a:lstStyle/>
          <a:p>
            <a:r>
              <a:rPr lang="en-US" dirty="0">
                <a:latin typeface="Aptos" panose="020B0004020202020204" pitchFamily="34" charset="0"/>
              </a:rPr>
              <a:t>https://www.sare.org/wp-content/uploads/Cover-Crop-Economics.pdf</a:t>
            </a:r>
          </a:p>
        </p:txBody>
      </p:sp>
      <p:pic>
        <p:nvPicPr>
          <p:cNvPr id="9" name="Picture 8">
            <a:extLst>
              <a:ext uri="{FF2B5EF4-FFF2-40B4-BE49-F238E27FC236}">
                <a16:creationId xmlns:a16="http://schemas.microsoft.com/office/drawing/2014/main" id="{656378EE-F1A8-F39E-727C-411DD9FCA2A8}"/>
              </a:ext>
            </a:extLst>
          </p:cNvPr>
          <p:cNvPicPr>
            <a:picLocks noChangeAspect="1"/>
          </p:cNvPicPr>
          <p:nvPr/>
        </p:nvPicPr>
        <p:blipFill>
          <a:blip r:embed="rId3"/>
          <a:srcRect b="34940"/>
          <a:stretch/>
        </p:blipFill>
        <p:spPr>
          <a:xfrm>
            <a:off x="2535676" y="1790096"/>
            <a:ext cx="12878936" cy="3444949"/>
          </a:xfrm>
          <a:prstGeom prst="rect">
            <a:avLst/>
          </a:prstGeom>
        </p:spPr>
      </p:pic>
      <p:sp>
        <p:nvSpPr>
          <p:cNvPr id="14" name="TextBox 13">
            <a:extLst>
              <a:ext uri="{FF2B5EF4-FFF2-40B4-BE49-F238E27FC236}">
                <a16:creationId xmlns:a16="http://schemas.microsoft.com/office/drawing/2014/main" id="{7FE7E06B-6E3A-8590-0E2F-E007C812AB8C}"/>
              </a:ext>
            </a:extLst>
          </p:cNvPr>
          <p:cNvSpPr txBox="1"/>
          <p:nvPr/>
        </p:nvSpPr>
        <p:spPr>
          <a:xfrm>
            <a:off x="1313383" y="5326950"/>
            <a:ext cx="15819032" cy="4031873"/>
          </a:xfrm>
          <a:prstGeom prst="rect">
            <a:avLst/>
          </a:prstGeom>
          <a:noFill/>
        </p:spPr>
        <p:txBody>
          <a:bodyPr wrap="square" rtlCol="0">
            <a:spAutoFit/>
          </a:bodyPr>
          <a:lstStyle/>
          <a:p>
            <a:pPr marL="514350" indent="-514350">
              <a:buAutoNum type="arabicPeriod"/>
            </a:pPr>
            <a:r>
              <a:rPr lang="en-US" sz="3200" dirty="0">
                <a:latin typeface="Aptos" panose="020B0004020202020204" pitchFamily="34" charset="0"/>
              </a:rPr>
              <a:t>Assumes no fertilizer savings in year one, then a savings of 15 </a:t>
            </a:r>
            <a:r>
              <a:rPr lang="en-US" sz="3200" dirty="0" err="1">
                <a:latin typeface="Aptos" panose="020B0004020202020204" pitchFamily="34" charset="0"/>
              </a:rPr>
              <a:t>lbs</a:t>
            </a:r>
            <a:r>
              <a:rPr lang="en-US" sz="3200" dirty="0">
                <a:latin typeface="Aptos" panose="020B0004020202020204" pitchFamily="34" charset="0"/>
              </a:rPr>
              <a:t> P per acre per in year 3 and 20 </a:t>
            </a:r>
            <a:r>
              <a:rPr lang="en-US" sz="3200" dirty="0" err="1">
                <a:latin typeface="Aptos" panose="020B0004020202020204" pitchFamily="34" charset="0"/>
              </a:rPr>
              <a:t>lbs</a:t>
            </a:r>
            <a:r>
              <a:rPr lang="en-US" sz="3200" dirty="0">
                <a:latin typeface="Aptos" panose="020B0004020202020204" pitchFamily="34" charset="0"/>
              </a:rPr>
              <a:t> per acre in year 5, $0.42 per </a:t>
            </a:r>
            <a:r>
              <a:rPr lang="en-US" sz="3200" dirty="0" err="1">
                <a:latin typeface="Aptos" panose="020B0004020202020204" pitchFamily="34" charset="0"/>
              </a:rPr>
              <a:t>lb</a:t>
            </a:r>
            <a:endParaRPr lang="en-US" sz="3200" dirty="0">
              <a:latin typeface="Aptos" panose="020B0004020202020204" pitchFamily="34" charset="0"/>
            </a:endParaRPr>
          </a:p>
          <a:p>
            <a:pPr marL="514350" indent="-514350">
              <a:buAutoNum type="arabicPeriod"/>
            </a:pPr>
            <a:r>
              <a:rPr lang="en-US" sz="3200" dirty="0">
                <a:latin typeface="Aptos" panose="020B0004020202020204" pitchFamily="34" charset="0"/>
              </a:rPr>
              <a:t>First year assumes either no herbicide savings or possible savings of $15 per acre by avoiding a fall herbicide pass (50:50 costs for chemical and application). The third and fifth years assume using a less expensive residual chemistry that costs $10 per acre, with the possibility of saving $15 per acre in fall</a:t>
            </a:r>
          </a:p>
          <a:p>
            <a:pPr marL="514350" indent="-514350">
              <a:buAutoNum type="arabicPeriod"/>
            </a:pPr>
            <a:r>
              <a:rPr lang="en-US" sz="3200" dirty="0">
                <a:latin typeface="Aptos" panose="020B0004020202020204" pitchFamily="34" charset="0"/>
              </a:rPr>
              <a:t>Based on the cost of machinery operations to repair gullies and clean ditches (costs will vary)</a:t>
            </a:r>
          </a:p>
        </p:txBody>
      </p:sp>
    </p:spTree>
    <p:extLst>
      <p:ext uri="{BB962C8B-B14F-4D97-AF65-F5344CB8AC3E}">
        <p14:creationId xmlns:p14="http://schemas.microsoft.com/office/powerpoint/2010/main" val="23150508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60254F4-5713-C214-F16C-2E15572B3044}"/>
              </a:ext>
            </a:extLst>
          </p:cNvPr>
          <p:cNvGrpSpPr/>
          <p:nvPr/>
        </p:nvGrpSpPr>
        <p:grpSpPr>
          <a:xfrm>
            <a:off x="-528002" y="1"/>
            <a:ext cx="19501802" cy="1562099"/>
            <a:chOff x="0" y="0"/>
            <a:chExt cx="5016842" cy="812800"/>
          </a:xfrm>
        </p:grpSpPr>
        <p:sp>
          <p:nvSpPr>
            <p:cNvPr id="3" name="Freeform 4">
              <a:extLst>
                <a:ext uri="{FF2B5EF4-FFF2-40B4-BE49-F238E27FC236}">
                  <a16:creationId xmlns:a16="http://schemas.microsoft.com/office/drawing/2014/main" id="{A6AD3CBD-87B6-7F23-4962-4E88E73B0C90}"/>
                </a:ext>
              </a:extLst>
            </p:cNvPr>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endParaRPr lang="en-US"/>
            </a:p>
          </p:txBody>
        </p:sp>
        <p:sp>
          <p:nvSpPr>
            <p:cNvPr id="4" name="TextBox 3">
              <a:extLst>
                <a:ext uri="{FF2B5EF4-FFF2-40B4-BE49-F238E27FC236}">
                  <a16:creationId xmlns:a16="http://schemas.microsoft.com/office/drawing/2014/main" id="{58FAFE30-5046-61C2-F944-B9C3DE7A1900}"/>
                </a:ext>
              </a:extLst>
            </p:cNvPr>
            <p:cNvSpPr txBox="1"/>
            <p:nvPr/>
          </p:nvSpPr>
          <p:spPr>
            <a:xfrm>
              <a:off x="0" y="-19050"/>
              <a:ext cx="5016842" cy="831850"/>
            </a:xfrm>
            <a:prstGeom prst="rect">
              <a:avLst/>
            </a:prstGeom>
          </p:spPr>
          <p:txBody>
            <a:bodyPr lIns="50800" tIns="50800" rIns="50800" bIns="50800" rtlCol="0" anchor="ctr"/>
            <a:lstStyle/>
            <a:p>
              <a:pPr algn="ctr">
                <a:lnSpc>
                  <a:spcPts val="2859"/>
                </a:lnSpc>
              </a:pPr>
              <a:endParaRPr/>
            </a:p>
          </p:txBody>
        </p:sp>
      </p:grpSp>
      <p:sp>
        <p:nvSpPr>
          <p:cNvPr id="5" name="TextBox 10">
            <a:extLst>
              <a:ext uri="{FF2B5EF4-FFF2-40B4-BE49-F238E27FC236}">
                <a16:creationId xmlns:a16="http://schemas.microsoft.com/office/drawing/2014/main" id="{192B3778-5763-78E1-A61E-FBD654CE2D32}"/>
              </a:ext>
            </a:extLst>
          </p:cNvPr>
          <p:cNvSpPr txBox="1"/>
          <p:nvPr/>
        </p:nvSpPr>
        <p:spPr>
          <a:xfrm>
            <a:off x="153983" y="-14640"/>
            <a:ext cx="18567152" cy="1249125"/>
          </a:xfrm>
          <a:prstGeom prst="rect">
            <a:avLst/>
          </a:prstGeom>
        </p:spPr>
        <p:txBody>
          <a:bodyPr wrap="square" lIns="0" tIns="0" rIns="0" bIns="0" rtlCol="0" anchor="t">
            <a:spAutoFit/>
          </a:bodyPr>
          <a:lstStyle/>
          <a:p>
            <a:pPr algn="ctr">
              <a:lnSpc>
                <a:spcPts val="10886"/>
              </a:lnSpc>
            </a:pPr>
            <a:r>
              <a:rPr lang="en-US" sz="6000" spc="300" dirty="0">
                <a:solidFill>
                  <a:srgbClr val="FFFFFF"/>
                </a:solidFill>
                <a:latin typeface="Codec Pro ExtraBold"/>
              </a:rPr>
              <a:t>Understanding how cover crops can pay</a:t>
            </a:r>
          </a:p>
        </p:txBody>
      </p:sp>
      <p:pic>
        <p:nvPicPr>
          <p:cNvPr id="7" name="Picture 6">
            <a:extLst>
              <a:ext uri="{FF2B5EF4-FFF2-40B4-BE49-F238E27FC236}">
                <a16:creationId xmlns:a16="http://schemas.microsoft.com/office/drawing/2014/main" id="{37D39B63-B762-0CE3-FA04-1052B806D2A1}"/>
              </a:ext>
            </a:extLst>
          </p:cNvPr>
          <p:cNvPicPr>
            <a:picLocks noChangeAspect="1"/>
          </p:cNvPicPr>
          <p:nvPr/>
        </p:nvPicPr>
        <p:blipFill>
          <a:blip r:embed="rId3"/>
          <a:stretch>
            <a:fillRect/>
          </a:stretch>
        </p:blipFill>
        <p:spPr>
          <a:xfrm>
            <a:off x="591103" y="1914524"/>
            <a:ext cx="6600825" cy="8372475"/>
          </a:xfrm>
          <a:prstGeom prst="rect">
            <a:avLst/>
          </a:prstGeom>
        </p:spPr>
      </p:pic>
      <p:pic>
        <p:nvPicPr>
          <p:cNvPr id="9" name="Picture 8">
            <a:extLst>
              <a:ext uri="{FF2B5EF4-FFF2-40B4-BE49-F238E27FC236}">
                <a16:creationId xmlns:a16="http://schemas.microsoft.com/office/drawing/2014/main" id="{511C69B5-0E04-3D96-3F29-3A65B51E5421}"/>
              </a:ext>
            </a:extLst>
          </p:cNvPr>
          <p:cNvPicPr>
            <a:picLocks noChangeAspect="1"/>
          </p:cNvPicPr>
          <p:nvPr/>
        </p:nvPicPr>
        <p:blipFill>
          <a:blip r:embed="rId4"/>
          <a:stretch>
            <a:fillRect/>
          </a:stretch>
        </p:blipFill>
        <p:spPr>
          <a:xfrm>
            <a:off x="7450704" y="1857042"/>
            <a:ext cx="10837296" cy="6572916"/>
          </a:xfrm>
          <a:prstGeom prst="rect">
            <a:avLst/>
          </a:prstGeom>
        </p:spPr>
      </p:pic>
      <p:sp>
        <p:nvSpPr>
          <p:cNvPr id="10" name="TextBox 9">
            <a:extLst>
              <a:ext uri="{FF2B5EF4-FFF2-40B4-BE49-F238E27FC236}">
                <a16:creationId xmlns:a16="http://schemas.microsoft.com/office/drawing/2014/main" id="{79EEE1B4-A13F-C22A-FDE2-ED85C423C081}"/>
              </a:ext>
            </a:extLst>
          </p:cNvPr>
          <p:cNvSpPr txBox="1"/>
          <p:nvPr/>
        </p:nvSpPr>
        <p:spPr>
          <a:xfrm>
            <a:off x="7652085" y="8264834"/>
            <a:ext cx="9224210" cy="2062103"/>
          </a:xfrm>
          <a:prstGeom prst="rect">
            <a:avLst/>
          </a:prstGeom>
          <a:noFill/>
        </p:spPr>
        <p:txBody>
          <a:bodyPr wrap="square" rtlCol="0">
            <a:spAutoFit/>
          </a:bodyPr>
          <a:lstStyle/>
          <a:p>
            <a:r>
              <a:rPr lang="en-US" sz="3200" dirty="0">
                <a:latin typeface="Aptos" panose="020B0004020202020204" pitchFamily="34" charset="0"/>
              </a:rPr>
              <a:t>AFT published &gt;20 case studies from 10 states from 2019-2022. Ohio corn-soy example here found…</a:t>
            </a:r>
          </a:p>
          <a:p>
            <a:r>
              <a:rPr lang="en-US" sz="3200" dirty="0">
                <a:latin typeface="Aptos" panose="020B0004020202020204" pitchFamily="34" charset="0"/>
              </a:rPr>
              <a:t>-Increases from yield, less field passes</a:t>
            </a:r>
          </a:p>
          <a:p>
            <a:r>
              <a:rPr lang="en-US" sz="3200" dirty="0">
                <a:latin typeface="Aptos" panose="020B0004020202020204" pitchFamily="34" charset="0"/>
              </a:rPr>
              <a:t>-Decreases for seeding/planting and fertilizer</a:t>
            </a:r>
          </a:p>
        </p:txBody>
      </p:sp>
      <p:sp>
        <p:nvSpPr>
          <p:cNvPr id="12" name="TextBox 11">
            <a:extLst>
              <a:ext uri="{FF2B5EF4-FFF2-40B4-BE49-F238E27FC236}">
                <a16:creationId xmlns:a16="http://schemas.microsoft.com/office/drawing/2014/main" id="{9ED029C2-3D12-3710-F7A2-DE8E8CF3AA08}"/>
              </a:ext>
            </a:extLst>
          </p:cNvPr>
          <p:cNvSpPr txBox="1"/>
          <p:nvPr/>
        </p:nvSpPr>
        <p:spPr>
          <a:xfrm>
            <a:off x="10700085" y="1598712"/>
            <a:ext cx="9753600" cy="369332"/>
          </a:xfrm>
          <a:prstGeom prst="rect">
            <a:avLst/>
          </a:prstGeom>
          <a:noFill/>
        </p:spPr>
        <p:txBody>
          <a:bodyPr wrap="square">
            <a:spAutoFit/>
          </a:bodyPr>
          <a:lstStyle/>
          <a:p>
            <a:r>
              <a:rPr lang="en-US" dirty="0">
                <a:latin typeface="Aptos" panose="020B0004020202020204" pitchFamily="34" charset="0"/>
              </a:rPr>
              <a:t>https://farmland.org/soil-health-case-studies/</a:t>
            </a:r>
          </a:p>
        </p:txBody>
      </p:sp>
    </p:spTree>
    <p:extLst>
      <p:ext uri="{BB962C8B-B14F-4D97-AF65-F5344CB8AC3E}">
        <p14:creationId xmlns:p14="http://schemas.microsoft.com/office/powerpoint/2010/main" val="38992589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2A76B8-76F8-31F4-F33A-72F5360F5D32}"/>
              </a:ext>
            </a:extLst>
          </p:cNvPr>
          <p:cNvPicPr>
            <a:picLocks noChangeAspect="1"/>
          </p:cNvPicPr>
          <p:nvPr/>
        </p:nvPicPr>
        <p:blipFill>
          <a:blip r:embed="rId3"/>
          <a:stretch>
            <a:fillRect/>
          </a:stretch>
        </p:blipFill>
        <p:spPr>
          <a:xfrm>
            <a:off x="697761" y="2026829"/>
            <a:ext cx="7149068" cy="7399912"/>
          </a:xfrm>
          <a:prstGeom prst="rect">
            <a:avLst/>
          </a:prstGeom>
        </p:spPr>
      </p:pic>
      <p:grpSp>
        <p:nvGrpSpPr>
          <p:cNvPr id="4" name="Group 3">
            <a:extLst>
              <a:ext uri="{FF2B5EF4-FFF2-40B4-BE49-F238E27FC236}">
                <a16:creationId xmlns:a16="http://schemas.microsoft.com/office/drawing/2014/main" id="{A657514E-80F4-D35C-5754-B5DFD9054581}"/>
              </a:ext>
            </a:extLst>
          </p:cNvPr>
          <p:cNvGrpSpPr/>
          <p:nvPr/>
        </p:nvGrpSpPr>
        <p:grpSpPr>
          <a:xfrm>
            <a:off x="-528002" y="1"/>
            <a:ext cx="19501802" cy="1562099"/>
            <a:chOff x="0" y="0"/>
            <a:chExt cx="5016842" cy="812800"/>
          </a:xfrm>
        </p:grpSpPr>
        <p:sp>
          <p:nvSpPr>
            <p:cNvPr id="5" name="Freeform 4">
              <a:extLst>
                <a:ext uri="{FF2B5EF4-FFF2-40B4-BE49-F238E27FC236}">
                  <a16:creationId xmlns:a16="http://schemas.microsoft.com/office/drawing/2014/main" id="{9EA10FA2-F5B0-864C-DEBF-9AECEE3F1AB2}"/>
                </a:ext>
              </a:extLst>
            </p:cNvPr>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endParaRPr lang="en-US"/>
            </a:p>
          </p:txBody>
        </p:sp>
        <p:sp>
          <p:nvSpPr>
            <p:cNvPr id="6" name="TextBox 5">
              <a:extLst>
                <a:ext uri="{FF2B5EF4-FFF2-40B4-BE49-F238E27FC236}">
                  <a16:creationId xmlns:a16="http://schemas.microsoft.com/office/drawing/2014/main" id="{4DD79D02-FB63-D643-2433-475A77D5D114}"/>
                </a:ext>
              </a:extLst>
            </p:cNvPr>
            <p:cNvSpPr txBox="1"/>
            <p:nvPr/>
          </p:nvSpPr>
          <p:spPr>
            <a:xfrm>
              <a:off x="0" y="-19050"/>
              <a:ext cx="5016842" cy="831850"/>
            </a:xfrm>
            <a:prstGeom prst="rect">
              <a:avLst/>
            </a:prstGeom>
          </p:spPr>
          <p:txBody>
            <a:bodyPr lIns="50800" tIns="50800" rIns="50800" bIns="50800" rtlCol="0" anchor="ctr"/>
            <a:lstStyle/>
            <a:p>
              <a:pPr algn="ctr">
                <a:lnSpc>
                  <a:spcPts val="2859"/>
                </a:lnSpc>
              </a:pPr>
              <a:endParaRPr/>
            </a:p>
          </p:txBody>
        </p:sp>
      </p:grpSp>
      <p:sp>
        <p:nvSpPr>
          <p:cNvPr id="7" name="TextBox 10">
            <a:extLst>
              <a:ext uri="{FF2B5EF4-FFF2-40B4-BE49-F238E27FC236}">
                <a16:creationId xmlns:a16="http://schemas.microsoft.com/office/drawing/2014/main" id="{D084C0BD-CF40-B524-489D-F18652036FAC}"/>
              </a:ext>
            </a:extLst>
          </p:cNvPr>
          <p:cNvSpPr txBox="1"/>
          <p:nvPr/>
        </p:nvSpPr>
        <p:spPr>
          <a:xfrm>
            <a:off x="153983" y="-14640"/>
            <a:ext cx="18567152" cy="1249125"/>
          </a:xfrm>
          <a:prstGeom prst="rect">
            <a:avLst/>
          </a:prstGeom>
        </p:spPr>
        <p:txBody>
          <a:bodyPr wrap="square" lIns="0" tIns="0" rIns="0" bIns="0" rtlCol="0" anchor="t">
            <a:spAutoFit/>
          </a:bodyPr>
          <a:lstStyle/>
          <a:p>
            <a:pPr algn="ctr">
              <a:lnSpc>
                <a:spcPts val="10886"/>
              </a:lnSpc>
            </a:pPr>
            <a:r>
              <a:rPr lang="en-US" sz="6000" spc="300" dirty="0">
                <a:solidFill>
                  <a:srgbClr val="FFFFFF"/>
                </a:solidFill>
                <a:latin typeface="Codec Pro ExtraBold"/>
              </a:rPr>
              <a:t>Understanding how cover crops can pay</a:t>
            </a:r>
          </a:p>
        </p:txBody>
      </p:sp>
      <p:sp>
        <p:nvSpPr>
          <p:cNvPr id="9" name="TextBox 8">
            <a:extLst>
              <a:ext uri="{FF2B5EF4-FFF2-40B4-BE49-F238E27FC236}">
                <a16:creationId xmlns:a16="http://schemas.microsoft.com/office/drawing/2014/main" id="{BC418FC1-D272-F893-A4B3-F6B7DD122CC6}"/>
              </a:ext>
            </a:extLst>
          </p:cNvPr>
          <p:cNvSpPr txBox="1"/>
          <p:nvPr/>
        </p:nvSpPr>
        <p:spPr>
          <a:xfrm>
            <a:off x="153983" y="9865110"/>
            <a:ext cx="9750056" cy="369332"/>
          </a:xfrm>
          <a:prstGeom prst="rect">
            <a:avLst/>
          </a:prstGeom>
          <a:noFill/>
        </p:spPr>
        <p:txBody>
          <a:bodyPr wrap="square">
            <a:spAutoFit/>
          </a:bodyPr>
          <a:lstStyle/>
          <a:p>
            <a:r>
              <a:rPr lang="en-US" dirty="0"/>
              <a:t>https://soilhealthinstitute.org/our-work/initiatives/economics-of-soil-health-systems/</a:t>
            </a:r>
          </a:p>
        </p:txBody>
      </p:sp>
      <p:sp>
        <p:nvSpPr>
          <p:cNvPr id="10" name="TextBox 9">
            <a:extLst>
              <a:ext uri="{FF2B5EF4-FFF2-40B4-BE49-F238E27FC236}">
                <a16:creationId xmlns:a16="http://schemas.microsoft.com/office/drawing/2014/main" id="{C571F4FA-5AE5-851A-6C4C-13CCEDB01717}"/>
              </a:ext>
            </a:extLst>
          </p:cNvPr>
          <p:cNvSpPr txBox="1"/>
          <p:nvPr/>
        </p:nvSpPr>
        <p:spPr>
          <a:xfrm>
            <a:off x="9955313" y="1896040"/>
            <a:ext cx="6858000" cy="2554545"/>
          </a:xfrm>
          <a:prstGeom prst="rect">
            <a:avLst/>
          </a:prstGeom>
          <a:noFill/>
        </p:spPr>
        <p:txBody>
          <a:bodyPr wrap="square" rtlCol="0">
            <a:spAutoFit/>
          </a:bodyPr>
          <a:lstStyle/>
          <a:p>
            <a:r>
              <a:rPr lang="en-US" sz="3200" dirty="0">
                <a:latin typeface="Aptos" panose="020B0004020202020204" pitchFamily="34" charset="0"/>
              </a:rPr>
              <a:t>The Soil Health Institute interviewed 100 farmers in nine Corn Belt states to estimate partial budgets of soil health management systems, publishing results and reports in 2020-2021</a:t>
            </a:r>
          </a:p>
        </p:txBody>
      </p:sp>
      <p:pic>
        <p:nvPicPr>
          <p:cNvPr id="12" name="Picture 11">
            <a:extLst>
              <a:ext uri="{FF2B5EF4-FFF2-40B4-BE49-F238E27FC236}">
                <a16:creationId xmlns:a16="http://schemas.microsoft.com/office/drawing/2014/main" id="{974CA577-CDC9-D8FD-5B29-2819BB8E4038}"/>
              </a:ext>
            </a:extLst>
          </p:cNvPr>
          <p:cNvPicPr>
            <a:picLocks noChangeAspect="1"/>
          </p:cNvPicPr>
          <p:nvPr/>
        </p:nvPicPr>
        <p:blipFill>
          <a:blip r:embed="rId4"/>
          <a:stretch>
            <a:fillRect/>
          </a:stretch>
        </p:blipFill>
        <p:spPr>
          <a:xfrm>
            <a:off x="9607679" y="4778200"/>
            <a:ext cx="7553269" cy="5052076"/>
          </a:xfrm>
          <a:prstGeom prst="rect">
            <a:avLst/>
          </a:prstGeom>
        </p:spPr>
      </p:pic>
    </p:spTree>
    <p:extLst>
      <p:ext uri="{BB962C8B-B14F-4D97-AF65-F5344CB8AC3E}">
        <p14:creationId xmlns:p14="http://schemas.microsoft.com/office/powerpoint/2010/main" val="9485163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9E0851-CB52-881B-0832-9E75C7E40C83}"/>
              </a:ext>
            </a:extLst>
          </p:cNvPr>
          <p:cNvPicPr>
            <a:picLocks noChangeAspect="1"/>
          </p:cNvPicPr>
          <p:nvPr/>
        </p:nvPicPr>
        <p:blipFill>
          <a:blip r:embed="rId3"/>
          <a:stretch>
            <a:fillRect/>
          </a:stretch>
        </p:blipFill>
        <p:spPr>
          <a:xfrm>
            <a:off x="7635726" y="5553075"/>
            <a:ext cx="9353550" cy="4733925"/>
          </a:xfrm>
          <a:prstGeom prst="rect">
            <a:avLst/>
          </a:prstGeom>
        </p:spPr>
      </p:pic>
      <p:pic>
        <p:nvPicPr>
          <p:cNvPr id="3" name="Picture 2">
            <a:extLst>
              <a:ext uri="{FF2B5EF4-FFF2-40B4-BE49-F238E27FC236}">
                <a16:creationId xmlns:a16="http://schemas.microsoft.com/office/drawing/2014/main" id="{F01AA936-257A-F04E-6244-FF5FA7963E5A}"/>
              </a:ext>
            </a:extLst>
          </p:cNvPr>
          <p:cNvPicPr>
            <a:picLocks noChangeAspect="1"/>
          </p:cNvPicPr>
          <p:nvPr/>
        </p:nvPicPr>
        <p:blipFill>
          <a:blip r:embed="rId4"/>
          <a:stretch>
            <a:fillRect/>
          </a:stretch>
        </p:blipFill>
        <p:spPr>
          <a:xfrm>
            <a:off x="657999" y="225718"/>
            <a:ext cx="11243255" cy="6345203"/>
          </a:xfrm>
          <a:prstGeom prst="rect">
            <a:avLst/>
          </a:prstGeom>
        </p:spPr>
      </p:pic>
      <p:sp>
        <p:nvSpPr>
          <p:cNvPr id="6" name="TextBox 5">
            <a:extLst>
              <a:ext uri="{FF2B5EF4-FFF2-40B4-BE49-F238E27FC236}">
                <a16:creationId xmlns:a16="http://schemas.microsoft.com/office/drawing/2014/main" id="{068C8044-1CC1-76B6-5209-0ED7CDC20D77}"/>
              </a:ext>
            </a:extLst>
          </p:cNvPr>
          <p:cNvSpPr txBox="1"/>
          <p:nvPr/>
        </p:nvSpPr>
        <p:spPr>
          <a:xfrm>
            <a:off x="432069" y="6753124"/>
            <a:ext cx="6858000" cy="3539430"/>
          </a:xfrm>
          <a:prstGeom prst="rect">
            <a:avLst/>
          </a:prstGeom>
          <a:noFill/>
        </p:spPr>
        <p:txBody>
          <a:bodyPr wrap="square" rtlCol="0">
            <a:spAutoFit/>
          </a:bodyPr>
          <a:lstStyle/>
          <a:p>
            <a:r>
              <a:rPr lang="en-US" sz="3200" dirty="0">
                <a:latin typeface="Aptos" panose="020B0004020202020204" pitchFamily="34" charset="0"/>
              </a:rPr>
              <a:t>Cover crops were not the only change for farmers in these interviews (also no-till). **NT for 25 yrs, CC for 10 yrs</a:t>
            </a:r>
          </a:p>
          <a:p>
            <a:endParaRPr lang="en-US" sz="3200" dirty="0">
              <a:latin typeface="Aptos" panose="020B0004020202020204" pitchFamily="34" charset="0"/>
            </a:endParaRPr>
          </a:p>
          <a:p>
            <a:r>
              <a:rPr lang="en-US" sz="3200" dirty="0">
                <a:latin typeface="Aptos" panose="020B0004020202020204" pitchFamily="34" charset="0"/>
              </a:rPr>
              <a:t>Estimated increase in net income of $68 per acre for corn and $49 for soybean</a:t>
            </a:r>
          </a:p>
        </p:txBody>
      </p:sp>
    </p:spTree>
    <p:extLst>
      <p:ext uri="{BB962C8B-B14F-4D97-AF65-F5344CB8AC3E}">
        <p14:creationId xmlns:p14="http://schemas.microsoft.com/office/powerpoint/2010/main" val="15200261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35863" y="2360602"/>
            <a:ext cx="1422259" cy="4551887"/>
            <a:chOff x="0" y="-19050"/>
            <a:chExt cx="368852" cy="1756470"/>
          </a:xfrm>
        </p:grpSpPr>
        <p:sp>
          <p:nvSpPr>
            <p:cNvPr id="3" name="Freeform 3"/>
            <p:cNvSpPr/>
            <p:nvPr/>
          </p:nvSpPr>
          <p:spPr>
            <a:xfrm>
              <a:off x="0" y="0"/>
              <a:ext cx="368852" cy="1737420"/>
            </a:xfrm>
            <a:custGeom>
              <a:avLst/>
              <a:gdLst/>
              <a:ahLst/>
              <a:cxnLst/>
              <a:rect l="l" t="t" r="r" b="b"/>
              <a:pathLst>
                <a:path w="368852" h="1608665">
                  <a:moveTo>
                    <a:pt x="0" y="0"/>
                  </a:moveTo>
                  <a:lnTo>
                    <a:pt x="368852" y="0"/>
                  </a:lnTo>
                  <a:lnTo>
                    <a:pt x="368852" y="1608665"/>
                  </a:lnTo>
                  <a:lnTo>
                    <a:pt x="0" y="1608665"/>
                  </a:lnTo>
                  <a:close/>
                </a:path>
              </a:pathLst>
            </a:custGeom>
            <a:solidFill>
              <a:srgbClr val="1C5739"/>
            </a:solidFill>
            <a:ln cap="sq">
              <a:noFill/>
              <a:prstDash val="solid"/>
              <a:miter/>
            </a:ln>
          </p:spPr>
          <p:txBody>
            <a:bodyPr/>
            <a:lstStyle/>
            <a:p>
              <a:endParaRPr lang="en-US" sz="2800"/>
            </a:p>
          </p:txBody>
        </p:sp>
        <p:sp>
          <p:nvSpPr>
            <p:cNvPr id="4" name="TextBox 4"/>
            <p:cNvSpPr txBox="1"/>
            <p:nvPr/>
          </p:nvSpPr>
          <p:spPr>
            <a:xfrm>
              <a:off x="0" y="-19050"/>
              <a:ext cx="368852" cy="1627715"/>
            </a:xfrm>
            <a:prstGeom prst="rect">
              <a:avLst/>
            </a:prstGeom>
          </p:spPr>
          <p:txBody>
            <a:bodyPr lIns="50800" tIns="50800" rIns="50800" bIns="50800" rtlCol="0" anchor="ctr"/>
            <a:lstStyle/>
            <a:p>
              <a:pPr marL="0" lvl="0" indent="0" algn="ctr">
                <a:lnSpc>
                  <a:spcPts val="2859"/>
                </a:lnSpc>
                <a:spcBef>
                  <a:spcPct val="0"/>
                </a:spcBef>
              </a:pPr>
              <a:endParaRPr sz="2800"/>
            </a:p>
          </p:txBody>
        </p:sp>
      </p:grpSp>
      <p:grpSp>
        <p:nvGrpSpPr>
          <p:cNvPr id="5" name="Group 5"/>
          <p:cNvGrpSpPr/>
          <p:nvPr/>
        </p:nvGrpSpPr>
        <p:grpSpPr>
          <a:xfrm>
            <a:off x="-2361507" y="-630802"/>
            <a:ext cx="3086100" cy="11299900"/>
            <a:chOff x="0" y="0"/>
            <a:chExt cx="812800" cy="2976105"/>
          </a:xfrm>
        </p:grpSpPr>
        <p:sp>
          <p:nvSpPr>
            <p:cNvPr id="6" name="Freeform 6"/>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1C5739"/>
            </a:solidFill>
          </p:spPr>
          <p:txBody>
            <a:bodyPr/>
            <a:lstStyle/>
            <a:p>
              <a:endParaRPr lang="en-US"/>
            </a:p>
          </p:txBody>
        </p:sp>
        <p:sp>
          <p:nvSpPr>
            <p:cNvPr id="7" name="TextBox 7"/>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sp>
        <p:nvSpPr>
          <p:cNvPr id="11" name="Freeform 11"/>
          <p:cNvSpPr/>
          <p:nvPr/>
        </p:nvSpPr>
        <p:spPr>
          <a:xfrm>
            <a:off x="15698915" y="8697813"/>
            <a:ext cx="3806571" cy="2083232"/>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TextBox 13"/>
          <p:cNvSpPr txBox="1"/>
          <p:nvPr/>
        </p:nvSpPr>
        <p:spPr>
          <a:xfrm>
            <a:off x="6313004" y="301818"/>
            <a:ext cx="5661991" cy="1311578"/>
          </a:xfrm>
          <a:prstGeom prst="rect">
            <a:avLst/>
          </a:prstGeom>
        </p:spPr>
        <p:txBody>
          <a:bodyPr lIns="0" tIns="0" rIns="0" bIns="0" rtlCol="0" anchor="t">
            <a:spAutoFit/>
          </a:bodyPr>
          <a:lstStyle/>
          <a:p>
            <a:pPr>
              <a:lnSpc>
                <a:spcPts val="10858"/>
              </a:lnSpc>
            </a:pPr>
            <a:r>
              <a:rPr lang="en-US" sz="7890" spc="771">
                <a:solidFill>
                  <a:schemeClr val="tx2">
                    <a:lumMod val="50000"/>
                  </a:schemeClr>
                </a:solidFill>
                <a:latin typeface="Codec Pro ExtraBold"/>
              </a:rPr>
              <a:t>Outline</a:t>
            </a:r>
          </a:p>
        </p:txBody>
      </p:sp>
      <p:sp>
        <p:nvSpPr>
          <p:cNvPr id="14" name="TextBox 14"/>
          <p:cNvSpPr txBox="1"/>
          <p:nvPr/>
        </p:nvSpPr>
        <p:spPr>
          <a:xfrm>
            <a:off x="1028700" y="2545302"/>
            <a:ext cx="937219" cy="714375"/>
          </a:xfrm>
          <a:prstGeom prst="rect">
            <a:avLst/>
          </a:prstGeom>
        </p:spPr>
        <p:txBody>
          <a:bodyPr lIns="0" tIns="0" rIns="0" bIns="0" rtlCol="0" anchor="t">
            <a:spAutoFit/>
          </a:bodyPr>
          <a:lstStyle/>
          <a:p>
            <a:pPr algn="ctr">
              <a:lnSpc>
                <a:spcPts val="5126"/>
              </a:lnSpc>
            </a:pPr>
            <a:r>
              <a:rPr lang="en-US" sz="4271" spc="350">
                <a:solidFill>
                  <a:srgbClr val="FFFFFF"/>
                </a:solidFill>
                <a:latin typeface="Codec Pro ExtraBold Italics"/>
              </a:rPr>
              <a:t>01</a:t>
            </a:r>
          </a:p>
        </p:txBody>
      </p:sp>
      <p:sp>
        <p:nvSpPr>
          <p:cNvPr id="15" name="TextBox 15"/>
          <p:cNvSpPr txBox="1"/>
          <p:nvPr/>
        </p:nvSpPr>
        <p:spPr>
          <a:xfrm>
            <a:off x="1028700" y="4430776"/>
            <a:ext cx="937219" cy="714375"/>
          </a:xfrm>
          <a:prstGeom prst="rect">
            <a:avLst/>
          </a:prstGeom>
        </p:spPr>
        <p:txBody>
          <a:bodyPr lIns="0" tIns="0" rIns="0" bIns="0" rtlCol="0" anchor="t">
            <a:spAutoFit/>
          </a:bodyPr>
          <a:lstStyle/>
          <a:p>
            <a:pPr algn="ctr">
              <a:lnSpc>
                <a:spcPts val="5126"/>
              </a:lnSpc>
            </a:pPr>
            <a:r>
              <a:rPr lang="en-US" sz="4271" spc="350">
                <a:solidFill>
                  <a:srgbClr val="FFFFFF"/>
                </a:solidFill>
                <a:latin typeface="Codec Pro ExtraBold Italics"/>
              </a:rPr>
              <a:t>02</a:t>
            </a:r>
          </a:p>
        </p:txBody>
      </p:sp>
      <p:sp>
        <p:nvSpPr>
          <p:cNvPr id="16" name="TextBox 16"/>
          <p:cNvSpPr txBox="1"/>
          <p:nvPr/>
        </p:nvSpPr>
        <p:spPr>
          <a:xfrm>
            <a:off x="1030546" y="6201155"/>
            <a:ext cx="937219" cy="714375"/>
          </a:xfrm>
          <a:prstGeom prst="rect">
            <a:avLst/>
          </a:prstGeom>
        </p:spPr>
        <p:txBody>
          <a:bodyPr lIns="0" tIns="0" rIns="0" bIns="0" rtlCol="0" anchor="t">
            <a:spAutoFit/>
          </a:bodyPr>
          <a:lstStyle/>
          <a:p>
            <a:pPr algn="ctr">
              <a:lnSpc>
                <a:spcPts val="5126"/>
              </a:lnSpc>
            </a:pPr>
            <a:r>
              <a:rPr lang="en-US" sz="4271" spc="350" dirty="0">
                <a:solidFill>
                  <a:srgbClr val="FFFFFF"/>
                </a:solidFill>
                <a:latin typeface="Codec Pro ExtraBold Italics"/>
              </a:rPr>
              <a:t>03</a:t>
            </a:r>
          </a:p>
        </p:txBody>
      </p:sp>
      <p:sp>
        <p:nvSpPr>
          <p:cNvPr id="22" name="TextBox 22"/>
          <p:cNvSpPr txBox="1"/>
          <p:nvPr/>
        </p:nvSpPr>
        <p:spPr>
          <a:xfrm>
            <a:off x="2423972" y="2777449"/>
            <a:ext cx="14816134" cy="903389"/>
          </a:xfrm>
          <a:prstGeom prst="rect">
            <a:avLst/>
          </a:prstGeom>
        </p:spPr>
        <p:txBody>
          <a:bodyPr wrap="square" lIns="0" tIns="0" rIns="0" bIns="0" rtlCol="0" anchor="t">
            <a:spAutoFit/>
          </a:bodyPr>
          <a:lstStyle/>
          <a:p>
            <a:pPr>
              <a:lnSpc>
                <a:spcPts val="3483"/>
              </a:lnSpc>
            </a:pPr>
            <a:r>
              <a:rPr lang="en-US" sz="4000" b="1" spc="247" dirty="0">
                <a:solidFill>
                  <a:schemeClr val="tx2">
                    <a:lumMod val="50000"/>
                  </a:schemeClr>
                </a:solidFill>
                <a:latin typeface="Open Sauce"/>
              </a:rPr>
              <a:t>Partial budgeting and direct </a:t>
            </a:r>
          </a:p>
          <a:p>
            <a:pPr>
              <a:lnSpc>
                <a:spcPts val="3483"/>
              </a:lnSpc>
            </a:pPr>
            <a:r>
              <a:rPr lang="en-US" sz="4000" b="1" spc="247" dirty="0">
                <a:solidFill>
                  <a:schemeClr val="tx2">
                    <a:lumMod val="50000"/>
                  </a:schemeClr>
                </a:solidFill>
                <a:latin typeface="Open Sauce"/>
              </a:rPr>
              <a:t>cover crop costs</a:t>
            </a:r>
          </a:p>
        </p:txBody>
      </p:sp>
      <p:sp>
        <p:nvSpPr>
          <p:cNvPr id="23" name="TextBox 23"/>
          <p:cNvSpPr txBox="1"/>
          <p:nvPr/>
        </p:nvSpPr>
        <p:spPr>
          <a:xfrm>
            <a:off x="2423972" y="4566738"/>
            <a:ext cx="15483029" cy="454548"/>
          </a:xfrm>
          <a:prstGeom prst="rect">
            <a:avLst/>
          </a:prstGeom>
        </p:spPr>
        <p:txBody>
          <a:bodyPr wrap="square" lIns="0" tIns="0" rIns="0" bIns="0" rtlCol="0" anchor="t">
            <a:spAutoFit/>
          </a:bodyPr>
          <a:lstStyle/>
          <a:p>
            <a:pPr marL="0" lvl="0" indent="0" algn="l">
              <a:lnSpc>
                <a:spcPts val="3483"/>
              </a:lnSpc>
              <a:spcBef>
                <a:spcPct val="0"/>
              </a:spcBef>
            </a:pPr>
            <a:r>
              <a:rPr lang="en-US" sz="4000" b="1" spc="247" dirty="0">
                <a:solidFill>
                  <a:schemeClr val="tx2">
                    <a:lumMod val="50000"/>
                  </a:schemeClr>
                </a:solidFill>
                <a:latin typeface="Open Sauce"/>
              </a:rPr>
              <a:t>Research and evidence</a:t>
            </a:r>
          </a:p>
        </p:txBody>
      </p:sp>
      <p:sp>
        <p:nvSpPr>
          <p:cNvPr id="24" name="TextBox 24"/>
          <p:cNvSpPr txBox="1"/>
          <p:nvPr/>
        </p:nvSpPr>
        <p:spPr>
          <a:xfrm>
            <a:off x="2591240" y="6333266"/>
            <a:ext cx="9387028" cy="454548"/>
          </a:xfrm>
          <a:prstGeom prst="rect">
            <a:avLst/>
          </a:prstGeom>
        </p:spPr>
        <p:txBody>
          <a:bodyPr wrap="square" lIns="0" tIns="0" rIns="0" bIns="0" rtlCol="0" anchor="t">
            <a:spAutoFit/>
          </a:bodyPr>
          <a:lstStyle/>
          <a:p>
            <a:pPr marL="0" lvl="0" indent="0" algn="l">
              <a:lnSpc>
                <a:spcPts val="3483"/>
              </a:lnSpc>
              <a:spcBef>
                <a:spcPct val="0"/>
              </a:spcBef>
            </a:pPr>
            <a:r>
              <a:rPr lang="en-US" sz="4000" b="1" spc="247" dirty="0">
                <a:solidFill>
                  <a:schemeClr val="tx2">
                    <a:lumMod val="50000"/>
                  </a:schemeClr>
                </a:solidFill>
                <a:latin typeface="Open Sauce"/>
              </a:rPr>
              <a:t>Summary</a:t>
            </a:r>
          </a:p>
        </p:txBody>
      </p:sp>
      <p:grpSp>
        <p:nvGrpSpPr>
          <p:cNvPr id="12" name="Group 8">
            <a:extLst>
              <a:ext uri="{FF2B5EF4-FFF2-40B4-BE49-F238E27FC236}">
                <a16:creationId xmlns:a16="http://schemas.microsoft.com/office/drawing/2014/main" id="{62377155-62B4-24A6-62AA-6B413CFCD654}"/>
              </a:ext>
            </a:extLst>
          </p:cNvPr>
          <p:cNvGrpSpPr/>
          <p:nvPr/>
        </p:nvGrpSpPr>
        <p:grpSpPr>
          <a:xfrm>
            <a:off x="13930886" y="2552700"/>
            <a:ext cx="3505699" cy="5002431"/>
            <a:chOff x="0" y="0"/>
            <a:chExt cx="1424588" cy="2101578"/>
          </a:xfrm>
        </p:grpSpPr>
        <p:sp>
          <p:nvSpPr>
            <p:cNvPr id="20" name="Freeform 9">
              <a:extLst>
                <a:ext uri="{FF2B5EF4-FFF2-40B4-BE49-F238E27FC236}">
                  <a16:creationId xmlns:a16="http://schemas.microsoft.com/office/drawing/2014/main" id="{72D3BD13-AD00-ED38-F9A5-E6DFFA31C180}"/>
                </a:ext>
              </a:extLst>
            </p:cNvPr>
            <p:cNvSpPr/>
            <p:nvPr/>
          </p:nvSpPr>
          <p:spPr>
            <a:xfrm>
              <a:off x="0" y="0"/>
              <a:ext cx="1424588" cy="2101578"/>
            </a:xfrm>
            <a:custGeom>
              <a:avLst/>
              <a:gdLst/>
              <a:ahLst/>
              <a:cxnLst/>
              <a:rect l="l" t="t" r="r" b="b"/>
              <a:pathLst>
                <a:path w="1424588" h="2101578">
                  <a:moveTo>
                    <a:pt x="0" y="0"/>
                  </a:moveTo>
                  <a:lnTo>
                    <a:pt x="1424588" y="0"/>
                  </a:lnTo>
                  <a:lnTo>
                    <a:pt x="1424588" y="2101578"/>
                  </a:lnTo>
                  <a:lnTo>
                    <a:pt x="0" y="2101578"/>
                  </a:lnTo>
                  <a:close/>
                </a:path>
              </a:pathLst>
            </a:custGeom>
            <a:solidFill>
              <a:srgbClr val="1C5739"/>
            </a:solidFill>
          </p:spPr>
          <p:txBody>
            <a:bodyPr/>
            <a:lstStyle/>
            <a:p>
              <a:endParaRPr lang="en-US"/>
            </a:p>
          </p:txBody>
        </p:sp>
        <p:sp>
          <p:nvSpPr>
            <p:cNvPr id="27" name="TextBox 10">
              <a:extLst>
                <a:ext uri="{FF2B5EF4-FFF2-40B4-BE49-F238E27FC236}">
                  <a16:creationId xmlns:a16="http://schemas.microsoft.com/office/drawing/2014/main" id="{0D3AA891-912B-DA0B-FBA4-BF38A2D08E83}"/>
                </a:ext>
              </a:extLst>
            </p:cNvPr>
            <p:cNvSpPr txBox="1"/>
            <p:nvPr/>
          </p:nvSpPr>
          <p:spPr>
            <a:xfrm>
              <a:off x="0" y="-19050"/>
              <a:ext cx="1424588" cy="2120628"/>
            </a:xfrm>
            <a:prstGeom prst="rect">
              <a:avLst/>
            </a:prstGeom>
          </p:spPr>
          <p:txBody>
            <a:bodyPr lIns="50800" tIns="50800" rIns="50800" bIns="50800" rtlCol="0" anchor="ctr"/>
            <a:lstStyle/>
            <a:p>
              <a:pPr algn="ctr">
                <a:lnSpc>
                  <a:spcPts val="2859"/>
                </a:lnSpc>
              </a:pPr>
              <a:endParaRPr/>
            </a:p>
          </p:txBody>
        </p:sp>
      </p:grpSp>
      <p:pic>
        <p:nvPicPr>
          <p:cNvPr id="29" name="Picture 28">
            <a:extLst>
              <a:ext uri="{FF2B5EF4-FFF2-40B4-BE49-F238E27FC236}">
                <a16:creationId xmlns:a16="http://schemas.microsoft.com/office/drawing/2014/main" id="{9E63DBB3-8CF4-3D46-2D46-A567499F64C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92200" y="3247178"/>
            <a:ext cx="3783069" cy="3665651"/>
          </a:xfrm>
          <a:prstGeom prst="rect">
            <a:avLst/>
          </a:prstGeom>
          <a:noFill/>
          <a:ln w="3175">
            <a:solidFill>
              <a:schemeClr val="tx1"/>
            </a:solid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F1EEB8-5E56-A537-863E-EBD08AB5DC1C}"/>
              </a:ext>
            </a:extLst>
          </p:cNvPr>
          <p:cNvPicPr>
            <a:picLocks noChangeAspect="1"/>
          </p:cNvPicPr>
          <p:nvPr/>
        </p:nvPicPr>
        <p:blipFill>
          <a:blip r:embed="rId3"/>
          <a:stretch>
            <a:fillRect/>
          </a:stretch>
        </p:blipFill>
        <p:spPr>
          <a:xfrm>
            <a:off x="941868" y="511581"/>
            <a:ext cx="10364476" cy="8802540"/>
          </a:xfrm>
          <a:prstGeom prst="rect">
            <a:avLst/>
          </a:prstGeom>
        </p:spPr>
      </p:pic>
      <p:sp>
        <p:nvSpPr>
          <p:cNvPr id="4" name="TextBox 3">
            <a:extLst>
              <a:ext uri="{FF2B5EF4-FFF2-40B4-BE49-F238E27FC236}">
                <a16:creationId xmlns:a16="http://schemas.microsoft.com/office/drawing/2014/main" id="{043BD5AD-747B-7C68-288A-8B2D7D64CE8C}"/>
              </a:ext>
            </a:extLst>
          </p:cNvPr>
          <p:cNvSpPr txBox="1"/>
          <p:nvPr/>
        </p:nvSpPr>
        <p:spPr>
          <a:xfrm>
            <a:off x="11830171" y="2521366"/>
            <a:ext cx="5033066" cy="4031873"/>
          </a:xfrm>
          <a:prstGeom prst="rect">
            <a:avLst/>
          </a:prstGeom>
          <a:noFill/>
        </p:spPr>
        <p:txBody>
          <a:bodyPr wrap="square" rtlCol="0">
            <a:spAutoFit/>
          </a:bodyPr>
          <a:lstStyle/>
          <a:p>
            <a:r>
              <a:rPr lang="en-US" sz="3200" dirty="0">
                <a:latin typeface="Aptos" panose="020B0004020202020204" pitchFamily="34" charset="0"/>
              </a:rPr>
              <a:t>Categorized benefits and costs for both corn and soybean</a:t>
            </a:r>
          </a:p>
          <a:p>
            <a:endParaRPr lang="en-US" sz="3200" dirty="0">
              <a:latin typeface="Aptos" panose="020B0004020202020204" pitchFamily="34" charset="0"/>
            </a:endParaRPr>
          </a:p>
          <a:p>
            <a:r>
              <a:rPr lang="en-US" sz="3200" dirty="0">
                <a:latin typeface="Aptos" panose="020B0004020202020204" pitchFamily="34" charset="0"/>
              </a:rPr>
              <a:t>Came from a mixture of categories including equipment, fertilizer, herbicides</a:t>
            </a:r>
          </a:p>
        </p:txBody>
      </p:sp>
    </p:spTree>
    <p:extLst>
      <p:ext uri="{BB962C8B-B14F-4D97-AF65-F5344CB8AC3E}">
        <p14:creationId xmlns:p14="http://schemas.microsoft.com/office/powerpoint/2010/main" val="4236729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9A26B06-7253-7648-EF96-88193D1AC5A4}"/>
              </a:ext>
            </a:extLst>
          </p:cNvPr>
          <p:cNvGrpSpPr/>
          <p:nvPr/>
        </p:nvGrpSpPr>
        <p:grpSpPr>
          <a:xfrm>
            <a:off x="-528002" y="1"/>
            <a:ext cx="19501802" cy="1477328"/>
            <a:chOff x="0" y="0"/>
            <a:chExt cx="5016842" cy="812800"/>
          </a:xfrm>
        </p:grpSpPr>
        <p:sp>
          <p:nvSpPr>
            <p:cNvPr id="3" name="Freeform 4">
              <a:extLst>
                <a:ext uri="{FF2B5EF4-FFF2-40B4-BE49-F238E27FC236}">
                  <a16:creationId xmlns:a16="http://schemas.microsoft.com/office/drawing/2014/main" id="{5D3FBCA5-8DAE-90C9-A8AC-07E0EB7ECCFD}"/>
                </a:ext>
              </a:extLst>
            </p:cNvPr>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endParaRPr lang="en-US"/>
            </a:p>
          </p:txBody>
        </p:sp>
        <p:sp>
          <p:nvSpPr>
            <p:cNvPr id="4" name="TextBox 3">
              <a:extLst>
                <a:ext uri="{FF2B5EF4-FFF2-40B4-BE49-F238E27FC236}">
                  <a16:creationId xmlns:a16="http://schemas.microsoft.com/office/drawing/2014/main" id="{16533379-25BE-5747-4227-D2C18F7B4DF6}"/>
                </a:ext>
              </a:extLst>
            </p:cNvPr>
            <p:cNvSpPr txBox="1"/>
            <p:nvPr/>
          </p:nvSpPr>
          <p:spPr>
            <a:xfrm>
              <a:off x="0" y="-19050"/>
              <a:ext cx="5016842" cy="831850"/>
            </a:xfrm>
            <a:prstGeom prst="rect">
              <a:avLst/>
            </a:prstGeom>
          </p:spPr>
          <p:txBody>
            <a:bodyPr lIns="50800" tIns="50800" rIns="50800" bIns="50800" rtlCol="0" anchor="ctr"/>
            <a:lstStyle/>
            <a:p>
              <a:pPr algn="ctr">
                <a:lnSpc>
                  <a:spcPts val="2859"/>
                </a:lnSpc>
              </a:pPr>
              <a:endParaRPr/>
            </a:p>
          </p:txBody>
        </p:sp>
      </p:grpSp>
      <p:sp>
        <p:nvSpPr>
          <p:cNvPr id="5" name="TextBox 10">
            <a:extLst>
              <a:ext uri="{FF2B5EF4-FFF2-40B4-BE49-F238E27FC236}">
                <a16:creationId xmlns:a16="http://schemas.microsoft.com/office/drawing/2014/main" id="{B5C8DEE3-57F8-BE00-FFE4-3AD5CEC7B68F}"/>
              </a:ext>
            </a:extLst>
          </p:cNvPr>
          <p:cNvSpPr txBox="1"/>
          <p:nvPr/>
        </p:nvSpPr>
        <p:spPr>
          <a:xfrm>
            <a:off x="153983" y="-14640"/>
            <a:ext cx="18567152" cy="1477328"/>
          </a:xfrm>
          <a:prstGeom prst="rect">
            <a:avLst/>
          </a:prstGeom>
        </p:spPr>
        <p:txBody>
          <a:bodyPr wrap="square" lIns="0" tIns="0" rIns="0" bIns="0" rtlCol="0" anchor="t">
            <a:spAutoFit/>
          </a:bodyPr>
          <a:lstStyle/>
          <a:p>
            <a:pPr algn="ctr"/>
            <a:r>
              <a:rPr lang="en-US" sz="4800" spc="300" dirty="0">
                <a:solidFill>
                  <a:srgbClr val="FFFFFF"/>
                </a:solidFill>
                <a:latin typeface="Codec Pro ExtraBold"/>
              </a:rPr>
              <a:t>Partial budgets can emphasize different elements and arrive at different conclusions </a:t>
            </a:r>
          </a:p>
        </p:txBody>
      </p:sp>
      <p:sp>
        <p:nvSpPr>
          <p:cNvPr id="13" name="TextBox 12">
            <a:extLst>
              <a:ext uri="{FF2B5EF4-FFF2-40B4-BE49-F238E27FC236}">
                <a16:creationId xmlns:a16="http://schemas.microsoft.com/office/drawing/2014/main" id="{33E33D82-86A8-254B-1E76-35A66CD2C8E8}"/>
              </a:ext>
            </a:extLst>
          </p:cNvPr>
          <p:cNvSpPr txBox="1"/>
          <p:nvPr/>
        </p:nvSpPr>
        <p:spPr>
          <a:xfrm>
            <a:off x="12175958" y="1511954"/>
            <a:ext cx="5713974" cy="10433625"/>
          </a:xfrm>
          <a:prstGeom prst="rect">
            <a:avLst/>
          </a:prstGeom>
          <a:noFill/>
        </p:spPr>
        <p:txBody>
          <a:bodyPr wrap="square" rtlCol="0">
            <a:spAutoFit/>
          </a:bodyPr>
          <a:lstStyle/>
          <a:p>
            <a:r>
              <a:rPr lang="en-US" sz="3200" dirty="0" err="1">
                <a:latin typeface="Aptos" panose="020B0004020202020204" pitchFamily="34" charset="0"/>
              </a:rPr>
              <a:t>Plastina</a:t>
            </a:r>
            <a:r>
              <a:rPr lang="en-US" sz="3200" dirty="0">
                <a:latin typeface="Aptos" panose="020B0004020202020204" pitchFamily="34" charset="0"/>
              </a:rPr>
              <a:t> et al. worked with ~15 Iowa farmers to build partial budgets</a:t>
            </a:r>
          </a:p>
          <a:p>
            <a:endParaRPr lang="en-US" sz="3200" dirty="0">
              <a:latin typeface="Aptos" panose="020B0004020202020204" pitchFamily="34" charset="0"/>
            </a:endParaRPr>
          </a:p>
          <a:p>
            <a:r>
              <a:rPr lang="en-US" sz="3200" dirty="0">
                <a:latin typeface="Aptos" panose="020B0004020202020204" pitchFamily="34" charset="0"/>
              </a:rPr>
              <a:t>“calculated annual net returns to cover crops were negative for most participants”</a:t>
            </a:r>
          </a:p>
          <a:p>
            <a:endParaRPr lang="en-US" sz="3200" dirty="0">
              <a:latin typeface="Aptos" panose="020B0004020202020204" pitchFamily="34" charset="0"/>
            </a:endParaRPr>
          </a:p>
          <a:p>
            <a:r>
              <a:rPr lang="en-US" sz="3200" dirty="0">
                <a:latin typeface="Aptos" panose="020B0004020202020204" pitchFamily="34" charset="0"/>
              </a:rPr>
              <a:t>Compared to Soil Health Institute interviews, this effort had higher seed and termination costs, with lower benefits. They did count cost share.</a:t>
            </a:r>
          </a:p>
          <a:p>
            <a:endParaRPr lang="en-US" sz="3200" dirty="0">
              <a:latin typeface="Aptos" panose="020B0004020202020204" pitchFamily="34" charset="0"/>
            </a:endParaRPr>
          </a:p>
          <a:p>
            <a:r>
              <a:rPr lang="en-US" sz="3200" dirty="0">
                <a:latin typeface="Aptos" panose="020B0004020202020204" pitchFamily="34" charset="0"/>
              </a:rPr>
              <a:t>SHI went beyond cover crops to include no-till or broader SH management systems</a:t>
            </a:r>
          </a:p>
          <a:p>
            <a:endParaRPr lang="en-US" sz="3200" dirty="0">
              <a:latin typeface="Aptos" panose="020B0004020202020204" pitchFamily="34" charset="0"/>
            </a:endParaRPr>
          </a:p>
          <a:p>
            <a:endParaRPr lang="en-US" sz="3200" dirty="0">
              <a:latin typeface="Aptos" panose="020B0004020202020204" pitchFamily="34" charset="0"/>
            </a:endParaRPr>
          </a:p>
          <a:p>
            <a:endParaRPr lang="en-US" sz="3200" dirty="0">
              <a:latin typeface="Aptos" panose="020B0004020202020204" pitchFamily="34" charset="0"/>
            </a:endParaRPr>
          </a:p>
        </p:txBody>
      </p:sp>
      <p:pic>
        <p:nvPicPr>
          <p:cNvPr id="15" name="Picture 14">
            <a:extLst>
              <a:ext uri="{FF2B5EF4-FFF2-40B4-BE49-F238E27FC236}">
                <a16:creationId xmlns:a16="http://schemas.microsoft.com/office/drawing/2014/main" id="{BA3EFC55-CB4E-0F12-96DB-78B58B73F8C6}"/>
              </a:ext>
            </a:extLst>
          </p:cNvPr>
          <p:cNvPicPr>
            <a:picLocks noChangeAspect="1"/>
          </p:cNvPicPr>
          <p:nvPr/>
        </p:nvPicPr>
        <p:blipFill>
          <a:blip r:embed="rId3"/>
          <a:stretch>
            <a:fillRect/>
          </a:stretch>
        </p:blipFill>
        <p:spPr>
          <a:xfrm>
            <a:off x="153983" y="2305344"/>
            <a:ext cx="11883643" cy="6726361"/>
          </a:xfrm>
          <a:prstGeom prst="rect">
            <a:avLst/>
          </a:prstGeom>
        </p:spPr>
      </p:pic>
      <p:sp>
        <p:nvSpPr>
          <p:cNvPr id="17" name="TextBox 16">
            <a:extLst>
              <a:ext uri="{FF2B5EF4-FFF2-40B4-BE49-F238E27FC236}">
                <a16:creationId xmlns:a16="http://schemas.microsoft.com/office/drawing/2014/main" id="{E204E280-9DA5-61A6-6AD6-57901072035F}"/>
              </a:ext>
            </a:extLst>
          </p:cNvPr>
          <p:cNvSpPr txBox="1"/>
          <p:nvPr/>
        </p:nvSpPr>
        <p:spPr>
          <a:xfrm>
            <a:off x="282319" y="9363669"/>
            <a:ext cx="9753600" cy="923330"/>
          </a:xfrm>
          <a:prstGeom prst="rect">
            <a:avLst/>
          </a:prstGeom>
          <a:noFill/>
        </p:spPr>
        <p:txBody>
          <a:bodyPr wrap="square">
            <a:spAutoFit/>
          </a:bodyPr>
          <a:lstStyle/>
          <a:p>
            <a:r>
              <a:rPr lang="en-US" b="0" i="0" dirty="0" err="1">
                <a:solidFill>
                  <a:srgbClr val="222222"/>
                </a:solidFill>
                <a:effectLst/>
                <a:latin typeface="Aptos" panose="020B0004020202020204" pitchFamily="34" charset="0"/>
              </a:rPr>
              <a:t>Plastina</a:t>
            </a:r>
            <a:r>
              <a:rPr lang="en-US" b="0" i="0" dirty="0">
                <a:solidFill>
                  <a:srgbClr val="222222"/>
                </a:solidFill>
                <a:effectLst/>
                <a:latin typeface="Aptos" panose="020B0004020202020204" pitchFamily="34" charset="0"/>
              </a:rPr>
              <a:t>, A., Liu, F., Miguez, F. and Carlson, S., 2020. Cover crops use in Midwestern US agriculture: perceived benefits and net returns. </a:t>
            </a:r>
            <a:r>
              <a:rPr lang="en-US" b="0" i="1" dirty="0">
                <a:solidFill>
                  <a:srgbClr val="222222"/>
                </a:solidFill>
                <a:effectLst/>
                <a:latin typeface="Aptos" panose="020B0004020202020204" pitchFamily="34" charset="0"/>
              </a:rPr>
              <a:t>Renewable Agriculture and Food Systems</a:t>
            </a:r>
            <a:r>
              <a:rPr lang="en-US" b="0" i="0" dirty="0">
                <a:solidFill>
                  <a:srgbClr val="222222"/>
                </a:solidFill>
                <a:effectLst/>
                <a:latin typeface="Aptos" panose="020B0004020202020204" pitchFamily="34" charset="0"/>
              </a:rPr>
              <a:t>, </a:t>
            </a:r>
            <a:r>
              <a:rPr lang="en-US" b="0" i="1" dirty="0">
                <a:solidFill>
                  <a:srgbClr val="222222"/>
                </a:solidFill>
                <a:effectLst/>
                <a:latin typeface="Aptos" panose="020B0004020202020204" pitchFamily="34" charset="0"/>
              </a:rPr>
              <a:t>35</a:t>
            </a:r>
            <a:r>
              <a:rPr lang="en-US" b="0" i="0" dirty="0">
                <a:solidFill>
                  <a:srgbClr val="222222"/>
                </a:solidFill>
                <a:effectLst/>
                <a:latin typeface="Aptos" panose="020B0004020202020204" pitchFamily="34" charset="0"/>
              </a:rPr>
              <a:t>(1), pp.38-48.</a:t>
            </a:r>
            <a:endParaRPr lang="en-US" dirty="0">
              <a:latin typeface="Aptos" panose="020B0004020202020204" pitchFamily="34" charset="0"/>
            </a:endParaRPr>
          </a:p>
        </p:txBody>
      </p:sp>
    </p:spTree>
    <p:extLst>
      <p:ext uri="{BB962C8B-B14F-4D97-AF65-F5344CB8AC3E}">
        <p14:creationId xmlns:p14="http://schemas.microsoft.com/office/powerpoint/2010/main" val="31035657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7058F-C3B8-988C-A680-9CDCBC625B96}"/>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FACCB507-FC48-D16F-C049-F1A3C2C07850}"/>
              </a:ext>
            </a:extLst>
          </p:cNvPr>
          <p:cNvGrpSpPr/>
          <p:nvPr/>
        </p:nvGrpSpPr>
        <p:grpSpPr>
          <a:xfrm>
            <a:off x="-528002" y="1"/>
            <a:ext cx="19501802" cy="1271915"/>
            <a:chOff x="0" y="0"/>
            <a:chExt cx="5016842" cy="812800"/>
          </a:xfrm>
        </p:grpSpPr>
        <p:sp>
          <p:nvSpPr>
            <p:cNvPr id="3" name="Freeform 4">
              <a:extLst>
                <a:ext uri="{FF2B5EF4-FFF2-40B4-BE49-F238E27FC236}">
                  <a16:creationId xmlns:a16="http://schemas.microsoft.com/office/drawing/2014/main" id="{3C754235-41EA-2871-2E06-98D5DDBEBE47}"/>
                </a:ext>
              </a:extLst>
            </p:cNvPr>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endParaRPr lang="en-US"/>
            </a:p>
          </p:txBody>
        </p:sp>
        <p:sp>
          <p:nvSpPr>
            <p:cNvPr id="4" name="TextBox 3">
              <a:extLst>
                <a:ext uri="{FF2B5EF4-FFF2-40B4-BE49-F238E27FC236}">
                  <a16:creationId xmlns:a16="http://schemas.microsoft.com/office/drawing/2014/main" id="{33639826-2A70-F146-7E21-3B6650897515}"/>
                </a:ext>
              </a:extLst>
            </p:cNvPr>
            <p:cNvSpPr txBox="1"/>
            <p:nvPr/>
          </p:nvSpPr>
          <p:spPr>
            <a:xfrm>
              <a:off x="0" y="-19050"/>
              <a:ext cx="5016842" cy="831850"/>
            </a:xfrm>
            <a:prstGeom prst="rect">
              <a:avLst/>
            </a:prstGeom>
          </p:spPr>
          <p:txBody>
            <a:bodyPr lIns="50800" tIns="50800" rIns="50800" bIns="50800" rtlCol="0" anchor="ctr"/>
            <a:lstStyle/>
            <a:p>
              <a:pPr algn="ctr">
                <a:lnSpc>
                  <a:spcPts val="2859"/>
                </a:lnSpc>
              </a:pPr>
              <a:endParaRPr/>
            </a:p>
          </p:txBody>
        </p:sp>
      </p:grpSp>
      <p:sp>
        <p:nvSpPr>
          <p:cNvPr id="5" name="TextBox 10">
            <a:extLst>
              <a:ext uri="{FF2B5EF4-FFF2-40B4-BE49-F238E27FC236}">
                <a16:creationId xmlns:a16="http://schemas.microsoft.com/office/drawing/2014/main" id="{141F7616-B387-BDDE-7025-0D4EEF70EC65}"/>
              </a:ext>
            </a:extLst>
          </p:cNvPr>
          <p:cNvSpPr txBox="1"/>
          <p:nvPr/>
        </p:nvSpPr>
        <p:spPr>
          <a:xfrm>
            <a:off x="153983" y="155480"/>
            <a:ext cx="18567152" cy="738664"/>
          </a:xfrm>
          <a:prstGeom prst="rect">
            <a:avLst/>
          </a:prstGeom>
        </p:spPr>
        <p:txBody>
          <a:bodyPr wrap="square" lIns="0" tIns="0" rIns="0" bIns="0" rtlCol="0" anchor="t">
            <a:spAutoFit/>
          </a:bodyPr>
          <a:lstStyle/>
          <a:p>
            <a:pPr algn="ctr"/>
            <a:r>
              <a:rPr lang="en-US" sz="4800" spc="300" dirty="0">
                <a:solidFill>
                  <a:srgbClr val="FFFFFF"/>
                </a:solidFill>
                <a:latin typeface="Codec Pro ExtraBold"/>
              </a:rPr>
              <a:t>Tool based on Iowa interviews partial budgets</a:t>
            </a:r>
          </a:p>
        </p:txBody>
      </p:sp>
      <p:sp>
        <p:nvSpPr>
          <p:cNvPr id="7" name="TextBox 6">
            <a:extLst>
              <a:ext uri="{FF2B5EF4-FFF2-40B4-BE49-F238E27FC236}">
                <a16:creationId xmlns:a16="http://schemas.microsoft.com/office/drawing/2014/main" id="{1A0800AC-00BA-7A94-1502-08C141A41B80}"/>
              </a:ext>
            </a:extLst>
          </p:cNvPr>
          <p:cNvSpPr txBox="1"/>
          <p:nvPr/>
        </p:nvSpPr>
        <p:spPr>
          <a:xfrm>
            <a:off x="1070233" y="1835519"/>
            <a:ext cx="16560209" cy="1323439"/>
          </a:xfrm>
          <a:prstGeom prst="rect">
            <a:avLst/>
          </a:prstGeom>
          <a:noFill/>
        </p:spPr>
        <p:txBody>
          <a:bodyPr wrap="square">
            <a:spAutoFit/>
          </a:bodyPr>
          <a:lstStyle/>
          <a:p>
            <a:r>
              <a:rPr lang="en-US" sz="4000" dirty="0">
                <a:latin typeface="Aptos" panose="020B0004020202020204" pitchFamily="34" charset="0"/>
              </a:rPr>
              <a:t>https://www.card.iastate.edu/conservation/economics-of-cover-crops/net-returns-calculator</a:t>
            </a:r>
          </a:p>
        </p:txBody>
      </p:sp>
      <p:pic>
        <p:nvPicPr>
          <p:cNvPr id="9" name="Picture 8">
            <a:extLst>
              <a:ext uri="{FF2B5EF4-FFF2-40B4-BE49-F238E27FC236}">
                <a16:creationId xmlns:a16="http://schemas.microsoft.com/office/drawing/2014/main" id="{D86AD1A7-2EF0-AE12-B296-00C809EDD1E5}"/>
              </a:ext>
            </a:extLst>
          </p:cNvPr>
          <p:cNvPicPr>
            <a:picLocks noChangeAspect="1"/>
          </p:cNvPicPr>
          <p:nvPr/>
        </p:nvPicPr>
        <p:blipFill>
          <a:blip r:embed="rId3"/>
          <a:stretch>
            <a:fillRect/>
          </a:stretch>
        </p:blipFill>
        <p:spPr>
          <a:xfrm>
            <a:off x="8673590" y="4758866"/>
            <a:ext cx="9156585" cy="5372654"/>
          </a:xfrm>
          <a:prstGeom prst="rect">
            <a:avLst/>
          </a:prstGeom>
        </p:spPr>
      </p:pic>
      <p:pic>
        <p:nvPicPr>
          <p:cNvPr id="11" name="Picture 10">
            <a:extLst>
              <a:ext uri="{FF2B5EF4-FFF2-40B4-BE49-F238E27FC236}">
                <a16:creationId xmlns:a16="http://schemas.microsoft.com/office/drawing/2014/main" id="{D0F4ABD0-16FD-885E-CB40-1963AC73AEAF}"/>
              </a:ext>
            </a:extLst>
          </p:cNvPr>
          <p:cNvPicPr>
            <a:picLocks noChangeAspect="1"/>
          </p:cNvPicPr>
          <p:nvPr/>
        </p:nvPicPr>
        <p:blipFill>
          <a:blip r:embed="rId4"/>
          <a:stretch>
            <a:fillRect/>
          </a:stretch>
        </p:blipFill>
        <p:spPr>
          <a:xfrm>
            <a:off x="153983" y="3507858"/>
            <a:ext cx="8254448" cy="3271284"/>
          </a:xfrm>
          <a:prstGeom prst="rect">
            <a:avLst/>
          </a:prstGeom>
        </p:spPr>
      </p:pic>
    </p:spTree>
    <p:extLst>
      <p:ext uri="{BB962C8B-B14F-4D97-AF65-F5344CB8AC3E}">
        <p14:creationId xmlns:p14="http://schemas.microsoft.com/office/powerpoint/2010/main" val="39378294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5A738-50FE-DB9D-18E8-9DDDD72B813E}"/>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A936ED9B-81F6-B85B-0FA3-A55B8F24FA29}"/>
              </a:ext>
            </a:extLst>
          </p:cNvPr>
          <p:cNvSpPr txBox="1"/>
          <p:nvPr/>
        </p:nvSpPr>
        <p:spPr>
          <a:xfrm>
            <a:off x="680774" y="6681503"/>
            <a:ext cx="1212398" cy="507831"/>
          </a:xfrm>
          <a:prstGeom prst="rect">
            <a:avLst/>
          </a:prstGeom>
          <a:noFill/>
        </p:spPr>
        <p:txBody>
          <a:bodyPr wrap="square" rtlCol="0">
            <a:spAutoFit/>
          </a:bodyPr>
          <a:lstStyle/>
          <a:p>
            <a:r>
              <a:rPr lang="en-US" sz="2700">
                <a:solidFill>
                  <a:schemeClr val="bg1"/>
                </a:solidFill>
                <a:latin typeface="Times New Roman" panose="02020603050405020304" pitchFamily="18" charset="0"/>
                <a:cs typeface="Times New Roman" panose="02020603050405020304" pitchFamily="18" charset="0"/>
              </a:rPr>
              <a:t>Soil N</a:t>
            </a:r>
          </a:p>
        </p:txBody>
      </p:sp>
      <p:grpSp>
        <p:nvGrpSpPr>
          <p:cNvPr id="12" name="Group 3">
            <a:extLst>
              <a:ext uri="{FF2B5EF4-FFF2-40B4-BE49-F238E27FC236}">
                <a16:creationId xmlns:a16="http://schemas.microsoft.com/office/drawing/2014/main" id="{4542F073-7617-D0A9-88C9-6468BFF9CD6C}"/>
              </a:ext>
            </a:extLst>
          </p:cNvPr>
          <p:cNvGrpSpPr/>
          <p:nvPr/>
        </p:nvGrpSpPr>
        <p:grpSpPr>
          <a:xfrm>
            <a:off x="-528002" y="1"/>
            <a:ext cx="19501802" cy="1562099"/>
            <a:chOff x="0" y="0"/>
            <a:chExt cx="5016842" cy="812800"/>
          </a:xfrm>
        </p:grpSpPr>
        <p:sp>
          <p:nvSpPr>
            <p:cNvPr id="13" name="Freeform 4">
              <a:extLst>
                <a:ext uri="{FF2B5EF4-FFF2-40B4-BE49-F238E27FC236}">
                  <a16:creationId xmlns:a16="http://schemas.microsoft.com/office/drawing/2014/main" id="{CE7C95FE-3382-19BB-7A30-F16AA64437BB}"/>
                </a:ext>
              </a:extLst>
            </p:cNvPr>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endParaRPr lang="en-US"/>
            </a:p>
          </p:txBody>
        </p:sp>
        <p:sp>
          <p:nvSpPr>
            <p:cNvPr id="17" name="TextBox 5">
              <a:extLst>
                <a:ext uri="{FF2B5EF4-FFF2-40B4-BE49-F238E27FC236}">
                  <a16:creationId xmlns:a16="http://schemas.microsoft.com/office/drawing/2014/main" id="{A3F7F378-0A9F-A47E-0CA3-1D54D880D3E6}"/>
                </a:ext>
              </a:extLst>
            </p:cNvPr>
            <p:cNvSpPr txBox="1"/>
            <p:nvPr/>
          </p:nvSpPr>
          <p:spPr>
            <a:xfrm>
              <a:off x="0" y="-19050"/>
              <a:ext cx="5016842" cy="831850"/>
            </a:xfrm>
            <a:prstGeom prst="rect">
              <a:avLst/>
            </a:prstGeom>
          </p:spPr>
          <p:txBody>
            <a:bodyPr lIns="50800" tIns="50800" rIns="50800" bIns="50800" rtlCol="0" anchor="ctr"/>
            <a:lstStyle/>
            <a:p>
              <a:pPr algn="ctr">
                <a:lnSpc>
                  <a:spcPts val="2859"/>
                </a:lnSpc>
              </a:pPr>
              <a:endParaRPr/>
            </a:p>
          </p:txBody>
        </p:sp>
      </p:grpSp>
      <p:sp>
        <p:nvSpPr>
          <p:cNvPr id="18" name="TextBox 10">
            <a:extLst>
              <a:ext uri="{FF2B5EF4-FFF2-40B4-BE49-F238E27FC236}">
                <a16:creationId xmlns:a16="http://schemas.microsoft.com/office/drawing/2014/main" id="{2FF5E766-B5F6-9E8F-A7DE-5329D955F667}"/>
              </a:ext>
            </a:extLst>
          </p:cNvPr>
          <p:cNvSpPr txBox="1"/>
          <p:nvPr/>
        </p:nvSpPr>
        <p:spPr>
          <a:xfrm>
            <a:off x="296251" y="-38100"/>
            <a:ext cx="17305949" cy="1312282"/>
          </a:xfrm>
          <a:prstGeom prst="rect">
            <a:avLst/>
          </a:prstGeom>
        </p:spPr>
        <p:txBody>
          <a:bodyPr wrap="square" lIns="0" tIns="0" rIns="0" bIns="0" rtlCol="0" anchor="t">
            <a:spAutoFit/>
          </a:bodyPr>
          <a:lstStyle/>
          <a:p>
            <a:pPr algn="ctr">
              <a:lnSpc>
                <a:spcPts val="10886"/>
              </a:lnSpc>
            </a:pPr>
            <a:r>
              <a:rPr lang="en-US" sz="7888" spc="300" dirty="0">
                <a:solidFill>
                  <a:srgbClr val="FFFFFF"/>
                </a:solidFill>
                <a:latin typeface="Codec Pro ExtraBold"/>
              </a:rPr>
              <a:t>Summary of research evidence</a:t>
            </a:r>
          </a:p>
        </p:txBody>
      </p:sp>
      <p:sp>
        <p:nvSpPr>
          <p:cNvPr id="19" name="Freeform 28">
            <a:extLst>
              <a:ext uri="{FF2B5EF4-FFF2-40B4-BE49-F238E27FC236}">
                <a16:creationId xmlns:a16="http://schemas.microsoft.com/office/drawing/2014/main" id="{0B278707-2142-6ACA-126D-F6A4495BE719}"/>
              </a:ext>
            </a:extLst>
          </p:cNvPr>
          <p:cNvSpPr/>
          <p:nvPr/>
        </p:nvSpPr>
        <p:spPr>
          <a:xfrm>
            <a:off x="14249400" y="-2153154"/>
            <a:ext cx="7315200" cy="5772654"/>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0" name="Freeform 29">
            <a:extLst>
              <a:ext uri="{FF2B5EF4-FFF2-40B4-BE49-F238E27FC236}">
                <a16:creationId xmlns:a16="http://schemas.microsoft.com/office/drawing/2014/main" id="{97D4F712-C7CA-DBA1-7666-C55D6E5458B6}"/>
              </a:ext>
            </a:extLst>
          </p:cNvPr>
          <p:cNvSpPr/>
          <p:nvPr/>
        </p:nvSpPr>
        <p:spPr>
          <a:xfrm>
            <a:off x="-2602379" y="-1"/>
            <a:ext cx="6640979" cy="3678643"/>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Content Placeholder 3">
            <a:extLst>
              <a:ext uri="{FF2B5EF4-FFF2-40B4-BE49-F238E27FC236}">
                <a16:creationId xmlns:a16="http://schemas.microsoft.com/office/drawing/2014/main" id="{2A096B93-05D4-05E4-5D3F-30657BB853AE}"/>
              </a:ext>
            </a:extLst>
          </p:cNvPr>
          <p:cNvSpPr>
            <a:spLocks noGrp="1"/>
          </p:cNvSpPr>
          <p:nvPr>
            <p:ph idx="1"/>
          </p:nvPr>
        </p:nvSpPr>
        <p:spPr>
          <a:xfrm>
            <a:off x="565545" y="2019618"/>
            <a:ext cx="16527780" cy="8412162"/>
          </a:xfrm>
        </p:spPr>
        <p:txBody>
          <a:bodyPr>
            <a:normAutofit/>
          </a:bodyPr>
          <a:lstStyle/>
          <a:p>
            <a:pPr marL="457200" marR="0"/>
            <a:r>
              <a:rPr lang="en-US" kern="100" dirty="0">
                <a:effectLst/>
                <a:latin typeface="Aptos" panose="020B0004020202020204" pitchFamily="34" charset="0"/>
                <a:ea typeface="Aptos" panose="020B0004020202020204" pitchFamily="34" charset="0"/>
                <a:cs typeface="Times New Roman" panose="02020603050405020304" pitchFamily="18" charset="0"/>
              </a:rPr>
              <a:t>Reports vary significantly about cover crop costs and returns on investment. Not only can costs vary from year to year but scenarios and assumptions underlying what goes into the budget are not always consistent from report to report. Yet they can provide us reasonable estimates of costs (plus or minus) and revenues (plus or minus). </a:t>
            </a:r>
          </a:p>
          <a:p>
            <a:pPr marL="457200" marR="0"/>
            <a:r>
              <a:rPr lang="en-US" kern="100" dirty="0">
                <a:effectLst/>
                <a:latin typeface="Aptos" panose="020B0004020202020204" pitchFamily="34" charset="0"/>
                <a:ea typeface="Aptos" panose="020B0004020202020204" pitchFamily="34" charset="0"/>
                <a:cs typeface="Times New Roman" panose="02020603050405020304" pitchFamily="18" charset="0"/>
              </a:rPr>
              <a:t>Estimating costs for cover crops are similar to how one might estimate partial budgets for cash crops. For cover crops, a partial budget might include costs for seed, planting, inputs like herbicides or fertilizers that might increase or decrease, labor and/or equipment (i.e. more or less field passes). Revenues could include higher or lower yields, grazing/forage, and cost share programs.</a:t>
            </a:r>
          </a:p>
          <a:p>
            <a:pPr marL="457200" marR="0"/>
            <a:r>
              <a:rPr lang="en-US" kern="100" dirty="0">
                <a:effectLst/>
                <a:latin typeface="Aptos" panose="020B0004020202020204" pitchFamily="34" charset="0"/>
                <a:ea typeface="Aptos" panose="020B0004020202020204" pitchFamily="34" charset="0"/>
                <a:cs typeface="Times New Roman" panose="02020603050405020304" pitchFamily="18" charset="0"/>
              </a:rPr>
              <a:t>It makes a big difference how much you include in the partial budget and how we try to quantify benefits.</a:t>
            </a:r>
          </a:p>
          <a:p>
            <a:pPr marL="457200" marR="0"/>
            <a:r>
              <a:rPr lang="en-US" kern="100" dirty="0">
                <a:effectLst/>
                <a:latin typeface="Aptos" panose="020B0004020202020204" pitchFamily="34" charset="0"/>
                <a:ea typeface="Aptos" panose="020B0004020202020204" pitchFamily="34" charset="0"/>
                <a:cs typeface="Times New Roman" panose="02020603050405020304" pitchFamily="18" charset="0"/>
              </a:rPr>
              <a:t>Many positive reports of return on investment are from those using cover crops after a few years.</a:t>
            </a:r>
          </a:p>
          <a:p>
            <a:pPr marL="457200" marR="0"/>
            <a:r>
              <a:rPr lang="en-US" kern="100" dirty="0">
                <a:effectLst/>
                <a:latin typeface="Aptos" panose="020B0004020202020204" pitchFamily="34" charset="0"/>
                <a:ea typeface="Aptos" panose="020B0004020202020204" pitchFamily="34" charset="0"/>
                <a:cs typeface="Times New Roman" panose="02020603050405020304" pitchFamily="18" charset="0"/>
              </a:rPr>
              <a:t>Resources include: UNL crop budget platform and the ABC Calculator Tool, the numerous reports and case studies (Soil Health Institute, SARE, American Farmland Trust), and the Iowa State net returns calculator. </a:t>
            </a:r>
          </a:p>
        </p:txBody>
      </p:sp>
    </p:spTree>
    <p:extLst>
      <p:ext uri="{BB962C8B-B14F-4D97-AF65-F5344CB8AC3E}">
        <p14:creationId xmlns:p14="http://schemas.microsoft.com/office/powerpoint/2010/main" val="223395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txBody>
          <a:bodyPr/>
          <a:lstStyle/>
          <a:p>
            <a:endParaRPr lang="en-US"/>
          </a:p>
        </p:txBody>
      </p:sp>
      <p:sp>
        <p:nvSpPr>
          <p:cNvPr id="3" name="TextBox 3"/>
          <p:cNvSpPr txBox="1"/>
          <p:nvPr/>
        </p:nvSpPr>
        <p:spPr>
          <a:xfrm>
            <a:off x="3463770" y="3793552"/>
            <a:ext cx="5435861" cy="2109738"/>
          </a:xfrm>
          <a:prstGeom prst="rect">
            <a:avLst/>
          </a:prstGeom>
        </p:spPr>
        <p:txBody>
          <a:bodyPr lIns="0" tIns="0" rIns="0" bIns="0" rtlCol="0" anchor="t">
            <a:spAutoFit/>
          </a:bodyPr>
          <a:lstStyle/>
          <a:p>
            <a:pPr marL="0" lvl="0" indent="0" algn="ctr">
              <a:lnSpc>
                <a:spcPts val="7602"/>
              </a:lnSpc>
            </a:pPr>
            <a:r>
              <a:rPr lang="en-US" sz="8174" spc="882">
                <a:solidFill>
                  <a:srgbClr val="231F20"/>
                </a:solidFill>
                <a:latin typeface="Codec Pro ExtraBold"/>
                <a:ea typeface="Codec Pro ExtraBold"/>
                <a:cs typeface="Codec Pro ExtraBold"/>
                <a:sym typeface="Codec Pro ExtraBold"/>
              </a:rPr>
              <a:t>THANK YOU</a:t>
            </a:r>
          </a:p>
        </p:txBody>
      </p:sp>
      <p:grpSp>
        <p:nvGrpSpPr>
          <p:cNvPr id="6" name="Group 6"/>
          <p:cNvGrpSpPr/>
          <p:nvPr/>
        </p:nvGrpSpPr>
        <p:grpSpPr>
          <a:xfrm rot="826432">
            <a:off x="-18353104" y="-3567159"/>
            <a:ext cx="21026341" cy="12831921"/>
            <a:chOff x="0" y="0"/>
            <a:chExt cx="5537802" cy="3379601"/>
          </a:xfrm>
        </p:grpSpPr>
        <p:sp>
          <p:nvSpPr>
            <p:cNvPr id="7" name="Freeform 7"/>
            <p:cNvSpPr/>
            <p:nvPr/>
          </p:nvSpPr>
          <p:spPr>
            <a:xfrm>
              <a:off x="0" y="0"/>
              <a:ext cx="5537802" cy="3379601"/>
            </a:xfrm>
            <a:custGeom>
              <a:avLst/>
              <a:gdLst/>
              <a:ahLst/>
              <a:cxnLst/>
              <a:rect l="l" t="t" r="r" b="b"/>
              <a:pathLst>
                <a:path w="5537802" h="3379601">
                  <a:moveTo>
                    <a:pt x="0" y="0"/>
                  </a:moveTo>
                  <a:lnTo>
                    <a:pt x="5537802" y="0"/>
                  </a:lnTo>
                  <a:lnTo>
                    <a:pt x="5537802" y="3379601"/>
                  </a:lnTo>
                  <a:lnTo>
                    <a:pt x="0" y="3379601"/>
                  </a:lnTo>
                  <a:close/>
                </a:path>
              </a:pathLst>
            </a:custGeom>
            <a:solidFill>
              <a:srgbClr val="1C5739"/>
            </a:solidFill>
          </p:spPr>
          <p:txBody>
            <a:bodyPr/>
            <a:lstStyle/>
            <a:p>
              <a:endParaRPr lang="en-US"/>
            </a:p>
          </p:txBody>
        </p:sp>
        <p:sp>
          <p:nvSpPr>
            <p:cNvPr id="8" name="TextBox 8"/>
            <p:cNvSpPr txBox="1"/>
            <p:nvPr/>
          </p:nvSpPr>
          <p:spPr>
            <a:xfrm>
              <a:off x="0" y="-19050"/>
              <a:ext cx="5537802" cy="3398651"/>
            </a:xfrm>
            <a:prstGeom prst="rect">
              <a:avLst/>
            </a:prstGeom>
          </p:spPr>
          <p:txBody>
            <a:bodyPr lIns="50800" tIns="50800" rIns="50800" bIns="50800" rtlCol="0" anchor="ctr"/>
            <a:lstStyle/>
            <a:p>
              <a:pPr algn="ctr">
                <a:lnSpc>
                  <a:spcPts val="2859"/>
                </a:lnSpc>
              </a:pPr>
              <a:endParaRPr/>
            </a:p>
          </p:txBody>
        </p:sp>
      </p:grpSp>
      <p:grpSp>
        <p:nvGrpSpPr>
          <p:cNvPr id="9" name="Group 9"/>
          <p:cNvGrpSpPr/>
          <p:nvPr/>
        </p:nvGrpSpPr>
        <p:grpSpPr>
          <a:xfrm rot="773821">
            <a:off x="10036024" y="4365564"/>
            <a:ext cx="313833" cy="8482349"/>
            <a:chOff x="0" y="0"/>
            <a:chExt cx="82656" cy="2234034"/>
          </a:xfrm>
        </p:grpSpPr>
        <p:sp>
          <p:nvSpPr>
            <p:cNvPr id="10" name="Freeform 10"/>
            <p:cNvSpPr/>
            <p:nvPr/>
          </p:nvSpPr>
          <p:spPr>
            <a:xfrm>
              <a:off x="0" y="0"/>
              <a:ext cx="82656" cy="2234034"/>
            </a:xfrm>
            <a:custGeom>
              <a:avLst/>
              <a:gdLst/>
              <a:ahLst/>
              <a:cxnLst/>
              <a:rect l="l" t="t" r="r" b="b"/>
              <a:pathLst>
                <a:path w="82656" h="2234034">
                  <a:moveTo>
                    <a:pt x="0" y="0"/>
                  </a:moveTo>
                  <a:lnTo>
                    <a:pt x="82656" y="0"/>
                  </a:lnTo>
                  <a:lnTo>
                    <a:pt x="82656" y="2234034"/>
                  </a:lnTo>
                  <a:lnTo>
                    <a:pt x="0" y="2234034"/>
                  </a:lnTo>
                  <a:close/>
                </a:path>
              </a:pathLst>
            </a:custGeom>
            <a:solidFill>
              <a:srgbClr val="1C5739"/>
            </a:solidFill>
          </p:spPr>
          <p:txBody>
            <a:bodyPr/>
            <a:lstStyle/>
            <a:p>
              <a:endParaRPr lang="en-US"/>
            </a:p>
          </p:txBody>
        </p:sp>
        <p:sp>
          <p:nvSpPr>
            <p:cNvPr id="11" name="TextBox 11"/>
            <p:cNvSpPr txBox="1"/>
            <p:nvPr/>
          </p:nvSpPr>
          <p:spPr>
            <a:xfrm>
              <a:off x="0" y="-19050"/>
              <a:ext cx="82656" cy="2253084"/>
            </a:xfrm>
            <a:prstGeom prst="rect">
              <a:avLst/>
            </a:prstGeom>
          </p:spPr>
          <p:txBody>
            <a:bodyPr lIns="50800" tIns="50800" rIns="50800" bIns="50800" rtlCol="0" anchor="ctr"/>
            <a:lstStyle/>
            <a:p>
              <a:pPr algn="ctr">
                <a:lnSpc>
                  <a:spcPts val="2859"/>
                </a:lnSpc>
              </a:pPr>
              <a:endParaRPr/>
            </a:p>
          </p:txBody>
        </p:sp>
      </p:grpSp>
      <p:grpSp>
        <p:nvGrpSpPr>
          <p:cNvPr id="12" name="Group 12"/>
          <p:cNvGrpSpPr/>
          <p:nvPr/>
        </p:nvGrpSpPr>
        <p:grpSpPr>
          <a:xfrm rot="773821">
            <a:off x="3741572" y="-4834013"/>
            <a:ext cx="313833" cy="8482349"/>
            <a:chOff x="0" y="0"/>
            <a:chExt cx="82656" cy="2234034"/>
          </a:xfrm>
        </p:grpSpPr>
        <p:sp>
          <p:nvSpPr>
            <p:cNvPr id="13" name="Freeform 13"/>
            <p:cNvSpPr/>
            <p:nvPr/>
          </p:nvSpPr>
          <p:spPr>
            <a:xfrm>
              <a:off x="0" y="0"/>
              <a:ext cx="82656" cy="2234034"/>
            </a:xfrm>
            <a:custGeom>
              <a:avLst/>
              <a:gdLst/>
              <a:ahLst/>
              <a:cxnLst/>
              <a:rect l="l" t="t" r="r" b="b"/>
              <a:pathLst>
                <a:path w="82656" h="2234034">
                  <a:moveTo>
                    <a:pt x="0" y="0"/>
                  </a:moveTo>
                  <a:lnTo>
                    <a:pt x="82656" y="0"/>
                  </a:lnTo>
                  <a:lnTo>
                    <a:pt x="82656" y="2234034"/>
                  </a:lnTo>
                  <a:lnTo>
                    <a:pt x="0" y="2234034"/>
                  </a:lnTo>
                  <a:close/>
                </a:path>
              </a:pathLst>
            </a:custGeom>
            <a:solidFill>
              <a:srgbClr val="397D5A"/>
            </a:solidFill>
          </p:spPr>
          <p:txBody>
            <a:bodyPr/>
            <a:lstStyle/>
            <a:p>
              <a:endParaRPr lang="en-US"/>
            </a:p>
          </p:txBody>
        </p:sp>
        <p:sp>
          <p:nvSpPr>
            <p:cNvPr id="14" name="TextBox 14"/>
            <p:cNvSpPr txBox="1"/>
            <p:nvPr/>
          </p:nvSpPr>
          <p:spPr>
            <a:xfrm>
              <a:off x="0" y="-19050"/>
              <a:ext cx="82656" cy="2253084"/>
            </a:xfrm>
            <a:prstGeom prst="rect">
              <a:avLst/>
            </a:prstGeom>
          </p:spPr>
          <p:txBody>
            <a:bodyPr lIns="50800" tIns="50800" rIns="50800" bIns="50800" rtlCol="0" anchor="ctr"/>
            <a:lstStyle/>
            <a:p>
              <a:pPr algn="ctr">
                <a:lnSpc>
                  <a:spcPts val="2859"/>
                </a:lnSpc>
              </a:pPr>
              <a:endParaRPr/>
            </a:p>
          </p:txBody>
        </p:sp>
      </p:grpSp>
      <p:sp>
        <p:nvSpPr>
          <p:cNvPr id="16" name="TextBox 16"/>
          <p:cNvSpPr txBox="1"/>
          <p:nvPr/>
        </p:nvSpPr>
        <p:spPr>
          <a:xfrm>
            <a:off x="3420624" y="2747211"/>
            <a:ext cx="6066823" cy="446532"/>
          </a:xfrm>
          <a:prstGeom prst="rect">
            <a:avLst/>
          </a:prstGeom>
        </p:spPr>
        <p:txBody>
          <a:bodyPr wrap="square" lIns="0" tIns="0" rIns="0" bIns="0" rtlCol="0" anchor="t">
            <a:spAutoFit/>
          </a:bodyPr>
          <a:lstStyle/>
          <a:p>
            <a:pPr algn="ctr">
              <a:lnSpc>
                <a:spcPts val="3847"/>
              </a:lnSpc>
            </a:pPr>
            <a:r>
              <a:rPr lang="en-US" sz="2748" spc="137">
                <a:solidFill>
                  <a:srgbClr val="1C5739"/>
                </a:solidFill>
                <a:latin typeface="Open Sauce"/>
                <a:ea typeface="Open Sauce"/>
                <a:cs typeface="Open Sauce"/>
                <a:sym typeface="Open Sauce"/>
              </a:rPr>
              <a:t>University of Nebraska-Lincoln</a:t>
            </a:r>
          </a:p>
        </p:txBody>
      </p:sp>
      <p:sp>
        <p:nvSpPr>
          <p:cNvPr id="19" name="Freeform 19"/>
          <p:cNvSpPr/>
          <p:nvPr/>
        </p:nvSpPr>
        <p:spPr>
          <a:xfrm>
            <a:off x="841959" y="6036641"/>
            <a:ext cx="2801925" cy="2801925"/>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397D5A"/>
          </a:solidFill>
        </p:spPr>
        <p:txBody>
          <a:bodyPr/>
          <a:lstStyle/>
          <a:p>
            <a:endParaRPr lang="en-US"/>
          </a:p>
        </p:txBody>
      </p:sp>
      <p:sp>
        <p:nvSpPr>
          <p:cNvPr id="21" name="TextBox 21"/>
          <p:cNvSpPr txBox="1"/>
          <p:nvPr/>
        </p:nvSpPr>
        <p:spPr>
          <a:xfrm>
            <a:off x="4412211" y="6974113"/>
            <a:ext cx="5857379" cy="340158"/>
          </a:xfrm>
          <a:prstGeom prst="rect">
            <a:avLst/>
          </a:prstGeom>
        </p:spPr>
        <p:txBody>
          <a:bodyPr lIns="0" tIns="0" rIns="0" bIns="0" rtlCol="0" anchor="t">
            <a:spAutoFit/>
          </a:bodyPr>
          <a:lstStyle/>
          <a:p>
            <a:pPr algn="l">
              <a:lnSpc>
                <a:spcPts val="2908"/>
              </a:lnSpc>
            </a:pPr>
            <a:r>
              <a:rPr lang="en-US" sz="2077" dirty="0">
                <a:solidFill>
                  <a:srgbClr val="000000"/>
                </a:solidFill>
                <a:latin typeface="Open Sauce"/>
                <a:ea typeface="Open Sauce"/>
                <a:cs typeface="Open Sauce"/>
                <a:sym typeface="Open Sauce"/>
              </a:rPr>
              <a:t>abasche2@unl.edu</a:t>
            </a:r>
          </a:p>
        </p:txBody>
      </p:sp>
      <p:sp>
        <p:nvSpPr>
          <p:cNvPr id="22" name="TextBox 22"/>
          <p:cNvSpPr txBox="1"/>
          <p:nvPr/>
        </p:nvSpPr>
        <p:spPr>
          <a:xfrm>
            <a:off x="4412210" y="7464082"/>
            <a:ext cx="4426539" cy="712054"/>
          </a:xfrm>
          <a:prstGeom prst="rect">
            <a:avLst/>
          </a:prstGeom>
        </p:spPr>
        <p:txBody>
          <a:bodyPr wrap="square" lIns="0" tIns="0" rIns="0" bIns="0" rtlCol="0" anchor="t">
            <a:spAutoFit/>
          </a:bodyPr>
          <a:lstStyle/>
          <a:p>
            <a:pPr algn="l">
              <a:lnSpc>
                <a:spcPts val="2908"/>
              </a:lnSpc>
            </a:pPr>
            <a:r>
              <a:rPr lang="en-US" sz="2077" dirty="0">
                <a:solidFill>
                  <a:srgbClr val="000000"/>
                </a:solidFill>
                <a:latin typeface="Open Sauce"/>
                <a:ea typeface="Open Sauce"/>
                <a:cs typeface="Open Sauce"/>
                <a:sym typeface="Open Sauce"/>
              </a:rPr>
              <a:t>279G Plant Sciences Hall, East Campus, Lincoln, NE 68583</a:t>
            </a:r>
          </a:p>
        </p:txBody>
      </p:sp>
      <p:sp>
        <p:nvSpPr>
          <p:cNvPr id="23" name="TextBox 23"/>
          <p:cNvSpPr txBox="1"/>
          <p:nvPr/>
        </p:nvSpPr>
        <p:spPr>
          <a:xfrm>
            <a:off x="4412211" y="6504702"/>
            <a:ext cx="2370741" cy="340158"/>
          </a:xfrm>
          <a:prstGeom prst="rect">
            <a:avLst/>
          </a:prstGeom>
        </p:spPr>
        <p:txBody>
          <a:bodyPr lIns="0" tIns="0" rIns="0" bIns="0" rtlCol="0" anchor="t">
            <a:spAutoFit/>
          </a:bodyPr>
          <a:lstStyle/>
          <a:p>
            <a:pPr algn="l">
              <a:lnSpc>
                <a:spcPts val="2908"/>
              </a:lnSpc>
            </a:pPr>
            <a:r>
              <a:rPr lang="en-US" sz="2077" dirty="0">
                <a:solidFill>
                  <a:srgbClr val="000000"/>
                </a:solidFill>
                <a:latin typeface="Open Sauce"/>
                <a:ea typeface="Open Sauce"/>
                <a:cs typeface="Open Sauce"/>
                <a:sym typeface="Open Sauce"/>
              </a:rPr>
              <a:t>(402) 472-6413</a:t>
            </a:r>
          </a:p>
        </p:txBody>
      </p:sp>
      <p:sp>
        <p:nvSpPr>
          <p:cNvPr id="24" name="Freeform 24"/>
          <p:cNvSpPr/>
          <p:nvPr/>
        </p:nvSpPr>
        <p:spPr>
          <a:xfrm>
            <a:off x="3876961" y="7501745"/>
            <a:ext cx="384955" cy="384955"/>
          </a:xfrm>
          <a:custGeom>
            <a:avLst/>
            <a:gdLst/>
            <a:ahLst/>
            <a:cxnLst/>
            <a:rect l="l" t="t" r="r" b="b"/>
            <a:pathLst>
              <a:path w="384955" h="384955">
                <a:moveTo>
                  <a:pt x="0" y="0"/>
                </a:moveTo>
                <a:lnTo>
                  <a:pt x="384955" y="0"/>
                </a:lnTo>
                <a:lnTo>
                  <a:pt x="384955" y="384955"/>
                </a:lnTo>
                <a:lnTo>
                  <a:pt x="0" y="3849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5" name="Freeform 25"/>
          <p:cNvSpPr/>
          <p:nvPr/>
        </p:nvSpPr>
        <p:spPr>
          <a:xfrm>
            <a:off x="3876961" y="7021738"/>
            <a:ext cx="384955" cy="384955"/>
          </a:xfrm>
          <a:custGeom>
            <a:avLst/>
            <a:gdLst/>
            <a:ahLst/>
            <a:cxnLst/>
            <a:rect l="l" t="t" r="r" b="b"/>
            <a:pathLst>
              <a:path w="384955" h="384955">
                <a:moveTo>
                  <a:pt x="0" y="0"/>
                </a:moveTo>
                <a:lnTo>
                  <a:pt x="384955" y="0"/>
                </a:lnTo>
                <a:lnTo>
                  <a:pt x="384955" y="384955"/>
                </a:lnTo>
                <a:lnTo>
                  <a:pt x="0" y="3849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7" name="Freeform 27"/>
          <p:cNvSpPr/>
          <p:nvPr/>
        </p:nvSpPr>
        <p:spPr>
          <a:xfrm>
            <a:off x="3876961" y="6536839"/>
            <a:ext cx="384955" cy="384955"/>
          </a:xfrm>
          <a:custGeom>
            <a:avLst/>
            <a:gdLst/>
            <a:ahLst/>
            <a:cxnLst/>
            <a:rect l="l" t="t" r="r" b="b"/>
            <a:pathLst>
              <a:path w="384955" h="384955">
                <a:moveTo>
                  <a:pt x="0" y="0"/>
                </a:moveTo>
                <a:lnTo>
                  <a:pt x="384955" y="0"/>
                </a:lnTo>
                <a:lnTo>
                  <a:pt x="384955" y="384955"/>
                </a:lnTo>
                <a:lnTo>
                  <a:pt x="0" y="3849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8" name="TextBox 28"/>
          <p:cNvSpPr txBox="1"/>
          <p:nvPr/>
        </p:nvSpPr>
        <p:spPr>
          <a:xfrm>
            <a:off x="4429621" y="5988797"/>
            <a:ext cx="5857379" cy="415114"/>
          </a:xfrm>
          <a:prstGeom prst="rect">
            <a:avLst/>
          </a:prstGeom>
        </p:spPr>
        <p:txBody>
          <a:bodyPr lIns="0" tIns="0" rIns="0" bIns="0" rtlCol="0" anchor="t">
            <a:spAutoFit/>
          </a:bodyPr>
          <a:lstStyle/>
          <a:p>
            <a:pPr algn="l">
              <a:lnSpc>
                <a:spcPts val="3468"/>
              </a:lnSpc>
            </a:pPr>
            <a:r>
              <a:rPr lang="en-US" sz="2477" dirty="0">
                <a:solidFill>
                  <a:srgbClr val="000000"/>
                </a:solidFill>
                <a:latin typeface="Montserrat Light Bold"/>
                <a:ea typeface="Montserrat Light Bold"/>
                <a:cs typeface="Montserrat Light Bold"/>
                <a:sym typeface="Montserrat Light Bold"/>
              </a:rPr>
              <a:t>Andrea Basche</a:t>
            </a:r>
          </a:p>
        </p:txBody>
      </p:sp>
      <p:pic>
        <p:nvPicPr>
          <p:cNvPr id="1026" name="Picture 2" descr="Our Marks | University Communication &amp; Marketing | Nebraska">
            <a:extLst>
              <a:ext uri="{FF2B5EF4-FFF2-40B4-BE49-F238E27FC236}">
                <a16:creationId xmlns:a16="http://schemas.microsoft.com/office/drawing/2014/main" id="{A5DF988F-F568-714E-2A88-BA6354B6B97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17821" y="456990"/>
            <a:ext cx="2215315" cy="221531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A green plants with yellow flowers&#10;&#10;Description automatically generated">
            <a:extLst>
              <a:ext uri="{FF2B5EF4-FFF2-40B4-BE49-F238E27FC236}">
                <a16:creationId xmlns:a16="http://schemas.microsoft.com/office/drawing/2014/main" id="{EFCC27E8-DE5A-8E7E-051E-936DFF20DF0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308670" y="-1"/>
            <a:ext cx="5836330" cy="1037569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14395-364F-E551-BC19-B717014EDF73}"/>
            </a:ext>
          </a:extLst>
        </p:cNvPr>
        <p:cNvGrpSpPr/>
        <p:nvPr/>
      </p:nvGrpSpPr>
      <p:grpSpPr>
        <a:xfrm>
          <a:off x="0" y="0"/>
          <a:ext cx="0" cy="0"/>
          <a:chOff x="0" y="0"/>
          <a:chExt cx="0" cy="0"/>
        </a:xfrm>
      </p:grpSpPr>
      <p:grpSp>
        <p:nvGrpSpPr>
          <p:cNvPr id="2" name="Group 3">
            <a:extLst>
              <a:ext uri="{FF2B5EF4-FFF2-40B4-BE49-F238E27FC236}">
                <a16:creationId xmlns:a16="http://schemas.microsoft.com/office/drawing/2014/main" id="{E477A671-1601-19AF-60FE-F90E3884B0D4}"/>
              </a:ext>
            </a:extLst>
          </p:cNvPr>
          <p:cNvGrpSpPr/>
          <p:nvPr/>
        </p:nvGrpSpPr>
        <p:grpSpPr>
          <a:xfrm>
            <a:off x="5257800" y="4046946"/>
            <a:ext cx="13030200" cy="3081218"/>
            <a:chOff x="0" y="0"/>
            <a:chExt cx="5016842" cy="812800"/>
          </a:xfrm>
        </p:grpSpPr>
        <p:sp>
          <p:nvSpPr>
            <p:cNvPr id="3" name="Freeform 4">
              <a:extLst>
                <a:ext uri="{FF2B5EF4-FFF2-40B4-BE49-F238E27FC236}">
                  <a16:creationId xmlns:a16="http://schemas.microsoft.com/office/drawing/2014/main" id="{0B3C8AFC-914D-452C-96F4-8A955A582047}"/>
                </a:ext>
              </a:extLst>
            </p:cNvPr>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endParaRPr lang="en-US"/>
            </a:p>
          </p:txBody>
        </p:sp>
        <p:sp>
          <p:nvSpPr>
            <p:cNvPr id="4" name="TextBox 5">
              <a:extLst>
                <a:ext uri="{FF2B5EF4-FFF2-40B4-BE49-F238E27FC236}">
                  <a16:creationId xmlns:a16="http://schemas.microsoft.com/office/drawing/2014/main" id="{8963545A-BAB3-0F8F-C373-915335E5F822}"/>
                </a:ext>
              </a:extLst>
            </p:cNvPr>
            <p:cNvSpPr txBox="1"/>
            <p:nvPr/>
          </p:nvSpPr>
          <p:spPr>
            <a:xfrm>
              <a:off x="0" y="-19050"/>
              <a:ext cx="5016842" cy="831850"/>
            </a:xfrm>
            <a:prstGeom prst="rect">
              <a:avLst/>
            </a:prstGeom>
          </p:spPr>
          <p:txBody>
            <a:bodyPr lIns="50800" tIns="50800" rIns="50800" bIns="50800" rtlCol="0" anchor="ctr"/>
            <a:lstStyle/>
            <a:p>
              <a:pPr algn="ctr">
                <a:lnSpc>
                  <a:spcPts val="2859"/>
                </a:lnSpc>
              </a:pPr>
              <a:endParaRPr/>
            </a:p>
          </p:txBody>
        </p:sp>
      </p:grpSp>
      <p:sp>
        <p:nvSpPr>
          <p:cNvPr id="5" name="TextBox 10">
            <a:extLst>
              <a:ext uri="{FF2B5EF4-FFF2-40B4-BE49-F238E27FC236}">
                <a16:creationId xmlns:a16="http://schemas.microsoft.com/office/drawing/2014/main" id="{1FDBDBE9-B5AF-2454-D79F-694BBFE329E5}"/>
              </a:ext>
            </a:extLst>
          </p:cNvPr>
          <p:cNvSpPr txBox="1"/>
          <p:nvPr/>
        </p:nvSpPr>
        <p:spPr>
          <a:xfrm>
            <a:off x="5756564" y="4046946"/>
            <a:ext cx="12240491" cy="2710101"/>
          </a:xfrm>
          <a:prstGeom prst="rect">
            <a:avLst/>
          </a:prstGeom>
        </p:spPr>
        <p:txBody>
          <a:bodyPr wrap="square" lIns="0" tIns="0" rIns="0" bIns="0" rtlCol="0" anchor="t">
            <a:spAutoFit/>
          </a:bodyPr>
          <a:lstStyle/>
          <a:p>
            <a:pPr algn="ctr">
              <a:lnSpc>
                <a:spcPts val="10886"/>
              </a:lnSpc>
            </a:pPr>
            <a:r>
              <a:rPr lang="en-US" sz="7888" spc="300" dirty="0">
                <a:solidFill>
                  <a:srgbClr val="FFFFFF"/>
                </a:solidFill>
                <a:latin typeface="Codec Pro ExtraBold"/>
              </a:rPr>
              <a:t>Partial budgeting and direct cover crop costs</a:t>
            </a:r>
          </a:p>
        </p:txBody>
      </p:sp>
    </p:spTree>
    <p:extLst>
      <p:ext uri="{BB962C8B-B14F-4D97-AF65-F5344CB8AC3E}">
        <p14:creationId xmlns:p14="http://schemas.microsoft.com/office/powerpoint/2010/main" val="3419061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16B9C-302B-37A6-591F-EF2F39106A8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D97844-97BA-1373-30C0-508BA23B97B3}"/>
              </a:ext>
            </a:extLst>
          </p:cNvPr>
          <p:cNvSpPr>
            <a:spLocks noGrp="1"/>
          </p:cNvSpPr>
          <p:nvPr>
            <p:ph idx="1"/>
          </p:nvPr>
        </p:nvSpPr>
        <p:spPr>
          <a:xfrm>
            <a:off x="153983" y="2995303"/>
            <a:ext cx="8172450" cy="6527007"/>
          </a:xfrm>
        </p:spPr>
        <p:txBody>
          <a:bodyPr/>
          <a:lstStyle/>
          <a:p>
            <a:r>
              <a:rPr lang="en-US" dirty="0">
                <a:latin typeface="Aptos" panose="020B0004020202020204" pitchFamily="34" charset="0"/>
              </a:rPr>
              <a:t>Partial budgets estimate net annual private (on-farm) economic benefits or losses associated with use of cover crops</a:t>
            </a:r>
          </a:p>
          <a:p>
            <a:r>
              <a:rPr lang="en-US" dirty="0">
                <a:latin typeface="Aptos" panose="020B0004020202020204" pitchFamily="34" charset="0"/>
              </a:rPr>
              <a:t>Identify and monetize any differences in management of any production system with or without cover crops</a:t>
            </a:r>
          </a:p>
        </p:txBody>
      </p:sp>
      <p:pic>
        <p:nvPicPr>
          <p:cNvPr id="5" name="Picture 4">
            <a:extLst>
              <a:ext uri="{FF2B5EF4-FFF2-40B4-BE49-F238E27FC236}">
                <a16:creationId xmlns:a16="http://schemas.microsoft.com/office/drawing/2014/main" id="{CB36DDC5-AF85-CD6D-85F1-6E85E3BC35D1}"/>
              </a:ext>
            </a:extLst>
          </p:cNvPr>
          <p:cNvPicPr>
            <a:picLocks noChangeAspect="1"/>
          </p:cNvPicPr>
          <p:nvPr/>
        </p:nvPicPr>
        <p:blipFill rotWithShape="1">
          <a:blip r:embed="rId3"/>
          <a:srcRect l="20323" t="27055" r="59177" b="9537"/>
          <a:stretch/>
        </p:blipFill>
        <p:spPr>
          <a:xfrm>
            <a:off x="8326433" y="1621242"/>
            <a:ext cx="9961567" cy="8665758"/>
          </a:xfrm>
          <a:prstGeom prst="rect">
            <a:avLst/>
          </a:prstGeom>
        </p:spPr>
      </p:pic>
      <p:sp>
        <p:nvSpPr>
          <p:cNvPr id="6" name="TextBox 5">
            <a:extLst>
              <a:ext uri="{FF2B5EF4-FFF2-40B4-BE49-F238E27FC236}">
                <a16:creationId xmlns:a16="http://schemas.microsoft.com/office/drawing/2014/main" id="{3BF8CE19-FDE6-C6DE-CA88-932B6F15BB6E}"/>
              </a:ext>
            </a:extLst>
          </p:cNvPr>
          <p:cNvSpPr txBox="1"/>
          <p:nvPr/>
        </p:nvSpPr>
        <p:spPr>
          <a:xfrm>
            <a:off x="153983" y="8421677"/>
            <a:ext cx="6994962" cy="1708160"/>
          </a:xfrm>
          <a:prstGeom prst="rect">
            <a:avLst/>
          </a:prstGeom>
          <a:noFill/>
        </p:spPr>
        <p:txBody>
          <a:bodyPr wrap="square" rtlCol="0">
            <a:spAutoFit/>
          </a:bodyPr>
          <a:lstStyle/>
          <a:p>
            <a:r>
              <a:rPr lang="en-US" sz="2100" dirty="0" err="1">
                <a:latin typeface="Aptos" panose="020B0004020202020204" pitchFamily="34" charset="0"/>
              </a:rPr>
              <a:t>Plastina</a:t>
            </a:r>
            <a:r>
              <a:rPr lang="en-US" sz="2100" dirty="0">
                <a:latin typeface="Aptos" panose="020B0004020202020204" pitchFamily="34" charset="0"/>
              </a:rPr>
              <a:t>, Alejandro; Liu, </a:t>
            </a:r>
            <a:r>
              <a:rPr lang="en-US" sz="2100" dirty="0" err="1">
                <a:latin typeface="Aptos" panose="020B0004020202020204" pitchFamily="34" charset="0"/>
              </a:rPr>
              <a:t>Fangge</a:t>
            </a:r>
            <a:r>
              <a:rPr lang="en-US" sz="2100" dirty="0">
                <a:latin typeface="Aptos" panose="020B0004020202020204" pitchFamily="34" charset="0"/>
              </a:rPr>
              <a:t>; </a:t>
            </a:r>
            <a:r>
              <a:rPr lang="en-US" sz="2100" dirty="0" err="1">
                <a:latin typeface="Aptos" panose="020B0004020202020204" pitchFamily="34" charset="0"/>
              </a:rPr>
              <a:t>Sawadgo</a:t>
            </a:r>
            <a:r>
              <a:rPr lang="en-US" sz="2100" dirty="0">
                <a:latin typeface="Aptos" panose="020B0004020202020204" pitchFamily="34" charset="0"/>
              </a:rPr>
              <a:t>, </a:t>
            </a:r>
            <a:r>
              <a:rPr lang="en-US" sz="2100" dirty="0" err="1">
                <a:latin typeface="Aptos" panose="020B0004020202020204" pitchFamily="34" charset="0"/>
              </a:rPr>
              <a:t>Wendiam</a:t>
            </a:r>
            <a:r>
              <a:rPr lang="en-US" sz="2100" dirty="0">
                <a:latin typeface="Aptos" panose="020B0004020202020204" pitchFamily="34" charset="0"/>
              </a:rPr>
              <a:t>; </a:t>
            </a:r>
            <a:r>
              <a:rPr lang="en-US" sz="2100" dirty="0" err="1">
                <a:latin typeface="Aptos" panose="020B0004020202020204" pitchFamily="34" charset="0"/>
              </a:rPr>
              <a:t>Miguez</a:t>
            </a:r>
            <a:r>
              <a:rPr lang="en-US" sz="2100" dirty="0">
                <a:latin typeface="Aptos" panose="020B0004020202020204" pitchFamily="34" charset="0"/>
              </a:rPr>
              <a:t>, Fernando E.; and Carlson, Sarah, "Partial Budgets for Cover Crops in Midwest Row Crop Farming" (2018). Economics Publications. 621. </a:t>
            </a:r>
            <a:r>
              <a:rPr lang="en-US" sz="2100" dirty="0">
                <a:latin typeface="Aptos" panose="020B0004020202020204" pitchFamily="34" charset="0"/>
                <a:hlinkClick r:id="rId4"/>
              </a:rPr>
              <a:t>https://lib.dr.iastate.edu/econ_las_pubs/621</a:t>
            </a:r>
            <a:r>
              <a:rPr lang="en-US" sz="2100" dirty="0">
                <a:latin typeface="Aptos" panose="020B0004020202020204" pitchFamily="34" charset="0"/>
              </a:rPr>
              <a:t> </a:t>
            </a:r>
          </a:p>
        </p:txBody>
      </p:sp>
      <p:grpSp>
        <p:nvGrpSpPr>
          <p:cNvPr id="4" name="Group 3">
            <a:extLst>
              <a:ext uri="{FF2B5EF4-FFF2-40B4-BE49-F238E27FC236}">
                <a16:creationId xmlns:a16="http://schemas.microsoft.com/office/drawing/2014/main" id="{AE098962-0F28-ABFE-D959-EDA33A21A051}"/>
              </a:ext>
            </a:extLst>
          </p:cNvPr>
          <p:cNvGrpSpPr/>
          <p:nvPr/>
        </p:nvGrpSpPr>
        <p:grpSpPr>
          <a:xfrm>
            <a:off x="-528002" y="1"/>
            <a:ext cx="19501802" cy="1562099"/>
            <a:chOff x="0" y="0"/>
            <a:chExt cx="5016842" cy="812800"/>
          </a:xfrm>
        </p:grpSpPr>
        <p:sp>
          <p:nvSpPr>
            <p:cNvPr id="7" name="Freeform 4">
              <a:extLst>
                <a:ext uri="{FF2B5EF4-FFF2-40B4-BE49-F238E27FC236}">
                  <a16:creationId xmlns:a16="http://schemas.microsoft.com/office/drawing/2014/main" id="{E2945547-4A86-9F6A-6851-45AAA1D4D816}"/>
                </a:ext>
              </a:extLst>
            </p:cNvPr>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endParaRPr lang="en-US"/>
            </a:p>
          </p:txBody>
        </p:sp>
        <p:sp>
          <p:nvSpPr>
            <p:cNvPr id="8" name="TextBox 5">
              <a:extLst>
                <a:ext uri="{FF2B5EF4-FFF2-40B4-BE49-F238E27FC236}">
                  <a16:creationId xmlns:a16="http://schemas.microsoft.com/office/drawing/2014/main" id="{3928E048-99F8-89DA-5AAA-463DBA4B816A}"/>
                </a:ext>
              </a:extLst>
            </p:cNvPr>
            <p:cNvSpPr txBox="1"/>
            <p:nvPr/>
          </p:nvSpPr>
          <p:spPr>
            <a:xfrm>
              <a:off x="0" y="-19050"/>
              <a:ext cx="5016842" cy="831850"/>
            </a:xfrm>
            <a:prstGeom prst="rect">
              <a:avLst/>
            </a:prstGeom>
          </p:spPr>
          <p:txBody>
            <a:bodyPr lIns="50800" tIns="50800" rIns="50800" bIns="50800" rtlCol="0" anchor="ctr"/>
            <a:lstStyle/>
            <a:p>
              <a:pPr algn="ctr">
                <a:lnSpc>
                  <a:spcPts val="2859"/>
                </a:lnSpc>
              </a:pPr>
              <a:endParaRPr/>
            </a:p>
          </p:txBody>
        </p:sp>
      </p:grpSp>
      <p:sp>
        <p:nvSpPr>
          <p:cNvPr id="9" name="TextBox 10">
            <a:extLst>
              <a:ext uri="{FF2B5EF4-FFF2-40B4-BE49-F238E27FC236}">
                <a16:creationId xmlns:a16="http://schemas.microsoft.com/office/drawing/2014/main" id="{BB77D034-0B1F-5E8A-F51E-55746D25B20F}"/>
              </a:ext>
            </a:extLst>
          </p:cNvPr>
          <p:cNvSpPr txBox="1"/>
          <p:nvPr/>
        </p:nvSpPr>
        <p:spPr>
          <a:xfrm>
            <a:off x="153983" y="-14640"/>
            <a:ext cx="18567152" cy="1249125"/>
          </a:xfrm>
          <a:prstGeom prst="rect">
            <a:avLst/>
          </a:prstGeom>
        </p:spPr>
        <p:txBody>
          <a:bodyPr wrap="square" lIns="0" tIns="0" rIns="0" bIns="0" rtlCol="0" anchor="t">
            <a:spAutoFit/>
          </a:bodyPr>
          <a:lstStyle/>
          <a:p>
            <a:pPr algn="ctr">
              <a:lnSpc>
                <a:spcPts val="10886"/>
              </a:lnSpc>
            </a:pPr>
            <a:r>
              <a:rPr lang="en-US" sz="6000" spc="300" dirty="0">
                <a:solidFill>
                  <a:srgbClr val="FFFFFF"/>
                </a:solidFill>
                <a:latin typeface="Codec Pro ExtraBold"/>
              </a:rPr>
              <a:t>Partial budget analysis</a:t>
            </a:r>
          </a:p>
        </p:txBody>
      </p:sp>
    </p:spTree>
    <p:extLst>
      <p:ext uri="{BB962C8B-B14F-4D97-AF65-F5344CB8AC3E}">
        <p14:creationId xmlns:p14="http://schemas.microsoft.com/office/powerpoint/2010/main" val="34374066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B01AB36-9ED2-CF4C-5458-9EEEB16CC413}"/>
              </a:ext>
            </a:extLst>
          </p:cNvPr>
          <p:cNvGrpSpPr/>
          <p:nvPr/>
        </p:nvGrpSpPr>
        <p:grpSpPr>
          <a:xfrm>
            <a:off x="-528002" y="1"/>
            <a:ext cx="19501802" cy="1562099"/>
            <a:chOff x="0" y="0"/>
            <a:chExt cx="5016842" cy="812800"/>
          </a:xfrm>
        </p:grpSpPr>
        <p:sp>
          <p:nvSpPr>
            <p:cNvPr id="7" name="Freeform 4">
              <a:extLst>
                <a:ext uri="{FF2B5EF4-FFF2-40B4-BE49-F238E27FC236}">
                  <a16:creationId xmlns:a16="http://schemas.microsoft.com/office/drawing/2014/main" id="{03FCFC20-0F59-84CA-6C6E-67C171BE3EAC}"/>
                </a:ext>
              </a:extLst>
            </p:cNvPr>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endParaRPr lang="en-US"/>
            </a:p>
          </p:txBody>
        </p:sp>
        <p:sp>
          <p:nvSpPr>
            <p:cNvPr id="8" name="TextBox 5">
              <a:extLst>
                <a:ext uri="{FF2B5EF4-FFF2-40B4-BE49-F238E27FC236}">
                  <a16:creationId xmlns:a16="http://schemas.microsoft.com/office/drawing/2014/main" id="{3A4677FC-D1D9-E914-5875-3322B2B08E50}"/>
                </a:ext>
              </a:extLst>
            </p:cNvPr>
            <p:cNvSpPr txBox="1"/>
            <p:nvPr/>
          </p:nvSpPr>
          <p:spPr>
            <a:xfrm>
              <a:off x="0" y="-19050"/>
              <a:ext cx="5016842" cy="831850"/>
            </a:xfrm>
            <a:prstGeom prst="rect">
              <a:avLst/>
            </a:prstGeom>
          </p:spPr>
          <p:txBody>
            <a:bodyPr lIns="50800" tIns="50800" rIns="50800" bIns="50800" rtlCol="0" anchor="ctr"/>
            <a:lstStyle/>
            <a:p>
              <a:pPr algn="ctr">
                <a:lnSpc>
                  <a:spcPts val="2859"/>
                </a:lnSpc>
              </a:pPr>
              <a:endParaRPr/>
            </a:p>
          </p:txBody>
        </p:sp>
      </p:grpSp>
      <p:sp>
        <p:nvSpPr>
          <p:cNvPr id="9" name="TextBox 10">
            <a:extLst>
              <a:ext uri="{FF2B5EF4-FFF2-40B4-BE49-F238E27FC236}">
                <a16:creationId xmlns:a16="http://schemas.microsoft.com/office/drawing/2014/main" id="{0F6D313C-0487-15CE-5CE6-21CF427924DF}"/>
              </a:ext>
            </a:extLst>
          </p:cNvPr>
          <p:cNvSpPr txBox="1"/>
          <p:nvPr/>
        </p:nvSpPr>
        <p:spPr>
          <a:xfrm>
            <a:off x="153983" y="-14640"/>
            <a:ext cx="18567152" cy="1249125"/>
          </a:xfrm>
          <a:prstGeom prst="rect">
            <a:avLst/>
          </a:prstGeom>
        </p:spPr>
        <p:txBody>
          <a:bodyPr wrap="square" lIns="0" tIns="0" rIns="0" bIns="0" rtlCol="0" anchor="t">
            <a:spAutoFit/>
          </a:bodyPr>
          <a:lstStyle/>
          <a:p>
            <a:pPr algn="ctr">
              <a:lnSpc>
                <a:spcPts val="10886"/>
              </a:lnSpc>
            </a:pPr>
            <a:r>
              <a:rPr lang="en-US" sz="6000" spc="300" dirty="0">
                <a:solidFill>
                  <a:srgbClr val="FFFFFF"/>
                </a:solidFill>
                <a:latin typeface="Codec Pro ExtraBold"/>
              </a:rPr>
              <a:t>Budget examples and resources</a:t>
            </a:r>
          </a:p>
        </p:txBody>
      </p:sp>
      <p:pic>
        <p:nvPicPr>
          <p:cNvPr id="12" name="Picture 11">
            <a:extLst>
              <a:ext uri="{FF2B5EF4-FFF2-40B4-BE49-F238E27FC236}">
                <a16:creationId xmlns:a16="http://schemas.microsoft.com/office/drawing/2014/main" id="{5EEAAF2B-D3EA-BF57-3846-4CABA3E32520}"/>
              </a:ext>
            </a:extLst>
          </p:cNvPr>
          <p:cNvPicPr>
            <a:picLocks noChangeAspect="1"/>
          </p:cNvPicPr>
          <p:nvPr/>
        </p:nvPicPr>
        <p:blipFill>
          <a:blip r:embed="rId3"/>
          <a:stretch>
            <a:fillRect/>
          </a:stretch>
        </p:blipFill>
        <p:spPr>
          <a:xfrm>
            <a:off x="810490" y="2260889"/>
            <a:ext cx="14469875" cy="6607773"/>
          </a:xfrm>
          <a:prstGeom prst="rect">
            <a:avLst/>
          </a:prstGeom>
        </p:spPr>
      </p:pic>
      <p:sp>
        <p:nvSpPr>
          <p:cNvPr id="14" name="TextBox 13">
            <a:extLst>
              <a:ext uri="{FF2B5EF4-FFF2-40B4-BE49-F238E27FC236}">
                <a16:creationId xmlns:a16="http://schemas.microsoft.com/office/drawing/2014/main" id="{72B89E36-58FA-34E4-8B3B-A02DBD185C02}"/>
              </a:ext>
            </a:extLst>
          </p:cNvPr>
          <p:cNvSpPr txBox="1"/>
          <p:nvPr/>
        </p:nvSpPr>
        <p:spPr>
          <a:xfrm>
            <a:off x="153983" y="9567451"/>
            <a:ext cx="9746672" cy="369332"/>
          </a:xfrm>
          <a:prstGeom prst="rect">
            <a:avLst/>
          </a:prstGeom>
          <a:noFill/>
        </p:spPr>
        <p:txBody>
          <a:bodyPr wrap="square">
            <a:spAutoFit/>
          </a:bodyPr>
          <a:lstStyle/>
          <a:p>
            <a:r>
              <a:rPr lang="en-US" dirty="0">
                <a:latin typeface="Aptos" panose="020B0004020202020204" pitchFamily="34" charset="0"/>
              </a:rPr>
              <a:t>https://cap.unl.edu/cropbudgets/</a:t>
            </a:r>
          </a:p>
        </p:txBody>
      </p:sp>
    </p:spTree>
    <p:extLst>
      <p:ext uri="{BB962C8B-B14F-4D97-AF65-F5344CB8AC3E}">
        <p14:creationId xmlns:p14="http://schemas.microsoft.com/office/powerpoint/2010/main" val="537927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BE02A-76F5-8E5B-1E0A-9583BA85F0EA}"/>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A8570A18-F4E4-63E1-B85C-32E6B1FF2D04}"/>
              </a:ext>
            </a:extLst>
          </p:cNvPr>
          <p:cNvGrpSpPr/>
          <p:nvPr/>
        </p:nvGrpSpPr>
        <p:grpSpPr>
          <a:xfrm>
            <a:off x="-528002" y="1"/>
            <a:ext cx="19501802" cy="1562099"/>
            <a:chOff x="0" y="0"/>
            <a:chExt cx="5016842" cy="812800"/>
          </a:xfrm>
        </p:grpSpPr>
        <p:sp>
          <p:nvSpPr>
            <p:cNvPr id="7" name="Freeform 4">
              <a:extLst>
                <a:ext uri="{FF2B5EF4-FFF2-40B4-BE49-F238E27FC236}">
                  <a16:creationId xmlns:a16="http://schemas.microsoft.com/office/drawing/2014/main" id="{800977B1-46B6-B6F7-8F77-B7468B8035EB}"/>
                </a:ext>
              </a:extLst>
            </p:cNvPr>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endParaRPr lang="en-US"/>
            </a:p>
          </p:txBody>
        </p:sp>
        <p:sp>
          <p:nvSpPr>
            <p:cNvPr id="8" name="TextBox 5">
              <a:extLst>
                <a:ext uri="{FF2B5EF4-FFF2-40B4-BE49-F238E27FC236}">
                  <a16:creationId xmlns:a16="http://schemas.microsoft.com/office/drawing/2014/main" id="{5EF53F25-A0CA-7DE8-3C7D-199384797721}"/>
                </a:ext>
              </a:extLst>
            </p:cNvPr>
            <p:cNvSpPr txBox="1"/>
            <p:nvPr/>
          </p:nvSpPr>
          <p:spPr>
            <a:xfrm>
              <a:off x="0" y="-19050"/>
              <a:ext cx="5016842" cy="831850"/>
            </a:xfrm>
            <a:prstGeom prst="rect">
              <a:avLst/>
            </a:prstGeom>
          </p:spPr>
          <p:txBody>
            <a:bodyPr lIns="50800" tIns="50800" rIns="50800" bIns="50800" rtlCol="0" anchor="ctr"/>
            <a:lstStyle/>
            <a:p>
              <a:pPr algn="ctr">
                <a:lnSpc>
                  <a:spcPts val="2859"/>
                </a:lnSpc>
              </a:pPr>
              <a:endParaRPr/>
            </a:p>
          </p:txBody>
        </p:sp>
      </p:grpSp>
      <p:sp>
        <p:nvSpPr>
          <p:cNvPr id="9" name="TextBox 10">
            <a:extLst>
              <a:ext uri="{FF2B5EF4-FFF2-40B4-BE49-F238E27FC236}">
                <a16:creationId xmlns:a16="http://schemas.microsoft.com/office/drawing/2014/main" id="{020E0DB0-CE50-A382-4C8D-D9171AB39393}"/>
              </a:ext>
            </a:extLst>
          </p:cNvPr>
          <p:cNvSpPr txBox="1"/>
          <p:nvPr/>
        </p:nvSpPr>
        <p:spPr>
          <a:xfrm>
            <a:off x="153983" y="-14640"/>
            <a:ext cx="18567152" cy="1249125"/>
          </a:xfrm>
          <a:prstGeom prst="rect">
            <a:avLst/>
          </a:prstGeom>
        </p:spPr>
        <p:txBody>
          <a:bodyPr wrap="square" lIns="0" tIns="0" rIns="0" bIns="0" rtlCol="0" anchor="t">
            <a:spAutoFit/>
          </a:bodyPr>
          <a:lstStyle/>
          <a:p>
            <a:pPr algn="ctr">
              <a:lnSpc>
                <a:spcPts val="10886"/>
              </a:lnSpc>
            </a:pPr>
            <a:r>
              <a:rPr lang="en-US" sz="6000" spc="300" dirty="0">
                <a:solidFill>
                  <a:srgbClr val="FFFFFF"/>
                </a:solidFill>
                <a:latin typeface="Codec Pro ExtraBold"/>
              </a:rPr>
              <a:t>Budget examples and resources</a:t>
            </a:r>
          </a:p>
        </p:txBody>
      </p:sp>
      <p:sp>
        <p:nvSpPr>
          <p:cNvPr id="14" name="TextBox 13">
            <a:extLst>
              <a:ext uri="{FF2B5EF4-FFF2-40B4-BE49-F238E27FC236}">
                <a16:creationId xmlns:a16="http://schemas.microsoft.com/office/drawing/2014/main" id="{EF6FE88D-0BDA-48D0-26A8-56B0E82DD79C}"/>
              </a:ext>
            </a:extLst>
          </p:cNvPr>
          <p:cNvSpPr txBox="1"/>
          <p:nvPr/>
        </p:nvSpPr>
        <p:spPr>
          <a:xfrm>
            <a:off x="153983" y="9567451"/>
            <a:ext cx="9746672" cy="369332"/>
          </a:xfrm>
          <a:prstGeom prst="rect">
            <a:avLst/>
          </a:prstGeom>
          <a:noFill/>
        </p:spPr>
        <p:txBody>
          <a:bodyPr wrap="square">
            <a:spAutoFit/>
          </a:bodyPr>
          <a:lstStyle/>
          <a:p>
            <a:r>
              <a:rPr lang="en-US" dirty="0">
                <a:latin typeface="Aptos" panose="020B0004020202020204" pitchFamily="34" charset="0"/>
              </a:rPr>
              <a:t>https://cap.unl.edu/cropbudgets/</a:t>
            </a:r>
          </a:p>
        </p:txBody>
      </p:sp>
      <p:pic>
        <p:nvPicPr>
          <p:cNvPr id="3" name="Picture 2">
            <a:extLst>
              <a:ext uri="{FF2B5EF4-FFF2-40B4-BE49-F238E27FC236}">
                <a16:creationId xmlns:a16="http://schemas.microsoft.com/office/drawing/2014/main" id="{54A58534-F45D-51C2-513C-9B2C16E78411}"/>
              </a:ext>
            </a:extLst>
          </p:cNvPr>
          <p:cNvPicPr>
            <a:picLocks noChangeAspect="1"/>
          </p:cNvPicPr>
          <p:nvPr/>
        </p:nvPicPr>
        <p:blipFill>
          <a:blip r:embed="rId3"/>
          <a:stretch>
            <a:fillRect/>
          </a:stretch>
        </p:blipFill>
        <p:spPr>
          <a:xfrm>
            <a:off x="153983" y="1984664"/>
            <a:ext cx="10215181" cy="7255172"/>
          </a:xfrm>
          <a:prstGeom prst="rect">
            <a:avLst/>
          </a:prstGeom>
        </p:spPr>
      </p:pic>
      <p:sp>
        <p:nvSpPr>
          <p:cNvPr id="5" name="TextBox 4">
            <a:extLst>
              <a:ext uri="{FF2B5EF4-FFF2-40B4-BE49-F238E27FC236}">
                <a16:creationId xmlns:a16="http://schemas.microsoft.com/office/drawing/2014/main" id="{E2476ED0-F6AA-5BA9-081D-8694D4AC9598}"/>
              </a:ext>
            </a:extLst>
          </p:cNvPr>
          <p:cNvSpPr txBox="1"/>
          <p:nvPr/>
        </p:nvSpPr>
        <p:spPr>
          <a:xfrm>
            <a:off x="11471564" y="2722418"/>
            <a:ext cx="4842163" cy="5909310"/>
          </a:xfrm>
          <a:prstGeom prst="rect">
            <a:avLst/>
          </a:prstGeom>
          <a:noFill/>
        </p:spPr>
        <p:txBody>
          <a:bodyPr wrap="square" rtlCol="0">
            <a:spAutoFit/>
          </a:bodyPr>
          <a:lstStyle/>
          <a:p>
            <a:r>
              <a:rPr lang="en-US" sz="3000" dirty="0">
                <a:latin typeface="Aptos" panose="020B0004020202020204" pitchFamily="34" charset="0"/>
              </a:rPr>
              <a:t>Platform includes excel and pdf versions of different “scenarios” – can be tailored for most closely related situation</a:t>
            </a:r>
          </a:p>
          <a:p>
            <a:endParaRPr lang="en-US" sz="3000" dirty="0">
              <a:latin typeface="Aptos" panose="020B0004020202020204" pitchFamily="34" charset="0"/>
            </a:endParaRPr>
          </a:p>
          <a:p>
            <a:r>
              <a:rPr lang="en-US" sz="3000" dirty="0">
                <a:latin typeface="Aptos" panose="020B0004020202020204" pitchFamily="34" charset="0"/>
              </a:rPr>
              <a:t>Crops</a:t>
            </a:r>
          </a:p>
          <a:p>
            <a:r>
              <a:rPr lang="en-US" sz="3000" dirty="0">
                <a:latin typeface="Aptos" panose="020B0004020202020204" pitchFamily="34" charset="0"/>
              </a:rPr>
              <a:t>Dryland or Irrigated</a:t>
            </a:r>
          </a:p>
          <a:p>
            <a:r>
              <a:rPr lang="en-US" sz="3000" dirty="0">
                <a:latin typeface="Aptos" panose="020B0004020202020204" pitchFamily="34" charset="0"/>
              </a:rPr>
              <a:t>Yield goals</a:t>
            </a:r>
          </a:p>
          <a:p>
            <a:r>
              <a:rPr lang="en-US" sz="3000" dirty="0">
                <a:latin typeface="Aptos" panose="020B0004020202020204" pitchFamily="34" charset="0"/>
              </a:rPr>
              <a:t>Location</a:t>
            </a:r>
          </a:p>
          <a:p>
            <a:r>
              <a:rPr lang="en-US" sz="3000" dirty="0">
                <a:latin typeface="Aptos" panose="020B0004020202020204" pitchFamily="34" charset="0"/>
              </a:rPr>
              <a:t>Tillage</a:t>
            </a:r>
          </a:p>
          <a:p>
            <a:r>
              <a:rPr lang="en-US" sz="3000" dirty="0">
                <a:latin typeface="Aptos" panose="020B0004020202020204" pitchFamily="34" charset="0"/>
              </a:rPr>
              <a:t>Rotation</a:t>
            </a:r>
          </a:p>
          <a:p>
            <a:endParaRPr lang="en-US" dirty="0"/>
          </a:p>
        </p:txBody>
      </p:sp>
    </p:spTree>
    <p:extLst>
      <p:ext uri="{BB962C8B-B14F-4D97-AF65-F5344CB8AC3E}">
        <p14:creationId xmlns:p14="http://schemas.microsoft.com/office/powerpoint/2010/main" val="612572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8BCEF-7B33-58FE-FA2F-32759A8A2F8A}"/>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6DC3985C-B9AC-02B9-5B6A-49AA78B73B58}"/>
              </a:ext>
            </a:extLst>
          </p:cNvPr>
          <p:cNvGrpSpPr/>
          <p:nvPr/>
        </p:nvGrpSpPr>
        <p:grpSpPr>
          <a:xfrm>
            <a:off x="-528002" y="1"/>
            <a:ext cx="19501802" cy="1562099"/>
            <a:chOff x="0" y="0"/>
            <a:chExt cx="5016842" cy="812800"/>
          </a:xfrm>
        </p:grpSpPr>
        <p:sp>
          <p:nvSpPr>
            <p:cNvPr id="7" name="Freeform 4">
              <a:extLst>
                <a:ext uri="{FF2B5EF4-FFF2-40B4-BE49-F238E27FC236}">
                  <a16:creationId xmlns:a16="http://schemas.microsoft.com/office/drawing/2014/main" id="{86A11C1A-FE6D-1730-46B6-DB76790129A1}"/>
                </a:ext>
              </a:extLst>
            </p:cNvPr>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endParaRPr lang="en-US"/>
            </a:p>
          </p:txBody>
        </p:sp>
        <p:sp>
          <p:nvSpPr>
            <p:cNvPr id="8" name="TextBox 5">
              <a:extLst>
                <a:ext uri="{FF2B5EF4-FFF2-40B4-BE49-F238E27FC236}">
                  <a16:creationId xmlns:a16="http://schemas.microsoft.com/office/drawing/2014/main" id="{5F2693A5-32B0-4F0F-7DDF-650F2964785D}"/>
                </a:ext>
              </a:extLst>
            </p:cNvPr>
            <p:cNvSpPr txBox="1"/>
            <p:nvPr/>
          </p:nvSpPr>
          <p:spPr>
            <a:xfrm>
              <a:off x="0" y="-19050"/>
              <a:ext cx="5016842" cy="831850"/>
            </a:xfrm>
            <a:prstGeom prst="rect">
              <a:avLst/>
            </a:prstGeom>
          </p:spPr>
          <p:txBody>
            <a:bodyPr lIns="50800" tIns="50800" rIns="50800" bIns="50800" rtlCol="0" anchor="ctr"/>
            <a:lstStyle/>
            <a:p>
              <a:pPr algn="ctr">
                <a:lnSpc>
                  <a:spcPts val="2859"/>
                </a:lnSpc>
              </a:pPr>
              <a:endParaRPr/>
            </a:p>
          </p:txBody>
        </p:sp>
      </p:grpSp>
      <p:sp>
        <p:nvSpPr>
          <p:cNvPr id="9" name="TextBox 10">
            <a:extLst>
              <a:ext uri="{FF2B5EF4-FFF2-40B4-BE49-F238E27FC236}">
                <a16:creationId xmlns:a16="http://schemas.microsoft.com/office/drawing/2014/main" id="{A904B995-9BAD-269F-696E-7F68CD214E39}"/>
              </a:ext>
            </a:extLst>
          </p:cNvPr>
          <p:cNvSpPr txBox="1"/>
          <p:nvPr/>
        </p:nvSpPr>
        <p:spPr>
          <a:xfrm>
            <a:off x="153983" y="-14640"/>
            <a:ext cx="18567152" cy="1249125"/>
          </a:xfrm>
          <a:prstGeom prst="rect">
            <a:avLst/>
          </a:prstGeom>
        </p:spPr>
        <p:txBody>
          <a:bodyPr wrap="square" lIns="0" tIns="0" rIns="0" bIns="0" rtlCol="0" anchor="t">
            <a:spAutoFit/>
          </a:bodyPr>
          <a:lstStyle/>
          <a:p>
            <a:pPr algn="ctr">
              <a:lnSpc>
                <a:spcPts val="10886"/>
              </a:lnSpc>
            </a:pPr>
            <a:r>
              <a:rPr lang="en-US" sz="6000" spc="300" dirty="0">
                <a:solidFill>
                  <a:srgbClr val="FFFFFF"/>
                </a:solidFill>
                <a:latin typeface="Codec Pro ExtraBold"/>
              </a:rPr>
              <a:t>Budget examples and resources</a:t>
            </a:r>
          </a:p>
        </p:txBody>
      </p:sp>
      <p:sp>
        <p:nvSpPr>
          <p:cNvPr id="5" name="TextBox 4">
            <a:extLst>
              <a:ext uri="{FF2B5EF4-FFF2-40B4-BE49-F238E27FC236}">
                <a16:creationId xmlns:a16="http://schemas.microsoft.com/office/drawing/2014/main" id="{9631A5C0-D8E6-65DE-11A8-6CDC109B0086}"/>
              </a:ext>
            </a:extLst>
          </p:cNvPr>
          <p:cNvSpPr txBox="1"/>
          <p:nvPr/>
        </p:nvSpPr>
        <p:spPr>
          <a:xfrm>
            <a:off x="9144000" y="1759078"/>
            <a:ext cx="7871115" cy="8402300"/>
          </a:xfrm>
          <a:prstGeom prst="rect">
            <a:avLst/>
          </a:prstGeom>
          <a:noFill/>
        </p:spPr>
        <p:txBody>
          <a:bodyPr wrap="square" rtlCol="0">
            <a:spAutoFit/>
          </a:bodyPr>
          <a:lstStyle/>
          <a:p>
            <a:r>
              <a:rPr lang="en-US" sz="3000" dirty="0">
                <a:latin typeface="Aptos" panose="020B0004020202020204" pitchFamily="34" charset="0"/>
              </a:rPr>
              <a:t>Budgets include</a:t>
            </a:r>
          </a:p>
          <a:p>
            <a:endParaRPr lang="en-US" sz="3000" dirty="0">
              <a:latin typeface="Aptos" panose="020B0004020202020204" pitchFamily="34" charset="0"/>
            </a:endParaRPr>
          </a:p>
          <a:p>
            <a:r>
              <a:rPr lang="en-US" sz="3000" dirty="0">
                <a:latin typeface="Aptos" panose="020B0004020202020204" pitchFamily="34" charset="0"/>
              </a:rPr>
              <a:t>-Field operations </a:t>
            </a:r>
          </a:p>
          <a:p>
            <a:r>
              <a:rPr lang="en-US" sz="3000" dirty="0">
                <a:latin typeface="Aptos" panose="020B0004020202020204" pitchFamily="34" charset="0"/>
              </a:rPr>
              <a:t> #s correspond to …</a:t>
            </a:r>
          </a:p>
          <a:p>
            <a:endParaRPr lang="en-US" sz="3000" dirty="0">
              <a:latin typeface="Aptos" panose="020B0004020202020204" pitchFamily="34" charset="0"/>
            </a:endParaRPr>
          </a:p>
          <a:p>
            <a:r>
              <a:rPr lang="en-US" sz="3000" dirty="0">
                <a:latin typeface="Aptos" panose="020B0004020202020204" pitchFamily="34" charset="0"/>
              </a:rPr>
              <a:t>-Materials and services</a:t>
            </a:r>
          </a:p>
          <a:p>
            <a:r>
              <a:rPr lang="en-US" sz="3000" dirty="0">
                <a:latin typeface="Aptos" panose="020B0004020202020204" pitchFamily="34" charset="0"/>
              </a:rPr>
              <a:t>Fertilizers</a:t>
            </a:r>
          </a:p>
          <a:p>
            <a:r>
              <a:rPr lang="en-US" sz="3000" dirty="0">
                <a:latin typeface="Aptos" panose="020B0004020202020204" pitchFamily="34" charset="0"/>
              </a:rPr>
              <a:t>Herbicides</a:t>
            </a:r>
          </a:p>
          <a:p>
            <a:endParaRPr lang="en-US" sz="3000" dirty="0">
              <a:latin typeface="Aptos" panose="020B0004020202020204" pitchFamily="34" charset="0"/>
            </a:endParaRPr>
          </a:p>
          <a:p>
            <a:r>
              <a:rPr lang="en-US" sz="3000" dirty="0">
                <a:latin typeface="Aptos" panose="020B0004020202020204" pitchFamily="34" charset="0"/>
              </a:rPr>
              <a:t>-Includes overhead costs such as real estate taxes</a:t>
            </a:r>
          </a:p>
          <a:p>
            <a:endParaRPr lang="en-US" sz="3000" dirty="0">
              <a:latin typeface="Aptos" panose="020B0004020202020204" pitchFamily="34" charset="0"/>
            </a:endParaRPr>
          </a:p>
          <a:p>
            <a:r>
              <a:rPr lang="en-US" sz="3000" dirty="0">
                <a:latin typeface="Aptos" panose="020B0004020202020204" pitchFamily="34" charset="0"/>
              </a:rPr>
              <a:t>Calculate costs per bushel</a:t>
            </a:r>
          </a:p>
          <a:p>
            <a:endParaRPr lang="en-US" sz="3000" dirty="0">
              <a:latin typeface="Aptos" panose="020B0004020202020204" pitchFamily="34" charset="0"/>
            </a:endParaRPr>
          </a:p>
          <a:p>
            <a:r>
              <a:rPr lang="en-US" sz="3000" dirty="0">
                <a:latin typeface="Aptos" panose="020B0004020202020204" pitchFamily="34" charset="0"/>
              </a:rPr>
              <a:t>An amazing resource! Can compare changes in management considering only elements of budget (i.e. materials and services), estimate costs in absence of other information</a:t>
            </a:r>
          </a:p>
        </p:txBody>
      </p:sp>
      <p:pic>
        <p:nvPicPr>
          <p:cNvPr id="6" name="Picture 5">
            <a:extLst>
              <a:ext uri="{FF2B5EF4-FFF2-40B4-BE49-F238E27FC236}">
                <a16:creationId xmlns:a16="http://schemas.microsoft.com/office/drawing/2014/main" id="{03D9298C-70C2-8FFE-F5B6-04E1244649A7}"/>
              </a:ext>
            </a:extLst>
          </p:cNvPr>
          <p:cNvPicPr>
            <a:picLocks noChangeAspect="1"/>
          </p:cNvPicPr>
          <p:nvPr/>
        </p:nvPicPr>
        <p:blipFill>
          <a:blip r:embed="rId3"/>
          <a:stretch>
            <a:fillRect/>
          </a:stretch>
        </p:blipFill>
        <p:spPr>
          <a:xfrm>
            <a:off x="566303" y="1661110"/>
            <a:ext cx="7871115" cy="8500268"/>
          </a:xfrm>
          <a:prstGeom prst="rect">
            <a:avLst/>
          </a:prstGeom>
        </p:spPr>
      </p:pic>
      <p:sp>
        <p:nvSpPr>
          <p:cNvPr id="14" name="TextBox 13">
            <a:extLst>
              <a:ext uri="{FF2B5EF4-FFF2-40B4-BE49-F238E27FC236}">
                <a16:creationId xmlns:a16="http://schemas.microsoft.com/office/drawing/2014/main" id="{9658A7F2-4CA7-6A91-1329-8AF0D5FFBB77}"/>
              </a:ext>
            </a:extLst>
          </p:cNvPr>
          <p:cNvSpPr txBox="1"/>
          <p:nvPr/>
        </p:nvSpPr>
        <p:spPr>
          <a:xfrm>
            <a:off x="477982" y="9792046"/>
            <a:ext cx="9746672" cy="369332"/>
          </a:xfrm>
          <a:prstGeom prst="rect">
            <a:avLst/>
          </a:prstGeom>
          <a:noFill/>
        </p:spPr>
        <p:txBody>
          <a:bodyPr wrap="square">
            <a:spAutoFit/>
          </a:bodyPr>
          <a:lstStyle/>
          <a:p>
            <a:r>
              <a:rPr lang="en-US" dirty="0">
                <a:latin typeface="Aptos" panose="020B0004020202020204" pitchFamily="34" charset="0"/>
              </a:rPr>
              <a:t>https://cap.unl.edu/cropbudgets/</a:t>
            </a:r>
          </a:p>
        </p:txBody>
      </p:sp>
    </p:spTree>
    <p:extLst>
      <p:ext uri="{BB962C8B-B14F-4D97-AF65-F5344CB8AC3E}">
        <p14:creationId xmlns:p14="http://schemas.microsoft.com/office/powerpoint/2010/main" val="538016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0E12-CE65-96CF-E609-FB931DDDD15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714EAE8-6082-C3EB-C942-958637FECEC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CD6864B-EEE5-0D9A-BC2A-95FD9BB98E62}"/>
              </a:ext>
            </a:extLst>
          </p:cNvPr>
          <p:cNvPicPr>
            <a:picLocks noChangeAspect="1"/>
          </p:cNvPicPr>
          <p:nvPr/>
        </p:nvPicPr>
        <p:blipFill>
          <a:blip r:embed="rId2"/>
          <a:stretch>
            <a:fillRect/>
          </a:stretch>
        </p:blipFill>
        <p:spPr>
          <a:xfrm>
            <a:off x="457200" y="380999"/>
            <a:ext cx="7368363" cy="9749943"/>
          </a:xfrm>
          <a:prstGeom prst="rect">
            <a:avLst/>
          </a:prstGeom>
        </p:spPr>
      </p:pic>
      <p:sp>
        <p:nvSpPr>
          <p:cNvPr id="7" name="TextBox 6">
            <a:extLst>
              <a:ext uri="{FF2B5EF4-FFF2-40B4-BE49-F238E27FC236}">
                <a16:creationId xmlns:a16="http://schemas.microsoft.com/office/drawing/2014/main" id="{A8BCC6C8-DFBC-A85F-E39D-50BEB74C92B3}"/>
              </a:ext>
            </a:extLst>
          </p:cNvPr>
          <p:cNvSpPr txBox="1"/>
          <p:nvPr/>
        </p:nvSpPr>
        <p:spPr>
          <a:xfrm>
            <a:off x="8686800" y="8533480"/>
            <a:ext cx="9144000" cy="923330"/>
          </a:xfrm>
          <a:prstGeom prst="rect">
            <a:avLst/>
          </a:prstGeom>
          <a:noFill/>
        </p:spPr>
        <p:txBody>
          <a:bodyPr wrap="square">
            <a:spAutoFit/>
          </a:bodyPr>
          <a:lstStyle/>
          <a:p>
            <a:r>
              <a:rPr lang="en-US" b="0" i="0" dirty="0" err="1">
                <a:solidFill>
                  <a:srgbClr val="222222"/>
                </a:solidFill>
                <a:effectLst/>
                <a:latin typeface="Aptos" panose="020B0004020202020204" pitchFamily="34" charset="0"/>
              </a:rPr>
              <a:t>Kientzy</a:t>
            </a:r>
            <a:r>
              <a:rPr lang="en-US" b="0" i="0" dirty="0">
                <a:solidFill>
                  <a:srgbClr val="222222"/>
                </a:solidFill>
                <a:effectLst/>
                <a:latin typeface="Aptos" panose="020B0004020202020204" pitchFamily="34" charset="0"/>
              </a:rPr>
              <a:t>, D., </a:t>
            </a:r>
            <a:r>
              <a:rPr lang="en-US" b="0" i="0" dirty="0" err="1">
                <a:solidFill>
                  <a:srgbClr val="222222"/>
                </a:solidFill>
                <a:effectLst/>
                <a:latin typeface="Aptos" panose="020B0004020202020204" pitchFamily="34" charset="0"/>
              </a:rPr>
              <a:t>Milhollin</a:t>
            </a:r>
            <a:r>
              <a:rPr lang="en-US" b="0" i="0" dirty="0">
                <a:solidFill>
                  <a:srgbClr val="222222"/>
                </a:solidFill>
                <a:effectLst/>
                <a:latin typeface="Aptos" panose="020B0004020202020204" pitchFamily="34" charset="0"/>
              </a:rPr>
              <a:t>, R., Ellis, C. and Massey, R., 2023. Understanding equipment management for planting cover crops. </a:t>
            </a:r>
            <a:r>
              <a:rPr lang="en-US" b="0" i="1" dirty="0">
                <a:solidFill>
                  <a:srgbClr val="222222"/>
                </a:solidFill>
                <a:effectLst/>
                <a:latin typeface="Aptos" panose="020B0004020202020204" pitchFamily="34" charset="0"/>
              </a:rPr>
              <a:t>Journal of Soil and Water Conservation</a:t>
            </a:r>
            <a:r>
              <a:rPr lang="en-US" b="0" i="0" dirty="0">
                <a:solidFill>
                  <a:srgbClr val="222222"/>
                </a:solidFill>
                <a:effectLst/>
                <a:latin typeface="Aptos" panose="020B0004020202020204" pitchFamily="34" charset="0"/>
              </a:rPr>
              <a:t>, </a:t>
            </a:r>
            <a:r>
              <a:rPr lang="en-US" b="0" i="1" dirty="0">
                <a:solidFill>
                  <a:srgbClr val="222222"/>
                </a:solidFill>
                <a:effectLst/>
                <a:latin typeface="Aptos" panose="020B0004020202020204" pitchFamily="34" charset="0"/>
              </a:rPr>
              <a:t>78</a:t>
            </a:r>
            <a:r>
              <a:rPr lang="en-US" b="0" i="0" dirty="0">
                <a:solidFill>
                  <a:srgbClr val="222222"/>
                </a:solidFill>
                <a:effectLst/>
                <a:latin typeface="Aptos" panose="020B0004020202020204" pitchFamily="34" charset="0"/>
              </a:rPr>
              <a:t>(6), pp.113A-117A.</a:t>
            </a:r>
            <a:endParaRPr lang="en-US" dirty="0">
              <a:latin typeface="Aptos" panose="020B0004020202020204" pitchFamily="34" charset="0"/>
            </a:endParaRPr>
          </a:p>
        </p:txBody>
      </p:sp>
      <p:sp>
        <p:nvSpPr>
          <p:cNvPr id="8" name="TextBox 7">
            <a:extLst>
              <a:ext uri="{FF2B5EF4-FFF2-40B4-BE49-F238E27FC236}">
                <a16:creationId xmlns:a16="http://schemas.microsoft.com/office/drawing/2014/main" id="{539841B7-F858-A890-BBC1-AB51C465B09E}"/>
              </a:ext>
            </a:extLst>
          </p:cNvPr>
          <p:cNvSpPr txBox="1"/>
          <p:nvPr/>
        </p:nvSpPr>
        <p:spPr>
          <a:xfrm>
            <a:off x="9675628" y="846138"/>
            <a:ext cx="8155172" cy="7294305"/>
          </a:xfrm>
          <a:prstGeom prst="rect">
            <a:avLst/>
          </a:prstGeom>
          <a:noFill/>
        </p:spPr>
        <p:txBody>
          <a:bodyPr wrap="square" rtlCol="0">
            <a:spAutoFit/>
          </a:bodyPr>
          <a:lstStyle/>
          <a:p>
            <a:r>
              <a:rPr lang="en-US" sz="3600" dirty="0"/>
              <a:t>How to estimate equipment costs and needs?</a:t>
            </a:r>
          </a:p>
          <a:p>
            <a:endParaRPr lang="en-US" sz="3600" dirty="0"/>
          </a:p>
          <a:p>
            <a:r>
              <a:rPr lang="en-US" sz="3600" dirty="0"/>
              <a:t>Helpful guide to consider equipment needs associated with cover crops specific to planting</a:t>
            </a:r>
          </a:p>
          <a:p>
            <a:endParaRPr lang="en-US" sz="3600" dirty="0"/>
          </a:p>
          <a:p>
            <a:r>
              <a:rPr lang="en-US" sz="3600" dirty="0"/>
              <a:t>Discusses pros/cons of planters, drills, spreaders, </a:t>
            </a:r>
            <a:r>
              <a:rPr lang="en-US" sz="3600" dirty="0" err="1"/>
              <a:t>interseeders</a:t>
            </a:r>
            <a:r>
              <a:rPr lang="en-US" sz="3600" dirty="0"/>
              <a:t>, aerial application approaches, and more</a:t>
            </a:r>
          </a:p>
          <a:p>
            <a:endParaRPr lang="en-US" sz="3600" dirty="0"/>
          </a:p>
          <a:p>
            <a:r>
              <a:rPr lang="en-US" sz="3600" dirty="0"/>
              <a:t>Economics included as well as ideas for equipment modification or sharing</a:t>
            </a:r>
          </a:p>
        </p:txBody>
      </p:sp>
    </p:spTree>
    <p:extLst>
      <p:ext uri="{BB962C8B-B14F-4D97-AF65-F5344CB8AC3E}">
        <p14:creationId xmlns:p14="http://schemas.microsoft.com/office/powerpoint/2010/main" val="277650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ABD9F3-296C-4FFB-82C4-5A6F284BD4AC}"/>
              </a:ext>
            </a:extLst>
          </p:cNvPr>
          <p:cNvSpPr>
            <a:spLocks noGrp="1"/>
          </p:cNvSpPr>
          <p:nvPr>
            <p:ph idx="1"/>
          </p:nvPr>
        </p:nvSpPr>
        <p:spPr>
          <a:xfrm>
            <a:off x="914400" y="7076793"/>
            <a:ext cx="8229600" cy="4525963"/>
          </a:xfrm>
        </p:spPr>
        <p:txBody>
          <a:bodyPr/>
          <a:lstStyle/>
          <a:p>
            <a:pPr marL="0" indent="0">
              <a:buNone/>
            </a:pPr>
            <a:r>
              <a:rPr lang="en-US" dirty="0">
                <a:latin typeface="Aptos" panose="020B0004020202020204" pitchFamily="34" charset="0"/>
              </a:rPr>
              <a:t>Based on data from ~500 farmers/year through the SARE/CTIC National Cover Crop Survey.</a:t>
            </a:r>
          </a:p>
        </p:txBody>
      </p:sp>
      <p:pic>
        <p:nvPicPr>
          <p:cNvPr id="5" name="Picture 4">
            <a:extLst>
              <a:ext uri="{FF2B5EF4-FFF2-40B4-BE49-F238E27FC236}">
                <a16:creationId xmlns:a16="http://schemas.microsoft.com/office/drawing/2014/main" id="{A8C8F8EF-0C22-4165-AA9C-A46DF9D6E839}"/>
              </a:ext>
            </a:extLst>
          </p:cNvPr>
          <p:cNvPicPr>
            <a:picLocks noChangeAspect="1"/>
          </p:cNvPicPr>
          <p:nvPr/>
        </p:nvPicPr>
        <p:blipFill rotWithShape="1">
          <a:blip r:embed="rId2"/>
          <a:srcRect l="25563" t="50000" r="57747" b="30939"/>
          <a:stretch/>
        </p:blipFill>
        <p:spPr>
          <a:xfrm>
            <a:off x="358693" y="2192147"/>
            <a:ext cx="12639370" cy="4059798"/>
          </a:xfrm>
          <a:prstGeom prst="rect">
            <a:avLst/>
          </a:prstGeom>
        </p:spPr>
      </p:pic>
      <p:grpSp>
        <p:nvGrpSpPr>
          <p:cNvPr id="7" name="Group 6">
            <a:extLst>
              <a:ext uri="{FF2B5EF4-FFF2-40B4-BE49-F238E27FC236}">
                <a16:creationId xmlns:a16="http://schemas.microsoft.com/office/drawing/2014/main" id="{196952FB-3593-EB96-5D2E-E4ECC4C95177}"/>
              </a:ext>
            </a:extLst>
          </p:cNvPr>
          <p:cNvGrpSpPr/>
          <p:nvPr/>
        </p:nvGrpSpPr>
        <p:grpSpPr>
          <a:xfrm>
            <a:off x="-528002" y="1"/>
            <a:ext cx="19501802" cy="1562099"/>
            <a:chOff x="0" y="0"/>
            <a:chExt cx="5016842" cy="812800"/>
          </a:xfrm>
        </p:grpSpPr>
        <p:sp>
          <p:nvSpPr>
            <p:cNvPr id="8" name="Freeform 4">
              <a:extLst>
                <a:ext uri="{FF2B5EF4-FFF2-40B4-BE49-F238E27FC236}">
                  <a16:creationId xmlns:a16="http://schemas.microsoft.com/office/drawing/2014/main" id="{5275E6D1-C2F7-830A-23AF-EF0FF1673DF2}"/>
                </a:ext>
              </a:extLst>
            </p:cNvPr>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endParaRPr lang="en-US"/>
            </a:p>
          </p:txBody>
        </p:sp>
        <p:sp>
          <p:nvSpPr>
            <p:cNvPr id="9" name="TextBox 5">
              <a:extLst>
                <a:ext uri="{FF2B5EF4-FFF2-40B4-BE49-F238E27FC236}">
                  <a16:creationId xmlns:a16="http://schemas.microsoft.com/office/drawing/2014/main" id="{F6560ED0-8384-4D5E-6F11-DB76CCF9CBA2}"/>
                </a:ext>
              </a:extLst>
            </p:cNvPr>
            <p:cNvSpPr txBox="1"/>
            <p:nvPr/>
          </p:nvSpPr>
          <p:spPr>
            <a:xfrm>
              <a:off x="0" y="-19050"/>
              <a:ext cx="5016842" cy="831850"/>
            </a:xfrm>
            <a:prstGeom prst="rect">
              <a:avLst/>
            </a:prstGeom>
          </p:spPr>
          <p:txBody>
            <a:bodyPr lIns="50800" tIns="50800" rIns="50800" bIns="50800" rtlCol="0" anchor="ctr"/>
            <a:lstStyle/>
            <a:p>
              <a:pPr algn="ctr">
                <a:lnSpc>
                  <a:spcPts val="2859"/>
                </a:lnSpc>
              </a:pPr>
              <a:endParaRPr/>
            </a:p>
          </p:txBody>
        </p:sp>
      </p:grpSp>
      <p:sp>
        <p:nvSpPr>
          <p:cNvPr id="10" name="TextBox 10">
            <a:extLst>
              <a:ext uri="{FF2B5EF4-FFF2-40B4-BE49-F238E27FC236}">
                <a16:creationId xmlns:a16="http://schemas.microsoft.com/office/drawing/2014/main" id="{A8CEBA25-9A51-5802-67E8-8287F27259C0}"/>
              </a:ext>
            </a:extLst>
          </p:cNvPr>
          <p:cNvSpPr txBox="1"/>
          <p:nvPr/>
        </p:nvSpPr>
        <p:spPr>
          <a:xfrm>
            <a:off x="153983" y="-14640"/>
            <a:ext cx="18567152" cy="1249125"/>
          </a:xfrm>
          <a:prstGeom prst="rect">
            <a:avLst/>
          </a:prstGeom>
        </p:spPr>
        <p:txBody>
          <a:bodyPr wrap="square" lIns="0" tIns="0" rIns="0" bIns="0" rtlCol="0" anchor="t">
            <a:spAutoFit/>
          </a:bodyPr>
          <a:lstStyle/>
          <a:p>
            <a:pPr algn="ctr">
              <a:lnSpc>
                <a:spcPts val="10886"/>
              </a:lnSpc>
            </a:pPr>
            <a:r>
              <a:rPr lang="en-US" sz="6000" spc="300" dirty="0">
                <a:solidFill>
                  <a:srgbClr val="FFFFFF"/>
                </a:solidFill>
                <a:latin typeface="Codec Pro ExtraBold"/>
              </a:rPr>
              <a:t>Costs for seed, planting and termination</a:t>
            </a:r>
          </a:p>
        </p:txBody>
      </p:sp>
      <p:sp>
        <p:nvSpPr>
          <p:cNvPr id="11" name="Content Placeholder 2">
            <a:extLst>
              <a:ext uri="{FF2B5EF4-FFF2-40B4-BE49-F238E27FC236}">
                <a16:creationId xmlns:a16="http://schemas.microsoft.com/office/drawing/2014/main" id="{3E6D7141-471C-C1A2-1076-2B230DB07702}"/>
              </a:ext>
            </a:extLst>
          </p:cNvPr>
          <p:cNvSpPr txBox="1">
            <a:spLocks/>
          </p:cNvSpPr>
          <p:nvPr/>
        </p:nvSpPr>
        <p:spPr>
          <a:xfrm>
            <a:off x="13487161" y="2550830"/>
            <a:ext cx="4077825" cy="667823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latin typeface="Aptos" panose="020B0004020202020204" pitchFamily="34" charset="0"/>
              </a:rPr>
              <a:t>Other considerations</a:t>
            </a:r>
          </a:p>
          <a:p>
            <a:pPr marL="0" indent="0">
              <a:buFont typeface="Arial" pitchFamily="34" charset="0"/>
              <a:buNone/>
            </a:pPr>
            <a:endParaRPr lang="en-US" dirty="0">
              <a:latin typeface="Aptos" panose="020B0004020202020204" pitchFamily="34" charset="0"/>
            </a:endParaRPr>
          </a:p>
          <a:p>
            <a:pPr marL="0" indent="0">
              <a:buFont typeface="Arial" pitchFamily="34" charset="0"/>
              <a:buNone/>
            </a:pPr>
            <a:r>
              <a:rPr lang="en-US" dirty="0">
                <a:latin typeface="Aptos" panose="020B0004020202020204" pitchFamily="34" charset="0"/>
              </a:rPr>
              <a:t>Equipment is owned or needs to be hired custom</a:t>
            </a:r>
          </a:p>
          <a:p>
            <a:pPr marL="0" indent="0">
              <a:buFont typeface="Arial" pitchFamily="34" charset="0"/>
              <a:buNone/>
            </a:pPr>
            <a:endParaRPr lang="en-US" dirty="0">
              <a:latin typeface="Aptos" panose="020B0004020202020204" pitchFamily="34" charset="0"/>
            </a:endParaRPr>
          </a:p>
          <a:p>
            <a:pPr marL="0" indent="0">
              <a:buFont typeface="Arial" pitchFamily="34" charset="0"/>
              <a:buNone/>
            </a:pPr>
            <a:r>
              <a:rPr lang="en-US" dirty="0">
                <a:latin typeface="Aptos" panose="020B0004020202020204" pitchFamily="34" charset="0"/>
              </a:rPr>
              <a:t>Seeding rates depend on goals, species, seed costs, planting method</a:t>
            </a:r>
          </a:p>
        </p:txBody>
      </p:sp>
    </p:spTree>
    <p:extLst>
      <p:ext uri="{BB962C8B-B14F-4D97-AF65-F5344CB8AC3E}">
        <p14:creationId xmlns:p14="http://schemas.microsoft.com/office/powerpoint/2010/main" val="94520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871EEAFEFE316488E316270C43DAE07" ma:contentTypeVersion="18" ma:contentTypeDescription="Create a new document." ma:contentTypeScope="" ma:versionID="8f2381ab58674914d340c98d0f550cda">
  <xsd:schema xmlns:xsd="http://www.w3.org/2001/XMLSchema" xmlns:xs="http://www.w3.org/2001/XMLSchema" xmlns:p="http://schemas.microsoft.com/office/2006/metadata/properties" xmlns:ns2="d7603ff3-bb96-4385-80b5-4fea06d050bf" xmlns:ns3="b67ad1f6-ea7a-4ead-b88e-b81701e664a4" targetNamespace="http://schemas.microsoft.com/office/2006/metadata/properties" ma:root="true" ma:fieldsID="84c3f94786dfd8f93fc155ae1d169c28" ns2:_="" ns3:_="">
    <xsd:import namespace="d7603ff3-bb96-4385-80b5-4fea06d050bf"/>
    <xsd:import namespace="b67ad1f6-ea7a-4ead-b88e-b81701e664a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603ff3-bb96-4385-80b5-4fea06d050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9e8d040-3cf8-41ce-a03b-17301c6837b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67ad1f6-ea7a-4ead-b88e-b81701e664a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d88b6bc-6a66-4d2a-914c-7ba543abab73}" ma:internalName="TaxCatchAll" ma:showField="CatchAllData" ma:web="b67ad1f6-ea7a-4ead-b88e-b81701e664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D3F46B9-73D1-427B-8440-6874BC66261D}">
  <ds:schemaRefs>
    <ds:schemaRef ds:uri="http://schemas.microsoft.com/sharepoint/v3/contenttype/forms"/>
  </ds:schemaRefs>
</ds:datastoreItem>
</file>

<file path=customXml/itemProps2.xml><?xml version="1.0" encoding="utf-8"?>
<ds:datastoreItem xmlns:ds="http://schemas.openxmlformats.org/officeDocument/2006/customXml" ds:itemID="{6CDB0055-C746-470F-B400-5ADEB67FC2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603ff3-bb96-4385-80b5-4fea06d050bf"/>
    <ds:schemaRef ds:uri="b67ad1f6-ea7a-4ead-b88e-b81701e664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2482</TotalTime>
  <Words>2263</Words>
  <Application>Microsoft Office PowerPoint</Application>
  <PresentationFormat>Custom</PresentationFormat>
  <Paragraphs>365</Paragraphs>
  <Slides>24</Slides>
  <Notes>20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Codec Pro ExtraBold Italics</vt:lpstr>
      <vt:lpstr>Segoe UI</vt:lpstr>
      <vt:lpstr>Open Sauce</vt:lpstr>
      <vt:lpstr>Codec Pro ExtraBold</vt:lpstr>
      <vt:lpstr>Arial</vt:lpstr>
      <vt:lpstr>Times New Roman</vt:lpstr>
      <vt:lpstr>Calibri</vt:lpstr>
      <vt:lpstr>Aptos</vt:lpstr>
      <vt:lpstr>Montserrat Light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Vesh Thapa</cp:lastModifiedBy>
  <cp:revision>105</cp:revision>
  <dcterms:created xsi:type="dcterms:W3CDTF">2006-08-16T00:00:00Z</dcterms:created>
  <dcterms:modified xsi:type="dcterms:W3CDTF">2025-05-06T22:55:00Z</dcterms:modified>
  <dc:identifier>DAGNMZF6gVI</dc:identifier>
</cp:coreProperties>
</file>