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4" r:id="rId4"/>
    <p:sldId id="258" r:id="rId5"/>
    <p:sldId id="259" r:id="rId6"/>
    <p:sldId id="260" r:id="rId7"/>
    <p:sldId id="265" r:id="rId8"/>
    <p:sldId id="263" r:id="rId9"/>
    <p:sldId id="272" r:id="rId10"/>
    <p:sldId id="267" r:id="rId11"/>
    <p:sldId id="268" r:id="rId12"/>
    <p:sldId id="261" r:id="rId13"/>
    <p:sldId id="266" r:id="rId14"/>
    <p:sldId id="273" r:id="rId15"/>
    <p:sldId id="269" r:id="rId16"/>
    <p:sldId id="274" r:id="rId17"/>
    <p:sldId id="270" r:id="rId18"/>
    <p:sldId id="275" r:id="rId19"/>
    <p:sldId id="271" r:id="rId20"/>
    <p:sldId id="276" r:id="rId21"/>
    <p:sldId id="262"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66906" autoAdjust="0"/>
  </p:normalViewPr>
  <p:slideViewPr>
    <p:cSldViewPr>
      <p:cViewPr varScale="1">
        <p:scale>
          <a:sx n="71" d="100"/>
          <a:sy n="71" d="100"/>
        </p:scale>
        <p:origin x="-1848"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D39622A-5818-48C8-B355-EC588DA845A0}" type="datetimeFigureOut">
              <a:rPr lang="en-US" smtClean="0"/>
              <a:pPr/>
              <a:t>5/20/14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875FC09-16F0-451D-83DF-4EF4FB6C4402}" type="slidenum">
              <a:rPr lang="en-US" smtClean="0"/>
              <a:pPr/>
              <a:t>‹#›</a:t>
            </a:fld>
            <a:endParaRPr lang="en-US"/>
          </a:p>
        </p:txBody>
      </p:sp>
    </p:spTree>
    <p:extLst>
      <p:ext uri="{BB962C8B-B14F-4D97-AF65-F5344CB8AC3E}">
        <p14:creationId xmlns:p14="http://schemas.microsoft.com/office/powerpoint/2010/main" val="413678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smtClean="0"/>
              <a:t>This presentation is similar to the previous Corn Growth and Development presentation. These slides explain how a soybean plant develops during the season and how stress at different growth stages relates to crop yield loss. </a:t>
            </a:r>
          </a:p>
          <a:p>
            <a:pPr defTabSz="966612">
              <a:defRPr/>
            </a:pPr>
            <a:endParaRPr lang="en-US" dirty="0" smtClean="0"/>
          </a:p>
          <a:p>
            <a:pPr defTabSz="966612">
              <a:defRPr/>
            </a:pPr>
            <a:r>
              <a:rPr lang="en-US" dirty="0" smtClean="0"/>
              <a:t>Insects, diseases, weeds, and other disorders are most likely to be more problematic during certain stages of a soybean plant’s development. Because of this, understanding the growth stage of a plant aids the producer, agronomist, or crop scout in efficiently and effectively scouting their fields.</a:t>
            </a:r>
          </a:p>
          <a:p>
            <a:endParaRPr lang="en-US" dirty="0"/>
          </a:p>
        </p:txBody>
      </p:sp>
      <p:sp>
        <p:nvSpPr>
          <p:cNvPr id="4" name="Slide Number Placeholder 3"/>
          <p:cNvSpPr>
            <a:spLocks noGrp="1"/>
          </p:cNvSpPr>
          <p:nvPr>
            <p:ph type="sldNum" sz="quarter" idx="10"/>
          </p:nvPr>
        </p:nvSpPr>
        <p:spPr/>
        <p:txBody>
          <a:bodyPr/>
          <a:lstStyle/>
          <a:p>
            <a:fld id="{9875FC09-16F0-451D-83DF-4EF4FB6C440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t>
            </a:r>
            <a:r>
              <a:rPr lang="en-US" b="1" dirty="0" smtClean="0"/>
              <a:t>V2</a:t>
            </a:r>
            <a:r>
              <a:rPr lang="en-US" dirty="0" smtClean="0"/>
              <a:t> soybean plant has two completely unrolled trifoliate leaves and is 6 to 8 inches in height. </a:t>
            </a:r>
          </a:p>
          <a:p>
            <a:endParaRPr lang="en-US" dirty="0" smtClean="0"/>
          </a:p>
          <a:p>
            <a:r>
              <a:rPr lang="en-US" dirty="0" smtClean="0"/>
              <a:t>As mentioned before, there is a symbiotic relationship between the soybean and nitrogen fixing bacteria. This bacteria lives in the soil and uses root hairs to gain access to the soybean roots where it forms nodules. Nitrogen fixation begins at V2 to V3, with the bacteria supplying much of the nitrogen needed by the plant. Soil nitrate can actually decrease development of nodules.</a:t>
            </a:r>
          </a:p>
          <a:p>
            <a:endParaRPr lang="en-US" dirty="0" smtClean="0"/>
          </a:p>
          <a:p>
            <a:r>
              <a:rPr lang="en-US" dirty="0" smtClean="0"/>
              <a:t>Problems to watch for during V2:</a:t>
            </a:r>
          </a:p>
          <a:p>
            <a:pPr lvl="1">
              <a:buFont typeface="Arial" pitchFamily="34" charset="0"/>
              <a:buChar char="•"/>
            </a:pPr>
            <a:r>
              <a:rPr lang="en-US" dirty="0" smtClean="0"/>
              <a:t>Bacterial blight (page 20, Soybean Field Guide 2</a:t>
            </a:r>
            <a:r>
              <a:rPr lang="en-US" baseline="30000" dirty="0" smtClean="0"/>
              <a:t>nd</a:t>
            </a:r>
            <a:r>
              <a:rPr lang="en-US" dirty="0" smtClean="0"/>
              <a:t> Edition)</a:t>
            </a:r>
          </a:p>
          <a:p>
            <a:pPr lvl="1">
              <a:buFont typeface="Arial" pitchFamily="34" charset="0"/>
              <a:buChar char="•"/>
            </a:pPr>
            <a:r>
              <a:rPr lang="en-US" dirty="0" err="1" smtClean="0"/>
              <a:t>Septoria</a:t>
            </a:r>
            <a:r>
              <a:rPr lang="en-US" dirty="0" smtClean="0"/>
              <a:t> brown spot (page 21, Soybean Field Guide 2</a:t>
            </a:r>
            <a:r>
              <a:rPr lang="en-US" baseline="30000" dirty="0" smtClean="0"/>
              <a:t>nd</a:t>
            </a:r>
            <a:r>
              <a:rPr lang="en-US" dirty="0" smtClean="0"/>
              <a:t> Edition)</a:t>
            </a:r>
          </a:p>
          <a:p>
            <a:pPr lvl="1">
              <a:buFont typeface="Arial" pitchFamily="34" charset="0"/>
              <a:buChar char="•"/>
            </a:pPr>
            <a:r>
              <a:rPr lang="en-US" dirty="0" err="1" smtClean="0"/>
              <a:t>Rhizoctonia</a:t>
            </a:r>
            <a:r>
              <a:rPr lang="en-US" dirty="0" smtClean="0"/>
              <a:t> root rot (page 26, Soybean Field Guide 2</a:t>
            </a:r>
            <a:r>
              <a:rPr lang="en-US" baseline="30000" dirty="0" smtClean="0"/>
              <a:t>nd</a:t>
            </a:r>
            <a:r>
              <a:rPr lang="en-US" dirty="0" smtClean="0"/>
              <a:t> Edition)</a:t>
            </a:r>
          </a:p>
          <a:p>
            <a:pPr lvl="1">
              <a:buFont typeface="Arial" pitchFamily="34" charset="0"/>
              <a:buChar char="•"/>
            </a:pPr>
            <a:r>
              <a:rPr lang="en-US" dirty="0" smtClean="0"/>
              <a:t>Flooding may still have a large impact on yield at this stage (page 53, Soybean Field Guide 2</a:t>
            </a:r>
            <a:r>
              <a:rPr lang="en-US" baseline="30000" dirty="0" smtClean="0"/>
              <a:t>nd</a:t>
            </a:r>
            <a:r>
              <a:rPr lang="en-US" dirty="0" smtClean="0"/>
              <a:t> Edition)</a:t>
            </a:r>
          </a:p>
          <a:p>
            <a:pPr lvl="1">
              <a:buFont typeface="Arial" pitchFamily="34" charset="0"/>
              <a:buChar char="•"/>
            </a:pPr>
            <a:r>
              <a:rPr lang="en-US" dirty="0" smtClean="0"/>
              <a:t>Keep in mind that some problems, like a few viruses (pages 24 and 25, Soybean Field Guide 2</a:t>
            </a:r>
            <a:r>
              <a:rPr lang="en-US" baseline="30000" dirty="0" smtClean="0"/>
              <a:t>nd</a:t>
            </a:r>
            <a:r>
              <a:rPr lang="en-US" dirty="0" smtClean="0"/>
              <a:t> Edition) or lightening damage (page 56, Soybean Field Guide 2</a:t>
            </a:r>
            <a:r>
              <a:rPr lang="en-US" baseline="30000" dirty="0" smtClean="0"/>
              <a:t>nd</a:t>
            </a:r>
            <a:r>
              <a:rPr lang="en-US" dirty="0" smtClean="0"/>
              <a:t> Edition), can appear at anytime during the growing season.</a:t>
            </a:r>
            <a:endParaRPr lang="en-US" dirty="0"/>
          </a:p>
        </p:txBody>
      </p:sp>
      <p:sp>
        <p:nvSpPr>
          <p:cNvPr id="4" name="Slide Number Placeholder 3"/>
          <p:cNvSpPr>
            <a:spLocks noGrp="1"/>
          </p:cNvSpPr>
          <p:nvPr>
            <p:ph type="sldNum" sz="quarter" idx="10"/>
          </p:nvPr>
        </p:nvSpPr>
        <p:spPr/>
        <p:txBody>
          <a:bodyPr/>
          <a:lstStyle/>
          <a:p>
            <a:fld id="{9875FC09-16F0-451D-83DF-4EF4FB6C440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V(n)</a:t>
            </a:r>
            <a:r>
              <a:rPr lang="en-US" dirty="0" smtClean="0"/>
              <a:t> stages are successive vegetative stages. As the plant continues to develop trifoliate leaves, V stage increases accordingly. For example, a V3 plant has 3 unrolled trifoliate leaves and a V6 plant has 6 unrolled trifoliate leaves.</a:t>
            </a:r>
          </a:p>
          <a:p>
            <a:endParaRPr lang="en-US" dirty="0" smtClean="0"/>
          </a:p>
          <a:p>
            <a:r>
              <a:rPr lang="en-US" dirty="0" smtClean="0"/>
              <a:t>Plants continue to develop trifoliate leaves even after entering into the reproductive stages. However, the plant is staged according to reproductive characteristics after they begin to appear.</a:t>
            </a:r>
          </a:p>
          <a:p>
            <a:endParaRPr lang="en-US" dirty="0" smtClean="0"/>
          </a:p>
          <a:p>
            <a:r>
              <a:rPr lang="en-US" dirty="0" smtClean="0"/>
              <a:t>Problems to watch for during V(n) stages:</a:t>
            </a:r>
          </a:p>
          <a:p>
            <a:pPr lvl="1">
              <a:buFont typeface="Arial" pitchFamily="34" charset="0"/>
              <a:buChar char="•"/>
            </a:pPr>
            <a:r>
              <a:rPr lang="en-US" dirty="0" smtClean="0"/>
              <a:t>Begin scouting for soybean cyst nematodes in later V stages and early R stages (page 32, Soybean Field Guide 2</a:t>
            </a:r>
            <a:r>
              <a:rPr lang="en-US" baseline="30000" dirty="0" smtClean="0"/>
              <a:t>nd</a:t>
            </a:r>
            <a:r>
              <a:rPr lang="en-US" dirty="0" smtClean="0"/>
              <a:t> Edition).</a:t>
            </a:r>
          </a:p>
          <a:p>
            <a:pPr lvl="1">
              <a:buFont typeface="Arial" pitchFamily="34" charset="0"/>
              <a:buChar char="•"/>
            </a:pPr>
            <a:r>
              <a:rPr lang="en-US" dirty="0" smtClean="0"/>
              <a:t>Scouting for soybean aphid should begin in mid-June (pages 38 and 39, Soybean Field Guide 2</a:t>
            </a:r>
            <a:r>
              <a:rPr lang="en-US" baseline="30000" dirty="0" smtClean="0"/>
              <a:t>nd</a:t>
            </a:r>
            <a:r>
              <a:rPr lang="en-US" dirty="0" smtClean="0"/>
              <a:t> Edition).</a:t>
            </a:r>
          </a:p>
          <a:p>
            <a:pPr lvl="1">
              <a:buFont typeface="Arial" pitchFamily="34" charset="0"/>
              <a:buChar char="•"/>
            </a:pPr>
            <a:r>
              <a:rPr lang="en-US" dirty="0" smtClean="0"/>
              <a:t>Grasshoppers, potential for spider mites (pages 47 and 45, Soybean Field Guide 2</a:t>
            </a:r>
            <a:r>
              <a:rPr lang="en-US" baseline="30000" dirty="0" smtClean="0"/>
              <a:t>nd</a:t>
            </a:r>
            <a:r>
              <a:rPr lang="en-US" dirty="0" smtClean="0"/>
              <a:t> Edition)</a:t>
            </a:r>
          </a:p>
          <a:p>
            <a:pPr marL="483306" lvl="1" defTabSz="966612">
              <a:buFont typeface="Arial" pitchFamily="34" charset="0"/>
              <a:buChar char="•"/>
              <a:defRPr/>
            </a:pPr>
            <a:r>
              <a:rPr lang="en-US" dirty="0" smtClean="0"/>
              <a:t>Many of those previously mentioned problems in earlier V stages can still be problematic during later V stages.</a:t>
            </a:r>
          </a:p>
          <a:p>
            <a:pPr marL="483306" lvl="1" defTabSz="966612">
              <a:buFont typeface="Arial" pitchFamily="34" charset="0"/>
              <a:buChar char="•"/>
              <a:defRPr/>
            </a:pPr>
            <a:r>
              <a:rPr lang="en-US" dirty="0" smtClean="0"/>
              <a:t>Many post herbicides are applied to both corn and soybean fields during late May through early July. Scout for drift from neighboring fields, overlap injury, and direct application injuries, tank contamination, or adjuvant issues (pages 62-66, Soybean Field Guide 2</a:t>
            </a:r>
            <a:r>
              <a:rPr lang="en-US" baseline="30000" dirty="0" smtClean="0"/>
              <a:t>nd</a:t>
            </a:r>
            <a:r>
              <a:rPr lang="en-US" dirty="0" smtClean="0"/>
              <a:t> Edition).</a:t>
            </a:r>
          </a:p>
        </p:txBody>
      </p:sp>
      <p:sp>
        <p:nvSpPr>
          <p:cNvPr id="4" name="Slide Number Placeholder 3"/>
          <p:cNvSpPr>
            <a:spLocks noGrp="1"/>
          </p:cNvSpPr>
          <p:nvPr>
            <p:ph type="sldNum" sz="quarter" idx="10"/>
          </p:nvPr>
        </p:nvSpPr>
        <p:spPr/>
        <p:txBody>
          <a:bodyPr/>
          <a:lstStyle/>
          <a:p>
            <a:fld id="{9875FC09-16F0-451D-83DF-4EF4FB6C440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Reproductive stages of the soybean plant begin when 1 flower opens at any node (beginning bloom). Full maturity occurs when at least 95 percent of the pods have reached mature color.</a:t>
            </a:r>
            <a:endParaRPr lang="en-US" dirty="0"/>
          </a:p>
        </p:txBody>
      </p:sp>
      <p:sp>
        <p:nvSpPr>
          <p:cNvPr id="4" name="Slide Number Placeholder 3"/>
          <p:cNvSpPr>
            <a:spLocks noGrp="1"/>
          </p:cNvSpPr>
          <p:nvPr>
            <p:ph type="sldNum" sz="quarter" idx="10"/>
          </p:nvPr>
        </p:nvSpPr>
        <p:spPr/>
        <p:txBody>
          <a:bodyPr/>
          <a:lstStyle/>
          <a:p>
            <a:fld id="{9875FC09-16F0-451D-83DF-4EF4FB6C440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Beginning bloom occurs when at least 1 flower is open at any node and is referred to as </a:t>
            </a:r>
            <a:r>
              <a:rPr lang="en-US" b="1" dirty="0" smtClean="0"/>
              <a:t>R1</a:t>
            </a:r>
            <a:r>
              <a:rPr lang="en-US" dirty="0" smtClean="0"/>
              <a:t>. Flowers develop from </a:t>
            </a:r>
            <a:r>
              <a:rPr lang="en-US" dirty="0" err="1" smtClean="0"/>
              <a:t>axillary</a:t>
            </a:r>
            <a:r>
              <a:rPr lang="en-US" dirty="0" smtClean="0"/>
              <a:t> buds. The first flowering will happen somewhere between the 3</a:t>
            </a:r>
            <a:r>
              <a:rPr lang="en-US" baseline="30000" dirty="0" smtClean="0"/>
              <a:t>rd</a:t>
            </a:r>
            <a:r>
              <a:rPr lang="en-US" dirty="0" smtClean="0"/>
              <a:t> and 6</a:t>
            </a:r>
            <a:r>
              <a:rPr lang="en-US" baseline="30000" dirty="0" smtClean="0"/>
              <a:t>th</a:t>
            </a:r>
            <a:r>
              <a:rPr lang="en-US" dirty="0" smtClean="0"/>
              <a:t> node (the place where a stem and leaf meet), and will continue both up and down along the stem. Weather conditions that cause an extended flowering period can be beneficial for yield.</a:t>
            </a:r>
          </a:p>
          <a:p>
            <a:endParaRPr lang="en-US" dirty="0" smtClean="0"/>
          </a:p>
          <a:p>
            <a:r>
              <a:rPr lang="en-US" b="1" dirty="0" smtClean="0"/>
              <a:t>R2</a:t>
            </a:r>
            <a:r>
              <a:rPr lang="en-US" dirty="0" smtClean="0"/>
              <a:t> is called full bloom and occurs when either of the two top nodes of the plant have an open flower (nodes must have a trifoliate leaf fully formed). Plant dry weight and nutrients quickly accumulate during this period and roots have grown across the 30 inch spacing between rows.</a:t>
            </a:r>
          </a:p>
        </p:txBody>
      </p:sp>
      <p:sp>
        <p:nvSpPr>
          <p:cNvPr id="4" name="Slide Number Placeholder 3"/>
          <p:cNvSpPr>
            <a:spLocks noGrp="1"/>
          </p:cNvSpPr>
          <p:nvPr>
            <p:ph type="sldNum" sz="quarter" idx="10"/>
          </p:nvPr>
        </p:nvSpPr>
        <p:spPr/>
        <p:txBody>
          <a:bodyPr/>
          <a:lstStyle/>
          <a:p>
            <a:fld id="{9875FC09-16F0-451D-83DF-4EF4FB6C440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Problems to watch for:</a:t>
            </a:r>
          </a:p>
          <a:p>
            <a:pPr lvl="1">
              <a:buFont typeface="Arial" pitchFamily="34" charset="0"/>
              <a:buChar char="•"/>
            </a:pPr>
            <a:r>
              <a:rPr lang="en-US" dirty="0" smtClean="0"/>
              <a:t>Bacterial pustule, </a:t>
            </a:r>
            <a:r>
              <a:rPr lang="en-US" dirty="0" err="1" smtClean="0"/>
              <a:t>Fusarium</a:t>
            </a:r>
            <a:r>
              <a:rPr lang="en-US" dirty="0" smtClean="0"/>
              <a:t> wilt, powdery mildew, </a:t>
            </a:r>
            <a:r>
              <a:rPr lang="en-US" dirty="0" err="1" smtClean="0"/>
              <a:t>Septoria</a:t>
            </a:r>
            <a:r>
              <a:rPr lang="en-US" dirty="0" smtClean="0"/>
              <a:t> brown spot (pages 20,</a:t>
            </a:r>
            <a:r>
              <a:rPr lang="en-US" baseline="0" dirty="0" smtClean="0"/>
              <a:t> 26, 23, and 21</a:t>
            </a:r>
            <a:r>
              <a:rPr lang="en-US" dirty="0" smtClean="0"/>
              <a:t>, Soybean Field Guide 2</a:t>
            </a:r>
            <a:r>
              <a:rPr lang="en-US" baseline="30000" dirty="0" smtClean="0"/>
              <a:t>nd</a:t>
            </a:r>
            <a:r>
              <a:rPr lang="en-US" dirty="0" smtClean="0"/>
              <a:t> Edition)</a:t>
            </a:r>
          </a:p>
          <a:p>
            <a:pPr lvl="1">
              <a:buFont typeface="Arial" pitchFamily="34" charset="0"/>
              <a:buChar char="•"/>
            </a:pPr>
            <a:r>
              <a:rPr lang="en-US" dirty="0" smtClean="0"/>
              <a:t>Sudden death syndrome (page 28, Soybean Field Guide 2</a:t>
            </a:r>
            <a:r>
              <a:rPr lang="en-US" baseline="30000" dirty="0" smtClean="0"/>
              <a:t>nd</a:t>
            </a:r>
            <a:r>
              <a:rPr lang="en-US" dirty="0" smtClean="0"/>
              <a:t> Edition)</a:t>
            </a:r>
          </a:p>
          <a:p>
            <a:pPr lvl="1">
              <a:buFont typeface="Arial" pitchFamily="34" charset="0"/>
              <a:buChar char="•"/>
            </a:pPr>
            <a:r>
              <a:rPr lang="en-US" dirty="0" smtClean="0"/>
              <a:t>Grasshoppers, spider mites, soybean aphid (pages 47,</a:t>
            </a:r>
            <a:r>
              <a:rPr lang="en-US" baseline="0" dirty="0" smtClean="0"/>
              <a:t> 45, and 38-40</a:t>
            </a:r>
            <a:r>
              <a:rPr lang="en-US" dirty="0" smtClean="0"/>
              <a:t>, Soybean Field Guide 2</a:t>
            </a:r>
            <a:r>
              <a:rPr lang="en-US" baseline="30000" dirty="0" smtClean="0"/>
              <a:t>nd</a:t>
            </a:r>
            <a:r>
              <a:rPr lang="en-US" dirty="0" smtClean="0"/>
              <a:t> Edition)</a:t>
            </a:r>
          </a:p>
          <a:p>
            <a:pPr lvl="1">
              <a:buFont typeface="Arial" pitchFamily="34" charset="0"/>
              <a:buChar char="•"/>
            </a:pPr>
            <a:r>
              <a:rPr lang="en-US" dirty="0" smtClean="0"/>
              <a:t>Flooding may have the greatest impact on yield during R1-R3 as well as V1-V2, drought can cause flower abortion (page 53, Soybean Field Guide 2</a:t>
            </a:r>
            <a:r>
              <a:rPr lang="en-US" baseline="30000" dirty="0" smtClean="0"/>
              <a:t>nd</a:t>
            </a:r>
            <a:r>
              <a:rPr lang="en-US" dirty="0" smtClean="0"/>
              <a:t> Edition)</a:t>
            </a:r>
          </a:p>
          <a:p>
            <a:endParaRPr lang="en-US" dirty="0" smtClean="0"/>
          </a:p>
          <a:p>
            <a:r>
              <a:rPr lang="en-US" dirty="0" smtClean="0"/>
              <a:t>[</a:t>
            </a:r>
            <a:r>
              <a:rPr lang="en-US" i="1" dirty="0" smtClean="0"/>
              <a:t>grasshopper, sudden death syndrome, and symptoms of </a:t>
            </a:r>
            <a:r>
              <a:rPr lang="en-US" i="1" dirty="0" err="1" smtClean="0"/>
              <a:t>Fusarium</a:t>
            </a:r>
            <a:r>
              <a:rPr lang="en-US" i="1" dirty="0" smtClean="0"/>
              <a:t> wilt</a:t>
            </a:r>
            <a:r>
              <a:rPr lang="en-US" dirty="0" smtClean="0"/>
              <a:t>]</a:t>
            </a:r>
            <a:endParaRPr lang="en-US" dirty="0"/>
          </a:p>
        </p:txBody>
      </p:sp>
      <p:sp>
        <p:nvSpPr>
          <p:cNvPr id="4" name="Slide Number Placeholder 3"/>
          <p:cNvSpPr>
            <a:spLocks noGrp="1"/>
          </p:cNvSpPr>
          <p:nvPr>
            <p:ph type="sldNum" sz="quarter" idx="10"/>
          </p:nvPr>
        </p:nvSpPr>
        <p:spPr/>
        <p:txBody>
          <a:bodyPr/>
          <a:lstStyle/>
          <a:p>
            <a:fld id="{9875FC09-16F0-451D-83DF-4EF4FB6C440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Beginning pod, called </a:t>
            </a:r>
            <a:r>
              <a:rPr lang="en-US" b="1" dirty="0" smtClean="0"/>
              <a:t>R3</a:t>
            </a:r>
            <a:r>
              <a:rPr lang="en-US" dirty="0" smtClean="0"/>
              <a:t>, is when pods are 3/16 inch long at one of the top four nodes on the main stem with a fully developed leaf. </a:t>
            </a:r>
          </a:p>
          <a:p>
            <a:endParaRPr lang="en-US" dirty="0" smtClean="0"/>
          </a:p>
          <a:p>
            <a:r>
              <a:rPr lang="en-US" dirty="0" smtClean="0"/>
              <a:t>Full pod, or </a:t>
            </a:r>
            <a:r>
              <a:rPr lang="en-US" b="1" dirty="0" smtClean="0"/>
              <a:t>R4</a:t>
            </a:r>
            <a:r>
              <a:rPr lang="en-US" dirty="0" smtClean="0"/>
              <a:t>, is when pods are ¾ inch long in the same location as those in the R3 stage. It is crucial to reduce stress during this stage as the most yield damage from a stress can occur between R4 and right after R6.</a:t>
            </a:r>
          </a:p>
        </p:txBody>
      </p:sp>
      <p:sp>
        <p:nvSpPr>
          <p:cNvPr id="4" name="Slide Number Placeholder 3"/>
          <p:cNvSpPr>
            <a:spLocks noGrp="1"/>
          </p:cNvSpPr>
          <p:nvPr>
            <p:ph type="sldNum" sz="quarter" idx="10"/>
          </p:nvPr>
        </p:nvSpPr>
        <p:spPr/>
        <p:txBody>
          <a:bodyPr/>
          <a:lstStyle/>
          <a:p>
            <a:fld id="{9875FC09-16F0-451D-83DF-4EF4FB6C440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Problems to watch for:</a:t>
            </a:r>
          </a:p>
          <a:p>
            <a:pPr lvl="1">
              <a:buFont typeface="Arial" pitchFamily="34" charset="0"/>
              <a:buChar char="•"/>
            </a:pPr>
            <a:r>
              <a:rPr lang="en-US" dirty="0" err="1" smtClean="0"/>
              <a:t>Cercospora</a:t>
            </a:r>
            <a:r>
              <a:rPr lang="en-US" dirty="0" smtClean="0"/>
              <a:t> leaf blight, brown stem rot, stem canker (pages 22</a:t>
            </a:r>
            <a:r>
              <a:rPr lang="en-US" baseline="0" dirty="0" smtClean="0"/>
              <a:t> and 29</a:t>
            </a:r>
            <a:r>
              <a:rPr lang="en-US" dirty="0" smtClean="0"/>
              <a:t>, Soybean Field Guide 2</a:t>
            </a:r>
            <a:r>
              <a:rPr lang="en-US" baseline="30000" dirty="0" smtClean="0"/>
              <a:t>nd</a:t>
            </a:r>
            <a:r>
              <a:rPr lang="en-US" dirty="0" smtClean="0"/>
              <a:t> Edition)</a:t>
            </a:r>
          </a:p>
          <a:p>
            <a:pPr lvl="1">
              <a:buFont typeface="Arial" pitchFamily="34" charset="0"/>
              <a:buChar char="•"/>
            </a:pPr>
            <a:r>
              <a:rPr lang="en-US" dirty="0" smtClean="0"/>
              <a:t>White mold, downy mildew, frogeye leaf spot (pages 30,</a:t>
            </a:r>
            <a:r>
              <a:rPr lang="en-US" baseline="0" dirty="0" smtClean="0"/>
              <a:t> 23, and 22</a:t>
            </a:r>
            <a:r>
              <a:rPr lang="en-US" dirty="0" smtClean="0"/>
              <a:t>, Soybean Field Guide 2</a:t>
            </a:r>
            <a:r>
              <a:rPr lang="en-US" baseline="30000" dirty="0" smtClean="0"/>
              <a:t>nd</a:t>
            </a:r>
            <a:r>
              <a:rPr lang="en-US" dirty="0" smtClean="0"/>
              <a:t> Edition)</a:t>
            </a:r>
          </a:p>
          <a:p>
            <a:pPr lvl="1">
              <a:buFont typeface="Arial" pitchFamily="34" charset="0"/>
              <a:buChar char="•"/>
            </a:pPr>
            <a:r>
              <a:rPr lang="en-US" dirty="0" smtClean="0"/>
              <a:t>Green </a:t>
            </a:r>
            <a:r>
              <a:rPr lang="en-US" dirty="0" err="1" smtClean="0"/>
              <a:t>cloverworm</a:t>
            </a:r>
            <a:r>
              <a:rPr lang="en-US" dirty="0" smtClean="0"/>
              <a:t>, soybean </a:t>
            </a:r>
            <a:r>
              <a:rPr lang="en-US" dirty="0" err="1" smtClean="0"/>
              <a:t>looper</a:t>
            </a:r>
            <a:r>
              <a:rPr lang="en-US" dirty="0" smtClean="0"/>
              <a:t>, soybean aphid (pages 42,</a:t>
            </a:r>
            <a:r>
              <a:rPr lang="en-US" baseline="0" dirty="0" smtClean="0"/>
              <a:t> 44, and 38-40</a:t>
            </a:r>
            <a:r>
              <a:rPr lang="en-US" dirty="0" smtClean="0"/>
              <a:t>, Soybean Field Guide 2</a:t>
            </a:r>
            <a:r>
              <a:rPr lang="en-US" baseline="30000" dirty="0" smtClean="0"/>
              <a:t>nd</a:t>
            </a:r>
            <a:r>
              <a:rPr lang="en-US" dirty="0" smtClean="0"/>
              <a:t> Edition)</a:t>
            </a:r>
          </a:p>
          <a:p>
            <a:pPr lvl="1">
              <a:buFont typeface="Arial" pitchFamily="34" charset="0"/>
              <a:buChar char="•"/>
            </a:pPr>
            <a:r>
              <a:rPr lang="en-US" dirty="0" smtClean="0"/>
              <a:t>Japanese beetle, spider mite (pages</a:t>
            </a:r>
            <a:r>
              <a:rPr lang="en-US" baseline="0" dirty="0" smtClean="0"/>
              <a:t> 43 and 45</a:t>
            </a:r>
            <a:r>
              <a:rPr lang="en-US" dirty="0" smtClean="0"/>
              <a:t>, Soybean Field Guide 2</a:t>
            </a:r>
            <a:r>
              <a:rPr lang="en-US" baseline="30000" dirty="0" smtClean="0"/>
              <a:t>nd</a:t>
            </a:r>
            <a:r>
              <a:rPr lang="en-US" dirty="0" smtClean="0"/>
              <a:t> Edition)</a:t>
            </a:r>
          </a:p>
          <a:p>
            <a:pPr marL="483306" lvl="1" defTabSz="966612">
              <a:buFont typeface="Arial" pitchFamily="34" charset="0"/>
              <a:buChar char="•"/>
              <a:defRPr/>
            </a:pPr>
            <a:r>
              <a:rPr lang="en-US" dirty="0" smtClean="0"/>
              <a:t>Nutrient deficiencies (pages 57-61, Soybean Field Guide 2</a:t>
            </a:r>
            <a:r>
              <a:rPr lang="en-US" baseline="30000" dirty="0" smtClean="0"/>
              <a:t>nd</a:t>
            </a:r>
            <a:r>
              <a:rPr lang="en-US" dirty="0" smtClean="0"/>
              <a:t> Edition)</a:t>
            </a:r>
          </a:p>
          <a:p>
            <a:endParaRPr lang="en-US" dirty="0" smtClean="0"/>
          </a:p>
          <a:p>
            <a:r>
              <a:rPr lang="en-US" dirty="0" smtClean="0"/>
              <a:t>[</a:t>
            </a:r>
            <a:r>
              <a:rPr lang="en-US" i="1" dirty="0" smtClean="0"/>
              <a:t>frogeye leaf spot</a:t>
            </a:r>
            <a:r>
              <a:rPr lang="en-US" dirty="0" smtClean="0"/>
              <a:t>]</a:t>
            </a:r>
            <a:endParaRPr lang="en-US" dirty="0"/>
          </a:p>
        </p:txBody>
      </p:sp>
      <p:sp>
        <p:nvSpPr>
          <p:cNvPr id="4" name="Slide Number Placeholder 3"/>
          <p:cNvSpPr>
            <a:spLocks noGrp="1"/>
          </p:cNvSpPr>
          <p:nvPr>
            <p:ph type="sldNum" sz="quarter" idx="10"/>
          </p:nvPr>
        </p:nvSpPr>
        <p:spPr/>
        <p:txBody>
          <a:bodyPr/>
          <a:lstStyle/>
          <a:p>
            <a:fld id="{9875FC09-16F0-451D-83DF-4EF4FB6C440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t>
            </a:r>
            <a:r>
              <a:rPr lang="en-US" b="1" dirty="0" smtClean="0"/>
              <a:t>R5</a:t>
            </a:r>
            <a:r>
              <a:rPr lang="en-US" dirty="0" smtClean="0"/>
              <a:t>, or</a:t>
            </a:r>
            <a:r>
              <a:rPr lang="en-US" b="1" dirty="0" smtClean="0"/>
              <a:t> </a:t>
            </a:r>
            <a:r>
              <a:rPr lang="en-US" dirty="0" smtClean="0"/>
              <a:t>beginning seed, seeds are 1/8 inch long in the pod at 1 of the 4 top nodes on the main stem. Seed nutrient and dry weight increases rapidly and the plant reaches the pinnacle of its growth: height, leaf area, and nodes. Resources from vegetative plant parts are redistributed to the seeds. Plants require a lot of water and nutrients during this time period.</a:t>
            </a:r>
          </a:p>
          <a:p>
            <a:endParaRPr lang="en-US" dirty="0" smtClean="0"/>
          </a:p>
          <a:p>
            <a:r>
              <a:rPr lang="en-US" dirty="0" smtClean="0"/>
              <a:t>When soybeans reach </a:t>
            </a:r>
            <a:r>
              <a:rPr lang="en-US" b="1" dirty="0" smtClean="0"/>
              <a:t>R6</a:t>
            </a:r>
            <a:r>
              <a:rPr lang="en-US" dirty="0" smtClean="0"/>
              <a:t>, or full seed, green seeds fill pod capacity at 1 of the 4 top nodes on the main stem, though the plant may have beans in various stages of development on it. The rapid acquiring of dry weight and nutrients in the plant and seed slows. Leaves start to yellow.</a:t>
            </a:r>
          </a:p>
        </p:txBody>
      </p:sp>
      <p:sp>
        <p:nvSpPr>
          <p:cNvPr id="4" name="Slide Number Placeholder 3"/>
          <p:cNvSpPr>
            <a:spLocks noGrp="1"/>
          </p:cNvSpPr>
          <p:nvPr>
            <p:ph type="sldNum" sz="quarter" idx="10"/>
          </p:nvPr>
        </p:nvSpPr>
        <p:spPr/>
        <p:txBody>
          <a:bodyPr/>
          <a:lstStyle/>
          <a:p>
            <a:fld id="{9875FC09-16F0-451D-83DF-4EF4FB6C440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Problems to watch for:</a:t>
            </a:r>
          </a:p>
          <a:p>
            <a:pPr lvl="1">
              <a:buFont typeface="Arial" pitchFamily="34" charset="0"/>
              <a:buChar char="•"/>
            </a:pPr>
            <a:r>
              <a:rPr lang="en-US" dirty="0" smtClean="0"/>
              <a:t>Anthracnose, charcoal rot, pod and stem blight (pages 31</a:t>
            </a:r>
            <a:r>
              <a:rPr lang="en-US" baseline="0" dirty="0" smtClean="0"/>
              <a:t> and 30</a:t>
            </a:r>
            <a:r>
              <a:rPr lang="en-US" dirty="0" smtClean="0"/>
              <a:t>, Soybean Field Guide 2</a:t>
            </a:r>
            <a:r>
              <a:rPr lang="en-US" baseline="30000" dirty="0" smtClean="0"/>
              <a:t>nd</a:t>
            </a:r>
            <a:r>
              <a:rPr lang="en-US" dirty="0" smtClean="0"/>
              <a:t> Edition)</a:t>
            </a:r>
          </a:p>
          <a:p>
            <a:pPr lvl="1">
              <a:buFont typeface="Arial" pitchFamily="34" charset="0"/>
              <a:buChar char="•"/>
            </a:pPr>
            <a:r>
              <a:rPr lang="en-US" dirty="0" smtClean="0"/>
              <a:t>Sudden death syndrome, brown stem rot, white mold (pages 28,</a:t>
            </a:r>
            <a:r>
              <a:rPr lang="en-US" baseline="0" dirty="0" smtClean="0"/>
              <a:t> 29, and 30</a:t>
            </a:r>
            <a:r>
              <a:rPr lang="en-US" dirty="0" smtClean="0"/>
              <a:t>, Soybean Field Guide 2</a:t>
            </a:r>
            <a:r>
              <a:rPr lang="en-US" baseline="30000" dirty="0" smtClean="0"/>
              <a:t>nd</a:t>
            </a:r>
            <a:r>
              <a:rPr lang="en-US" dirty="0" smtClean="0"/>
              <a:t> Edition)</a:t>
            </a:r>
          </a:p>
          <a:p>
            <a:pPr lvl="1">
              <a:buFont typeface="Arial" pitchFamily="34" charset="0"/>
              <a:buChar char="•"/>
            </a:pPr>
            <a:r>
              <a:rPr lang="en-US" dirty="0" smtClean="0"/>
              <a:t>Grasshoppers, Japanese beetles, bean leaf beetles, stink bugs (pages 47,</a:t>
            </a:r>
            <a:r>
              <a:rPr lang="en-US" baseline="0" dirty="0" smtClean="0"/>
              <a:t> 43, and 46,</a:t>
            </a:r>
            <a:r>
              <a:rPr lang="en-US" dirty="0" smtClean="0"/>
              <a:t> Soybean Field Guide 2</a:t>
            </a:r>
            <a:r>
              <a:rPr lang="en-US" baseline="30000" dirty="0" smtClean="0"/>
              <a:t>nd</a:t>
            </a:r>
            <a:r>
              <a:rPr lang="en-US" dirty="0" smtClean="0"/>
              <a:t> Edition)</a:t>
            </a:r>
          </a:p>
          <a:p>
            <a:pPr lvl="1">
              <a:buFont typeface="Arial" pitchFamily="34" charset="0"/>
              <a:buChar char="•"/>
            </a:pPr>
            <a:r>
              <a:rPr lang="en-US" dirty="0" smtClean="0"/>
              <a:t>Hail (page 54, Soybean Field Guide 2</a:t>
            </a:r>
            <a:r>
              <a:rPr lang="en-US" baseline="30000" dirty="0" smtClean="0"/>
              <a:t>nd</a:t>
            </a:r>
            <a:r>
              <a:rPr lang="en-US" dirty="0" smtClean="0"/>
              <a:t> Edition)</a:t>
            </a:r>
          </a:p>
          <a:p>
            <a:pPr lvl="1">
              <a:buFont typeface="Arial" pitchFamily="34" charset="0"/>
              <a:buChar char="•"/>
            </a:pPr>
            <a:r>
              <a:rPr lang="en-US" dirty="0" smtClean="0"/>
              <a:t>Drought (page 53, Soybean Field Guide 2</a:t>
            </a:r>
            <a:r>
              <a:rPr lang="en-US" baseline="30000" dirty="0" smtClean="0"/>
              <a:t>nd</a:t>
            </a:r>
            <a:r>
              <a:rPr lang="en-US" dirty="0" smtClean="0"/>
              <a:t> Edition)</a:t>
            </a:r>
          </a:p>
          <a:p>
            <a:endParaRPr lang="en-US" dirty="0" smtClean="0"/>
          </a:p>
          <a:p>
            <a:r>
              <a:rPr lang="en-US" dirty="0" smtClean="0"/>
              <a:t>[</a:t>
            </a:r>
            <a:r>
              <a:rPr lang="en-US" i="1" dirty="0" smtClean="0"/>
              <a:t>charcoal rot symptoms and the interior of a soybean stem infected by charcoal rot</a:t>
            </a:r>
            <a:r>
              <a:rPr lang="en-US" dirty="0" smtClean="0"/>
              <a:t>]</a:t>
            </a:r>
            <a:endParaRPr lang="en-US" dirty="0"/>
          </a:p>
        </p:txBody>
      </p:sp>
      <p:sp>
        <p:nvSpPr>
          <p:cNvPr id="4" name="Slide Number Placeholder 3"/>
          <p:cNvSpPr>
            <a:spLocks noGrp="1"/>
          </p:cNvSpPr>
          <p:nvPr>
            <p:ph type="sldNum" sz="quarter" idx="10"/>
          </p:nvPr>
        </p:nvSpPr>
        <p:spPr/>
        <p:txBody>
          <a:bodyPr/>
          <a:lstStyle/>
          <a:p>
            <a:fld id="{9875FC09-16F0-451D-83DF-4EF4FB6C440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 plant reaches </a:t>
            </a:r>
            <a:r>
              <a:rPr lang="en-US" b="1" dirty="0" smtClean="0"/>
              <a:t>R7</a:t>
            </a:r>
            <a:r>
              <a:rPr lang="en-US" dirty="0" smtClean="0"/>
              <a:t>, or beginning maturity, 1 pod on the main stem will have attained its mature color: tan or brown. Seed maturity happens when dry weight is no longer accumulated in seeds. Yields are not really effected by stress at or after R7.</a:t>
            </a:r>
          </a:p>
          <a:p>
            <a:endParaRPr lang="en-US" dirty="0" smtClean="0"/>
          </a:p>
          <a:p>
            <a:r>
              <a:rPr lang="en-US" dirty="0" smtClean="0"/>
              <a:t>At </a:t>
            </a:r>
            <a:r>
              <a:rPr lang="en-US" b="1" dirty="0" smtClean="0"/>
              <a:t>R8</a:t>
            </a:r>
            <a:r>
              <a:rPr lang="en-US" dirty="0" smtClean="0"/>
              <a:t>, or full maturity, 95 percent of pods have reached mature coloration. When plants reach R8, a number of drying days are required before seed is at an appropriate moisture content for harvest.</a:t>
            </a:r>
          </a:p>
        </p:txBody>
      </p:sp>
      <p:sp>
        <p:nvSpPr>
          <p:cNvPr id="4" name="Slide Number Placeholder 3"/>
          <p:cNvSpPr>
            <a:spLocks noGrp="1"/>
          </p:cNvSpPr>
          <p:nvPr>
            <p:ph type="sldNum" sz="quarter" idx="10"/>
          </p:nvPr>
        </p:nvSpPr>
        <p:spPr/>
        <p:txBody>
          <a:bodyPr/>
          <a:lstStyle/>
          <a:p>
            <a:fld id="{9875FC09-16F0-451D-83DF-4EF4FB6C440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begin by discussing a little bit of the history and biology of the soybean plant, as well as the names of the different plant parts of soybean.</a:t>
            </a:r>
          </a:p>
          <a:p>
            <a:endParaRPr lang="en-US" dirty="0" smtClean="0"/>
          </a:p>
          <a:p>
            <a:r>
              <a:rPr lang="en-US" dirty="0" smtClean="0"/>
              <a:t>Once we know the various parts of the plant we can then stage, or determine how developed, a soybean plant and a soybean field are.</a:t>
            </a:r>
          </a:p>
          <a:p>
            <a:endParaRPr lang="en-US" dirty="0" smtClean="0"/>
          </a:p>
          <a:p>
            <a:r>
              <a:rPr lang="en-US" dirty="0" smtClean="0"/>
              <a:t>Then we will go over the vegetative and reproductive stages of development and conclude the presentation.</a:t>
            </a:r>
          </a:p>
        </p:txBody>
      </p:sp>
      <p:sp>
        <p:nvSpPr>
          <p:cNvPr id="4" name="Slide Number Placeholder 3"/>
          <p:cNvSpPr>
            <a:spLocks noGrp="1"/>
          </p:cNvSpPr>
          <p:nvPr>
            <p:ph type="sldNum" sz="quarter" idx="10"/>
          </p:nvPr>
        </p:nvSpPr>
        <p:spPr/>
        <p:txBody>
          <a:bodyPr/>
          <a:lstStyle/>
          <a:p>
            <a:fld id="{9875FC09-16F0-451D-83DF-4EF4FB6C440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Problems to watch for:</a:t>
            </a:r>
          </a:p>
          <a:p>
            <a:pPr lvl="1">
              <a:buFont typeface="Arial" pitchFamily="34" charset="0"/>
              <a:buChar char="•"/>
            </a:pPr>
            <a:r>
              <a:rPr lang="en-US" dirty="0" smtClean="0"/>
              <a:t>Green stem (page 54, Soybean Field Guide 2</a:t>
            </a:r>
            <a:r>
              <a:rPr lang="en-US" baseline="30000" dirty="0" smtClean="0"/>
              <a:t>nd</a:t>
            </a:r>
            <a:r>
              <a:rPr lang="en-US" dirty="0" smtClean="0"/>
              <a:t> Edition)</a:t>
            </a:r>
          </a:p>
          <a:p>
            <a:pPr lvl="1">
              <a:buFont typeface="Arial" pitchFamily="34" charset="0"/>
              <a:buChar char="•"/>
            </a:pPr>
            <a:r>
              <a:rPr lang="en-US" dirty="0" smtClean="0"/>
              <a:t>Stem diseases: pod and stem blight, charcoal rot, Anthracnose (pages 31</a:t>
            </a:r>
            <a:r>
              <a:rPr lang="en-US" baseline="0" dirty="0" smtClean="0"/>
              <a:t> and 30</a:t>
            </a:r>
            <a:r>
              <a:rPr lang="en-US" dirty="0" smtClean="0"/>
              <a:t>, Soybean Field Guide 2</a:t>
            </a:r>
            <a:r>
              <a:rPr lang="en-US" baseline="30000" dirty="0" smtClean="0"/>
              <a:t>nd</a:t>
            </a:r>
            <a:r>
              <a:rPr lang="en-US" dirty="0" smtClean="0"/>
              <a:t> Edition)</a:t>
            </a:r>
          </a:p>
          <a:p>
            <a:pPr marL="483306" lvl="1" defTabSz="966612">
              <a:buFont typeface="Arial" pitchFamily="34" charset="0"/>
              <a:buChar char="•"/>
              <a:defRPr/>
            </a:pPr>
            <a:r>
              <a:rPr lang="en-US" dirty="0" smtClean="0"/>
              <a:t>Seed diseases: </a:t>
            </a:r>
            <a:r>
              <a:rPr lang="en-US" dirty="0" err="1" smtClean="0"/>
              <a:t>Phomopsis</a:t>
            </a:r>
            <a:r>
              <a:rPr lang="en-US" dirty="0" smtClean="0"/>
              <a:t>, white mold, purple seed stain, etc. (pages</a:t>
            </a:r>
            <a:r>
              <a:rPr lang="en-US" baseline="0" dirty="0" smtClean="0"/>
              <a:t> 33 and 34</a:t>
            </a:r>
            <a:r>
              <a:rPr lang="en-US" dirty="0" smtClean="0"/>
              <a:t>, Soybean Field Guide 2</a:t>
            </a:r>
            <a:r>
              <a:rPr lang="en-US" baseline="30000" dirty="0" smtClean="0"/>
              <a:t>nd</a:t>
            </a:r>
            <a:r>
              <a:rPr lang="en-US" dirty="0" smtClean="0"/>
              <a:t> Edition)</a:t>
            </a:r>
          </a:p>
          <a:p>
            <a:pPr marL="483306" lvl="1" defTabSz="966612">
              <a:buFont typeface="Arial" pitchFamily="34" charset="0"/>
              <a:buChar char="•"/>
              <a:defRPr/>
            </a:pPr>
            <a:r>
              <a:rPr lang="en-US" dirty="0" smtClean="0"/>
              <a:t>Grasshoppers, bean leaf beetles, stink bugs (pages</a:t>
            </a:r>
            <a:r>
              <a:rPr lang="en-US" baseline="0" dirty="0" smtClean="0"/>
              <a:t> 47 and 46</a:t>
            </a:r>
            <a:r>
              <a:rPr lang="en-US" dirty="0" smtClean="0"/>
              <a:t>, Soybean Field Guide 2</a:t>
            </a:r>
            <a:r>
              <a:rPr lang="en-US" baseline="30000" dirty="0" smtClean="0"/>
              <a:t>nd</a:t>
            </a:r>
            <a:r>
              <a:rPr lang="en-US" dirty="0" smtClean="0"/>
              <a:t> Edition)</a:t>
            </a:r>
          </a:p>
          <a:p>
            <a:pPr marL="483306" lvl="1" defTabSz="966612">
              <a:buFont typeface="Arial" pitchFamily="34" charset="0"/>
              <a:buChar char="•"/>
              <a:defRPr/>
            </a:pPr>
            <a:r>
              <a:rPr lang="en-US" dirty="0" smtClean="0"/>
              <a:t>Lodging</a:t>
            </a:r>
          </a:p>
          <a:p>
            <a:endParaRPr lang="en-US" dirty="0" smtClean="0"/>
          </a:p>
          <a:p>
            <a:r>
              <a:rPr lang="en-US" dirty="0" smtClean="0"/>
              <a:t>[</a:t>
            </a:r>
            <a:r>
              <a:rPr lang="en-US" i="1" dirty="0" smtClean="0"/>
              <a:t>soybean plants with green stem</a:t>
            </a:r>
            <a:r>
              <a:rPr lang="en-US" dirty="0" smtClean="0"/>
              <a:t>]</a:t>
            </a:r>
            <a:endParaRPr lang="en-US" dirty="0"/>
          </a:p>
        </p:txBody>
      </p:sp>
      <p:sp>
        <p:nvSpPr>
          <p:cNvPr id="4" name="Slide Number Placeholder 3"/>
          <p:cNvSpPr>
            <a:spLocks noGrp="1"/>
          </p:cNvSpPr>
          <p:nvPr>
            <p:ph type="sldNum" sz="quarter" idx="10"/>
          </p:nvPr>
        </p:nvSpPr>
        <p:spPr/>
        <p:txBody>
          <a:bodyPr/>
          <a:lstStyle/>
          <a:p>
            <a:fld id="{9875FC09-16F0-451D-83DF-4EF4FB6C440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smtClean="0"/>
              <a:t>We have learned how to identify the different stages of soybean growth throughout the season. This information can help us become better soybean growers because at each of the particular growth stages of soybean, certain management considerations must be taken into account. Each stage has its own particular problems which may interfere with growth at that stage including soil temperature and crusting, weeds, insects, diseases, and other disorders. Also, many insects, diseases, and disorders are problems during multiple soybean stages. This knowledge can help growers to be aware of the potential problems soybeans are up against throughout the growing season.</a:t>
            </a:r>
          </a:p>
          <a:p>
            <a:pPr defTabSz="966612">
              <a:defRPr/>
            </a:pPr>
            <a:endParaRPr lang="en-US" dirty="0" smtClean="0"/>
          </a:p>
          <a:p>
            <a:pPr marL="0" marR="0" indent="0" algn="l" defTabSz="966612" rtl="0" eaLnBrk="1" fontAlgn="auto" latinLnBrk="0" hangingPunct="1">
              <a:lnSpc>
                <a:spcPct val="100000"/>
              </a:lnSpc>
              <a:spcBef>
                <a:spcPts val="0"/>
              </a:spcBef>
              <a:spcAft>
                <a:spcPts val="0"/>
              </a:spcAft>
              <a:buClrTx/>
              <a:buSzTx/>
              <a:buFontTx/>
              <a:buNone/>
              <a:tabLst/>
              <a:defRPr/>
            </a:pPr>
            <a:r>
              <a:rPr lang="en-US" sz="1200" baseline="0" dirty="0" smtClean="0"/>
              <a:t>Much of the information in this presentation is from: Soybean Growth and Development. PM 1945. </a:t>
            </a:r>
            <a:r>
              <a:rPr lang="en-US" sz="1200" baseline="0" dirty="0" err="1" smtClean="0"/>
              <a:t>Palle</a:t>
            </a:r>
            <a:r>
              <a:rPr lang="en-US" sz="1200" baseline="0" dirty="0" smtClean="0"/>
              <a:t> Pederson. Iowa State University Extension. Reviewed December 2009.</a:t>
            </a:r>
            <a:endParaRPr lang="en-US" dirty="0" smtClean="0"/>
          </a:p>
          <a:p>
            <a:endParaRPr lang="en-US" dirty="0" smtClean="0"/>
          </a:p>
          <a:p>
            <a:pPr defTabSz="966612">
              <a:defRPr/>
            </a:pPr>
            <a:r>
              <a:rPr lang="en-US" i="1" dirty="0" smtClean="0"/>
              <a:t>All images © ISU, except where noted.</a:t>
            </a:r>
          </a:p>
          <a:p>
            <a:endParaRPr lang="en-US" dirty="0" smtClean="0"/>
          </a:p>
          <a:p>
            <a:pPr defTabSz="966612">
              <a:defRPr/>
            </a:pPr>
            <a:r>
              <a:rPr lang="en-US" dirty="0" smtClean="0"/>
              <a:t>Thanks to ISU Extension and Outreach and North Central IPM Center for financial support.</a:t>
            </a:r>
          </a:p>
          <a:p>
            <a:endParaRPr lang="en-US" baseline="0" dirty="0" smtClean="0"/>
          </a:p>
        </p:txBody>
      </p:sp>
      <p:sp>
        <p:nvSpPr>
          <p:cNvPr id="4" name="Slide Number Placeholder 3"/>
          <p:cNvSpPr>
            <a:spLocks noGrp="1"/>
          </p:cNvSpPr>
          <p:nvPr>
            <p:ph type="sldNum" sz="quarter" idx="10"/>
          </p:nvPr>
        </p:nvSpPr>
        <p:spPr/>
        <p:txBody>
          <a:bodyPr/>
          <a:lstStyle/>
          <a:p>
            <a:fld id="{9875FC09-16F0-451D-83DF-4EF4FB6C4402}"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Domestication of the soybean plant occurred about 4,500 years ago in China. Currently, the United States grows the most soybeans in the world and the north central states grow the majority of soybeans in the U.S.</a:t>
            </a:r>
          </a:p>
          <a:p>
            <a:endParaRPr lang="en-US" dirty="0" smtClean="0"/>
          </a:p>
          <a:p>
            <a:r>
              <a:rPr lang="en-US" dirty="0" smtClean="0"/>
              <a:t>There are nine different soybean maturity groups grown in the U.S. These groups range from 00 which are grown in the northernmost states to IX which are grown in the southern half of Florida. In the top two-thirds of </a:t>
            </a:r>
            <a:r>
              <a:rPr lang="en-US" dirty="0" smtClean="0"/>
              <a:t>Nebraska, </a:t>
            </a:r>
            <a:r>
              <a:rPr lang="en-US" dirty="0" smtClean="0"/>
              <a:t>maturity group II is grown and maturity group III is best suited for the bottom third of </a:t>
            </a:r>
            <a:r>
              <a:rPr lang="en-US" dirty="0" smtClean="0"/>
              <a:t>Nebraska.</a:t>
            </a:r>
            <a:endParaRPr lang="en-US" dirty="0" smtClean="0"/>
          </a:p>
          <a:p>
            <a:endParaRPr lang="en-US" dirty="0" smtClean="0"/>
          </a:p>
          <a:p>
            <a:r>
              <a:rPr lang="en-US" dirty="0" smtClean="0"/>
              <a:t>Soybeans have an interesting relationship with a nitrogen fixing bacteria. Soybeans gain nitrogen from these bacteria and in return, the bacteria obtain carbohydrates from the soybean. This kind of relationship, where both organisms benefit, is called a symbiotic relationship.</a:t>
            </a:r>
            <a:endParaRPr lang="en-US" dirty="0"/>
          </a:p>
        </p:txBody>
      </p:sp>
      <p:sp>
        <p:nvSpPr>
          <p:cNvPr id="4" name="Slide Number Placeholder 3"/>
          <p:cNvSpPr>
            <a:spLocks noGrp="1"/>
          </p:cNvSpPr>
          <p:nvPr>
            <p:ph type="sldNum" sz="quarter" idx="10"/>
          </p:nvPr>
        </p:nvSpPr>
        <p:spPr/>
        <p:txBody>
          <a:bodyPr/>
          <a:lstStyle/>
          <a:p>
            <a:fld id="{9875FC09-16F0-451D-83DF-4EF4FB6C440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Understanding the different parts of the soybean plant are important for staging fields.</a:t>
            </a:r>
          </a:p>
          <a:p>
            <a:r>
              <a:rPr lang="en-US" b="1" dirty="0" smtClean="0"/>
              <a:t>Trifoliate leaf- </a:t>
            </a:r>
            <a:r>
              <a:rPr lang="en-US" dirty="0" smtClean="0"/>
              <a:t>a compound leaf made up of three leaflets, so it appears as though it is three separate leaves, but it is attached to the plant by a single petiole. The number of trifoliate leaves is used to determine vegetative growth stage.</a:t>
            </a:r>
          </a:p>
          <a:p>
            <a:r>
              <a:rPr lang="en-US" b="1" dirty="0" smtClean="0"/>
              <a:t>Petiole-</a:t>
            </a:r>
            <a:r>
              <a:rPr lang="en-US" dirty="0" smtClean="0"/>
              <a:t> connects the stem and leaf.</a:t>
            </a:r>
            <a:endParaRPr lang="en-US" b="1" dirty="0" smtClean="0"/>
          </a:p>
          <a:p>
            <a:r>
              <a:rPr lang="en-US" b="1" dirty="0" smtClean="0"/>
              <a:t>Growing point-</a:t>
            </a:r>
            <a:r>
              <a:rPr lang="en-US" dirty="0" smtClean="0"/>
              <a:t> where active growth takes place.</a:t>
            </a:r>
            <a:endParaRPr lang="en-US" b="1" dirty="0" smtClean="0"/>
          </a:p>
          <a:p>
            <a:r>
              <a:rPr lang="en-US" b="1" dirty="0" err="1" smtClean="0">
                <a:solidFill>
                  <a:schemeClr val="tx1"/>
                </a:solidFill>
              </a:rPr>
              <a:t>Axillary</a:t>
            </a:r>
            <a:r>
              <a:rPr lang="en-US" b="1" dirty="0" smtClean="0">
                <a:solidFill>
                  <a:schemeClr val="tx1"/>
                </a:solidFill>
              </a:rPr>
              <a:t> bud-</a:t>
            </a:r>
            <a:r>
              <a:rPr lang="en-US" dirty="0" smtClean="0">
                <a:solidFill>
                  <a:schemeClr val="tx1"/>
                </a:solidFill>
              </a:rPr>
              <a:t> bud found in the upper angle of where the petioles and stem meet.</a:t>
            </a:r>
            <a:endParaRPr lang="en-US" b="1" dirty="0" smtClean="0">
              <a:solidFill>
                <a:schemeClr val="tx1"/>
              </a:solidFill>
            </a:endParaRPr>
          </a:p>
          <a:p>
            <a:r>
              <a:rPr lang="en-US" b="1" dirty="0" err="1" smtClean="0"/>
              <a:t>Unifoliate</a:t>
            </a:r>
            <a:r>
              <a:rPr lang="en-US" b="1" dirty="0" smtClean="0"/>
              <a:t> leaf- </a:t>
            </a:r>
            <a:r>
              <a:rPr lang="en-US" dirty="0" smtClean="0"/>
              <a:t>a single leaf, not compound. These leaves only develop near the beginning of soybean growth, after cotyledons emerge, but before trifoliate leaves are produced.</a:t>
            </a:r>
            <a:endParaRPr lang="en-US" b="1" dirty="0" smtClean="0"/>
          </a:p>
          <a:p>
            <a:r>
              <a:rPr lang="en-US" b="1" dirty="0" smtClean="0"/>
              <a:t>Cotyledons-</a:t>
            </a:r>
            <a:r>
              <a:rPr lang="en-US" dirty="0" smtClean="0"/>
              <a:t> first leaves of newly emerging plant, these are also called seed leaves.</a:t>
            </a:r>
            <a:endParaRPr lang="en-US" b="1" dirty="0" smtClean="0"/>
          </a:p>
          <a:p>
            <a:r>
              <a:rPr lang="en-US" b="1" dirty="0" err="1" smtClean="0"/>
              <a:t>Hypocotyl</a:t>
            </a:r>
            <a:r>
              <a:rPr lang="en-US" b="1" dirty="0" smtClean="0"/>
              <a:t>-</a:t>
            </a:r>
            <a:r>
              <a:rPr lang="en-US" dirty="0" smtClean="0"/>
              <a:t> the seedling’s stem below the cotyledons.</a:t>
            </a:r>
            <a:endParaRPr lang="en-US" b="1" dirty="0" smtClean="0"/>
          </a:p>
          <a:p>
            <a:r>
              <a:rPr lang="en-US" b="1" dirty="0" smtClean="0"/>
              <a:t>Branched tap root- </a:t>
            </a:r>
            <a:r>
              <a:rPr lang="en-US" dirty="0" smtClean="0"/>
              <a:t>main root of the plant.</a:t>
            </a:r>
            <a:endParaRPr lang="en-US" b="1" dirty="0" smtClean="0"/>
          </a:p>
          <a:p>
            <a:r>
              <a:rPr lang="en-US" b="1" dirty="0" smtClean="0"/>
              <a:t>Lateral root-</a:t>
            </a:r>
            <a:r>
              <a:rPr lang="en-US" dirty="0" smtClean="0"/>
              <a:t> roots growing laterally into the soil.</a:t>
            </a:r>
            <a:endParaRPr lang="en-US" b="1" dirty="0" smtClean="0"/>
          </a:p>
          <a:p>
            <a:r>
              <a:rPr lang="en-US" b="1" dirty="0" smtClean="0"/>
              <a:t>Nodules (enlarged)-</a:t>
            </a:r>
            <a:r>
              <a:rPr lang="en-US" dirty="0" smtClean="0"/>
              <a:t> where the nitrogen fixing bacteria are located.  </a:t>
            </a:r>
            <a:endParaRPr lang="en-US" b="1" dirty="0" smtClean="0"/>
          </a:p>
          <a:p>
            <a:endParaRPr lang="en-US" dirty="0"/>
          </a:p>
        </p:txBody>
      </p:sp>
      <p:sp>
        <p:nvSpPr>
          <p:cNvPr id="4" name="Slide Number Placeholder 3"/>
          <p:cNvSpPr>
            <a:spLocks noGrp="1"/>
          </p:cNvSpPr>
          <p:nvPr>
            <p:ph type="sldNum" sz="quarter" idx="10"/>
          </p:nvPr>
        </p:nvSpPr>
        <p:spPr/>
        <p:txBody>
          <a:bodyPr/>
          <a:lstStyle/>
          <a:p>
            <a:fld id="{9875FC09-16F0-451D-83DF-4EF4FB6C440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each growth stage of soybean, certain aspects of management must be considered. This is because various problems are associated with each stage and can interfere with growth at that stage. Problems include adverse soil conditions, weeds, insects, diseases, and other disorders. Problems that occur early in the season may contribute to the yield loss experienced at the end of the season during harvest. We will examine problems for the stages of soybean throughout the growing season.</a:t>
            </a:r>
          </a:p>
          <a:p>
            <a:endParaRPr lang="en-US" dirty="0" smtClean="0"/>
          </a:p>
        </p:txBody>
      </p:sp>
      <p:sp>
        <p:nvSpPr>
          <p:cNvPr id="4" name="Slide Number Placeholder 3"/>
          <p:cNvSpPr>
            <a:spLocks noGrp="1"/>
          </p:cNvSpPr>
          <p:nvPr>
            <p:ph type="sldNum" sz="quarter" idx="10"/>
          </p:nvPr>
        </p:nvSpPr>
        <p:spPr/>
        <p:txBody>
          <a:bodyPr/>
          <a:lstStyle/>
          <a:p>
            <a:fld id="{9875FC09-16F0-451D-83DF-4EF4FB6C440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Firstly, it is important to know how to determine the growth stage for a field of soybeans. Growth stages may overlap within a field and because of this, a growth stage for a field begins when at least 50 percent or more of the plants within that field have reached or are beyond a particular stage.</a:t>
            </a:r>
          </a:p>
          <a:p>
            <a:endParaRPr lang="en-US" dirty="0" smtClean="0"/>
          </a:p>
          <a:p>
            <a:pPr defTabSz="966612">
              <a:defRPr/>
            </a:pPr>
            <a:r>
              <a:rPr lang="en-US" dirty="0" smtClean="0"/>
              <a:t>The Soybean Field Guide 2</a:t>
            </a:r>
            <a:r>
              <a:rPr lang="en-US" baseline="30000" dirty="0" smtClean="0"/>
              <a:t>nd</a:t>
            </a:r>
            <a:r>
              <a:rPr lang="en-US" dirty="0" smtClean="0"/>
              <a:t> Edition provides scouting information by growth stage for many diseases and insects (beginning page 20). This makes it useful to know the growth stage of a field so you know what will most likely be problematic during those periods of development.</a:t>
            </a:r>
          </a:p>
        </p:txBody>
      </p:sp>
      <p:sp>
        <p:nvSpPr>
          <p:cNvPr id="4" name="Slide Number Placeholder 3"/>
          <p:cNvSpPr>
            <a:spLocks noGrp="1"/>
          </p:cNvSpPr>
          <p:nvPr>
            <p:ph type="sldNum" sz="quarter" idx="10"/>
          </p:nvPr>
        </p:nvSpPr>
        <p:spPr/>
        <p:txBody>
          <a:bodyPr/>
          <a:lstStyle/>
          <a:p>
            <a:fld id="{9875FC09-16F0-451D-83DF-4EF4FB6C440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several vegetative stages of the soybean plant. We will discuss some of the features of those stages and examine some of the problems to look out for. </a:t>
            </a:r>
            <a:endParaRPr lang="en-US" dirty="0"/>
          </a:p>
        </p:txBody>
      </p:sp>
      <p:sp>
        <p:nvSpPr>
          <p:cNvPr id="4" name="Slide Number Placeholder 3"/>
          <p:cNvSpPr>
            <a:spLocks noGrp="1"/>
          </p:cNvSpPr>
          <p:nvPr>
            <p:ph type="sldNum" sz="quarter" idx="10"/>
          </p:nvPr>
        </p:nvSpPr>
        <p:spPr/>
        <p:txBody>
          <a:bodyPr/>
          <a:lstStyle/>
          <a:p>
            <a:fld id="{9875FC09-16F0-451D-83DF-4EF4FB6C440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66612">
              <a:defRPr/>
            </a:pPr>
            <a:r>
              <a:rPr lang="en-US" dirty="0" smtClean="0"/>
              <a:t>The first stage after planting is </a:t>
            </a:r>
            <a:r>
              <a:rPr lang="en-US" b="1" dirty="0" smtClean="0"/>
              <a:t>VE</a:t>
            </a:r>
            <a:r>
              <a:rPr lang="en-US" dirty="0" smtClean="0"/>
              <a:t>, or emergence. This occurs 7-14 days after planting, depending on environmental conditions and the depth the seeds were planted. The cotyledons open during this time and the plant uses energy that is stored in them. The cotyledons are also capable of photosynthesis. Soybean plants have growing points above ground, making them very vulnerable to damage during this stage.</a:t>
            </a:r>
          </a:p>
          <a:p>
            <a:endParaRPr lang="en-US" dirty="0" smtClean="0"/>
          </a:p>
          <a:p>
            <a:r>
              <a:rPr lang="en-US" dirty="0" smtClean="0"/>
              <a:t>At </a:t>
            </a:r>
            <a:r>
              <a:rPr lang="en-US" b="1" dirty="0" smtClean="0"/>
              <a:t>VC</a:t>
            </a:r>
            <a:r>
              <a:rPr lang="en-US" dirty="0" smtClean="0"/>
              <a:t>, the </a:t>
            </a:r>
            <a:r>
              <a:rPr lang="en-US" dirty="0" err="1" smtClean="0"/>
              <a:t>unifoliate</a:t>
            </a:r>
            <a:r>
              <a:rPr lang="en-US" dirty="0" smtClean="0"/>
              <a:t> leaves are entirely unrolled. Food reserves in the cotyledons are still being used during this time.</a:t>
            </a:r>
          </a:p>
          <a:p>
            <a:endParaRPr lang="en-US" dirty="0" smtClean="0"/>
          </a:p>
          <a:p>
            <a:r>
              <a:rPr lang="en-US" b="1" dirty="0" smtClean="0"/>
              <a:t>V1 </a:t>
            </a:r>
            <a:r>
              <a:rPr lang="en-US" dirty="0" smtClean="0"/>
              <a:t>occurs when the first trifoliate leaf is unrolled (7-10 days after VE). This first trifoliate leaf is now providing enough photosynthesis to supply the young plants needs.</a:t>
            </a:r>
          </a:p>
        </p:txBody>
      </p:sp>
      <p:sp>
        <p:nvSpPr>
          <p:cNvPr id="4" name="Slide Number Placeholder 3"/>
          <p:cNvSpPr>
            <a:spLocks noGrp="1"/>
          </p:cNvSpPr>
          <p:nvPr>
            <p:ph type="sldNum" sz="quarter" idx="10"/>
          </p:nvPr>
        </p:nvSpPr>
        <p:spPr/>
        <p:txBody>
          <a:bodyPr/>
          <a:lstStyle/>
          <a:p>
            <a:fld id="{9875FC09-16F0-451D-83DF-4EF4FB6C440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Problems to watch for during VE-V1:</a:t>
            </a:r>
          </a:p>
          <a:p>
            <a:pPr lvl="1">
              <a:buFont typeface="Arial" pitchFamily="34" charset="0"/>
              <a:buChar char="•"/>
            </a:pPr>
            <a:r>
              <a:rPr lang="en-US" dirty="0" smtClean="0"/>
              <a:t>Soil temperature and crusting (page 52, Soybean Field Guide 2</a:t>
            </a:r>
            <a:r>
              <a:rPr lang="en-US" baseline="30000" dirty="0" smtClean="0"/>
              <a:t>nd</a:t>
            </a:r>
            <a:r>
              <a:rPr lang="en-US" dirty="0" smtClean="0"/>
              <a:t> Edition)</a:t>
            </a:r>
          </a:p>
          <a:p>
            <a:pPr lvl="1">
              <a:buFont typeface="Arial" pitchFamily="34" charset="0"/>
              <a:buChar char="•"/>
            </a:pPr>
            <a:r>
              <a:rPr lang="en-US" dirty="0" smtClean="0"/>
              <a:t>Flooding, frost, and hail (pages 53,</a:t>
            </a:r>
            <a:r>
              <a:rPr lang="en-US" baseline="0" dirty="0" smtClean="0"/>
              <a:t> 52,</a:t>
            </a:r>
            <a:r>
              <a:rPr lang="en-US" dirty="0" smtClean="0"/>
              <a:t> and 54, Soybean Field Guide 2</a:t>
            </a:r>
            <a:r>
              <a:rPr lang="en-US" baseline="30000" dirty="0" smtClean="0"/>
              <a:t>nd</a:t>
            </a:r>
            <a:r>
              <a:rPr lang="en-US" dirty="0" smtClean="0"/>
              <a:t> Edition)</a:t>
            </a:r>
          </a:p>
          <a:p>
            <a:pPr lvl="1">
              <a:buFont typeface="Arial" pitchFamily="34" charset="0"/>
              <a:buChar char="•"/>
            </a:pPr>
            <a:r>
              <a:rPr lang="en-US" dirty="0" smtClean="0"/>
              <a:t>Bean leaf beetle feeding (page 46, Soybean Field Guide 2</a:t>
            </a:r>
            <a:r>
              <a:rPr lang="en-US" baseline="30000" dirty="0" smtClean="0"/>
              <a:t>nd</a:t>
            </a:r>
            <a:r>
              <a:rPr lang="en-US" dirty="0" smtClean="0"/>
              <a:t> Edition)</a:t>
            </a:r>
          </a:p>
          <a:p>
            <a:pPr lvl="1">
              <a:buFont typeface="Arial" pitchFamily="34" charset="0"/>
              <a:buChar char="•"/>
            </a:pPr>
            <a:r>
              <a:rPr lang="en-US" dirty="0" smtClean="0"/>
              <a:t>Pythium root rot and Phytophthora root and stem rot (page</a:t>
            </a:r>
            <a:r>
              <a:rPr lang="en-US" baseline="0" dirty="0" smtClean="0"/>
              <a:t> 27</a:t>
            </a:r>
            <a:r>
              <a:rPr lang="en-US" dirty="0" smtClean="0"/>
              <a:t>, Soybean Field Guide 2</a:t>
            </a:r>
            <a:r>
              <a:rPr lang="en-US" baseline="30000" dirty="0" smtClean="0"/>
              <a:t>nd</a:t>
            </a:r>
            <a:r>
              <a:rPr lang="en-US" dirty="0" smtClean="0"/>
              <a:t> Edition)</a:t>
            </a:r>
          </a:p>
          <a:p>
            <a:pPr lvl="1">
              <a:buFont typeface="Arial" pitchFamily="34" charset="0"/>
              <a:buChar char="•"/>
            </a:pPr>
            <a:r>
              <a:rPr lang="en-US" dirty="0" smtClean="0"/>
              <a:t>Common early season pathogens like </a:t>
            </a:r>
            <a:r>
              <a:rPr lang="en-US" dirty="0" err="1" smtClean="0"/>
              <a:t>Fusarium</a:t>
            </a:r>
            <a:r>
              <a:rPr lang="en-US" dirty="0" smtClean="0"/>
              <a:t>, </a:t>
            </a:r>
            <a:r>
              <a:rPr lang="en-US" dirty="0" err="1" smtClean="0"/>
              <a:t>Rhizoctonia</a:t>
            </a:r>
            <a:r>
              <a:rPr lang="en-US" dirty="0" smtClean="0"/>
              <a:t>, </a:t>
            </a:r>
            <a:r>
              <a:rPr lang="en-US" dirty="0" err="1" smtClean="0"/>
              <a:t>Phomopsis</a:t>
            </a:r>
            <a:r>
              <a:rPr lang="en-US" dirty="0" smtClean="0"/>
              <a:t>, and a few other early season root “rots” (see page</a:t>
            </a:r>
            <a:r>
              <a:rPr lang="en-US" baseline="0" dirty="0" smtClean="0"/>
              <a:t> 26</a:t>
            </a:r>
            <a:r>
              <a:rPr lang="en-US" dirty="0" smtClean="0"/>
              <a:t>, Soybean Field Guide 2</a:t>
            </a:r>
            <a:r>
              <a:rPr lang="en-US" baseline="30000" dirty="0" smtClean="0"/>
              <a:t>nd</a:t>
            </a:r>
            <a:r>
              <a:rPr lang="en-US" dirty="0" smtClean="0"/>
              <a:t> Edition)</a:t>
            </a:r>
          </a:p>
          <a:p>
            <a:pPr lvl="1">
              <a:buFont typeface="Arial" pitchFamily="34" charset="0"/>
              <a:buChar char="•"/>
            </a:pPr>
            <a:r>
              <a:rPr lang="en-US" dirty="0" smtClean="0"/>
              <a:t>Weed competition (see Weed Identification Field Guide)</a:t>
            </a:r>
          </a:p>
          <a:p>
            <a:pPr lvl="1">
              <a:buFont typeface="Arial" pitchFamily="34" charset="0"/>
              <a:buChar char="•"/>
            </a:pPr>
            <a:endParaRPr lang="en-US" dirty="0" smtClean="0"/>
          </a:p>
          <a:p>
            <a:endParaRPr lang="en-US" dirty="0" smtClean="0"/>
          </a:p>
          <a:p>
            <a:r>
              <a:rPr lang="en-US" dirty="0" smtClean="0"/>
              <a:t>[</a:t>
            </a:r>
            <a:r>
              <a:rPr lang="en-US" i="1" dirty="0" smtClean="0"/>
              <a:t>soil crusting causes emergence problems and bean leaf beetle</a:t>
            </a:r>
            <a:r>
              <a:rPr lang="en-US" dirty="0" smtClean="0"/>
              <a:t>]</a:t>
            </a:r>
          </a:p>
        </p:txBody>
      </p:sp>
      <p:sp>
        <p:nvSpPr>
          <p:cNvPr id="4" name="Slide Number Placeholder 3"/>
          <p:cNvSpPr>
            <a:spLocks noGrp="1"/>
          </p:cNvSpPr>
          <p:nvPr>
            <p:ph type="sldNum" sz="quarter" idx="10"/>
          </p:nvPr>
        </p:nvSpPr>
        <p:spPr/>
        <p:txBody>
          <a:bodyPr/>
          <a:lstStyle/>
          <a:p>
            <a:fld id="{9875FC09-16F0-451D-83DF-4EF4FB6C440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7953DE-486A-41CE-AE47-5A764E5E86BF}" type="datetimeFigureOut">
              <a:rPr lang="en-US" smtClean="0"/>
              <a:pPr/>
              <a:t>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EB4792-E42E-4284-B832-69029C09F7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7953DE-486A-41CE-AE47-5A764E5E86BF}" type="datetimeFigureOut">
              <a:rPr lang="en-US" smtClean="0"/>
              <a:pPr/>
              <a:t>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EB4792-E42E-4284-B832-69029C09F7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7953DE-486A-41CE-AE47-5A764E5E86BF}" type="datetimeFigureOut">
              <a:rPr lang="en-US" smtClean="0"/>
              <a:pPr/>
              <a:t>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EB4792-E42E-4284-B832-69029C09F7F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7953DE-486A-41CE-AE47-5A764E5E86BF}" type="datetimeFigureOut">
              <a:rPr lang="en-US" smtClean="0"/>
              <a:pPr/>
              <a:t>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EB4792-E42E-4284-B832-69029C09F7F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7953DE-486A-41CE-AE47-5A764E5E86BF}" type="datetimeFigureOut">
              <a:rPr lang="en-US" smtClean="0"/>
              <a:pPr/>
              <a:t>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EB4792-E42E-4284-B832-69029C09F7F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77953DE-486A-41CE-AE47-5A764E5E86BF}" type="datetimeFigureOut">
              <a:rPr lang="en-US" smtClean="0"/>
              <a:pPr/>
              <a:t>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CEB4792-E42E-4284-B832-69029C09F7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77953DE-486A-41CE-AE47-5A764E5E86BF}" type="datetimeFigureOut">
              <a:rPr lang="en-US" smtClean="0"/>
              <a:pPr/>
              <a:t>5/20/14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CEB4792-E42E-4284-B832-69029C09F7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77953DE-486A-41CE-AE47-5A764E5E86BF}" type="datetimeFigureOut">
              <a:rPr lang="en-US" smtClean="0"/>
              <a:pPr/>
              <a:t>5/20/14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CEB4792-E42E-4284-B832-69029C09F7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77953DE-486A-41CE-AE47-5A764E5E86BF}" type="datetimeFigureOut">
              <a:rPr lang="en-US" smtClean="0"/>
              <a:pPr/>
              <a:t>5/20/14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CEB4792-E42E-4284-B832-69029C09F7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77953DE-486A-41CE-AE47-5A764E5E86BF}" type="datetimeFigureOut">
              <a:rPr lang="en-US" smtClean="0"/>
              <a:pPr/>
              <a:t>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CEB4792-E42E-4284-B832-69029C09F7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77953DE-486A-41CE-AE47-5A764E5E86BF}" type="datetimeFigureOut">
              <a:rPr lang="en-US" smtClean="0"/>
              <a:pPr/>
              <a:t>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CEB4792-E42E-4284-B832-69029C09F7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457200" y="1219200"/>
            <a:ext cx="8229600" cy="152400"/>
          </a:xfrm>
          <a:prstGeom prst="rect">
            <a:avLst/>
          </a:prstGeom>
          <a:solidFill>
            <a:srgbClr val="800000"/>
          </a:solidFill>
          <a:ln w="12700" cap="rnd" cmpd="sng" algn="ctr">
            <a:solidFill>
              <a:schemeClr val="tx1"/>
            </a:solidFill>
            <a:prstDash val="solid"/>
            <a:round/>
            <a:headEnd type="none" w="med" len="med"/>
            <a:tailEnd type="none" w="med" len="med"/>
          </a:ln>
          <a:effectLst/>
          <a:scene3d>
            <a:camera prst="orthographicFront">
              <a:rot lat="0" lon="0" rev="0"/>
            </a:camera>
            <a:lightRig rig="threePt" dir="t"/>
          </a:scene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tiff"/></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tiff"/><Relationship Id="rId4" Type="http://schemas.openxmlformats.org/officeDocument/2006/relationships/image" Target="../media/image18.tif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tiff"/><Relationship Id="rId4" Type="http://schemas.openxmlformats.org/officeDocument/2006/relationships/image" Target="../media/image22.tif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1470025"/>
          </a:xfrm>
        </p:spPr>
        <p:txBody>
          <a:bodyPr/>
          <a:lstStyle/>
          <a:p>
            <a:r>
              <a:rPr lang="en-US" b="1" dirty="0" smtClean="0"/>
              <a:t>Soybean Growth and Development</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b="1" dirty="0" smtClean="0"/>
              <a:t>Vegetative stage V2</a:t>
            </a:r>
            <a:endParaRPr lang="en-US" b="1" dirty="0"/>
          </a:p>
        </p:txBody>
      </p:sp>
      <p:sp>
        <p:nvSpPr>
          <p:cNvPr id="3" name="Content Placeholder 2"/>
          <p:cNvSpPr>
            <a:spLocks noGrp="1"/>
          </p:cNvSpPr>
          <p:nvPr>
            <p:ph idx="1"/>
          </p:nvPr>
        </p:nvSpPr>
        <p:spPr>
          <a:xfrm>
            <a:off x="457200" y="1600200"/>
            <a:ext cx="8458200" cy="4525963"/>
          </a:xfrm>
        </p:spPr>
        <p:txBody>
          <a:bodyPr>
            <a:normAutofit fontScale="92500"/>
          </a:bodyPr>
          <a:lstStyle/>
          <a:p>
            <a:r>
              <a:rPr lang="en-US" dirty="0" smtClean="0"/>
              <a:t>V2: 2</a:t>
            </a:r>
            <a:r>
              <a:rPr lang="en-US" baseline="30000" dirty="0" smtClean="0"/>
              <a:t>nd</a:t>
            </a:r>
            <a:r>
              <a:rPr lang="en-US" dirty="0" smtClean="0"/>
              <a:t> trifoliate leaf unrolls</a:t>
            </a:r>
          </a:p>
          <a:p>
            <a:pPr lvl="1"/>
            <a:r>
              <a:rPr lang="en-US" dirty="0" smtClean="0"/>
              <a:t>6 to 8 inches tall</a:t>
            </a:r>
          </a:p>
          <a:p>
            <a:pPr lvl="1"/>
            <a:r>
              <a:rPr lang="en-US" dirty="0" smtClean="0"/>
              <a:t>Nitrogen fixation can begin</a:t>
            </a:r>
          </a:p>
          <a:p>
            <a:r>
              <a:rPr lang="en-US" dirty="0" smtClean="0"/>
              <a:t>Problems to watch for:</a:t>
            </a:r>
          </a:p>
          <a:p>
            <a:pPr lvl="1"/>
            <a:r>
              <a:rPr lang="en-US" dirty="0" smtClean="0"/>
              <a:t>Bacterial blight</a:t>
            </a:r>
          </a:p>
          <a:p>
            <a:pPr lvl="1"/>
            <a:r>
              <a:rPr lang="en-US" dirty="0" err="1" smtClean="0"/>
              <a:t>Septoria</a:t>
            </a:r>
            <a:r>
              <a:rPr lang="en-US" dirty="0" smtClean="0"/>
              <a:t> brown spot</a:t>
            </a:r>
          </a:p>
          <a:p>
            <a:pPr lvl="1"/>
            <a:r>
              <a:rPr lang="en-US" dirty="0" err="1" smtClean="0"/>
              <a:t>Rhizoctonia</a:t>
            </a:r>
            <a:r>
              <a:rPr lang="en-US" dirty="0" smtClean="0"/>
              <a:t> root rot</a:t>
            </a:r>
          </a:p>
          <a:p>
            <a:pPr lvl="1"/>
            <a:r>
              <a:rPr lang="en-US" dirty="0" smtClean="0"/>
              <a:t>Flooding</a:t>
            </a:r>
          </a:p>
          <a:p>
            <a:pPr lvl="1"/>
            <a:r>
              <a:rPr lang="en-US" dirty="0" smtClean="0"/>
              <a:t>Some problems may appear anytime during the season</a:t>
            </a:r>
          </a:p>
        </p:txBody>
      </p:sp>
      <p:sp>
        <p:nvSpPr>
          <p:cNvPr id="5" name="TextBox 4"/>
          <p:cNvSpPr txBox="1"/>
          <p:nvPr/>
        </p:nvSpPr>
        <p:spPr>
          <a:xfrm>
            <a:off x="6705600" y="4429780"/>
            <a:ext cx="609600" cy="523220"/>
          </a:xfrm>
          <a:prstGeom prst="rect">
            <a:avLst/>
          </a:prstGeom>
          <a:noFill/>
        </p:spPr>
        <p:txBody>
          <a:bodyPr wrap="square" rtlCol="0">
            <a:spAutoFit/>
          </a:bodyPr>
          <a:lstStyle/>
          <a:p>
            <a:r>
              <a:rPr lang="en-US" sz="2800" b="1" dirty="0" smtClean="0"/>
              <a:t>V2</a:t>
            </a:r>
            <a:endParaRPr lang="en-US" sz="2800" b="1" dirty="0"/>
          </a:p>
        </p:txBody>
      </p:sp>
      <p:pic>
        <p:nvPicPr>
          <p:cNvPr id="2052" name="Picture 4" descr="C:\Users\ajsisson\Desktop\Picture3.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1752600"/>
            <a:ext cx="3249613" cy="2646363"/>
          </a:xfrm>
          <a:prstGeom prst="rect">
            <a:avLst/>
          </a:prstGeom>
          <a:noFill/>
          <a:ln>
            <a:solidFill>
              <a:schemeClr val="tx1"/>
            </a:solidFill>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b="1" dirty="0" smtClean="0"/>
              <a:t>Vegetative stage V(n)</a:t>
            </a:r>
            <a:endParaRPr lang="en-US" b="1"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smtClean="0"/>
              <a:t>V(n): successive vegetative stages</a:t>
            </a:r>
          </a:p>
          <a:p>
            <a:pPr lvl="1"/>
            <a:r>
              <a:rPr lang="en-US" dirty="0" smtClean="0"/>
              <a:t>As the plant continues to develop trifoliate leaves, V stage increases accordingly</a:t>
            </a:r>
          </a:p>
          <a:p>
            <a:pPr lvl="1"/>
            <a:r>
              <a:rPr lang="en-US" dirty="0" smtClean="0"/>
              <a:t>Vegetative growth continues for a time after reproductive stages start, but plants are then known by reproductive characteristics</a:t>
            </a:r>
          </a:p>
          <a:p>
            <a:r>
              <a:rPr lang="en-US" dirty="0" smtClean="0"/>
              <a:t>Problems to watch for during V(n) stages:</a:t>
            </a:r>
          </a:p>
          <a:p>
            <a:pPr lvl="1"/>
            <a:r>
              <a:rPr lang="en-US" dirty="0" smtClean="0"/>
              <a:t>Begin scouting for soybean cyst nematodes in later V stages, early R stages</a:t>
            </a:r>
          </a:p>
          <a:p>
            <a:pPr lvl="1"/>
            <a:r>
              <a:rPr lang="en-US" dirty="0" smtClean="0"/>
              <a:t>Soybean aphid scouting in mid-June</a:t>
            </a:r>
          </a:p>
          <a:p>
            <a:pPr lvl="1"/>
            <a:r>
              <a:rPr lang="en-US" dirty="0" smtClean="0"/>
              <a:t>Grasshoppers, potential for spider mites</a:t>
            </a:r>
          </a:p>
          <a:p>
            <a:pPr lvl="1"/>
            <a:r>
              <a:rPr lang="en-US" dirty="0" smtClean="0"/>
              <a:t>Many problems mentioned on previous slides </a:t>
            </a:r>
          </a:p>
          <a:p>
            <a:pPr lvl="1"/>
            <a:r>
              <a:rPr lang="en-US" dirty="0" smtClean="0"/>
              <a:t>Herbicide injury</a:t>
            </a:r>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868362"/>
          </a:xfrm>
        </p:spPr>
        <p:txBody>
          <a:bodyPr/>
          <a:lstStyle/>
          <a:p>
            <a:r>
              <a:rPr lang="en-US" b="1" dirty="0" smtClean="0"/>
              <a:t>Reproductive stages</a:t>
            </a:r>
            <a:endParaRPr lang="en-US" b="1" dirty="0"/>
          </a:p>
        </p:txBody>
      </p:sp>
      <p:sp>
        <p:nvSpPr>
          <p:cNvPr id="3" name="Content Placeholder 2"/>
          <p:cNvSpPr>
            <a:spLocks noGrp="1"/>
          </p:cNvSpPr>
          <p:nvPr>
            <p:ph idx="1"/>
          </p:nvPr>
        </p:nvSpPr>
        <p:spPr/>
        <p:txBody>
          <a:bodyPr>
            <a:normAutofit fontScale="92500" lnSpcReduction="20000"/>
          </a:bodyPr>
          <a:lstStyle/>
          <a:p>
            <a:pPr>
              <a:buFont typeface="Arial" charset="0"/>
              <a:buChar char="•"/>
            </a:pPr>
            <a:r>
              <a:rPr lang="en-US" dirty="0" smtClean="0">
                <a:latin typeface="Calibri" pitchFamily="34" charset="0"/>
                <a:cs typeface="Calibri" pitchFamily="34" charset="0"/>
              </a:rPr>
              <a:t>Reproductive Stages</a:t>
            </a:r>
          </a:p>
          <a:p>
            <a:pPr>
              <a:buNone/>
            </a:pPr>
            <a:r>
              <a:rPr lang="en-US" dirty="0" smtClean="0">
                <a:latin typeface="Calibri" pitchFamily="34" charset="0"/>
                <a:cs typeface="Calibri" pitchFamily="34" charset="0"/>
              </a:rPr>
              <a:t>      - R1: Beginning bloom</a:t>
            </a:r>
          </a:p>
          <a:p>
            <a:pPr>
              <a:buNone/>
            </a:pPr>
            <a:r>
              <a:rPr lang="en-US" dirty="0" smtClean="0">
                <a:latin typeface="Calibri" pitchFamily="34" charset="0"/>
                <a:cs typeface="Calibri" pitchFamily="34" charset="0"/>
              </a:rPr>
              <a:t>      - R2: Full bloom</a:t>
            </a:r>
          </a:p>
          <a:p>
            <a:pPr>
              <a:buNone/>
            </a:pPr>
            <a:r>
              <a:rPr lang="en-US" dirty="0" smtClean="0">
                <a:latin typeface="Calibri" pitchFamily="34" charset="0"/>
                <a:cs typeface="Calibri" pitchFamily="34" charset="0"/>
              </a:rPr>
              <a:t>      - R3: Beginning pod development</a:t>
            </a:r>
          </a:p>
          <a:p>
            <a:pPr>
              <a:buNone/>
            </a:pPr>
            <a:r>
              <a:rPr lang="en-US" dirty="0" smtClean="0">
                <a:latin typeface="Calibri" pitchFamily="34" charset="0"/>
                <a:cs typeface="Calibri" pitchFamily="34" charset="0"/>
              </a:rPr>
              <a:t>      - R4: Full pod</a:t>
            </a:r>
          </a:p>
          <a:p>
            <a:pPr>
              <a:buNone/>
            </a:pPr>
            <a:r>
              <a:rPr lang="en-US" dirty="0" smtClean="0">
                <a:latin typeface="Calibri" pitchFamily="34" charset="0"/>
                <a:cs typeface="Calibri" pitchFamily="34" charset="0"/>
              </a:rPr>
              <a:t>      - R5: Beginning seed</a:t>
            </a:r>
          </a:p>
          <a:p>
            <a:pPr>
              <a:buNone/>
            </a:pPr>
            <a:r>
              <a:rPr lang="en-US" dirty="0" smtClean="0">
                <a:latin typeface="Calibri" pitchFamily="34" charset="0"/>
                <a:cs typeface="Calibri" pitchFamily="34" charset="0"/>
              </a:rPr>
              <a:t>      - R6: Full seed</a:t>
            </a:r>
          </a:p>
          <a:p>
            <a:pPr>
              <a:buNone/>
            </a:pPr>
            <a:r>
              <a:rPr lang="en-US" dirty="0" smtClean="0">
                <a:latin typeface="Calibri" pitchFamily="34" charset="0"/>
                <a:cs typeface="Calibri" pitchFamily="34" charset="0"/>
              </a:rPr>
              <a:t>      - R7: Beginning maturity</a:t>
            </a:r>
          </a:p>
          <a:p>
            <a:pPr>
              <a:buNone/>
            </a:pPr>
            <a:r>
              <a:rPr lang="en-US" dirty="0" smtClean="0">
                <a:latin typeface="Calibri" pitchFamily="34" charset="0"/>
                <a:cs typeface="Calibri" pitchFamily="34" charset="0"/>
              </a:rPr>
              <a:t>      - R8: Full Maturity  </a:t>
            </a:r>
            <a:endParaRPr lang="en-US" dirty="0" smtClean="0">
              <a:solidFill>
                <a:srgbClr val="000000"/>
              </a:solidFill>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dirty="0" smtClean="0"/>
              <a:t>Reproductive stages: R1 &amp; R2</a:t>
            </a:r>
            <a:br>
              <a:rPr lang="en-US" b="1" dirty="0" smtClean="0"/>
            </a:br>
            <a:r>
              <a:rPr lang="en-US" sz="3600" b="1" dirty="0" smtClean="0"/>
              <a:t>Beginning and full bloom</a:t>
            </a:r>
            <a:endParaRPr lang="en-US" sz="3600" b="1" dirty="0"/>
          </a:p>
        </p:txBody>
      </p:sp>
      <p:sp>
        <p:nvSpPr>
          <p:cNvPr id="3" name="Content Placeholder 2"/>
          <p:cNvSpPr>
            <a:spLocks noGrp="1"/>
          </p:cNvSpPr>
          <p:nvPr>
            <p:ph idx="1"/>
          </p:nvPr>
        </p:nvSpPr>
        <p:spPr>
          <a:xfrm>
            <a:off x="457200" y="1600200"/>
            <a:ext cx="4419600" cy="4525963"/>
          </a:xfrm>
        </p:spPr>
        <p:txBody>
          <a:bodyPr>
            <a:normAutofit/>
          </a:bodyPr>
          <a:lstStyle/>
          <a:p>
            <a:r>
              <a:rPr lang="en-US" dirty="0" smtClean="0"/>
              <a:t>R1: Beginning bloom occurs when at least 1 flower is open at any node</a:t>
            </a:r>
          </a:p>
          <a:p>
            <a:r>
              <a:rPr lang="en-US" dirty="0" smtClean="0"/>
              <a:t>R2: Full bloom occurs when either of the two top nodes have an open flower</a:t>
            </a:r>
          </a:p>
        </p:txBody>
      </p:sp>
      <p:pic>
        <p:nvPicPr>
          <p:cNvPr id="3075" name="Picture 3" descr="C:\Users\ajsisson\Desktop\Picture4.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1755775"/>
            <a:ext cx="2835275" cy="4340225"/>
          </a:xfrm>
          <a:prstGeom prst="rect">
            <a:avLst/>
          </a:prstGeom>
          <a:noFill/>
          <a:ln>
            <a:solidFill>
              <a:schemeClr val="tx1"/>
            </a:solidFill>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Reproductive stages: R1 &amp; R2</a:t>
            </a:r>
            <a:br>
              <a:rPr lang="en-US" b="1" dirty="0" smtClean="0"/>
            </a:br>
            <a:r>
              <a:rPr lang="en-US" sz="3600" b="1" dirty="0" smtClean="0"/>
              <a:t>Beginning and full bloom</a:t>
            </a:r>
            <a:endParaRPr lang="en-US" sz="3600" b="1" dirty="0"/>
          </a:p>
        </p:txBody>
      </p:sp>
      <p:sp>
        <p:nvSpPr>
          <p:cNvPr id="3" name="Content Placeholder 2"/>
          <p:cNvSpPr>
            <a:spLocks noGrp="1"/>
          </p:cNvSpPr>
          <p:nvPr>
            <p:ph idx="1"/>
          </p:nvPr>
        </p:nvSpPr>
        <p:spPr>
          <a:xfrm>
            <a:off x="457200" y="1600200"/>
            <a:ext cx="8458200" cy="4525963"/>
          </a:xfrm>
        </p:spPr>
        <p:txBody>
          <a:bodyPr>
            <a:normAutofit/>
          </a:bodyPr>
          <a:lstStyle/>
          <a:p>
            <a:r>
              <a:rPr lang="en-US" dirty="0" smtClean="0"/>
              <a:t>Problems to watch for:</a:t>
            </a:r>
          </a:p>
          <a:p>
            <a:pPr lvl="1"/>
            <a:r>
              <a:rPr lang="en-US" sz="2400" dirty="0" smtClean="0"/>
              <a:t>Bacterial pustule, </a:t>
            </a:r>
            <a:r>
              <a:rPr lang="en-US" sz="2400" dirty="0" err="1" smtClean="0"/>
              <a:t>Fusarium</a:t>
            </a:r>
            <a:r>
              <a:rPr lang="en-US" sz="2400" dirty="0" smtClean="0"/>
              <a:t> wilt, powdery mildew, </a:t>
            </a:r>
            <a:r>
              <a:rPr lang="en-US" sz="2400" dirty="0" err="1" smtClean="0"/>
              <a:t>Septoria</a:t>
            </a:r>
            <a:r>
              <a:rPr lang="en-US" sz="2400" dirty="0" smtClean="0"/>
              <a:t> brown spot</a:t>
            </a:r>
          </a:p>
          <a:p>
            <a:pPr lvl="1"/>
            <a:r>
              <a:rPr lang="en-US" sz="2400" dirty="0" smtClean="0"/>
              <a:t>Sudden death syndrome</a:t>
            </a:r>
          </a:p>
          <a:p>
            <a:pPr lvl="1"/>
            <a:r>
              <a:rPr lang="en-US" sz="2400" dirty="0" smtClean="0"/>
              <a:t>Grasshoppers, spider mites, soybean aphid</a:t>
            </a:r>
          </a:p>
          <a:p>
            <a:pPr lvl="1"/>
            <a:r>
              <a:rPr lang="en-US" sz="2400" dirty="0" smtClean="0"/>
              <a:t>Flooding, Drought</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16340" y="4495800"/>
            <a:ext cx="2398660" cy="2057400"/>
          </a:xfrm>
          <a:prstGeom prst="rect">
            <a:avLst/>
          </a:prstGeom>
          <a:noFill/>
          <a:ln w="9525">
            <a:solidFill>
              <a:schemeClr val="tx1"/>
            </a:solidFill>
            <a:miter lim="800000"/>
            <a:headEnd/>
            <a:tailEnd/>
          </a:ln>
          <a:effec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4495800"/>
            <a:ext cx="2904565" cy="2057400"/>
          </a:xfrm>
          <a:prstGeom prst="rect">
            <a:avLst/>
          </a:prstGeom>
          <a:noFill/>
          <a:ln w="9525">
            <a:solidFill>
              <a:schemeClr val="tx1"/>
            </a:solidFill>
            <a:miter lim="800000"/>
            <a:headEnd/>
            <a:tailEnd/>
          </a:ln>
          <a:effectLst/>
        </p:spPr>
      </p:pic>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40773" y="4495800"/>
            <a:ext cx="2987372" cy="2050521"/>
          </a:xfrm>
          <a:prstGeom prst="rect">
            <a:avLst/>
          </a:prstGeom>
          <a:noFill/>
          <a:ln w="9525">
            <a:solidFill>
              <a:schemeClr val="tx1"/>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dirty="0" smtClean="0"/>
              <a:t>Reproductive stage: R3 &amp; R4 </a:t>
            </a:r>
            <a:br>
              <a:rPr lang="en-US" b="1" dirty="0" smtClean="0"/>
            </a:br>
            <a:r>
              <a:rPr lang="en-US" sz="3600" b="1" dirty="0" smtClean="0"/>
              <a:t>Beginning and full pod</a:t>
            </a:r>
            <a:endParaRPr lang="en-US" b="1" dirty="0"/>
          </a:p>
        </p:txBody>
      </p:sp>
      <p:sp>
        <p:nvSpPr>
          <p:cNvPr id="3" name="Content Placeholder 2"/>
          <p:cNvSpPr>
            <a:spLocks noGrp="1"/>
          </p:cNvSpPr>
          <p:nvPr>
            <p:ph idx="1"/>
          </p:nvPr>
        </p:nvSpPr>
        <p:spPr>
          <a:xfrm>
            <a:off x="457200" y="1600200"/>
            <a:ext cx="4572000" cy="5029200"/>
          </a:xfrm>
        </p:spPr>
        <p:txBody>
          <a:bodyPr>
            <a:normAutofit lnSpcReduction="10000"/>
          </a:bodyPr>
          <a:lstStyle/>
          <a:p>
            <a:r>
              <a:rPr lang="en-US" dirty="0" smtClean="0"/>
              <a:t>R3: Beginning pod is when pods are 3/16 inch long at 1 of the top 4 nodes on the main stem with a fully developed leaf</a:t>
            </a:r>
          </a:p>
          <a:p>
            <a:r>
              <a:rPr lang="en-US" dirty="0" smtClean="0"/>
              <a:t>R4: Full pod is when pods are ¾ inch long in the same location as above</a:t>
            </a:r>
          </a:p>
        </p:txBody>
      </p:sp>
      <p:sp>
        <p:nvSpPr>
          <p:cNvPr id="5" name="TextBox 4"/>
          <p:cNvSpPr txBox="1"/>
          <p:nvPr/>
        </p:nvSpPr>
        <p:spPr>
          <a:xfrm>
            <a:off x="6400800" y="6096000"/>
            <a:ext cx="609600" cy="523220"/>
          </a:xfrm>
          <a:prstGeom prst="rect">
            <a:avLst/>
          </a:prstGeom>
          <a:noFill/>
        </p:spPr>
        <p:txBody>
          <a:bodyPr wrap="square" rtlCol="0">
            <a:spAutoFit/>
          </a:bodyPr>
          <a:lstStyle/>
          <a:p>
            <a:r>
              <a:rPr lang="en-US" sz="2800" b="1" dirty="0" smtClean="0"/>
              <a:t>R4</a:t>
            </a:r>
            <a:endParaRPr lang="en-US" sz="2800" b="1" dirty="0"/>
          </a:p>
        </p:txBody>
      </p:sp>
      <p:pic>
        <p:nvPicPr>
          <p:cNvPr id="4099" name="Picture 3" descr="C:\Users\ajsisson\Desktop\Picture5.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99037" y="1768475"/>
            <a:ext cx="3382963" cy="43275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dirty="0" smtClean="0"/>
              <a:t>Reproductive stage: R3 &amp; R4 </a:t>
            </a:r>
            <a:br>
              <a:rPr lang="en-US" b="1" dirty="0" smtClean="0"/>
            </a:br>
            <a:r>
              <a:rPr lang="en-US" sz="3600" b="1" dirty="0" smtClean="0"/>
              <a:t>Beginning and full pod</a:t>
            </a:r>
            <a:endParaRPr lang="en-US" b="1" dirty="0"/>
          </a:p>
        </p:txBody>
      </p:sp>
      <p:sp>
        <p:nvSpPr>
          <p:cNvPr id="3" name="Content Placeholder 2"/>
          <p:cNvSpPr>
            <a:spLocks noGrp="1"/>
          </p:cNvSpPr>
          <p:nvPr>
            <p:ph idx="1"/>
          </p:nvPr>
        </p:nvSpPr>
        <p:spPr>
          <a:xfrm>
            <a:off x="304800" y="1600200"/>
            <a:ext cx="5105400" cy="5029200"/>
          </a:xfrm>
        </p:spPr>
        <p:txBody>
          <a:bodyPr>
            <a:normAutofit/>
          </a:bodyPr>
          <a:lstStyle/>
          <a:p>
            <a:r>
              <a:rPr lang="en-US" dirty="0" smtClean="0"/>
              <a:t>Problems to watch for:</a:t>
            </a:r>
          </a:p>
          <a:p>
            <a:pPr lvl="1"/>
            <a:r>
              <a:rPr lang="en-US" dirty="0" err="1" smtClean="0"/>
              <a:t>Cercospora</a:t>
            </a:r>
            <a:r>
              <a:rPr lang="en-US" dirty="0" smtClean="0"/>
              <a:t> leaf blight, brown stem rot, stem canker</a:t>
            </a:r>
          </a:p>
          <a:p>
            <a:pPr lvl="1"/>
            <a:r>
              <a:rPr lang="en-US" dirty="0" smtClean="0"/>
              <a:t>White mold, downy mildew, frogeye leaf spot</a:t>
            </a:r>
          </a:p>
          <a:p>
            <a:pPr lvl="1"/>
            <a:r>
              <a:rPr lang="en-US" dirty="0" smtClean="0"/>
              <a:t>Green </a:t>
            </a:r>
            <a:r>
              <a:rPr lang="en-US" dirty="0" err="1" smtClean="0"/>
              <a:t>cloverworm</a:t>
            </a:r>
            <a:r>
              <a:rPr lang="en-US" dirty="0" smtClean="0"/>
              <a:t>, soybean </a:t>
            </a:r>
            <a:r>
              <a:rPr lang="en-US" dirty="0" err="1" smtClean="0"/>
              <a:t>looper</a:t>
            </a:r>
            <a:r>
              <a:rPr lang="en-US" dirty="0" smtClean="0"/>
              <a:t>, soybean aphid</a:t>
            </a:r>
          </a:p>
          <a:p>
            <a:pPr lvl="1"/>
            <a:r>
              <a:rPr lang="en-US" dirty="0" smtClean="0"/>
              <a:t>Japanese beetle, spider mite</a:t>
            </a:r>
          </a:p>
          <a:p>
            <a:pPr lvl="1"/>
            <a:r>
              <a:rPr lang="en-US" dirty="0" smtClean="0"/>
              <a:t>Nutrient deficiencies</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399" y="1676400"/>
            <a:ext cx="3166353" cy="4724400"/>
          </a:xfrm>
          <a:prstGeom prst="rect">
            <a:avLst/>
          </a:prstGeom>
          <a:noFill/>
          <a:ln w="9525">
            <a:solidFill>
              <a:schemeClr val="tx1"/>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dirty="0" smtClean="0"/>
              <a:t>Reproductive stage: R5 &amp; R6 </a:t>
            </a:r>
            <a:br>
              <a:rPr lang="en-US" b="1" dirty="0" smtClean="0"/>
            </a:br>
            <a:r>
              <a:rPr lang="en-US" sz="3600" b="1" dirty="0" smtClean="0"/>
              <a:t>Beginning and full seed</a:t>
            </a:r>
            <a:endParaRPr lang="en-US" b="1" dirty="0"/>
          </a:p>
        </p:txBody>
      </p:sp>
      <p:sp>
        <p:nvSpPr>
          <p:cNvPr id="3" name="Content Placeholder 2"/>
          <p:cNvSpPr>
            <a:spLocks noGrp="1"/>
          </p:cNvSpPr>
          <p:nvPr>
            <p:ph idx="1"/>
          </p:nvPr>
        </p:nvSpPr>
        <p:spPr>
          <a:xfrm>
            <a:off x="457200" y="1600200"/>
            <a:ext cx="8458200" cy="4525963"/>
          </a:xfrm>
        </p:spPr>
        <p:txBody>
          <a:bodyPr>
            <a:normAutofit/>
          </a:bodyPr>
          <a:lstStyle/>
          <a:p>
            <a:r>
              <a:rPr lang="en-US" dirty="0" smtClean="0"/>
              <a:t>R5: Beginning seed is when seeds are 1/8 inch long in the pod at 1 of the 4 top nodes on the main stem</a:t>
            </a:r>
          </a:p>
          <a:p>
            <a:r>
              <a:rPr lang="en-US" dirty="0" smtClean="0"/>
              <a:t>R6: Full seed is when green seeds fill pod capacity at the same location as above</a:t>
            </a:r>
          </a:p>
        </p:txBody>
      </p:sp>
      <p:sp>
        <p:nvSpPr>
          <p:cNvPr id="5" name="TextBox 4"/>
          <p:cNvSpPr txBox="1"/>
          <p:nvPr/>
        </p:nvSpPr>
        <p:spPr>
          <a:xfrm>
            <a:off x="1143000" y="6258580"/>
            <a:ext cx="3048000" cy="523220"/>
          </a:xfrm>
          <a:prstGeom prst="rect">
            <a:avLst/>
          </a:prstGeom>
          <a:noFill/>
        </p:spPr>
        <p:txBody>
          <a:bodyPr wrap="square" rtlCol="0">
            <a:spAutoFit/>
          </a:bodyPr>
          <a:lstStyle/>
          <a:p>
            <a:r>
              <a:rPr lang="en-US" sz="2800" b="1" dirty="0" smtClean="0"/>
              <a:t>Pod of an R5 plant</a:t>
            </a:r>
            <a:endParaRPr lang="en-US" sz="2800" b="1" dirty="0"/>
          </a:p>
        </p:txBody>
      </p:sp>
      <p:sp>
        <p:nvSpPr>
          <p:cNvPr id="7" name="TextBox 6"/>
          <p:cNvSpPr txBox="1"/>
          <p:nvPr/>
        </p:nvSpPr>
        <p:spPr>
          <a:xfrm>
            <a:off x="4953000" y="6248400"/>
            <a:ext cx="3048000" cy="523220"/>
          </a:xfrm>
          <a:prstGeom prst="rect">
            <a:avLst/>
          </a:prstGeom>
          <a:noFill/>
        </p:spPr>
        <p:txBody>
          <a:bodyPr wrap="square" rtlCol="0">
            <a:spAutoFit/>
          </a:bodyPr>
          <a:lstStyle/>
          <a:p>
            <a:r>
              <a:rPr lang="en-US" sz="2800" b="1" dirty="0" smtClean="0"/>
              <a:t>Pod of an R6 plant</a:t>
            </a:r>
            <a:endParaRPr lang="en-US" sz="2800" b="1" dirty="0"/>
          </a:p>
        </p:txBody>
      </p:sp>
      <p:pic>
        <p:nvPicPr>
          <p:cNvPr id="5124" name="Picture 4" descr="C:\Users\ajsisson\Desktop\Picture6.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4203700"/>
            <a:ext cx="3133725" cy="2120900"/>
          </a:xfrm>
          <a:prstGeom prst="rect">
            <a:avLst/>
          </a:prstGeom>
          <a:noFill/>
          <a:ln>
            <a:solidFill>
              <a:schemeClr val="tx1"/>
            </a:solidFill>
          </a:ln>
        </p:spPr>
      </p:pic>
      <p:pic>
        <p:nvPicPr>
          <p:cNvPr id="5125" name="Picture 5" descr="C:\Users\ajsisson\Desktop\Picture7.t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4227513"/>
            <a:ext cx="3694113" cy="2097087"/>
          </a:xfrm>
          <a:prstGeom prst="rect">
            <a:avLst/>
          </a:prstGeom>
          <a:noFill/>
          <a:ln>
            <a:solidFill>
              <a:schemeClr val="tx1"/>
            </a:solidFill>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dirty="0" smtClean="0"/>
              <a:t>Reproductive stage: R5 &amp; R6 </a:t>
            </a:r>
            <a:br>
              <a:rPr lang="en-US" b="1" dirty="0" smtClean="0"/>
            </a:br>
            <a:r>
              <a:rPr lang="en-US" sz="3600" b="1" dirty="0" smtClean="0"/>
              <a:t>Beginning and full seed</a:t>
            </a:r>
            <a:endParaRPr lang="en-US" b="1" dirty="0"/>
          </a:p>
        </p:txBody>
      </p:sp>
      <p:sp>
        <p:nvSpPr>
          <p:cNvPr id="3" name="Content Placeholder 2"/>
          <p:cNvSpPr>
            <a:spLocks noGrp="1"/>
          </p:cNvSpPr>
          <p:nvPr>
            <p:ph idx="1"/>
          </p:nvPr>
        </p:nvSpPr>
        <p:spPr>
          <a:xfrm>
            <a:off x="457200" y="1524000"/>
            <a:ext cx="3657600" cy="4953000"/>
          </a:xfrm>
        </p:spPr>
        <p:txBody>
          <a:bodyPr>
            <a:normAutofit fontScale="85000" lnSpcReduction="20000"/>
          </a:bodyPr>
          <a:lstStyle/>
          <a:p>
            <a:r>
              <a:rPr lang="en-US" dirty="0" smtClean="0"/>
              <a:t>Problems to watch for:</a:t>
            </a:r>
          </a:p>
          <a:p>
            <a:pPr lvl="1"/>
            <a:r>
              <a:rPr lang="en-US" dirty="0" smtClean="0"/>
              <a:t>Anthracnose, charcoal rot, pod and stem blight</a:t>
            </a:r>
          </a:p>
          <a:p>
            <a:pPr lvl="1"/>
            <a:r>
              <a:rPr lang="en-US" dirty="0" smtClean="0"/>
              <a:t>Sudden death syndrome, brown stem rot, white mold</a:t>
            </a:r>
          </a:p>
          <a:p>
            <a:pPr lvl="1"/>
            <a:r>
              <a:rPr lang="en-US" dirty="0" smtClean="0"/>
              <a:t>Grasshoppers, Japanese beetles, bean leaf beetles, stink bugs</a:t>
            </a:r>
          </a:p>
          <a:p>
            <a:pPr lvl="1"/>
            <a:r>
              <a:rPr lang="en-US" dirty="0" smtClean="0"/>
              <a:t>Hail</a:t>
            </a:r>
          </a:p>
          <a:p>
            <a:pPr lvl="1"/>
            <a:r>
              <a:rPr lang="en-US" dirty="0" smtClean="0"/>
              <a:t>Drought</a:t>
            </a: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6097134" y="3430134"/>
            <a:ext cx="4343399" cy="835932"/>
          </a:xfrm>
          <a:prstGeom prst="rect">
            <a:avLst/>
          </a:prstGeom>
          <a:noFill/>
          <a:ln w="9525">
            <a:solidFill>
              <a:schemeClr val="tx1"/>
            </a:solidFill>
            <a:miter lim="800000"/>
            <a:headEnd/>
            <a:tailEnd/>
          </a:ln>
          <a:effec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8550" y="1676400"/>
            <a:ext cx="3255250" cy="4333875"/>
          </a:xfrm>
          <a:prstGeom prst="rect">
            <a:avLst/>
          </a:prstGeom>
          <a:noFill/>
          <a:ln w="9525">
            <a:solidFill>
              <a:schemeClr val="tx1"/>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dirty="0" smtClean="0"/>
              <a:t>Reproductive stage: R7 &amp; R8 </a:t>
            </a:r>
            <a:br>
              <a:rPr lang="en-US" b="1" dirty="0" smtClean="0"/>
            </a:br>
            <a:r>
              <a:rPr lang="en-US" sz="3600" b="1" dirty="0" smtClean="0"/>
              <a:t>Beginning and full maturity</a:t>
            </a:r>
            <a:endParaRPr lang="en-US" b="1" dirty="0"/>
          </a:p>
        </p:txBody>
      </p:sp>
      <p:sp>
        <p:nvSpPr>
          <p:cNvPr id="3" name="Content Placeholder 2"/>
          <p:cNvSpPr>
            <a:spLocks noGrp="1"/>
          </p:cNvSpPr>
          <p:nvPr>
            <p:ph idx="1"/>
          </p:nvPr>
        </p:nvSpPr>
        <p:spPr>
          <a:xfrm>
            <a:off x="457200" y="1600200"/>
            <a:ext cx="3429000" cy="4525963"/>
          </a:xfrm>
        </p:spPr>
        <p:txBody>
          <a:bodyPr>
            <a:normAutofit fontScale="92500" lnSpcReduction="20000"/>
          </a:bodyPr>
          <a:lstStyle/>
          <a:p>
            <a:r>
              <a:rPr lang="en-US" dirty="0" smtClean="0"/>
              <a:t>R7: Beginning maturity occurs when 1 pod on the main stem reaches mature color</a:t>
            </a:r>
          </a:p>
          <a:p>
            <a:r>
              <a:rPr lang="en-US" dirty="0" smtClean="0"/>
              <a:t>R8: Full maturity occurs when 95 percent of pods reach mature color</a:t>
            </a:r>
          </a:p>
        </p:txBody>
      </p:sp>
      <p:sp>
        <p:nvSpPr>
          <p:cNvPr id="6" name="TextBox 5"/>
          <p:cNvSpPr txBox="1"/>
          <p:nvPr/>
        </p:nvSpPr>
        <p:spPr>
          <a:xfrm>
            <a:off x="4953000" y="5791200"/>
            <a:ext cx="685800" cy="523220"/>
          </a:xfrm>
          <a:prstGeom prst="rect">
            <a:avLst/>
          </a:prstGeom>
          <a:noFill/>
        </p:spPr>
        <p:txBody>
          <a:bodyPr wrap="square" rtlCol="0">
            <a:spAutoFit/>
          </a:bodyPr>
          <a:lstStyle/>
          <a:p>
            <a:r>
              <a:rPr lang="en-US" sz="2800" b="1" dirty="0" smtClean="0"/>
              <a:t>R7</a:t>
            </a:r>
            <a:endParaRPr lang="en-US" sz="2800" b="1" dirty="0"/>
          </a:p>
        </p:txBody>
      </p:sp>
      <p:sp>
        <p:nvSpPr>
          <p:cNvPr id="7" name="TextBox 6"/>
          <p:cNvSpPr txBox="1"/>
          <p:nvPr/>
        </p:nvSpPr>
        <p:spPr>
          <a:xfrm>
            <a:off x="7772400" y="5791200"/>
            <a:ext cx="685800" cy="523220"/>
          </a:xfrm>
          <a:prstGeom prst="rect">
            <a:avLst/>
          </a:prstGeom>
          <a:noFill/>
        </p:spPr>
        <p:txBody>
          <a:bodyPr wrap="square" rtlCol="0">
            <a:spAutoFit/>
          </a:bodyPr>
          <a:lstStyle/>
          <a:p>
            <a:r>
              <a:rPr lang="en-US" sz="2800" b="1" dirty="0" smtClean="0"/>
              <a:t>R8</a:t>
            </a:r>
            <a:endParaRPr lang="en-US" sz="2800" b="1" dirty="0"/>
          </a:p>
        </p:txBody>
      </p:sp>
      <p:pic>
        <p:nvPicPr>
          <p:cNvPr id="6148" name="Picture 4" descr="C:\Users\ajsisson\Desktop\Picture8.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57613" y="1590675"/>
            <a:ext cx="3176587" cy="4200525"/>
          </a:xfrm>
          <a:prstGeom prst="rect">
            <a:avLst/>
          </a:prstGeom>
          <a:noFill/>
          <a:ln>
            <a:solidFill>
              <a:schemeClr val="tx1"/>
            </a:solidFill>
          </a:ln>
        </p:spPr>
      </p:pic>
      <p:pic>
        <p:nvPicPr>
          <p:cNvPr id="6149" name="Picture 5" descr="C:\Users\ajsisson\Desktop\Picture9.t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39000" y="1590675"/>
            <a:ext cx="1524000" cy="4200525"/>
          </a:xfrm>
          <a:prstGeom prst="rect">
            <a:avLst/>
          </a:prstGeom>
          <a:noFill/>
          <a:ln>
            <a:solidFill>
              <a:schemeClr val="tx1"/>
            </a:solidFill>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a:xfrm>
            <a:off x="457200" y="1600200"/>
            <a:ext cx="3962400" cy="4525963"/>
          </a:xfrm>
        </p:spPr>
        <p:txBody>
          <a:bodyPr>
            <a:normAutofit fontScale="92500" lnSpcReduction="10000"/>
          </a:bodyPr>
          <a:lstStyle/>
          <a:p>
            <a:r>
              <a:rPr lang="en-US" dirty="0" smtClean="0"/>
              <a:t>The soybean plant</a:t>
            </a:r>
          </a:p>
          <a:p>
            <a:r>
              <a:rPr lang="en-US" dirty="0" smtClean="0"/>
              <a:t>Growth staging</a:t>
            </a:r>
          </a:p>
          <a:p>
            <a:r>
              <a:rPr lang="en-US" dirty="0" smtClean="0"/>
              <a:t>Vegetative stages</a:t>
            </a:r>
          </a:p>
          <a:p>
            <a:r>
              <a:rPr lang="en-US" dirty="0" smtClean="0"/>
              <a:t>Reproductive stages</a:t>
            </a:r>
          </a:p>
          <a:p>
            <a:pPr lvl="1"/>
            <a:r>
              <a:rPr lang="en-US" dirty="0" smtClean="0"/>
              <a:t>Bloom</a:t>
            </a:r>
          </a:p>
          <a:p>
            <a:pPr lvl="1"/>
            <a:r>
              <a:rPr lang="en-US" dirty="0" smtClean="0"/>
              <a:t>Pod development</a:t>
            </a:r>
          </a:p>
          <a:p>
            <a:pPr lvl="1"/>
            <a:r>
              <a:rPr lang="en-US" dirty="0" smtClean="0"/>
              <a:t>Seed development</a:t>
            </a:r>
          </a:p>
          <a:p>
            <a:pPr lvl="1"/>
            <a:r>
              <a:rPr lang="en-US" dirty="0" smtClean="0"/>
              <a:t>Maturity</a:t>
            </a:r>
          </a:p>
          <a:p>
            <a:r>
              <a:rPr lang="en-US" dirty="0" smtClean="0"/>
              <a:t>Conclusions</a:t>
            </a:r>
          </a:p>
          <a:p>
            <a:pPr lvl="1">
              <a:buNone/>
            </a:pPr>
            <a:endParaRPr lang="en-US" dirty="0"/>
          </a:p>
        </p:txBody>
      </p:sp>
      <p:pic>
        <p:nvPicPr>
          <p:cNvPr id="1026" name="Picture 2" descr="C:\Users\ajsisson\Desktop\Flowers.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43463" y="1447800"/>
            <a:ext cx="3462337" cy="46640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dirty="0" smtClean="0"/>
              <a:t>Reproductive stage: R7 &amp; R8 </a:t>
            </a:r>
            <a:br>
              <a:rPr lang="en-US" b="1" dirty="0" smtClean="0"/>
            </a:br>
            <a:r>
              <a:rPr lang="en-US" sz="3600" b="1" dirty="0" smtClean="0"/>
              <a:t>Beginning and full maturity</a:t>
            </a:r>
            <a:endParaRPr lang="en-US" b="1" dirty="0"/>
          </a:p>
        </p:txBody>
      </p:sp>
      <p:sp>
        <p:nvSpPr>
          <p:cNvPr id="3" name="Content Placeholder 2"/>
          <p:cNvSpPr>
            <a:spLocks noGrp="1"/>
          </p:cNvSpPr>
          <p:nvPr>
            <p:ph idx="1"/>
          </p:nvPr>
        </p:nvSpPr>
        <p:spPr>
          <a:xfrm>
            <a:off x="457200" y="1524000"/>
            <a:ext cx="3733800" cy="5029200"/>
          </a:xfrm>
        </p:spPr>
        <p:txBody>
          <a:bodyPr>
            <a:normAutofit fontScale="85000" lnSpcReduction="20000"/>
          </a:bodyPr>
          <a:lstStyle/>
          <a:p>
            <a:r>
              <a:rPr lang="en-US" dirty="0" smtClean="0"/>
              <a:t>Problems to watch for:</a:t>
            </a:r>
          </a:p>
          <a:p>
            <a:pPr lvl="1"/>
            <a:r>
              <a:rPr lang="en-US" dirty="0" smtClean="0"/>
              <a:t>Green stem</a:t>
            </a:r>
          </a:p>
          <a:p>
            <a:pPr lvl="1"/>
            <a:r>
              <a:rPr lang="en-US" dirty="0" smtClean="0"/>
              <a:t>Stem diseases (pod and stem blight, charcoal rot, Anthracnose)</a:t>
            </a:r>
          </a:p>
          <a:p>
            <a:pPr lvl="1"/>
            <a:r>
              <a:rPr lang="en-US" dirty="0" smtClean="0"/>
              <a:t>Seed diseases (</a:t>
            </a:r>
            <a:r>
              <a:rPr lang="en-US" dirty="0" err="1" smtClean="0"/>
              <a:t>Phomopsis</a:t>
            </a:r>
            <a:r>
              <a:rPr lang="en-US" dirty="0" smtClean="0"/>
              <a:t>, white mold, purple seed stain, etc.)</a:t>
            </a:r>
          </a:p>
          <a:p>
            <a:pPr lvl="1"/>
            <a:r>
              <a:rPr lang="en-US" dirty="0" smtClean="0"/>
              <a:t>Grasshoppers, bean leaf beetles, stink bugs</a:t>
            </a:r>
          </a:p>
          <a:p>
            <a:pPr lvl="1"/>
            <a:r>
              <a:rPr lang="en-US" dirty="0" smtClean="0"/>
              <a:t>Lodging</a:t>
            </a:r>
          </a:p>
        </p:txBody>
      </p:sp>
      <p:pic>
        <p:nvPicPr>
          <p:cNvPr id="1027" name="Picture 3" descr="C:\Users\ajsisson\Desktop\Pictur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1000" y="1752600"/>
            <a:ext cx="4442514" cy="2971800"/>
          </a:xfrm>
          <a:prstGeom prst="rect">
            <a:avLst/>
          </a:prstGeom>
          <a:noFill/>
          <a:ln>
            <a:solidFill>
              <a:schemeClr val="tx1"/>
            </a:solidFill>
          </a:ln>
        </p:spPr>
      </p:pic>
      <p:sp>
        <p:nvSpPr>
          <p:cNvPr id="7" name="TextBox 6"/>
          <p:cNvSpPr txBox="1"/>
          <p:nvPr/>
        </p:nvSpPr>
        <p:spPr>
          <a:xfrm>
            <a:off x="4114800" y="4538990"/>
            <a:ext cx="1066800" cy="261610"/>
          </a:xfrm>
          <a:prstGeom prst="rect">
            <a:avLst/>
          </a:prstGeom>
          <a:noFill/>
        </p:spPr>
        <p:txBody>
          <a:bodyPr wrap="square" rtlCol="0">
            <a:spAutoFit/>
          </a:bodyPr>
          <a:lstStyle/>
          <a:p>
            <a:r>
              <a:rPr lang="en-US" sz="1100" dirty="0" smtClean="0">
                <a:solidFill>
                  <a:schemeClr val="bg1"/>
                </a:solidFill>
              </a:rPr>
              <a:t>Glen Hartman</a:t>
            </a:r>
            <a:endParaRPr lang="en-US" sz="11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410200"/>
            <a:ext cx="91440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457200" y="457200"/>
            <a:ext cx="8229600" cy="838200"/>
          </a:xfrm>
        </p:spPr>
        <p:txBody>
          <a:bodyPr/>
          <a:lstStyle/>
          <a:p>
            <a:r>
              <a:rPr lang="en-US" b="1" dirty="0" smtClean="0"/>
              <a:t>Conclusions</a:t>
            </a:r>
            <a:endParaRPr lang="en-US" b="1" dirty="0"/>
          </a:p>
        </p:txBody>
      </p:sp>
      <p:sp>
        <p:nvSpPr>
          <p:cNvPr id="3" name="Content Placeholder 2"/>
          <p:cNvSpPr>
            <a:spLocks noGrp="1"/>
          </p:cNvSpPr>
          <p:nvPr>
            <p:ph idx="1"/>
          </p:nvPr>
        </p:nvSpPr>
        <p:spPr>
          <a:xfrm>
            <a:off x="457200" y="1600201"/>
            <a:ext cx="8229600" cy="3962400"/>
          </a:xfrm>
        </p:spPr>
        <p:txBody>
          <a:bodyPr>
            <a:normAutofit fontScale="92500" lnSpcReduction="20000"/>
          </a:bodyPr>
          <a:lstStyle/>
          <a:p>
            <a:r>
              <a:rPr lang="en-US" dirty="0" smtClean="0"/>
              <a:t>Certain management considerations must be taken into account during the various stages of soybean growth. </a:t>
            </a:r>
          </a:p>
          <a:p>
            <a:r>
              <a:rPr lang="en-US" dirty="0" smtClean="0"/>
              <a:t>Each stage has its own set of problems.</a:t>
            </a:r>
          </a:p>
          <a:p>
            <a:r>
              <a:rPr lang="en-US" dirty="0" smtClean="0"/>
              <a:t>Many insects, diseases, and disorders are problems during multiple soybean stages.</a:t>
            </a:r>
          </a:p>
          <a:p>
            <a:r>
              <a:rPr lang="en-US" dirty="0" smtClean="0"/>
              <a:t>This knowledge can help growers to be aware of the potential problems soybeans are facing during the growing season. </a:t>
            </a:r>
          </a:p>
          <a:p>
            <a:pPr>
              <a:buNone/>
            </a:pPr>
            <a:endParaRPr lang="en-US" dirty="0"/>
          </a:p>
        </p:txBody>
      </p:sp>
      <p:pic>
        <p:nvPicPr>
          <p:cNvPr id="9" name="Picture 2"/>
          <p:cNvPicPr>
            <a:picLocks noChangeAspect="1" noChangeArrowheads="1"/>
          </p:cNvPicPr>
          <p:nvPr/>
        </p:nvPicPr>
        <p:blipFill>
          <a:blip r:embed="rId3" cstate="print"/>
          <a:srcRect/>
          <a:stretch>
            <a:fillRect/>
          </a:stretch>
        </p:blipFill>
        <p:spPr bwMode="auto">
          <a:xfrm>
            <a:off x="4038600" y="5638800"/>
            <a:ext cx="1257300" cy="952500"/>
          </a:xfrm>
          <a:prstGeom prst="rect">
            <a:avLst/>
          </a:prstGeom>
          <a:noFill/>
          <a:ln w="25400">
            <a:noFill/>
            <a:miter lim="800000"/>
            <a:headEnd/>
            <a:tailEnd/>
          </a:ln>
        </p:spPr>
      </p:pic>
      <p:pic>
        <p:nvPicPr>
          <p:cNvPr id="10" name="Picture 3" descr="C:\Users\ajsisson\Desktop\ISUEO_WordmarkColor.bmp"/>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42071"/>
          <a:stretch/>
        </p:blipFill>
        <p:spPr bwMode="auto">
          <a:xfrm>
            <a:off x="381000" y="5955215"/>
            <a:ext cx="3511413" cy="5217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extbanner.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2600" y="5825547"/>
            <a:ext cx="3346946" cy="65145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soybean plant</a:t>
            </a:r>
            <a:endParaRPr lang="en-US" b="1" dirty="0"/>
          </a:p>
        </p:txBody>
      </p:sp>
      <p:sp>
        <p:nvSpPr>
          <p:cNvPr id="3" name="Content Placeholder 2"/>
          <p:cNvSpPr>
            <a:spLocks noGrp="1"/>
          </p:cNvSpPr>
          <p:nvPr>
            <p:ph idx="1"/>
          </p:nvPr>
        </p:nvSpPr>
        <p:spPr>
          <a:xfrm>
            <a:off x="457200" y="1600200"/>
            <a:ext cx="8305800" cy="4525963"/>
          </a:xfrm>
        </p:spPr>
        <p:txBody>
          <a:bodyPr/>
          <a:lstStyle/>
          <a:p>
            <a:r>
              <a:rPr lang="en-US" dirty="0" smtClean="0"/>
              <a:t>Domesticated about 4,500 years ago in China</a:t>
            </a:r>
          </a:p>
          <a:p>
            <a:r>
              <a:rPr lang="en-US" dirty="0" smtClean="0"/>
              <a:t>The U.S. grows the most soybeans in the world</a:t>
            </a:r>
          </a:p>
          <a:p>
            <a:r>
              <a:rPr lang="en-US" dirty="0" smtClean="0"/>
              <a:t>North central states grow majority of soybeans</a:t>
            </a:r>
          </a:p>
          <a:p>
            <a:r>
              <a:rPr lang="en-US" dirty="0" smtClean="0"/>
              <a:t>Nine different maturity groups: 00 (in the north) to IX (in the south)</a:t>
            </a:r>
          </a:p>
          <a:p>
            <a:r>
              <a:rPr lang="en-US" dirty="0" smtClean="0"/>
              <a:t>Group II and III grown in </a:t>
            </a:r>
            <a:r>
              <a:rPr lang="en-US" dirty="0" smtClean="0"/>
              <a:t>Nebraska</a:t>
            </a:r>
            <a:endParaRPr lang="en-US" dirty="0" smtClean="0"/>
          </a:p>
          <a:p>
            <a:r>
              <a:rPr lang="en-US" dirty="0" smtClean="0"/>
              <a:t>Symbiotic relationship exists between soybean and nitrogen fixing bacteria</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Soybean plant parts</a:t>
            </a:r>
            <a:endParaRPr lang="en-US" b="1" dirty="0"/>
          </a:p>
        </p:txBody>
      </p:sp>
      <p:sp>
        <p:nvSpPr>
          <p:cNvPr id="15" name="TextBox 14"/>
          <p:cNvSpPr txBox="1"/>
          <p:nvPr/>
        </p:nvSpPr>
        <p:spPr>
          <a:xfrm>
            <a:off x="3352800" y="1295400"/>
            <a:ext cx="5562600" cy="5078313"/>
          </a:xfrm>
          <a:prstGeom prst="rect">
            <a:avLst/>
          </a:prstGeom>
          <a:noFill/>
        </p:spPr>
        <p:txBody>
          <a:bodyPr wrap="square" rtlCol="0">
            <a:spAutoFit/>
          </a:bodyPr>
          <a:lstStyle/>
          <a:p>
            <a:r>
              <a:rPr lang="en-US" b="1" dirty="0" smtClean="0"/>
              <a:t>Trifoliate leaf- </a:t>
            </a:r>
            <a:r>
              <a:rPr lang="en-US" dirty="0" smtClean="0"/>
              <a:t>a compound leaf made of three leaflets </a:t>
            </a:r>
          </a:p>
          <a:p>
            <a:endParaRPr lang="en-US" dirty="0" smtClean="0"/>
          </a:p>
          <a:p>
            <a:r>
              <a:rPr lang="en-US" b="1" dirty="0" smtClean="0"/>
              <a:t>Petiole-</a:t>
            </a:r>
            <a:r>
              <a:rPr lang="en-US" dirty="0" smtClean="0"/>
              <a:t> connects the stem and leaf</a:t>
            </a:r>
            <a:endParaRPr lang="en-US" b="1" dirty="0" smtClean="0"/>
          </a:p>
          <a:p>
            <a:r>
              <a:rPr lang="en-US" b="1" dirty="0" smtClean="0"/>
              <a:t>Growing point-</a:t>
            </a:r>
            <a:r>
              <a:rPr lang="en-US" dirty="0" smtClean="0"/>
              <a:t> where active growth takes place</a:t>
            </a:r>
            <a:endParaRPr lang="en-US" b="1" dirty="0" smtClean="0"/>
          </a:p>
          <a:p>
            <a:r>
              <a:rPr lang="en-US" b="1" dirty="0" err="1" smtClean="0"/>
              <a:t>Axillary</a:t>
            </a:r>
            <a:r>
              <a:rPr lang="en-US" b="1" dirty="0" smtClean="0"/>
              <a:t> bud-</a:t>
            </a:r>
            <a:r>
              <a:rPr lang="en-US" dirty="0" smtClean="0"/>
              <a:t> bud found where petiole and stem meet</a:t>
            </a:r>
            <a:endParaRPr lang="en-US" b="1" dirty="0" smtClean="0"/>
          </a:p>
          <a:p>
            <a:endParaRPr lang="en-US" b="1" dirty="0" smtClean="0"/>
          </a:p>
          <a:p>
            <a:r>
              <a:rPr lang="en-US" b="1" dirty="0" err="1" smtClean="0"/>
              <a:t>Unifoliate</a:t>
            </a:r>
            <a:r>
              <a:rPr lang="en-US" b="1" dirty="0" smtClean="0"/>
              <a:t> leaf- </a:t>
            </a:r>
            <a:r>
              <a:rPr lang="en-US" dirty="0" smtClean="0"/>
              <a:t>single leaf, not compound</a:t>
            </a:r>
            <a:endParaRPr lang="en-US" b="1" dirty="0" smtClean="0"/>
          </a:p>
          <a:p>
            <a:endParaRPr lang="en-US" b="1" dirty="0" smtClean="0"/>
          </a:p>
          <a:p>
            <a:r>
              <a:rPr lang="en-US" b="1" dirty="0" smtClean="0"/>
              <a:t>Cotyledons-</a:t>
            </a:r>
            <a:r>
              <a:rPr lang="en-US" dirty="0" smtClean="0"/>
              <a:t> first leaves of newly emerging plant</a:t>
            </a:r>
            <a:endParaRPr lang="en-US" b="1" dirty="0" smtClean="0"/>
          </a:p>
          <a:p>
            <a:endParaRPr lang="en-US" b="1" dirty="0" smtClean="0"/>
          </a:p>
          <a:p>
            <a:r>
              <a:rPr lang="en-US" b="1" dirty="0" err="1" smtClean="0"/>
              <a:t>Hypocotyl</a:t>
            </a:r>
            <a:r>
              <a:rPr lang="en-US" b="1" dirty="0" smtClean="0"/>
              <a:t>-</a:t>
            </a:r>
            <a:r>
              <a:rPr lang="en-US" dirty="0" smtClean="0"/>
              <a:t> the seedling’s stem below the cotyledons</a:t>
            </a:r>
            <a:endParaRPr lang="en-US" b="1" dirty="0" smtClean="0"/>
          </a:p>
          <a:p>
            <a:r>
              <a:rPr lang="en-US" b="1" dirty="0" smtClean="0"/>
              <a:t>Branched tap root- </a:t>
            </a:r>
            <a:r>
              <a:rPr lang="en-US" dirty="0" smtClean="0"/>
              <a:t>main root of the plant</a:t>
            </a:r>
            <a:endParaRPr lang="en-US" b="1" dirty="0" smtClean="0"/>
          </a:p>
          <a:p>
            <a:r>
              <a:rPr lang="en-US" b="1" dirty="0" smtClean="0"/>
              <a:t>Lateral roots-</a:t>
            </a:r>
            <a:r>
              <a:rPr lang="en-US" dirty="0" smtClean="0"/>
              <a:t> roots growing laterally into the soil</a:t>
            </a:r>
            <a:endParaRPr lang="en-US" b="1" dirty="0" smtClean="0"/>
          </a:p>
          <a:p>
            <a:endParaRPr lang="en-US" b="1" dirty="0" smtClean="0"/>
          </a:p>
          <a:p>
            <a:endParaRPr lang="en-US" b="1" dirty="0" smtClean="0"/>
          </a:p>
          <a:p>
            <a:endParaRPr lang="en-US" b="1" dirty="0" smtClean="0"/>
          </a:p>
          <a:p>
            <a:r>
              <a:rPr lang="en-US" b="1" dirty="0" smtClean="0"/>
              <a:t>Nodules (enlarged)-</a:t>
            </a:r>
            <a:r>
              <a:rPr lang="en-US" dirty="0" smtClean="0"/>
              <a:t> where nitrogen fixing bacteria live </a:t>
            </a:r>
            <a:endParaRPr lang="en-US" b="1" dirty="0" smtClean="0"/>
          </a:p>
          <a:p>
            <a:endParaRPr lang="en-US" b="1" dirty="0" smtClean="0"/>
          </a:p>
        </p:txBody>
      </p:sp>
      <p:pic>
        <p:nvPicPr>
          <p:cNvPr id="2050" name="Picture 2" descr="C:\Users\ajsisson\Desktop\plant part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4487" y="1328738"/>
            <a:ext cx="3084513" cy="5224462"/>
          </a:xfrm>
          <a:prstGeom prst="rect">
            <a:avLst/>
          </a:prstGeom>
          <a:noFill/>
        </p:spPr>
      </p:pic>
      <p:cxnSp>
        <p:nvCxnSpPr>
          <p:cNvPr id="6" name="Straight Arrow Connector 5"/>
          <p:cNvCxnSpPr/>
          <p:nvPr/>
        </p:nvCxnSpPr>
        <p:spPr>
          <a:xfrm flipV="1">
            <a:off x="1219200" y="4800600"/>
            <a:ext cx="2133600" cy="685800"/>
          </a:xfrm>
          <a:prstGeom prst="straightConnector1">
            <a:avLst/>
          </a:prstGeom>
          <a:ln w="25400">
            <a:solidFill>
              <a:schemeClr val="bg1"/>
            </a:solidFill>
            <a:headEnd type="stealth"/>
            <a:tailEnd type="ova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971800" y="5867400"/>
            <a:ext cx="381000" cy="1588"/>
          </a:xfrm>
          <a:prstGeom prst="straightConnector1">
            <a:avLst/>
          </a:prstGeom>
          <a:ln w="25400">
            <a:solidFill>
              <a:schemeClr val="bg1"/>
            </a:solidFill>
            <a:headEnd type="stealth"/>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447800" y="4495800"/>
            <a:ext cx="1905000" cy="685800"/>
          </a:xfrm>
          <a:prstGeom prst="straightConnector1">
            <a:avLst/>
          </a:prstGeom>
          <a:ln w="25400">
            <a:solidFill>
              <a:schemeClr val="bg1"/>
            </a:solidFill>
            <a:headEnd type="stealth"/>
            <a:tailEnd type="ova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905000" y="4267200"/>
            <a:ext cx="1447800" cy="76200"/>
          </a:xfrm>
          <a:prstGeom prst="straightConnector1">
            <a:avLst/>
          </a:prstGeom>
          <a:ln w="25400">
            <a:solidFill>
              <a:schemeClr val="bg1"/>
            </a:solidFill>
            <a:headEnd type="stealth"/>
            <a:tailEnd type="ova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209800" y="3657600"/>
            <a:ext cx="1143000" cy="1588"/>
          </a:xfrm>
          <a:prstGeom prst="straightConnector1">
            <a:avLst/>
          </a:prstGeom>
          <a:ln w="25400">
            <a:solidFill>
              <a:schemeClr val="bg1"/>
            </a:solidFill>
            <a:headEnd type="stealth"/>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362200" y="3046412"/>
            <a:ext cx="990600" cy="77788"/>
          </a:xfrm>
          <a:prstGeom prst="straightConnector1">
            <a:avLst/>
          </a:prstGeom>
          <a:ln w="25400">
            <a:solidFill>
              <a:schemeClr val="bg1"/>
            </a:solidFill>
            <a:headEnd type="stealth"/>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362200" y="1524000"/>
            <a:ext cx="990600" cy="762000"/>
          </a:xfrm>
          <a:prstGeom prst="straightConnector1">
            <a:avLst/>
          </a:prstGeom>
          <a:ln w="25400">
            <a:solidFill>
              <a:schemeClr val="bg1"/>
            </a:solidFill>
            <a:headEnd type="stealth"/>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209800" y="1524000"/>
            <a:ext cx="1143000" cy="381000"/>
          </a:xfrm>
          <a:prstGeom prst="straightConnector1">
            <a:avLst/>
          </a:prstGeom>
          <a:ln w="25400">
            <a:solidFill>
              <a:schemeClr val="bg1"/>
            </a:solidFill>
            <a:headEnd type="stealth"/>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1676400" y="1524000"/>
            <a:ext cx="1676400" cy="685800"/>
          </a:xfrm>
          <a:prstGeom prst="straightConnector1">
            <a:avLst/>
          </a:prstGeom>
          <a:ln w="25400">
            <a:solidFill>
              <a:schemeClr val="bg1"/>
            </a:solidFill>
            <a:headEnd type="stealth"/>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2057400" y="2057400"/>
            <a:ext cx="1295400" cy="457200"/>
          </a:xfrm>
          <a:prstGeom prst="straightConnector1">
            <a:avLst/>
          </a:prstGeom>
          <a:ln w="25400">
            <a:solidFill>
              <a:schemeClr val="bg1"/>
            </a:solidFill>
            <a:headEnd type="stealth"/>
            <a:tailEnd type="ova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1905000" y="2286000"/>
            <a:ext cx="1447800" cy="533400"/>
          </a:xfrm>
          <a:prstGeom prst="straightConnector1">
            <a:avLst/>
          </a:prstGeom>
          <a:ln w="25400">
            <a:solidFill>
              <a:schemeClr val="bg1"/>
            </a:solidFill>
            <a:headEnd type="stealth"/>
            <a:tailEnd type="ova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1905000" y="2590800"/>
            <a:ext cx="1447800" cy="381000"/>
          </a:xfrm>
          <a:prstGeom prst="straightConnector1">
            <a:avLst/>
          </a:prstGeom>
          <a:ln w="25400">
            <a:solidFill>
              <a:schemeClr val="bg1"/>
            </a:solidFill>
            <a:headEnd type="stealth"/>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bwMode="auto">
          <a:xfrm>
            <a:off x="457200" y="1066800"/>
            <a:ext cx="8229600" cy="152400"/>
          </a:xfrm>
          <a:prstGeom prst="rect">
            <a:avLst/>
          </a:prstGeom>
          <a:solidFill>
            <a:srgbClr val="800000"/>
          </a:solidFill>
          <a:ln w="12700" cap="rnd" cmpd="sng" algn="ctr">
            <a:solidFill>
              <a:schemeClr val="tx1"/>
            </a:solidFill>
            <a:prstDash val="solid"/>
            <a:round/>
            <a:headEnd type="none" w="med" len="med"/>
            <a:tailEnd type="none" w="med" len="med"/>
          </a:ln>
          <a:effectLst/>
          <a:scene3d>
            <a:camera prst="orthographicFront">
              <a:rot lat="0" lon="0" rev="0"/>
            </a:camera>
            <a:lightRig rig="threePt" dir="t"/>
          </a:scene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Stress and crop yield loss</a:t>
            </a:r>
            <a:endParaRPr lang="en-US" b="1"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At each growth stage of soybean, certain aspects of management must be considered.</a:t>
            </a:r>
          </a:p>
          <a:p>
            <a:r>
              <a:rPr lang="en-US" dirty="0" smtClean="0"/>
              <a:t>Various problems are associated with each stage and can interfere with growth at that stage. </a:t>
            </a:r>
          </a:p>
          <a:p>
            <a:r>
              <a:rPr lang="en-US" dirty="0" smtClean="0"/>
              <a:t>Problems include adverse soil conditions, weeds, insects, diseases, and other disorders. </a:t>
            </a:r>
          </a:p>
          <a:p>
            <a:r>
              <a:rPr lang="en-US" dirty="0" smtClean="0"/>
              <a:t>Problems that occur early in the season may contribute to the yield loss experienced at the end of the season during harvest. </a:t>
            </a:r>
          </a:p>
          <a:p>
            <a:r>
              <a:rPr lang="en-US" dirty="0" smtClean="0"/>
              <a:t>We will examine various problems for the stages of soybean throughout the growing season.</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Growth staging</a:t>
            </a:r>
            <a:endParaRPr lang="en-US" b="1" dirty="0"/>
          </a:p>
        </p:txBody>
      </p:sp>
      <p:sp>
        <p:nvSpPr>
          <p:cNvPr id="3" name="Content Placeholder 2"/>
          <p:cNvSpPr>
            <a:spLocks noGrp="1"/>
          </p:cNvSpPr>
          <p:nvPr>
            <p:ph idx="1"/>
          </p:nvPr>
        </p:nvSpPr>
        <p:spPr/>
        <p:txBody>
          <a:bodyPr/>
          <a:lstStyle/>
          <a:p>
            <a:r>
              <a:rPr lang="en-US" sz="2400" dirty="0" smtClean="0"/>
              <a:t>Growth stages may overlap in a field.</a:t>
            </a:r>
          </a:p>
          <a:p>
            <a:r>
              <a:rPr lang="en-US" sz="2400" dirty="0" smtClean="0"/>
              <a:t>A growth stage for a field begins when at least 50 percent of the plants have reached or are beyond a certain stage.</a:t>
            </a:r>
          </a:p>
          <a:p>
            <a:r>
              <a:rPr lang="en-US" sz="2400" dirty="0" smtClean="0"/>
              <a:t>The Soybean Field Guide 2</a:t>
            </a:r>
            <a:r>
              <a:rPr lang="en-US" sz="2400" baseline="30000" dirty="0" smtClean="0"/>
              <a:t>nd</a:t>
            </a:r>
            <a:r>
              <a:rPr lang="en-US" sz="2400" dirty="0" smtClean="0"/>
              <a:t> Edition provides disease scouting information by growth stage.</a:t>
            </a:r>
          </a:p>
          <a:p>
            <a:endParaRPr lang="en-US" dirty="0" smtClean="0"/>
          </a:p>
        </p:txBody>
      </p:sp>
      <p:pic>
        <p:nvPicPr>
          <p:cNvPr id="3074" name="Picture 2" descr="C:\Users\ajsisson\Desktop\f1.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3886200"/>
            <a:ext cx="3919537" cy="2603500"/>
          </a:xfrm>
          <a:prstGeom prst="rect">
            <a:avLst/>
          </a:prstGeom>
          <a:noFill/>
        </p:spPr>
      </p:pic>
      <p:pic>
        <p:nvPicPr>
          <p:cNvPr id="3075" name="Picture 3" descr="C:\Users\ajsisson\Desktop\f2.t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3886200"/>
            <a:ext cx="3846512" cy="26035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Vegetative stages</a:t>
            </a:r>
            <a:endParaRPr lang="en-US" b="1" dirty="0"/>
          </a:p>
        </p:txBody>
      </p:sp>
      <p:sp>
        <p:nvSpPr>
          <p:cNvPr id="3" name="Content Placeholder 2"/>
          <p:cNvSpPr>
            <a:spLocks noGrp="1"/>
          </p:cNvSpPr>
          <p:nvPr>
            <p:ph idx="1"/>
          </p:nvPr>
        </p:nvSpPr>
        <p:spPr/>
        <p:txBody>
          <a:bodyPr>
            <a:normAutofit/>
          </a:bodyPr>
          <a:lstStyle/>
          <a:p>
            <a:pPr>
              <a:buFont typeface="Arial" charset="0"/>
              <a:buChar char="•"/>
            </a:pPr>
            <a:r>
              <a:rPr lang="en-US" dirty="0" smtClean="0">
                <a:latin typeface="Calibri" pitchFamily="34" charset="0"/>
                <a:cs typeface="Calibri" pitchFamily="34" charset="0"/>
              </a:rPr>
              <a:t>Vegetative Stages</a:t>
            </a:r>
          </a:p>
          <a:p>
            <a:pPr>
              <a:buNone/>
            </a:pPr>
            <a:r>
              <a:rPr lang="en-US" dirty="0" smtClean="0">
                <a:latin typeface="Calibri" pitchFamily="34" charset="0"/>
                <a:cs typeface="Calibri" pitchFamily="34" charset="0"/>
              </a:rPr>
              <a:t>     - VE: Emergence </a:t>
            </a:r>
          </a:p>
          <a:p>
            <a:pPr>
              <a:buNone/>
            </a:pPr>
            <a:r>
              <a:rPr lang="en-US" dirty="0" smtClean="0">
                <a:latin typeface="Calibri" pitchFamily="34" charset="0"/>
                <a:cs typeface="Calibri" pitchFamily="34" charset="0"/>
              </a:rPr>
              <a:t>     - VC: Unrolled </a:t>
            </a:r>
            <a:r>
              <a:rPr lang="en-US" dirty="0" err="1" smtClean="0">
                <a:latin typeface="Calibri" pitchFamily="34" charset="0"/>
                <a:cs typeface="Calibri" pitchFamily="34" charset="0"/>
              </a:rPr>
              <a:t>unifoliate</a:t>
            </a:r>
            <a:r>
              <a:rPr lang="en-US" dirty="0" smtClean="0">
                <a:latin typeface="Calibri" pitchFamily="34" charset="0"/>
                <a:cs typeface="Calibri" pitchFamily="34" charset="0"/>
              </a:rPr>
              <a:t> leaves</a:t>
            </a:r>
          </a:p>
          <a:p>
            <a:pPr>
              <a:buNone/>
            </a:pPr>
            <a:r>
              <a:rPr lang="en-US" dirty="0" smtClean="0">
                <a:latin typeface="Calibri" pitchFamily="34" charset="0"/>
                <a:cs typeface="Calibri" pitchFamily="34" charset="0"/>
              </a:rPr>
              <a:t>     - V1: First unrolled trifoliate leaf</a:t>
            </a:r>
          </a:p>
          <a:p>
            <a:pPr>
              <a:buNone/>
            </a:pPr>
            <a:r>
              <a:rPr lang="en-US" dirty="0" smtClean="0">
                <a:latin typeface="Calibri" pitchFamily="34" charset="0"/>
                <a:cs typeface="Calibri" pitchFamily="34" charset="0"/>
              </a:rPr>
              <a:t>     - V2: Second unrolled trifoliate leaf</a:t>
            </a:r>
          </a:p>
          <a:p>
            <a:pPr>
              <a:buNone/>
            </a:pPr>
            <a:r>
              <a:rPr lang="en-US" dirty="0" smtClean="0">
                <a:latin typeface="Calibri" pitchFamily="34" charset="0"/>
                <a:cs typeface="Calibri" pitchFamily="34" charset="0"/>
              </a:rPr>
              <a:t>     - V(n): Each successive unrolled trifoliate leaf</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Vegetative stages VE-V1</a:t>
            </a:r>
            <a:endParaRPr lang="en-US" b="1" dirty="0"/>
          </a:p>
        </p:txBody>
      </p:sp>
      <p:sp>
        <p:nvSpPr>
          <p:cNvPr id="3" name="Content Placeholder 2"/>
          <p:cNvSpPr>
            <a:spLocks noGrp="1"/>
          </p:cNvSpPr>
          <p:nvPr>
            <p:ph idx="1"/>
          </p:nvPr>
        </p:nvSpPr>
        <p:spPr>
          <a:xfrm>
            <a:off x="457200" y="1600200"/>
            <a:ext cx="8382000" cy="4525963"/>
          </a:xfrm>
        </p:spPr>
        <p:txBody>
          <a:bodyPr>
            <a:normAutofit/>
          </a:bodyPr>
          <a:lstStyle/>
          <a:p>
            <a:r>
              <a:rPr lang="en-US" dirty="0" smtClean="0"/>
              <a:t>VE: emergence (7-14 days after planting)</a:t>
            </a:r>
          </a:p>
          <a:p>
            <a:r>
              <a:rPr lang="en-US" dirty="0" smtClean="0"/>
              <a:t>VC: </a:t>
            </a:r>
            <a:r>
              <a:rPr lang="en-US" dirty="0" err="1" smtClean="0"/>
              <a:t>unifoliate</a:t>
            </a:r>
            <a:r>
              <a:rPr lang="en-US" dirty="0" smtClean="0"/>
              <a:t> leaves unroll</a:t>
            </a:r>
          </a:p>
          <a:p>
            <a:r>
              <a:rPr lang="en-US" dirty="0" smtClean="0"/>
              <a:t>V1: 1</a:t>
            </a:r>
            <a:r>
              <a:rPr lang="en-US" baseline="30000" dirty="0" smtClean="0"/>
              <a:t>st</a:t>
            </a:r>
            <a:r>
              <a:rPr lang="en-US" dirty="0" smtClean="0"/>
              <a:t> trifoliate leaf unrolls (7-10 days after VE)</a:t>
            </a:r>
          </a:p>
        </p:txBody>
      </p:sp>
      <p:sp>
        <p:nvSpPr>
          <p:cNvPr id="6" name="TextBox 5"/>
          <p:cNvSpPr txBox="1"/>
          <p:nvPr/>
        </p:nvSpPr>
        <p:spPr>
          <a:xfrm>
            <a:off x="1295400" y="6096000"/>
            <a:ext cx="685800" cy="523220"/>
          </a:xfrm>
          <a:prstGeom prst="rect">
            <a:avLst/>
          </a:prstGeom>
          <a:noFill/>
        </p:spPr>
        <p:txBody>
          <a:bodyPr wrap="square" rtlCol="0">
            <a:spAutoFit/>
          </a:bodyPr>
          <a:lstStyle/>
          <a:p>
            <a:r>
              <a:rPr lang="en-US" sz="2800" b="1" dirty="0" smtClean="0"/>
              <a:t>VE</a:t>
            </a:r>
            <a:endParaRPr lang="en-US" sz="2800" b="1" dirty="0"/>
          </a:p>
        </p:txBody>
      </p:sp>
      <p:sp>
        <p:nvSpPr>
          <p:cNvPr id="7" name="TextBox 6"/>
          <p:cNvSpPr txBox="1"/>
          <p:nvPr/>
        </p:nvSpPr>
        <p:spPr>
          <a:xfrm>
            <a:off x="2667000" y="6096000"/>
            <a:ext cx="685800" cy="523220"/>
          </a:xfrm>
          <a:prstGeom prst="rect">
            <a:avLst/>
          </a:prstGeom>
          <a:noFill/>
        </p:spPr>
        <p:txBody>
          <a:bodyPr wrap="square" rtlCol="0">
            <a:spAutoFit/>
          </a:bodyPr>
          <a:lstStyle/>
          <a:p>
            <a:r>
              <a:rPr lang="en-US" sz="2800" b="1" dirty="0" smtClean="0"/>
              <a:t>VC</a:t>
            </a:r>
            <a:endParaRPr lang="en-US" sz="2800" b="1" dirty="0"/>
          </a:p>
        </p:txBody>
      </p:sp>
      <p:sp>
        <p:nvSpPr>
          <p:cNvPr id="8" name="TextBox 7"/>
          <p:cNvSpPr txBox="1"/>
          <p:nvPr/>
        </p:nvSpPr>
        <p:spPr>
          <a:xfrm>
            <a:off x="7086600" y="6096000"/>
            <a:ext cx="609600" cy="523220"/>
          </a:xfrm>
          <a:prstGeom prst="rect">
            <a:avLst/>
          </a:prstGeom>
          <a:noFill/>
        </p:spPr>
        <p:txBody>
          <a:bodyPr wrap="square" rtlCol="0">
            <a:spAutoFit/>
          </a:bodyPr>
          <a:lstStyle/>
          <a:p>
            <a:r>
              <a:rPr lang="en-US" sz="2800" b="1" dirty="0" smtClean="0"/>
              <a:t>V1</a:t>
            </a:r>
            <a:endParaRPr lang="en-US" sz="2800" b="1" dirty="0"/>
          </a:p>
        </p:txBody>
      </p:sp>
      <p:pic>
        <p:nvPicPr>
          <p:cNvPr id="1028" name="Picture 4" descr="C:\Users\ajsisson\Desktop\Picture2.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6013" y="3648075"/>
            <a:ext cx="2541587" cy="2371725"/>
          </a:xfrm>
          <a:prstGeom prst="rect">
            <a:avLst/>
          </a:prstGeom>
          <a:noFill/>
          <a:ln>
            <a:solidFill>
              <a:schemeClr val="tx1"/>
            </a:solidFill>
          </a:ln>
        </p:spPr>
      </p:pic>
      <p:pic>
        <p:nvPicPr>
          <p:cNvPr id="1029" name="Picture 5" descr="C:\Users\ajsisson\Desktop\Picture1.t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2400" y="3648075"/>
            <a:ext cx="4022725" cy="2371725"/>
          </a:xfrm>
          <a:prstGeom prst="rect">
            <a:avLst/>
          </a:prstGeom>
          <a:noFill/>
          <a:ln>
            <a:solidFill>
              <a:schemeClr val="tx1"/>
            </a:solidFill>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68362"/>
          </a:xfrm>
        </p:spPr>
        <p:txBody>
          <a:bodyPr/>
          <a:lstStyle/>
          <a:p>
            <a:r>
              <a:rPr lang="en-US" b="1" dirty="0" smtClean="0"/>
              <a:t>Vegetative stages VE-V1</a:t>
            </a:r>
            <a:endParaRPr lang="en-US" b="1" dirty="0"/>
          </a:p>
        </p:txBody>
      </p:sp>
      <p:sp>
        <p:nvSpPr>
          <p:cNvPr id="3" name="Content Placeholder 2"/>
          <p:cNvSpPr>
            <a:spLocks noGrp="1"/>
          </p:cNvSpPr>
          <p:nvPr>
            <p:ph idx="1"/>
          </p:nvPr>
        </p:nvSpPr>
        <p:spPr>
          <a:xfrm>
            <a:off x="457200" y="1371600"/>
            <a:ext cx="8382000" cy="4525963"/>
          </a:xfrm>
        </p:spPr>
        <p:txBody>
          <a:bodyPr>
            <a:normAutofit/>
          </a:bodyPr>
          <a:lstStyle/>
          <a:p>
            <a:r>
              <a:rPr lang="en-US" dirty="0" smtClean="0"/>
              <a:t>Problems to watch for:</a:t>
            </a:r>
          </a:p>
          <a:p>
            <a:pPr lvl="1"/>
            <a:r>
              <a:rPr lang="en-US" sz="2000" dirty="0" smtClean="0"/>
              <a:t>Soil temperature, crusting</a:t>
            </a:r>
          </a:p>
          <a:p>
            <a:pPr lvl="1"/>
            <a:r>
              <a:rPr lang="en-US" sz="2000" dirty="0" smtClean="0"/>
              <a:t>Flooding, frost, hail</a:t>
            </a:r>
          </a:p>
          <a:p>
            <a:pPr lvl="1"/>
            <a:r>
              <a:rPr lang="en-US" sz="2000" dirty="0" smtClean="0"/>
              <a:t>Bean leaf beetle feeding</a:t>
            </a:r>
          </a:p>
          <a:p>
            <a:pPr lvl="1"/>
            <a:r>
              <a:rPr lang="en-US" sz="2000" dirty="0" smtClean="0"/>
              <a:t>Pythium root rot, Phytophthora root and stem rot</a:t>
            </a:r>
          </a:p>
          <a:p>
            <a:pPr lvl="1"/>
            <a:r>
              <a:rPr lang="en-US" sz="2000" dirty="0" smtClean="0"/>
              <a:t>Common early season pathogens like </a:t>
            </a:r>
            <a:r>
              <a:rPr lang="en-US" sz="2000" dirty="0" err="1" smtClean="0"/>
              <a:t>Fusarium</a:t>
            </a:r>
            <a:r>
              <a:rPr lang="en-US" sz="2000" dirty="0" smtClean="0"/>
              <a:t>, </a:t>
            </a:r>
            <a:r>
              <a:rPr lang="en-US" sz="2000" dirty="0" err="1" smtClean="0"/>
              <a:t>Rhizoctonia</a:t>
            </a:r>
            <a:r>
              <a:rPr lang="en-US" sz="2000" dirty="0" smtClean="0"/>
              <a:t>, </a:t>
            </a:r>
            <a:r>
              <a:rPr lang="en-US" sz="2000" dirty="0" err="1" smtClean="0"/>
              <a:t>Phomopsis</a:t>
            </a:r>
            <a:r>
              <a:rPr lang="en-US" sz="2000" dirty="0" smtClean="0"/>
              <a:t>, and a few other early season root “rots”</a:t>
            </a:r>
          </a:p>
          <a:p>
            <a:pPr lvl="1"/>
            <a:r>
              <a:rPr lang="en-US" sz="2000" dirty="0" smtClean="0"/>
              <a:t>Weed competition</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48959" y="4495800"/>
            <a:ext cx="2942041" cy="2209800"/>
          </a:xfrm>
          <a:prstGeom prst="rect">
            <a:avLst/>
          </a:prstGeom>
          <a:noFill/>
          <a:ln w="9525">
            <a:solidFill>
              <a:schemeClr val="tx1"/>
            </a:solidFill>
            <a:miter lim="800000"/>
            <a:headEnd/>
            <a:tailEnd/>
          </a:ln>
          <a:effectLst/>
        </p:spPr>
      </p:pic>
      <p:pic>
        <p:nvPicPr>
          <p:cNvPr id="4"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84699" y="4495800"/>
            <a:ext cx="3263479" cy="220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1267</TotalTime>
  <Words>3570</Words>
  <Application>Microsoft Macintosh PowerPoint</Application>
  <PresentationFormat>On-screen Show (4:3)</PresentationFormat>
  <Paragraphs>285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Soybean Growth and Development</vt:lpstr>
      <vt:lpstr>Outline</vt:lpstr>
      <vt:lpstr>The soybean plant</vt:lpstr>
      <vt:lpstr>Soybean plant parts</vt:lpstr>
      <vt:lpstr>Stress and crop yield loss</vt:lpstr>
      <vt:lpstr>Growth staging</vt:lpstr>
      <vt:lpstr>Vegetative stages</vt:lpstr>
      <vt:lpstr>Vegetative stages VE-V1</vt:lpstr>
      <vt:lpstr>Vegetative stages VE-V1</vt:lpstr>
      <vt:lpstr>Vegetative stage V2</vt:lpstr>
      <vt:lpstr>Vegetative stage V(n)</vt:lpstr>
      <vt:lpstr>Reproductive stages</vt:lpstr>
      <vt:lpstr>Reproductive stages: R1 &amp; R2 Beginning and full bloom</vt:lpstr>
      <vt:lpstr>Reproductive stages: R1 &amp; R2 Beginning and full bloom</vt:lpstr>
      <vt:lpstr>Reproductive stage: R3 &amp; R4  Beginning and full pod</vt:lpstr>
      <vt:lpstr>Reproductive stage: R3 &amp; R4  Beginning and full pod</vt:lpstr>
      <vt:lpstr>Reproductive stage: R5 &amp; R6  Beginning and full seed</vt:lpstr>
      <vt:lpstr>Reproductive stage: R5 &amp; R6  Beginning and full seed</vt:lpstr>
      <vt:lpstr>Reproductive stage: R7 &amp; R8  Beginning and full maturity</vt:lpstr>
      <vt:lpstr>Reproductive stage: R7 &amp; R8  Beginning and full maturity</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Soybean Growth and Development</dc:title>
  <dc:creator>Adam Sisson</dc:creator>
  <cp:lastModifiedBy>Brandy VanDeWalle</cp:lastModifiedBy>
  <cp:revision>174</cp:revision>
  <dcterms:created xsi:type="dcterms:W3CDTF">2010-07-29T20:52:58Z</dcterms:created>
  <dcterms:modified xsi:type="dcterms:W3CDTF">2014-05-21T02:59:53Z</dcterms:modified>
</cp:coreProperties>
</file>