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16"/>
  </p:notesMasterIdLst>
  <p:handoutMasterIdLst>
    <p:handoutMasterId r:id="rId17"/>
  </p:handoutMasterIdLst>
  <p:sldIdLst>
    <p:sldId id="257" r:id="rId2"/>
    <p:sldId id="258" r:id="rId3"/>
    <p:sldId id="273" r:id="rId4"/>
    <p:sldId id="283" r:id="rId5"/>
    <p:sldId id="279" r:id="rId6"/>
    <p:sldId id="302" r:id="rId7"/>
    <p:sldId id="286" r:id="rId8"/>
    <p:sldId id="309" r:id="rId9"/>
    <p:sldId id="311" r:id="rId10"/>
    <p:sldId id="310" r:id="rId11"/>
    <p:sldId id="280" r:id="rId12"/>
    <p:sldId id="306" r:id="rId13"/>
    <p:sldId id="305" r:id="rId14"/>
    <p:sldId id="271" r:id="rId1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clrMru>
    <a:srgbClr val="CCFF66"/>
    <a:srgbClr val="BB0004"/>
    <a:srgbClr val="293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867" autoAdjust="0"/>
  </p:normalViewPr>
  <p:slideViewPr>
    <p:cSldViewPr snapToGrid="0" snapToObjects="1">
      <p:cViewPr>
        <p:scale>
          <a:sx n="95" d="100"/>
          <a:sy n="95" d="100"/>
        </p:scale>
        <p:origin x="-1312"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7FDF43-6E15-7045-8078-2DFECF6BF596}" type="datetimeFigureOut">
              <a:rPr lang="en-US" smtClean="0"/>
              <a:t>6/15/17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9A0697-6459-584A-B8E6-65D2BA32A3DD}" type="slidenum">
              <a:rPr lang="en-US" smtClean="0"/>
              <a:t>‹#›</a:t>
            </a:fld>
            <a:endParaRPr lang="en-US"/>
          </a:p>
        </p:txBody>
      </p:sp>
    </p:spTree>
    <p:extLst>
      <p:ext uri="{BB962C8B-B14F-4D97-AF65-F5344CB8AC3E}">
        <p14:creationId xmlns:p14="http://schemas.microsoft.com/office/powerpoint/2010/main" val="1557019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70208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ropwatch.unl.edu/Agricultural_Water_Management_Guide/index.html" TargetMode="External"/><Relationship Id="rId4" Type="http://schemas.openxmlformats.org/officeDocument/2006/relationships/hyperlink" Target="http://extensionpublications.unl.edu/assets/pdf/ec776.pdf"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r>
              <a:rPr lang="en-US" sz="1200" b="0" i="1" u="none" strike="noStrike" kern="1200" cap="none" dirty="0" smtClean="0">
                <a:solidFill>
                  <a:schemeClr val="dk1"/>
                </a:solidFill>
                <a:effectLst/>
                <a:latin typeface="Calibri"/>
                <a:ea typeface="Calibri"/>
                <a:cs typeface="Calibri"/>
                <a:sym typeface="Calibri"/>
              </a:rPr>
              <a:t>In a moment, I will reveal a word or phrase. Upon seeing this word, write down everything you know about it! Capture your thoughts in your science journal. </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Reveal the word “Center Pivot”. Allow students 1-2 minutes to write what they know or have experienced with center pivots. Once students are finished writing, ask students to share a few thoughts they captured.</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cap="none" dirty="0" smtClean="0">
                <a:solidFill>
                  <a:schemeClr val="dk1"/>
                </a:solidFill>
                <a:effectLst/>
                <a:latin typeface="Calibri"/>
                <a:ea typeface="Calibri"/>
                <a:cs typeface="Calibri"/>
                <a:sym typeface="Calibri"/>
              </a:rPr>
              <a:t>A local farmer is interested in learning more about subsurface drip irrigation! The farmer asked you to provide information about how the system operates and the steps to install the system. </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Create a flow chart to explain the installation process and a one-paragraph summary of how the system works.</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Capture this information in your science notebook. </a:t>
            </a:r>
            <a:endParaRPr lang="en-US"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041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129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Ask each student to select two to four cards from the advantage/disadvantage group. Each student will research and investigate the advantage or disadvantage they selected in further detail. Students will share what they learned with a visual presentation, such as a PowerPoint slide, poster, or </a:t>
            </a:r>
            <a:r>
              <a:rPr lang="en-US" sz="1200" b="0" i="0" u="none" strike="noStrike" kern="1200" cap="none" dirty="0" err="1" smtClean="0">
                <a:solidFill>
                  <a:schemeClr val="dk1"/>
                </a:solidFill>
                <a:effectLst/>
                <a:latin typeface="Calibri"/>
                <a:ea typeface="Calibri"/>
                <a:cs typeface="Calibri"/>
                <a:sym typeface="Calibri"/>
              </a:rPr>
              <a:t>infographic</a:t>
            </a:r>
            <a:r>
              <a:rPr lang="en-US" sz="1200" b="0" i="0" u="none" strike="noStrike" kern="1200" cap="none" dirty="0" smtClean="0">
                <a:solidFill>
                  <a:schemeClr val="dk1"/>
                </a:solidFill>
                <a:effectLst/>
                <a:latin typeface="Calibri"/>
                <a:ea typeface="Calibri"/>
                <a:cs typeface="Calibri"/>
                <a:sym typeface="Calibri"/>
              </a:rPr>
              <a:t> that will be displayed as a gallery for others to view. Encourage students to utilize the </a:t>
            </a:r>
            <a:r>
              <a:rPr lang="en-US" sz="1200" b="0" i="0" u="sng" strike="noStrike" kern="1200" cap="none" dirty="0" smtClean="0">
                <a:solidFill>
                  <a:schemeClr val="dk1"/>
                </a:solidFill>
                <a:effectLst/>
                <a:latin typeface="Calibri"/>
                <a:ea typeface="Calibri"/>
                <a:cs typeface="Calibri"/>
                <a:sym typeface="Calibri"/>
                <a:hlinkClick r:id="rId3"/>
              </a:rPr>
              <a:t>Agricultural Water Management Guide</a:t>
            </a:r>
            <a:r>
              <a:rPr lang="en-US" sz="1200" b="0" i="0" u="none" strike="noStrike" kern="1200" cap="none" dirty="0" smtClean="0">
                <a:solidFill>
                  <a:schemeClr val="dk1"/>
                </a:solidFill>
                <a:effectLst/>
                <a:latin typeface="Calibri"/>
                <a:ea typeface="Calibri"/>
                <a:cs typeface="Calibri"/>
                <a:sym typeface="Calibri"/>
              </a:rPr>
              <a:t> and this </a:t>
            </a:r>
            <a:r>
              <a:rPr lang="en-US" sz="1200" b="0" i="0" u="sng" strike="noStrike" kern="1200" cap="none" dirty="0" smtClean="0">
                <a:solidFill>
                  <a:schemeClr val="dk1"/>
                </a:solidFill>
                <a:effectLst/>
                <a:latin typeface="Calibri"/>
                <a:ea typeface="Calibri"/>
                <a:cs typeface="Calibri"/>
                <a:sym typeface="Calibri"/>
                <a:hlinkClick r:id="rId4"/>
              </a:rPr>
              <a:t>Nebraska Extension WebGuide</a:t>
            </a:r>
            <a:r>
              <a:rPr lang="en-US" sz="1200" b="0" i="0" u="none" strike="noStrike" kern="1200" cap="none" dirty="0" smtClean="0">
                <a:solidFill>
                  <a:schemeClr val="dk1"/>
                </a:solidFill>
                <a:effectLst/>
                <a:latin typeface="Calibri"/>
                <a:ea typeface="Calibri"/>
                <a:cs typeface="Calibri"/>
                <a:sym typeface="Calibri"/>
              </a:rPr>
              <a:t> to conduct their research.</a:t>
            </a:r>
          </a:p>
          <a:p>
            <a:r>
              <a:rPr lang="en-US" sz="1200" b="0" i="0" u="none" strike="noStrike" kern="1200" cap="none" dirty="0" smtClean="0">
                <a:solidFill>
                  <a:schemeClr val="dk1"/>
                </a:solidFill>
                <a:effectLst/>
                <a:latin typeface="Calibri"/>
                <a:ea typeface="Calibri"/>
                <a:cs typeface="Calibri"/>
                <a:sym typeface="Calibri"/>
              </a:rPr>
              <a:t> </a:t>
            </a:r>
          </a:p>
          <a:p>
            <a:r>
              <a:rPr lang="en-US" sz="1200" b="0" i="0" u="none" strike="noStrike" kern="1200" cap="none" dirty="0" smtClean="0">
                <a:solidFill>
                  <a:schemeClr val="dk1"/>
                </a:solidFill>
                <a:effectLst/>
                <a:latin typeface="Calibri"/>
                <a:ea typeface="Calibri"/>
                <a:cs typeface="Calibri"/>
                <a:sym typeface="Calibri"/>
              </a:rPr>
              <a:t>Allow students 15 minutes to read and create a visual to share their information. Place these visuals around the room and have students gallery walk to learn more about the advantages and disadvantages of subsurface drip irrigation. </a:t>
            </a:r>
          </a:p>
          <a:p>
            <a:endParaRPr lang="en-US" dirty="0" smtClean="0"/>
          </a:p>
          <a:p>
            <a:r>
              <a:rPr lang="en-US" sz="1200" b="0" i="0" u="none" strike="noStrike" kern="1200" cap="none" dirty="0" smtClean="0">
                <a:solidFill>
                  <a:schemeClr val="dk1"/>
                </a:solidFill>
                <a:effectLst/>
                <a:latin typeface="Calibri"/>
                <a:ea typeface="Calibri"/>
                <a:cs typeface="Calibri"/>
                <a:sym typeface="Calibri"/>
              </a:rPr>
              <a:t>As students gallery walk, instruct them to capture important information about each advantage/disadvantage and write any questions they have that needs clarified. </a:t>
            </a:r>
          </a:p>
          <a:p>
            <a:r>
              <a:rPr lang="en-US" sz="1200" b="0" i="0" u="none" strike="noStrike" kern="1200" cap="none" dirty="0" smtClean="0">
                <a:solidFill>
                  <a:schemeClr val="dk1"/>
                </a:solidFill>
                <a:effectLst/>
                <a:latin typeface="Calibri"/>
                <a:ea typeface="Calibri"/>
                <a:cs typeface="Calibri"/>
                <a:sym typeface="Calibri"/>
              </a:rPr>
              <a:t> </a:t>
            </a:r>
          </a:p>
          <a:p>
            <a:r>
              <a:rPr lang="en-US" sz="1200" b="0" i="0" u="none" strike="noStrike" kern="1200" cap="none" dirty="0" smtClean="0">
                <a:solidFill>
                  <a:schemeClr val="dk1"/>
                </a:solidFill>
                <a:effectLst/>
                <a:latin typeface="Calibri"/>
                <a:ea typeface="Calibri"/>
                <a:cs typeface="Calibri"/>
                <a:sym typeface="Calibri"/>
              </a:rPr>
              <a:t>Lead a discussion about what students learned from the gallery walk and what questions need clarified.</a:t>
            </a:r>
          </a:p>
          <a:p>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Would you recommend</a:t>
            </a:r>
            <a:r>
              <a:rPr lang="en-US" sz="1200" b="0" i="0" u="none" strike="noStrike" kern="1200" cap="none" baseline="0" dirty="0" smtClean="0">
                <a:solidFill>
                  <a:schemeClr val="dk1"/>
                </a:solidFill>
                <a:effectLst/>
                <a:latin typeface="Calibri"/>
                <a:ea typeface="Calibri"/>
                <a:cs typeface="Calibri"/>
                <a:sym typeface="Calibri"/>
              </a:rPr>
              <a:t> a farmer install a subsurface irrigation system? (over center pivot and conventional furrow systems?) Why?</a:t>
            </a:r>
            <a:endParaRPr lang="en-US"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2338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 name="Shape 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Revisit the KWL chart from the beginning of the lesson. Provide students with 2-3 minutes to complete the “Learned” column of this chart. Ask students to share with a partner two things they learned during this lesson. </a:t>
            </a:r>
          </a:p>
          <a:p>
            <a:pPr lvl="0"/>
            <a:endParaRPr lang="en-US" sz="1200" b="0" i="0" u="none" strike="noStrike" kern="1200" cap="none" dirty="0" smtClean="0">
              <a:solidFill>
                <a:schemeClr val="dk1"/>
              </a:solidFill>
              <a:effectLst/>
              <a:latin typeface="Calibri"/>
              <a:ea typeface="Calibri"/>
              <a:cs typeface="Calibri"/>
              <a:sym typeface="Calibri"/>
            </a:endParaRPr>
          </a:p>
        </p:txBody>
      </p:sp>
      <p:sp>
        <p:nvSpPr>
          <p:cNvPr id="48" name="Shape 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 name="Shape 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r>
              <a:rPr lang="en-US" sz="1200" b="0" i="1" u="none" strike="noStrike" kern="1200" cap="none" dirty="0" smtClean="0">
                <a:solidFill>
                  <a:schemeClr val="dk1"/>
                </a:solidFill>
                <a:effectLst/>
                <a:latin typeface="Calibri"/>
                <a:ea typeface="Calibri"/>
                <a:cs typeface="Calibri"/>
                <a:sym typeface="Calibri"/>
              </a:rPr>
              <a:t>Today we’ll be exploring a type of irrigation system called subsurface drip irrigation. Before we get started, let’s take a few moments to create a KWL chart with three vertical columns. The column on the left should be labeled “What I Know”, the middle column labeled “Want to Know”, and the column on the right labeled “Learned”.  </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Take the next two minutes to fill out the first two columns – the “What I Know” and “Want to Know” about subsurface drip irrigation.</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Ask students to share one idea they listed for the “Know” and “Want to Know” columns. Capture this information on a KWL chart in the front of the class.</a:t>
            </a:r>
          </a:p>
          <a:p>
            <a:pPr lvl="0"/>
            <a:endParaRPr lang="en-US" sz="1200" b="0" i="0" u="none" strike="noStrike" kern="1200" cap="none" dirty="0" smtClean="0">
              <a:solidFill>
                <a:schemeClr val="dk1"/>
              </a:solidFill>
              <a:effectLst/>
              <a:latin typeface="Calibri"/>
              <a:ea typeface="Calibri"/>
              <a:cs typeface="Calibri"/>
              <a:sym typeface="Calibri"/>
            </a:endParaRPr>
          </a:p>
        </p:txBody>
      </p:sp>
      <p:sp>
        <p:nvSpPr>
          <p:cNvPr id="48" name="Shape 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Direct students to search the room for note cards with key terms and definitions. Instruct students to work together to match the terms and definitions. </a:t>
            </a:r>
          </a:p>
          <a:p>
            <a:r>
              <a:rPr lang="en-US" sz="1200" b="0" i="0" u="none" strike="noStrike" kern="1200" cap="none" dirty="0" smtClean="0">
                <a:solidFill>
                  <a:schemeClr val="dk1"/>
                </a:solidFill>
                <a:effectLst/>
                <a:latin typeface="Calibri"/>
                <a:ea typeface="Calibri"/>
                <a:cs typeface="Calibri"/>
                <a:sym typeface="Calibri"/>
              </a:rPr>
              <a:t>Have students read aloud the matching terms and definitions.</a:t>
            </a: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sz="1200" b="0" i="1" u="none" strike="noStrike" kern="1200" cap="none" dirty="0" smtClean="0">
              <a:solidFill>
                <a:schemeClr val="dk1"/>
              </a:solidFill>
              <a:effectLst/>
              <a:latin typeface="Calibri"/>
              <a:ea typeface="Calibri"/>
              <a:cs typeface="Calibri"/>
              <a:sym typeface="Calibri"/>
            </a:endParaRP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1" u="none" strike="noStrike" kern="1200" cap="none" dirty="0" smtClean="0">
                <a:solidFill>
                  <a:schemeClr val="dk1"/>
                </a:solidFill>
                <a:effectLst/>
                <a:latin typeface="Calibri"/>
                <a:ea typeface="Calibri"/>
                <a:cs typeface="Calibri"/>
                <a:sym typeface="Calibri"/>
              </a:rPr>
              <a:t>Capture </a:t>
            </a:r>
            <a:r>
              <a:rPr lang="en-US" sz="1200" b="0" i="1" u="none" strike="noStrike" kern="1200" cap="none" dirty="0" smtClean="0">
                <a:solidFill>
                  <a:schemeClr val="dk1"/>
                </a:solidFill>
                <a:effectLst/>
                <a:latin typeface="Calibri"/>
                <a:ea typeface="Calibri"/>
                <a:cs typeface="Calibri"/>
                <a:sym typeface="Calibri"/>
              </a:rPr>
              <a:t>these definitions in your science notebooks: </a:t>
            </a:r>
            <a:endParaRPr lang="en-US"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8715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1" u="none" strike="noStrike" kern="1200" cap="none" dirty="0" smtClean="0">
                <a:solidFill>
                  <a:schemeClr val="dk1"/>
                </a:solidFill>
                <a:effectLst/>
                <a:latin typeface="Calibri"/>
                <a:ea typeface="Calibri"/>
                <a:cs typeface="Calibri"/>
                <a:sym typeface="Calibri"/>
              </a:rPr>
              <a:t>The concept of subsurface drip irrigation systems is that the irrigation system is entirely underground. It targets the roots of the crop rather than the entire land area the crops cover to increase water efficiency. Water is applied to plants at a very low rate of application. </a:t>
            </a:r>
            <a:endParaRPr lang="en-US" sz="1200" b="0" i="0" u="none" strike="noStrike" kern="1200" cap="none" dirty="0" smtClean="0">
              <a:solidFill>
                <a:schemeClr val="dk1"/>
              </a:solidFill>
              <a:effectLst/>
              <a:latin typeface="Calibri"/>
              <a:ea typeface="Calibri"/>
              <a:cs typeface="Calibri"/>
              <a:sym typeface="Calibri"/>
            </a:endParaRP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dirty="0" smtClean="0"/>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1" u="none" strike="noStrike" kern="1200" cap="none" dirty="0" smtClean="0">
                <a:solidFill>
                  <a:schemeClr val="dk1"/>
                </a:solidFill>
                <a:effectLst/>
                <a:latin typeface="Calibri"/>
                <a:ea typeface="Calibri"/>
                <a:cs typeface="Calibri"/>
                <a:sym typeface="Calibri"/>
              </a:rPr>
              <a:t>When managed correctly, subsurface drip irrigation has the potential to be the most efficient form of irrigation.</a:t>
            </a:r>
            <a:r>
              <a:rPr lang="en-US" dirty="0" smtClean="0">
                <a:effectLst/>
              </a:rPr>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796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Based</a:t>
            </a:r>
            <a:r>
              <a:rPr lang="en-US" sz="1200" b="0" i="0" u="none" strike="noStrike" kern="1200" cap="none" baseline="0" dirty="0" smtClean="0">
                <a:solidFill>
                  <a:schemeClr val="dk1"/>
                </a:solidFill>
                <a:effectLst/>
                <a:latin typeface="Calibri"/>
                <a:ea typeface="Calibri"/>
                <a:cs typeface="Calibri"/>
                <a:sym typeface="Calibri"/>
              </a:rPr>
              <a:t> on the definitions we just learned, </a:t>
            </a:r>
            <a:r>
              <a:rPr lang="en-US" sz="1200" b="0" i="0" u="none" strike="noStrike" kern="1200" cap="none" dirty="0" smtClean="0">
                <a:solidFill>
                  <a:schemeClr val="dk1"/>
                </a:solidFill>
                <a:effectLst/>
                <a:latin typeface="Calibri"/>
                <a:ea typeface="Calibri"/>
                <a:cs typeface="Calibri"/>
                <a:sym typeface="Calibri"/>
              </a:rPr>
              <a:t>draw and label the 1) main line, 2) </a:t>
            </a:r>
            <a:r>
              <a:rPr lang="en-US" sz="1200" b="0" i="0" u="none" strike="noStrike" kern="1200" cap="none" dirty="0" err="1" smtClean="0">
                <a:solidFill>
                  <a:schemeClr val="dk1"/>
                </a:solidFill>
                <a:effectLst/>
                <a:latin typeface="Calibri"/>
                <a:ea typeface="Calibri"/>
                <a:cs typeface="Calibri"/>
                <a:sym typeface="Calibri"/>
              </a:rPr>
              <a:t>dripline</a:t>
            </a:r>
            <a:r>
              <a:rPr lang="en-US" sz="1200" b="0" i="0" u="none" strike="noStrike" kern="1200" cap="none" dirty="0" smtClean="0">
                <a:solidFill>
                  <a:schemeClr val="dk1"/>
                </a:solidFill>
                <a:effectLst/>
                <a:latin typeface="Calibri"/>
                <a:ea typeface="Calibri"/>
                <a:cs typeface="Calibri"/>
                <a:sym typeface="Calibri"/>
              </a:rPr>
              <a:t>, and 3) emitters of subsurface</a:t>
            </a:r>
            <a:r>
              <a:rPr lang="en-US" sz="1200" b="0" i="0" u="none" strike="noStrike" kern="1200" cap="none" baseline="0" dirty="0" smtClean="0">
                <a:solidFill>
                  <a:schemeClr val="dk1"/>
                </a:solidFill>
                <a:effectLst/>
                <a:latin typeface="Calibri"/>
                <a:ea typeface="Calibri"/>
                <a:cs typeface="Calibri"/>
                <a:sym typeface="Calibri"/>
              </a:rPr>
              <a:t> irrigation in </a:t>
            </a:r>
            <a:r>
              <a:rPr lang="en-US" sz="1200" b="0" i="0" u="none" strike="noStrike" kern="1200" cap="none" dirty="0" smtClean="0">
                <a:solidFill>
                  <a:schemeClr val="dk1"/>
                </a:solidFill>
                <a:effectLst/>
                <a:latin typeface="Calibri"/>
                <a:ea typeface="Calibri"/>
                <a:cs typeface="Calibri"/>
                <a:sym typeface="Calibri"/>
              </a:rPr>
              <a:t>your science notebook, </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r>
              <a:rPr lang="en-US" sz="1200" b="0" i="0" u="none" strike="noStrike" kern="1200" cap="none" dirty="0" smtClean="0">
                <a:solidFill>
                  <a:schemeClr val="dk1"/>
                </a:solidFill>
                <a:effectLst/>
                <a:latin typeface="Calibri"/>
                <a:ea typeface="Calibri"/>
                <a:cs typeface="Calibri"/>
                <a:sym typeface="Calibri"/>
              </a:rPr>
              <a:t>Lead a discussion about how subsurface drip irrigation is similar and different from other irrigation systems that have been discussed in class or that students are familiar with, such as conventional furrow irrigation and center pivot irrigation. Consider the following questions:</a:t>
            </a:r>
          </a:p>
          <a:p>
            <a:pPr marL="171450" indent="-171450">
              <a:buFont typeface="Arial"/>
              <a:buChar char="•"/>
            </a:pPr>
            <a:endParaRPr lang="en-US" sz="1200" b="0" i="0" u="none" strike="noStrike" kern="1200" cap="none" dirty="0" smtClean="0">
              <a:solidFill>
                <a:schemeClr val="dk1"/>
              </a:solidFill>
              <a:effectLst/>
              <a:latin typeface="Calibri"/>
              <a:ea typeface="Calibri"/>
              <a:cs typeface="Calibri"/>
              <a:sym typeface="Calibri"/>
            </a:endParaRP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How does subsurface drip irrigation appear to be similar to other irrigation systems we’ve learned about? (conventional furrow and center pivot irrigation)</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How is it different?</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6296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Instruct students to work in a group to build a model of a subsurface drip irrigation system. The goal is to soak a felt square, which represents soil in crop root zone, with the subsurface drip model. Students will build this model using two paper cups, a straw, felt square and thumb tack.</a:t>
            </a:r>
          </a:p>
          <a:p>
            <a:r>
              <a:rPr lang="en-US" sz="1200" b="0" i="0" u="none" strike="noStrike" kern="1200" cap="none" dirty="0" smtClean="0">
                <a:solidFill>
                  <a:schemeClr val="dk1"/>
                </a:solidFill>
                <a:effectLst/>
                <a:latin typeface="Calibri"/>
                <a:ea typeface="Calibri"/>
                <a:cs typeface="Calibri"/>
                <a:sym typeface="Calibri"/>
              </a:rPr>
              <a:t> </a:t>
            </a:r>
          </a:p>
          <a:p>
            <a:r>
              <a:rPr lang="en-US" sz="1200" b="0" i="0" u="none" strike="noStrike" kern="1200" cap="none" dirty="0" smtClean="0">
                <a:solidFill>
                  <a:schemeClr val="dk1"/>
                </a:solidFill>
                <a:effectLst/>
                <a:latin typeface="Calibri"/>
                <a:ea typeface="Calibri"/>
                <a:cs typeface="Calibri"/>
                <a:sym typeface="Calibri"/>
              </a:rPr>
              <a:t>Hint: Students should poke a hole near the bottom of two cups so the end of a straw will fit snug. Using a thumbtack, poke several holes in the straw and connect the two cups with the straw. Lay felt over top of straw and pour water into one cup.</a:t>
            </a:r>
          </a:p>
          <a:p>
            <a:r>
              <a:rPr lang="en-US" sz="1200" b="0" i="0" u="none" strike="noStrike" kern="1200" cap="none" dirty="0" smtClean="0">
                <a:solidFill>
                  <a:schemeClr val="dk1"/>
                </a:solidFill>
                <a:effectLst/>
                <a:latin typeface="Calibri"/>
                <a:ea typeface="Calibri"/>
                <a:cs typeface="Calibri"/>
                <a:sym typeface="Calibri"/>
              </a:rPr>
              <a:t> </a:t>
            </a:r>
          </a:p>
          <a:p>
            <a:r>
              <a:rPr lang="en-US" sz="1200" b="0" i="0" u="none" strike="noStrike" kern="1200" cap="none" dirty="0" smtClean="0">
                <a:solidFill>
                  <a:schemeClr val="dk1"/>
                </a:solidFill>
                <a:effectLst/>
                <a:latin typeface="Calibri"/>
                <a:ea typeface="Calibri"/>
                <a:cs typeface="Calibri"/>
                <a:sym typeface="Calibri"/>
              </a:rPr>
              <a:t>Upon construction, have students demonstrate and explain their model of a subsurface drip irrigation system. </a:t>
            </a:r>
          </a:p>
          <a:p>
            <a:r>
              <a:rPr lang="en-US" sz="1200" b="0" i="0" u="none" strike="noStrike" kern="1200" cap="none" dirty="0" smtClean="0">
                <a:solidFill>
                  <a:schemeClr val="dk1"/>
                </a:solidFill>
                <a:effectLst/>
                <a:latin typeface="Calibri"/>
                <a:ea typeface="Calibri"/>
                <a:cs typeface="Calibri"/>
                <a:sym typeface="Calibri"/>
              </a:rPr>
              <a:t> </a:t>
            </a:r>
          </a:p>
          <a:p>
            <a:r>
              <a:rPr lang="en-US" sz="1200" b="1" i="0" u="none" strike="noStrike" kern="1200" cap="none" dirty="0" smtClean="0">
                <a:solidFill>
                  <a:schemeClr val="dk1"/>
                </a:solidFill>
                <a:effectLst/>
                <a:latin typeface="Calibri"/>
                <a:ea typeface="Calibri"/>
                <a:cs typeface="Calibri"/>
                <a:sym typeface="Calibri"/>
              </a:rPr>
              <a:t>Process:</a:t>
            </a:r>
            <a:endParaRPr lang="en-US" sz="1200" b="0" i="0" u="none" strike="noStrike" kern="1200" cap="none" dirty="0" smtClean="0">
              <a:solidFill>
                <a:schemeClr val="dk1"/>
              </a:solidFill>
              <a:effectLst/>
              <a:latin typeface="Calibri"/>
              <a:ea typeface="Calibri"/>
              <a:cs typeface="Calibri"/>
              <a:sym typeface="Calibri"/>
            </a:endParaRP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How effective were our systems in soaking the felt square, or soil?</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What changes could be made to improve the system?</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What might be advantages to irrigating crops in this way? Disadvantages?</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What do our models demonstrate about subsurface drip irrigation systems?</a:t>
            </a:r>
          </a:p>
          <a:p>
            <a:pPr lvl="0"/>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After building a model, let’s dig deeper into how subsurface drip systems are installed and operate.</a:t>
            </a:r>
            <a:endParaRPr lang="en-US"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4499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Show students the following video that demonstrates the installation of a subsurface drip irrigation system.</a:t>
            </a: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sz="1200" b="0" i="0" u="none" strike="noStrike" kern="1200" cap="none" dirty="0" smtClean="0">
              <a:solidFill>
                <a:schemeClr val="dk1"/>
              </a:solidFill>
              <a:effectLst/>
              <a:latin typeface="Calibri"/>
              <a:ea typeface="Calibri"/>
              <a:cs typeface="Calibri"/>
              <a:sym typeface="Calibri"/>
            </a:endParaRPr>
          </a:p>
          <a:p>
            <a:r>
              <a:rPr lang="en-US" dirty="0" smtClean="0"/>
              <a:t>Encourage</a:t>
            </a:r>
            <a:r>
              <a:rPr lang="en-US" baseline="0" dirty="0" smtClean="0"/>
              <a:t> students to take notes in their science journal.</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0830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Show students the following video to</a:t>
            </a:r>
            <a:r>
              <a:rPr lang="en-US" sz="1200" b="0" i="0" u="none" strike="noStrike" kern="1200" cap="none" baseline="0" dirty="0" smtClean="0">
                <a:solidFill>
                  <a:schemeClr val="dk1"/>
                </a:solidFill>
                <a:effectLst/>
                <a:latin typeface="Calibri"/>
                <a:ea typeface="Calibri"/>
                <a:cs typeface="Calibri"/>
                <a:sym typeface="Calibri"/>
              </a:rPr>
              <a:t> learn about the functionality and operation of subsurface drip irrigation from a Nebraska irrigation specialist.</a:t>
            </a: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baseline="0" dirty="0" smtClean="0">
                <a:solidFill>
                  <a:schemeClr val="dk1"/>
                </a:solidFill>
                <a:effectLst/>
                <a:latin typeface="Calibri"/>
                <a:ea typeface="Calibri"/>
                <a:cs typeface="Calibri"/>
                <a:sym typeface="Calibri"/>
              </a:rPr>
              <a:t>Instruct students to answer questions in their science notebook.</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083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cap="none" dirty="0" smtClean="0">
                <a:solidFill>
                  <a:schemeClr val="dk1"/>
                </a:solidFill>
                <a:effectLst/>
                <a:latin typeface="Calibri"/>
                <a:ea typeface="Calibri"/>
                <a:cs typeface="Calibri"/>
                <a:sym typeface="Calibri"/>
              </a:rPr>
              <a:t>Once the water is in the soil, its movement depends on the physical characteristics of the soil. In fine-textured soil, water will tend to move laterally (sideways) and upward. In sandy soil, water tends to move mainly downward. </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The amount of water that can be delivered through a drip system depends on: </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Dripline diameter </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Emitter spacing </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Emitter design</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Emitter size</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Operating pressure </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6761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allout / Sub-section">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1600200"/>
            <a:ext cx="8229600" cy="36576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Arial"/>
              <a:buNone/>
              <a:defRPr sz="3200" b="0" i="0" u="none" strike="noStrike" cap="none">
                <a:solidFill>
                  <a:schemeClr val="lt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584200"/>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5" name="Shape 15"/>
          <p:cNvSpPr txBox="1">
            <a:spLocks noGrp="1"/>
          </p:cNvSpPr>
          <p:nvPr>
            <p:ph type="body" idx="1"/>
          </p:nvPr>
        </p:nvSpPr>
        <p:spPr>
          <a:xfrm>
            <a:off x="762000" y="1498600"/>
            <a:ext cx="7543800" cy="467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16" name="Shape 16"/>
          <p:cNvSpPr/>
          <p:nvPr/>
        </p:nvSpPr>
        <p:spPr>
          <a:xfrm>
            <a:off x="8382000" y="5562600"/>
            <a:ext cx="609599" cy="81279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 name="Shape 17"/>
          <p:cNvSpPr/>
          <p:nvPr/>
        </p:nvSpPr>
        <p:spPr>
          <a:xfrm>
            <a:off x="0" y="304800"/>
            <a:ext cx="9144000" cy="6172199"/>
          </a:xfrm>
          <a:prstGeom prst="rect">
            <a:avLst/>
          </a:prstGeom>
          <a:solidFill>
            <a:schemeClr val="lt1"/>
          </a:solidFill>
          <a:ln w="9525" cap="flat" cmpd="sng">
            <a:solidFill>
              <a:srgbClr val="4A7DB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18" name="Shape 18"/>
          <p:cNvPicPr preferRelativeResize="0"/>
          <p:nvPr/>
        </p:nvPicPr>
        <p:blipFill rotWithShape="1">
          <a:blip r:embed="rId2">
            <a:alphaModFix/>
          </a:blip>
          <a:srcRect/>
          <a:stretch/>
        </p:blipFill>
        <p:spPr>
          <a:xfrm>
            <a:off x="7848600" y="5486400"/>
            <a:ext cx="1127759" cy="7985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914400" y="5384800"/>
            <a:ext cx="7239000" cy="7112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lt1"/>
              </a:buClr>
              <a:buFont typeface="Arial"/>
              <a:buNone/>
              <a:defRPr sz="24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title"/>
          </p:nvPr>
        </p:nvSpPr>
        <p:spPr>
          <a:xfrm>
            <a:off x="457200" y="4648200"/>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3200" b="0" i="0" u="none" strike="noStrike" cap="none">
                <a:solidFill>
                  <a:schemeClr val="lt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2" name="Shape 22"/>
          <p:cNvSpPr>
            <a:spLocks noGrp="1"/>
          </p:cNvSpPr>
          <p:nvPr>
            <p:ph type="pic" idx="2"/>
          </p:nvPr>
        </p:nvSpPr>
        <p:spPr>
          <a:xfrm>
            <a:off x="0" y="381000"/>
            <a:ext cx="9144000" cy="3886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23" name="Shape 23"/>
          <p:cNvPicPr preferRelativeResize="0"/>
          <p:nvPr/>
        </p:nvPicPr>
        <p:blipFill rotWithShape="1">
          <a:blip r:embed="rId2">
            <a:alphaModFix/>
          </a:blip>
          <a:srcRect/>
          <a:stretch/>
        </p:blipFill>
        <p:spPr>
          <a:xfrm>
            <a:off x="3429000" y="6132576"/>
            <a:ext cx="2188464" cy="496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Full Picture">
    <p:spTree>
      <p:nvGrpSpPr>
        <p:cNvPr id="1" name="Shape 24"/>
        <p:cNvGrpSpPr/>
        <p:nvPr/>
      </p:nvGrpSpPr>
      <p:grpSpPr>
        <a:xfrm>
          <a:off x="0" y="0"/>
          <a:ext cx="0" cy="0"/>
          <a:chOff x="0" y="0"/>
          <a:chExt cx="0" cy="0"/>
        </a:xfrm>
      </p:grpSpPr>
      <p:sp>
        <p:nvSpPr>
          <p:cNvPr id="25" name="Shape 25"/>
          <p:cNvSpPr>
            <a:spLocks noGrp="1"/>
          </p:cNvSpPr>
          <p:nvPr>
            <p:ph type="pic" idx="2"/>
          </p:nvPr>
        </p:nvSpPr>
        <p:spPr>
          <a:xfrm>
            <a:off x="0" y="304800"/>
            <a:ext cx="9144000" cy="61721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losing Slide">
    <p:spTree>
      <p:nvGrpSpPr>
        <p:cNvPr id="1" name="Shape 30"/>
        <p:cNvGrpSpPr/>
        <p:nvPr/>
      </p:nvGrpSpPr>
      <p:grpSpPr>
        <a:xfrm>
          <a:off x="0" y="0"/>
          <a:ext cx="0" cy="0"/>
          <a:chOff x="0" y="0"/>
          <a:chExt cx="0" cy="0"/>
        </a:xfrm>
      </p:grpSpPr>
      <p:sp>
        <p:nvSpPr>
          <p:cNvPr id="31" name="Shape 31"/>
          <p:cNvSpPr>
            <a:spLocks noGrp="1"/>
          </p:cNvSpPr>
          <p:nvPr>
            <p:ph type="pic" idx="2"/>
          </p:nvPr>
        </p:nvSpPr>
        <p:spPr>
          <a:xfrm>
            <a:off x="0" y="482600"/>
            <a:ext cx="9144000" cy="44703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p:nvPr/>
        </p:nvSpPr>
        <p:spPr>
          <a:xfrm>
            <a:off x="369455" y="2087416"/>
            <a:ext cx="18466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hms_D_eirUM" TargetMode="External"/><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dc6gigGK9mE&amp;t=22s" TargetMode="External"/><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0" y="3002429"/>
            <a:ext cx="9144000" cy="213467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dirty="0" smtClean="0">
                <a:solidFill>
                  <a:schemeClr val="lt1"/>
                </a:solidFill>
                <a:latin typeface="Arial"/>
                <a:ea typeface="Arial"/>
                <a:cs typeface="Arial"/>
                <a:sym typeface="Arial"/>
              </a:rPr>
              <a:t/>
            </a:r>
            <a:br>
              <a:rPr lang="en-US" sz="4400" b="0" i="0" u="none" strike="noStrike" cap="none" dirty="0" smtClean="0">
                <a:solidFill>
                  <a:schemeClr val="lt1"/>
                </a:solidFill>
                <a:latin typeface="Arial"/>
                <a:ea typeface="Arial"/>
                <a:cs typeface="Arial"/>
                <a:sym typeface="Arial"/>
              </a:rPr>
            </a:br>
            <a:r>
              <a:rPr lang="en-US" sz="5400" b="1" dirty="0" smtClean="0"/>
              <a:t>Subsurface Drip</a:t>
            </a:r>
            <a:r>
              <a:rPr lang="en-US" sz="5400" b="1" dirty="0" smtClean="0"/>
              <a:t/>
            </a:r>
            <a:br>
              <a:rPr lang="en-US" sz="5400" b="1" dirty="0" smtClean="0"/>
            </a:br>
            <a:r>
              <a:rPr lang="en-US" sz="5400" b="1" dirty="0" smtClean="0"/>
              <a:t>Irrigation</a:t>
            </a:r>
            <a:r>
              <a:rPr lang="en-US" sz="5400" b="1" dirty="0"/>
              <a:t/>
            </a:r>
            <a:br>
              <a:rPr lang="en-US" sz="5400" b="1" dirty="0"/>
            </a:br>
            <a:r>
              <a:rPr lang="en-US" sz="5400" b="1" dirty="0" smtClean="0"/>
              <a:t/>
            </a:r>
            <a:br>
              <a:rPr lang="en-US" sz="5400" b="1" dirty="0" smtClean="0"/>
            </a:br>
            <a:r>
              <a:rPr lang="en-US" sz="4400" b="0" i="0" u="none" strike="noStrike" cap="none" dirty="0">
                <a:solidFill>
                  <a:schemeClr val="lt1"/>
                </a:solidFill>
                <a:latin typeface="Arial"/>
                <a:ea typeface="Arial"/>
                <a:cs typeface="Arial"/>
                <a:sym typeface="Arial"/>
              </a:rPr>
              <a:t/>
            </a:r>
            <a:br>
              <a:rPr lang="en-US" sz="4400" b="0" i="0" u="none" strike="noStrike" cap="none" dirty="0">
                <a:solidFill>
                  <a:schemeClr val="lt1"/>
                </a:solidFill>
                <a:latin typeface="Arial"/>
                <a:ea typeface="Arial"/>
                <a:cs typeface="Arial"/>
                <a:sym typeface="Arial"/>
              </a:rPr>
            </a:br>
            <a:r>
              <a:rPr lang="en-US" sz="1800" dirty="0" smtClean="0"/>
              <a:t>Developed by </a:t>
            </a:r>
            <a:r>
              <a:rPr lang="en-US" sz="1800" b="0" i="0" u="none" strike="noStrike" cap="none" dirty="0" smtClean="0">
                <a:solidFill>
                  <a:schemeClr val="lt1"/>
                </a:solidFill>
                <a:sym typeface="Arial"/>
              </a:rPr>
              <a:t>Nebraska Extension</a:t>
            </a:r>
            <a:endParaRPr lang="en-US" sz="3200" b="0" i="0" u="none" strike="noStrike" cap="none" dirty="0">
              <a:solidFill>
                <a:schemeClr val="lt1"/>
              </a:solidFill>
              <a:latin typeface="Arial"/>
              <a:ea typeface="Arial"/>
              <a:cs typeface="Arial"/>
              <a:sym typeface="Arial"/>
            </a:endParaRPr>
          </a:p>
        </p:txBody>
      </p:sp>
      <p:pic>
        <p:nvPicPr>
          <p:cNvPr id="44" name="Shape 44"/>
          <p:cNvPicPr preferRelativeResize="0"/>
          <p:nvPr/>
        </p:nvPicPr>
        <p:blipFill rotWithShape="1">
          <a:blip r:embed="rId3">
            <a:alphaModFix/>
          </a:blip>
          <a:srcRect/>
          <a:stretch/>
        </p:blipFill>
        <p:spPr>
          <a:xfrm>
            <a:off x="3312584" y="469898"/>
            <a:ext cx="2286000" cy="1618734"/>
          </a:xfrm>
          <a:prstGeom prst="rect">
            <a:avLst/>
          </a:prstGeom>
          <a:noFill/>
          <a:ln>
            <a:noFill/>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Input Needed</a:t>
            </a:r>
            <a:endParaRPr lang="en-US" sz="4000" b="1" dirty="0"/>
          </a:p>
        </p:txBody>
      </p:sp>
      <p:sp>
        <p:nvSpPr>
          <p:cNvPr id="4" name="Text Placeholder 2"/>
          <p:cNvSpPr txBox="1">
            <a:spLocks/>
          </p:cNvSpPr>
          <p:nvPr/>
        </p:nvSpPr>
        <p:spPr>
          <a:xfrm>
            <a:off x="457200" y="1498600"/>
            <a:ext cx="3147175" cy="46736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r>
              <a:rPr lang="en-US" dirty="0" smtClean="0"/>
              <a:t>A local farmer asks you to provide information about </a:t>
            </a:r>
            <a:r>
              <a:rPr lang="en-US" b="1" dirty="0" smtClean="0"/>
              <a:t>subsurface drip irrigation</a:t>
            </a:r>
            <a:r>
              <a:rPr lang="en-US" dirty="0" smtClean="0"/>
              <a:t>! </a:t>
            </a:r>
          </a:p>
          <a:p>
            <a:endParaRPr lang="en-US" dirty="0" smtClean="0"/>
          </a:p>
          <a:p>
            <a:r>
              <a:rPr lang="en-US" dirty="0" smtClean="0"/>
              <a:t>Create a flow-chart describing the steps of installation and a  one-paragraph summary of how the system works.</a:t>
            </a:r>
            <a:endParaRPr lang="en-US" dirty="0"/>
          </a:p>
        </p:txBody>
      </p:sp>
      <p:pic>
        <p:nvPicPr>
          <p:cNvPr id="5" name="Picture 4" descr="5163368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806" y="1498600"/>
            <a:ext cx="5088425" cy="3816319"/>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98512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000" b="1" dirty="0" smtClean="0"/>
              <a:t>Subsurface Drip Irrigation</a:t>
            </a:r>
            <a:endParaRPr lang="en-US" sz="4000" b="1" dirty="0"/>
          </a:p>
        </p:txBody>
      </p:sp>
      <p:graphicFrame>
        <p:nvGraphicFramePr>
          <p:cNvPr id="4" name="Table 3"/>
          <p:cNvGraphicFramePr>
            <a:graphicFrameLocks noGrp="1"/>
          </p:cNvGraphicFramePr>
          <p:nvPr>
            <p:extLst>
              <p:ext uri="{D42A27DB-BD31-4B8C-83A1-F6EECF244321}">
                <p14:modId xmlns:p14="http://schemas.microsoft.com/office/powerpoint/2010/main" val="3778472621"/>
              </p:ext>
            </p:extLst>
          </p:nvPr>
        </p:nvGraphicFramePr>
        <p:xfrm>
          <a:off x="457200" y="1396999"/>
          <a:ext cx="8229600" cy="4988463"/>
        </p:xfrm>
        <a:graphic>
          <a:graphicData uri="http://schemas.openxmlformats.org/drawingml/2006/table">
            <a:tbl>
              <a:tblPr firstRow="1" bandRow="1">
                <a:tableStyleId>{21E4AEA4-8DFA-4A89-87EB-49C32662AFE0}</a:tableStyleId>
              </a:tblPr>
              <a:tblGrid>
                <a:gridCol w="4114800"/>
                <a:gridCol w="4114800"/>
              </a:tblGrid>
              <a:tr h="507903">
                <a:tc>
                  <a:txBody>
                    <a:bodyPr/>
                    <a:lstStyle/>
                    <a:p>
                      <a:pPr algn="ctr"/>
                      <a:r>
                        <a:rPr lang="en-US" sz="2400" dirty="0" smtClean="0"/>
                        <a:t>Advantages</a:t>
                      </a:r>
                      <a:endParaRPr lang="en-US" sz="2400" dirty="0"/>
                    </a:p>
                  </a:txBody>
                  <a:tcPr/>
                </a:tc>
                <a:tc>
                  <a:txBody>
                    <a:bodyPr/>
                    <a:lstStyle/>
                    <a:p>
                      <a:pPr algn="ctr"/>
                      <a:r>
                        <a:rPr lang="en-US" sz="2400" dirty="0" smtClean="0"/>
                        <a:t>Disadvantages</a:t>
                      </a:r>
                      <a:endParaRPr lang="en-US" sz="2400" dirty="0"/>
                    </a:p>
                  </a:txBody>
                  <a:tcPr/>
                </a:tc>
              </a:tr>
              <a:tr h="4466897">
                <a:tc>
                  <a:txBody>
                    <a:bodyPr/>
                    <a:lstStyle/>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endParaRPr lang="en-US" sz="1600" dirty="0"/>
                    </a:p>
                  </a:txBody>
                  <a:tcPr/>
                </a:tc>
                <a:tc>
                  <a:txBody>
                    <a:bodyPr/>
                    <a:lstStyle/>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pPr marL="285750" indent="-285750">
                        <a:buFont typeface="Arial"/>
                        <a:buChar char="•"/>
                      </a:pPr>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p>
                      <a:endParaRPr lang="en-US" sz="1600" b="0" i="0" u="none" strike="noStrike" cap="none" dirty="0" smtClean="0">
                        <a:solidFill>
                          <a:schemeClr val="dk1"/>
                        </a:solidFill>
                        <a:effectLst/>
                        <a:latin typeface="+mn-lt"/>
                        <a:ea typeface="+mn-ea"/>
                        <a:cs typeface="+mn-cs"/>
                        <a:sym typeface="Arial"/>
                      </a:endParaRPr>
                    </a:p>
                  </a:txBody>
                  <a:tcPr/>
                </a:tc>
              </a:tr>
            </a:tbl>
          </a:graphicData>
        </a:graphic>
      </p:graphicFrame>
      <p:sp>
        <p:nvSpPr>
          <p:cNvPr id="9" name="Rectangle 8"/>
          <p:cNvSpPr/>
          <p:nvPr/>
        </p:nvSpPr>
        <p:spPr>
          <a:xfrm>
            <a:off x="604253" y="2034219"/>
            <a:ext cx="2954655" cy="338554"/>
          </a:xfrm>
          <a:prstGeom prst="rect">
            <a:avLst/>
          </a:prstGeom>
        </p:spPr>
        <p:txBody>
          <a:bodyPr wrap="none">
            <a:spAutoFit/>
          </a:bodyPr>
          <a:lstStyle/>
          <a:p>
            <a:pPr marL="285750" indent="-285750">
              <a:buFont typeface="Arial"/>
              <a:buChar char="•"/>
            </a:pPr>
            <a:r>
              <a:rPr lang="en-US" sz="1600" dirty="0">
                <a:solidFill>
                  <a:schemeClr val="dk1"/>
                </a:solidFill>
              </a:rPr>
              <a:t>Water application efficiency </a:t>
            </a:r>
          </a:p>
        </p:txBody>
      </p:sp>
      <p:sp>
        <p:nvSpPr>
          <p:cNvPr id="10" name="Rectangle 9"/>
          <p:cNvSpPr/>
          <p:nvPr/>
        </p:nvSpPr>
        <p:spPr>
          <a:xfrm>
            <a:off x="596237" y="2411420"/>
            <a:ext cx="3993401" cy="584776"/>
          </a:xfrm>
          <a:prstGeom prst="rect">
            <a:avLst/>
          </a:prstGeom>
        </p:spPr>
        <p:txBody>
          <a:bodyPr wrap="none">
            <a:spAutoFit/>
          </a:bodyPr>
          <a:lstStyle/>
          <a:p>
            <a:pPr marL="285750" indent="-285750">
              <a:buFont typeface="Arial"/>
              <a:buChar char="•"/>
            </a:pPr>
            <a:r>
              <a:rPr lang="en-US" sz="1600" dirty="0">
                <a:solidFill>
                  <a:schemeClr val="dk1"/>
                </a:solidFill>
              </a:rPr>
              <a:t>Potential water savings due to </a:t>
            </a:r>
            <a:r>
              <a:rPr lang="en-US" sz="1600" dirty="0" smtClean="0">
                <a:solidFill>
                  <a:schemeClr val="dk1"/>
                </a:solidFill>
              </a:rPr>
              <a:t>reduced</a:t>
            </a:r>
            <a:br>
              <a:rPr lang="en-US" sz="1600" dirty="0" smtClean="0">
                <a:solidFill>
                  <a:schemeClr val="dk1"/>
                </a:solidFill>
              </a:rPr>
            </a:br>
            <a:r>
              <a:rPr lang="en-US" sz="1600" dirty="0" smtClean="0">
                <a:solidFill>
                  <a:schemeClr val="dk1"/>
                </a:solidFill>
              </a:rPr>
              <a:t>soil </a:t>
            </a:r>
            <a:r>
              <a:rPr lang="en-US" sz="1600" dirty="0">
                <a:solidFill>
                  <a:schemeClr val="dk1"/>
                </a:solidFill>
              </a:rPr>
              <a:t>surface evaporation </a:t>
            </a:r>
          </a:p>
        </p:txBody>
      </p:sp>
      <p:sp>
        <p:nvSpPr>
          <p:cNvPr id="11" name="Rectangle 10"/>
          <p:cNvSpPr/>
          <p:nvPr/>
        </p:nvSpPr>
        <p:spPr>
          <a:xfrm>
            <a:off x="614957" y="3016581"/>
            <a:ext cx="2672526" cy="338554"/>
          </a:xfrm>
          <a:prstGeom prst="rect">
            <a:avLst/>
          </a:prstGeom>
        </p:spPr>
        <p:txBody>
          <a:bodyPr wrap="none">
            <a:spAutoFit/>
          </a:bodyPr>
          <a:lstStyle/>
          <a:p>
            <a:pPr marL="285750" indent="-285750">
              <a:buFont typeface="Arial"/>
              <a:buChar char="•"/>
            </a:pPr>
            <a:r>
              <a:rPr lang="en-US" sz="1600" dirty="0">
                <a:solidFill>
                  <a:schemeClr val="dk1"/>
                </a:solidFill>
              </a:rPr>
              <a:t>Potential </a:t>
            </a:r>
            <a:r>
              <a:rPr lang="en-US" sz="1600" dirty="0" smtClean="0">
                <a:solidFill>
                  <a:schemeClr val="dk1"/>
                </a:solidFill>
              </a:rPr>
              <a:t>yield increases</a:t>
            </a:r>
            <a:endParaRPr lang="en-US" sz="1600" dirty="0">
              <a:solidFill>
                <a:schemeClr val="dk1"/>
              </a:solidFill>
            </a:endParaRPr>
          </a:p>
        </p:txBody>
      </p:sp>
      <p:sp>
        <p:nvSpPr>
          <p:cNvPr id="12" name="Rectangle 11"/>
          <p:cNvSpPr/>
          <p:nvPr/>
        </p:nvSpPr>
        <p:spPr>
          <a:xfrm>
            <a:off x="614957" y="3373512"/>
            <a:ext cx="3877985" cy="338554"/>
          </a:xfrm>
          <a:prstGeom prst="rect">
            <a:avLst/>
          </a:prstGeom>
        </p:spPr>
        <p:txBody>
          <a:bodyPr wrap="none">
            <a:spAutoFit/>
          </a:bodyPr>
          <a:lstStyle/>
          <a:p>
            <a:pPr marL="285750" indent="-285750">
              <a:buFont typeface="Arial"/>
              <a:buChar char="•"/>
            </a:pPr>
            <a:r>
              <a:rPr lang="en-US" sz="1600" dirty="0">
                <a:solidFill>
                  <a:schemeClr val="dk1"/>
                </a:solidFill>
              </a:rPr>
              <a:t>Labor requirements could be reduced</a:t>
            </a:r>
          </a:p>
        </p:txBody>
      </p:sp>
      <p:sp>
        <p:nvSpPr>
          <p:cNvPr id="13" name="Rectangle 12"/>
          <p:cNvSpPr/>
          <p:nvPr/>
        </p:nvSpPr>
        <p:spPr>
          <a:xfrm>
            <a:off x="620309" y="3686328"/>
            <a:ext cx="3762568" cy="584776"/>
          </a:xfrm>
          <a:prstGeom prst="rect">
            <a:avLst/>
          </a:prstGeom>
        </p:spPr>
        <p:txBody>
          <a:bodyPr wrap="none">
            <a:spAutoFit/>
          </a:bodyPr>
          <a:lstStyle/>
          <a:p>
            <a:pPr marL="285750" indent="-285750">
              <a:buFont typeface="Arial"/>
              <a:buChar char="•"/>
            </a:pPr>
            <a:r>
              <a:rPr lang="en-US" sz="1600" dirty="0">
                <a:solidFill>
                  <a:schemeClr val="dk1"/>
                </a:solidFill>
              </a:rPr>
              <a:t>E</a:t>
            </a:r>
            <a:r>
              <a:rPr lang="en-US" sz="1600" dirty="0" smtClean="0">
                <a:solidFill>
                  <a:schemeClr val="dk1"/>
                </a:solidFill>
              </a:rPr>
              <a:t>nables </a:t>
            </a:r>
            <a:r>
              <a:rPr lang="en-US" sz="1600" dirty="0">
                <a:solidFill>
                  <a:schemeClr val="dk1"/>
                </a:solidFill>
              </a:rPr>
              <a:t>field operations even during </a:t>
            </a:r>
            <a:r>
              <a:rPr lang="en-US" sz="1600" dirty="0" smtClean="0">
                <a:solidFill>
                  <a:schemeClr val="dk1"/>
                </a:solidFill>
              </a:rPr>
              <a:t/>
            </a:r>
            <a:br>
              <a:rPr lang="en-US" sz="1600" dirty="0" smtClean="0">
                <a:solidFill>
                  <a:schemeClr val="dk1"/>
                </a:solidFill>
              </a:rPr>
            </a:br>
            <a:r>
              <a:rPr lang="en-US" sz="1600" dirty="0" smtClean="0">
                <a:solidFill>
                  <a:schemeClr val="dk1"/>
                </a:solidFill>
              </a:rPr>
              <a:t>an </a:t>
            </a:r>
            <a:r>
              <a:rPr lang="en-US" sz="1600" dirty="0">
                <a:solidFill>
                  <a:schemeClr val="dk1"/>
                </a:solidFill>
              </a:rPr>
              <a:t>irrigation event</a:t>
            </a:r>
          </a:p>
        </p:txBody>
      </p:sp>
      <p:sp>
        <p:nvSpPr>
          <p:cNvPr id="14" name="Rectangle 13"/>
          <p:cNvSpPr/>
          <p:nvPr/>
        </p:nvSpPr>
        <p:spPr>
          <a:xfrm>
            <a:off x="625661" y="4239768"/>
            <a:ext cx="3647152" cy="584776"/>
          </a:xfrm>
          <a:prstGeom prst="rect">
            <a:avLst/>
          </a:prstGeom>
        </p:spPr>
        <p:txBody>
          <a:bodyPr wrap="none">
            <a:spAutoFit/>
          </a:bodyPr>
          <a:lstStyle/>
          <a:p>
            <a:pPr marL="285750" indent="-285750">
              <a:buFont typeface="Arial"/>
              <a:buChar char="•"/>
            </a:pPr>
            <a:r>
              <a:rPr lang="en-US" sz="1600" dirty="0">
                <a:solidFill>
                  <a:schemeClr val="dk1"/>
                </a:solidFill>
              </a:rPr>
              <a:t>Fits varying field sizes, shapes </a:t>
            </a:r>
            <a:r>
              <a:rPr lang="en-US" sz="1600" dirty="0" smtClean="0">
                <a:solidFill>
                  <a:schemeClr val="dk1"/>
                </a:solidFill>
              </a:rPr>
              <a:t>and</a:t>
            </a:r>
            <a:br>
              <a:rPr lang="en-US" sz="1600" dirty="0" smtClean="0">
                <a:solidFill>
                  <a:schemeClr val="dk1"/>
                </a:solidFill>
              </a:rPr>
            </a:br>
            <a:r>
              <a:rPr lang="en-US" sz="1600" dirty="0" smtClean="0">
                <a:solidFill>
                  <a:schemeClr val="dk1"/>
                </a:solidFill>
              </a:rPr>
              <a:t>terrain </a:t>
            </a:r>
            <a:endParaRPr lang="en-US" sz="1600" dirty="0">
              <a:solidFill>
                <a:schemeClr val="dk1"/>
              </a:solidFill>
            </a:endParaRPr>
          </a:p>
        </p:txBody>
      </p:sp>
      <p:sp>
        <p:nvSpPr>
          <p:cNvPr id="15" name="Rectangle 14"/>
          <p:cNvSpPr/>
          <p:nvPr/>
        </p:nvSpPr>
        <p:spPr>
          <a:xfrm>
            <a:off x="625661" y="4791500"/>
            <a:ext cx="2698175" cy="338554"/>
          </a:xfrm>
          <a:prstGeom prst="rect">
            <a:avLst/>
          </a:prstGeom>
        </p:spPr>
        <p:txBody>
          <a:bodyPr wrap="none">
            <a:spAutoFit/>
          </a:bodyPr>
          <a:lstStyle/>
          <a:p>
            <a:pPr marL="285750" indent="-285750">
              <a:buFont typeface="Arial"/>
              <a:buChar char="•"/>
            </a:pPr>
            <a:r>
              <a:rPr lang="en-US" sz="1600" dirty="0" smtClean="0">
                <a:solidFill>
                  <a:schemeClr val="dk1"/>
                </a:solidFill>
              </a:rPr>
              <a:t>Potential energy savings</a:t>
            </a:r>
            <a:endParaRPr lang="en-US" sz="1600" dirty="0">
              <a:solidFill>
                <a:schemeClr val="dk1"/>
              </a:solidFill>
            </a:endParaRPr>
          </a:p>
        </p:txBody>
      </p:sp>
      <p:sp>
        <p:nvSpPr>
          <p:cNvPr id="16" name="Rectangle 15"/>
          <p:cNvSpPr/>
          <p:nvPr/>
        </p:nvSpPr>
        <p:spPr>
          <a:xfrm>
            <a:off x="625661" y="5202246"/>
            <a:ext cx="3557384" cy="584776"/>
          </a:xfrm>
          <a:prstGeom prst="rect">
            <a:avLst/>
          </a:prstGeom>
        </p:spPr>
        <p:txBody>
          <a:bodyPr wrap="none">
            <a:spAutoFit/>
          </a:bodyPr>
          <a:lstStyle/>
          <a:p>
            <a:pPr marL="285750" indent="-285750">
              <a:buFont typeface="Arial"/>
              <a:buChar char="•"/>
            </a:pPr>
            <a:r>
              <a:rPr lang="en-US" sz="1600" dirty="0">
                <a:solidFill>
                  <a:schemeClr val="dk1"/>
                </a:solidFill>
              </a:rPr>
              <a:t>Not prone to tornado, hurricane or </a:t>
            </a:r>
            <a:r>
              <a:rPr lang="en-US" sz="1600" dirty="0" smtClean="0">
                <a:solidFill>
                  <a:schemeClr val="dk1"/>
                </a:solidFill>
              </a:rPr>
              <a:t/>
            </a:r>
            <a:br>
              <a:rPr lang="en-US" sz="1600" dirty="0" smtClean="0">
                <a:solidFill>
                  <a:schemeClr val="dk1"/>
                </a:solidFill>
              </a:rPr>
            </a:br>
            <a:r>
              <a:rPr lang="en-US" sz="1600" dirty="0" smtClean="0">
                <a:solidFill>
                  <a:schemeClr val="dk1"/>
                </a:solidFill>
              </a:rPr>
              <a:t>other </a:t>
            </a:r>
            <a:r>
              <a:rPr lang="en-US" sz="1600" dirty="0">
                <a:solidFill>
                  <a:schemeClr val="dk1"/>
                </a:solidFill>
              </a:rPr>
              <a:t>natural hazards  </a:t>
            </a:r>
          </a:p>
        </p:txBody>
      </p:sp>
      <p:sp>
        <p:nvSpPr>
          <p:cNvPr id="17" name="Rectangle 16"/>
          <p:cNvSpPr/>
          <p:nvPr/>
        </p:nvSpPr>
        <p:spPr>
          <a:xfrm>
            <a:off x="625661" y="5787022"/>
            <a:ext cx="4031873" cy="584776"/>
          </a:xfrm>
          <a:prstGeom prst="rect">
            <a:avLst/>
          </a:prstGeom>
        </p:spPr>
        <p:txBody>
          <a:bodyPr wrap="none">
            <a:spAutoFit/>
          </a:bodyPr>
          <a:lstStyle/>
          <a:p>
            <a:pPr marL="285750" indent="-285750">
              <a:buFont typeface="Arial"/>
              <a:buChar char="•"/>
            </a:pPr>
            <a:r>
              <a:rPr lang="en-US" sz="1600" dirty="0" smtClean="0">
                <a:solidFill>
                  <a:schemeClr val="dk1"/>
                </a:solidFill>
              </a:rPr>
              <a:t>Ability to </a:t>
            </a:r>
            <a:r>
              <a:rPr lang="en-US" sz="1600" dirty="0">
                <a:solidFill>
                  <a:schemeClr val="dk1"/>
                </a:solidFill>
              </a:rPr>
              <a:t>apply fertilizers </a:t>
            </a:r>
            <a:r>
              <a:rPr lang="en-US" sz="1600" dirty="0" smtClean="0">
                <a:solidFill>
                  <a:schemeClr val="dk1"/>
                </a:solidFill>
              </a:rPr>
              <a:t>and chemicals</a:t>
            </a:r>
            <a:br>
              <a:rPr lang="en-US" sz="1600" dirty="0" smtClean="0">
                <a:solidFill>
                  <a:schemeClr val="dk1"/>
                </a:solidFill>
              </a:rPr>
            </a:br>
            <a:r>
              <a:rPr lang="en-US" sz="1600" dirty="0" smtClean="0">
                <a:solidFill>
                  <a:schemeClr val="dk1"/>
                </a:solidFill>
              </a:rPr>
              <a:t>injected </a:t>
            </a:r>
            <a:r>
              <a:rPr lang="en-US" sz="1600" dirty="0">
                <a:solidFill>
                  <a:schemeClr val="dk1"/>
                </a:solidFill>
              </a:rPr>
              <a:t>directly through the system</a:t>
            </a:r>
          </a:p>
        </p:txBody>
      </p:sp>
      <p:sp>
        <p:nvSpPr>
          <p:cNvPr id="18" name="Rectangle 17"/>
          <p:cNvSpPr/>
          <p:nvPr/>
        </p:nvSpPr>
        <p:spPr>
          <a:xfrm>
            <a:off x="4657534" y="2009701"/>
            <a:ext cx="1903085" cy="338554"/>
          </a:xfrm>
          <a:prstGeom prst="rect">
            <a:avLst/>
          </a:prstGeom>
        </p:spPr>
        <p:txBody>
          <a:bodyPr wrap="none">
            <a:spAutoFit/>
          </a:bodyPr>
          <a:lstStyle/>
          <a:p>
            <a:pPr marL="285750" indent="-285750">
              <a:buFont typeface="Arial"/>
              <a:buChar char="•"/>
            </a:pPr>
            <a:r>
              <a:rPr lang="en-US" sz="1600" dirty="0" smtClean="0">
                <a:solidFill>
                  <a:schemeClr val="dk1"/>
                </a:solidFill>
              </a:rPr>
              <a:t>Investment cost</a:t>
            </a:r>
            <a:endParaRPr lang="en-US" sz="1600" dirty="0">
              <a:solidFill>
                <a:schemeClr val="dk1"/>
              </a:solidFill>
            </a:endParaRPr>
          </a:p>
        </p:txBody>
      </p:sp>
      <p:sp>
        <p:nvSpPr>
          <p:cNvPr id="19" name="Rectangle 18"/>
          <p:cNvSpPr/>
          <p:nvPr/>
        </p:nvSpPr>
        <p:spPr>
          <a:xfrm>
            <a:off x="4649518" y="2333430"/>
            <a:ext cx="3570208" cy="338554"/>
          </a:xfrm>
          <a:prstGeom prst="rect">
            <a:avLst/>
          </a:prstGeom>
        </p:spPr>
        <p:txBody>
          <a:bodyPr wrap="none">
            <a:spAutoFit/>
          </a:bodyPr>
          <a:lstStyle/>
          <a:p>
            <a:pPr marL="285750" indent="-285750">
              <a:buFont typeface="Arial"/>
              <a:buChar char="•"/>
            </a:pPr>
            <a:r>
              <a:rPr lang="en-US" sz="1600" dirty="0">
                <a:solidFill>
                  <a:schemeClr val="dk1"/>
                </a:solidFill>
              </a:rPr>
              <a:t>Water supply and system capacity</a:t>
            </a:r>
          </a:p>
        </p:txBody>
      </p:sp>
      <p:sp>
        <p:nvSpPr>
          <p:cNvPr id="20" name="Rectangle 19"/>
          <p:cNvSpPr/>
          <p:nvPr/>
        </p:nvSpPr>
        <p:spPr>
          <a:xfrm>
            <a:off x="4649518" y="2731138"/>
            <a:ext cx="3967753" cy="584776"/>
          </a:xfrm>
          <a:prstGeom prst="rect">
            <a:avLst/>
          </a:prstGeom>
        </p:spPr>
        <p:txBody>
          <a:bodyPr wrap="none">
            <a:spAutoFit/>
          </a:bodyPr>
          <a:lstStyle/>
          <a:p>
            <a:pPr marL="285750" indent="-285750">
              <a:buFont typeface="Arial"/>
              <a:buChar char="•"/>
            </a:pPr>
            <a:r>
              <a:rPr lang="en-US" sz="1600" dirty="0">
                <a:solidFill>
                  <a:schemeClr val="dk1"/>
                </a:solidFill>
              </a:rPr>
              <a:t>Management time </a:t>
            </a:r>
            <a:r>
              <a:rPr lang="en-US" sz="1600" dirty="0" smtClean="0">
                <a:solidFill>
                  <a:schemeClr val="dk1"/>
                </a:solidFill>
              </a:rPr>
              <a:t>(requires learning </a:t>
            </a:r>
            <a:r>
              <a:rPr lang="en-US" sz="1600" dirty="0">
                <a:solidFill>
                  <a:schemeClr val="dk1"/>
                </a:solidFill>
              </a:rPr>
              <a:t>in </a:t>
            </a:r>
            <a:r>
              <a:rPr lang="en-US" sz="1600" dirty="0" smtClean="0">
                <a:solidFill>
                  <a:schemeClr val="dk1"/>
                </a:solidFill>
              </a:rPr>
              <a:t/>
            </a:r>
            <a:br>
              <a:rPr lang="en-US" sz="1600" dirty="0" smtClean="0">
                <a:solidFill>
                  <a:schemeClr val="dk1"/>
                </a:solidFill>
              </a:rPr>
            </a:br>
            <a:r>
              <a:rPr lang="en-US" sz="1600" dirty="0" smtClean="0">
                <a:solidFill>
                  <a:schemeClr val="dk1"/>
                </a:solidFill>
              </a:rPr>
              <a:t>first </a:t>
            </a:r>
            <a:r>
              <a:rPr lang="en-US" sz="1600" dirty="0">
                <a:solidFill>
                  <a:schemeClr val="dk1"/>
                </a:solidFill>
              </a:rPr>
              <a:t>couple of years)</a:t>
            </a:r>
          </a:p>
        </p:txBody>
      </p:sp>
      <p:sp>
        <p:nvSpPr>
          <p:cNvPr id="21" name="Rectangle 20"/>
          <p:cNvSpPr/>
          <p:nvPr/>
        </p:nvSpPr>
        <p:spPr>
          <a:xfrm>
            <a:off x="4662886" y="3280817"/>
            <a:ext cx="2557110" cy="338554"/>
          </a:xfrm>
          <a:prstGeom prst="rect">
            <a:avLst/>
          </a:prstGeom>
        </p:spPr>
        <p:txBody>
          <a:bodyPr wrap="none">
            <a:spAutoFit/>
          </a:bodyPr>
          <a:lstStyle/>
          <a:p>
            <a:pPr marL="285750" indent="-285750">
              <a:buFont typeface="Arial"/>
              <a:buChar char="•"/>
            </a:pPr>
            <a:r>
              <a:rPr lang="en-US" sz="1600" dirty="0" smtClean="0">
                <a:solidFill>
                  <a:schemeClr val="dk1"/>
                </a:solidFill>
              </a:rPr>
              <a:t>Limited </a:t>
            </a:r>
            <a:r>
              <a:rPr lang="en-US" sz="1600" dirty="0" err="1" smtClean="0">
                <a:solidFill>
                  <a:schemeClr val="dk1"/>
                </a:solidFill>
              </a:rPr>
              <a:t>dripline</a:t>
            </a:r>
            <a:r>
              <a:rPr lang="en-US" sz="1600" dirty="0" smtClean="0">
                <a:solidFill>
                  <a:schemeClr val="dk1"/>
                </a:solidFill>
              </a:rPr>
              <a:t> lengths</a:t>
            </a:r>
            <a:endParaRPr lang="en-US" sz="1600" dirty="0">
              <a:solidFill>
                <a:schemeClr val="dk1"/>
              </a:solidFill>
            </a:endParaRPr>
          </a:p>
        </p:txBody>
      </p:sp>
      <p:sp>
        <p:nvSpPr>
          <p:cNvPr id="22" name="Rectangle 21"/>
          <p:cNvSpPr/>
          <p:nvPr/>
        </p:nvSpPr>
        <p:spPr>
          <a:xfrm>
            <a:off x="4662886" y="3651459"/>
            <a:ext cx="1915909" cy="338554"/>
          </a:xfrm>
          <a:prstGeom prst="rect">
            <a:avLst/>
          </a:prstGeom>
        </p:spPr>
        <p:txBody>
          <a:bodyPr wrap="none">
            <a:spAutoFit/>
          </a:bodyPr>
          <a:lstStyle/>
          <a:p>
            <a:pPr marL="285750" indent="-285750">
              <a:buFont typeface="Arial"/>
              <a:buChar char="•"/>
            </a:pPr>
            <a:r>
              <a:rPr lang="en-US" sz="1600" dirty="0" smtClean="0">
                <a:solidFill>
                  <a:schemeClr val="dk1"/>
                </a:solidFill>
              </a:rPr>
              <a:t>Inflexible design</a:t>
            </a:r>
            <a:endParaRPr lang="en-US" sz="1600" dirty="0">
              <a:solidFill>
                <a:schemeClr val="dk1"/>
              </a:solidFill>
            </a:endParaRPr>
          </a:p>
        </p:txBody>
      </p:sp>
      <p:sp>
        <p:nvSpPr>
          <p:cNvPr id="23" name="Rectangle 22"/>
          <p:cNvSpPr/>
          <p:nvPr/>
        </p:nvSpPr>
        <p:spPr>
          <a:xfrm>
            <a:off x="4662886" y="3990013"/>
            <a:ext cx="1928733" cy="338554"/>
          </a:xfrm>
          <a:prstGeom prst="rect">
            <a:avLst/>
          </a:prstGeom>
        </p:spPr>
        <p:txBody>
          <a:bodyPr wrap="none">
            <a:spAutoFit/>
          </a:bodyPr>
          <a:lstStyle/>
          <a:p>
            <a:pPr marL="285750" indent="-285750">
              <a:buFont typeface="Arial"/>
              <a:buChar char="•"/>
            </a:pPr>
            <a:r>
              <a:rPr lang="en-US" sz="1600" dirty="0" smtClean="0">
                <a:solidFill>
                  <a:schemeClr val="dk1"/>
                </a:solidFill>
              </a:rPr>
              <a:t>Emitter clogging</a:t>
            </a:r>
            <a:endParaRPr lang="en-US" sz="1600" dirty="0">
              <a:solidFill>
                <a:schemeClr val="dk1"/>
              </a:solidFill>
            </a:endParaRPr>
          </a:p>
        </p:txBody>
      </p:sp>
      <p:sp>
        <p:nvSpPr>
          <p:cNvPr id="24" name="Rectangle 23"/>
          <p:cNvSpPr/>
          <p:nvPr/>
        </p:nvSpPr>
        <p:spPr>
          <a:xfrm>
            <a:off x="4668238" y="4316197"/>
            <a:ext cx="1223412" cy="338554"/>
          </a:xfrm>
          <a:prstGeom prst="rect">
            <a:avLst/>
          </a:prstGeom>
        </p:spPr>
        <p:txBody>
          <a:bodyPr wrap="none">
            <a:spAutoFit/>
          </a:bodyPr>
          <a:lstStyle/>
          <a:p>
            <a:pPr marL="285750" indent="-285750">
              <a:buFont typeface="Arial"/>
              <a:buChar char="•"/>
            </a:pPr>
            <a:r>
              <a:rPr lang="en-US" sz="1600" dirty="0" smtClean="0">
                <a:solidFill>
                  <a:schemeClr val="dk1"/>
                </a:solidFill>
              </a:rPr>
              <a:t>Rodents</a:t>
            </a:r>
            <a:endParaRPr lang="en-US" sz="1600" dirty="0">
              <a:solidFill>
                <a:schemeClr val="dk1"/>
              </a:solidFill>
            </a:endParaRPr>
          </a:p>
        </p:txBody>
      </p:sp>
      <p:sp>
        <p:nvSpPr>
          <p:cNvPr id="25" name="Rectangle 24"/>
          <p:cNvSpPr/>
          <p:nvPr/>
        </p:nvSpPr>
        <p:spPr>
          <a:xfrm>
            <a:off x="4673590" y="4602277"/>
            <a:ext cx="2056973" cy="338554"/>
          </a:xfrm>
          <a:prstGeom prst="rect">
            <a:avLst/>
          </a:prstGeom>
        </p:spPr>
        <p:txBody>
          <a:bodyPr wrap="none">
            <a:spAutoFit/>
          </a:bodyPr>
          <a:lstStyle/>
          <a:p>
            <a:pPr marL="285750" indent="-285750">
              <a:buFont typeface="Arial"/>
              <a:buChar char="•"/>
            </a:pPr>
            <a:r>
              <a:rPr lang="en-US" sz="1600" dirty="0" smtClean="0">
                <a:solidFill>
                  <a:schemeClr val="dk1"/>
                </a:solidFill>
              </a:rPr>
              <a:t>Seed germination</a:t>
            </a:r>
            <a:endParaRPr lang="en-US" sz="1600" dirty="0">
              <a:solidFill>
                <a:schemeClr val="dk1"/>
              </a:solidFill>
            </a:endParaRPr>
          </a:p>
        </p:txBody>
      </p:sp>
      <p:sp>
        <p:nvSpPr>
          <p:cNvPr id="26" name="Rectangle 25"/>
          <p:cNvSpPr/>
          <p:nvPr/>
        </p:nvSpPr>
        <p:spPr>
          <a:xfrm>
            <a:off x="4678942" y="4888357"/>
            <a:ext cx="1492716" cy="338554"/>
          </a:xfrm>
          <a:prstGeom prst="rect">
            <a:avLst/>
          </a:prstGeom>
        </p:spPr>
        <p:txBody>
          <a:bodyPr wrap="none">
            <a:spAutoFit/>
          </a:bodyPr>
          <a:lstStyle/>
          <a:p>
            <a:pPr marL="285750" indent="-285750">
              <a:buFont typeface="Arial"/>
              <a:buChar char="•"/>
            </a:pPr>
            <a:r>
              <a:rPr lang="en-US" sz="1600" dirty="0" smtClean="0">
                <a:solidFill>
                  <a:schemeClr val="dk1"/>
                </a:solidFill>
              </a:rPr>
              <a:t>Soil salinity</a:t>
            </a:r>
            <a:endParaRPr lang="en-US" sz="1600" dirty="0">
              <a:solidFill>
                <a:schemeClr val="dk1"/>
              </a:solidFill>
            </a:endParaRPr>
          </a:p>
        </p:txBody>
      </p:sp>
      <p:sp>
        <p:nvSpPr>
          <p:cNvPr id="27" name="Rectangle 26"/>
          <p:cNvSpPr/>
          <p:nvPr/>
        </p:nvSpPr>
        <p:spPr>
          <a:xfrm>
            <a:off x="4684294" y="5187805"/>
            <a:ext cx="2108269" cy="338554"/>
          </a:xfrm>
          <a:prstGeom prst="rect">
            <a:avLst/>
          </a:prstGeom>
        </p:spPr>
        <p:txBody>
          <a:bodyPr wrap="none">
            <a:spAutoFit/>
          </a:bodyPr>
          <a:lstStyle/>
          <a:p>
            <a:pPr marL="285750" indent="-285750">
              <a:buFont typeface="Arial"/>
              <a:buChar char="•"/>
            </a:pPr>
            <a:r>
              <a:rPr lang="en-US" sz="1600" dirty="0" smtClean="0">
                <a:solidFill>
                  <a:schemeClr val="dk1"/>
                </a:solidFill>
              </a:rPr>
              <a:t>Dripline alignment</a:t>
            </a:r>
            <a:endParaRPr lang="en-US" sz="1600" dirty="0">
              <a:solidFill>
                <a:schemeClr val="dk1"/>
              </a:solidFill>
            </a:endParaRPr>
          </a:p>
        </p:txBody>
      </p:sp>
      <p:sp>
        <p:nvSpPr>
          <p:cNvPr id="28" name="Rectangle 27"/>
          <p:cNvSpPr/>
          <p:nvPr/>
        </p:nvSpPr>
        <p:spPr>
          <a:xfrm>
            <a:off x="4684294" y="5490101"/>
            <a:ext cx="3223959" cy="338554"/>
          </a:xfrm>
          <a:prstGeom prst="rect">
            <a:avLst/>
          </a:prstGeom>
        </p:spPr>
        <p:txBody>
          <a:bodyPr wrap="none">
            <a:spAutoFit/>
          </a:bodyPr>
          <a:lstStyle/>
          <a:p>
            <a:pPr marL="285750" indent="-285750">
              <a:buFont typeface="Arial"/>
              <a:buChar char="•"/>
            </a:pPr>
            <a:r>
              <a:rPr lang="en-US" sz="1600" dirty="0" smtClean="0">
                <a:solidFill>
                  <a:schemeClr val="dk1"/>
                </a:solidFill>
              </a:rPr>
              <a:t>“</a:t>
            </a:r>
            <a:r>
              <a:rPr lang="en-US" sz="1600" dirty="0">
                <a:solidFill>
                  <a:schemeClr val="dk1"/>
                </a:solidFill>
              </a:rPr>
              <a:t>Surfacing” or “chimney” effect</a:t>
            </a:r>
          </a:p>
        </p:txBody>
      </p:sp>
      <p:sp>
        <p:nvSpPr>
          <p:cNvPr id="29" name="Rectangle 28"/>
          <p:cNvSpPr/>
          <p:nvPr/>
        </p:nvSpPr>
        <p:spPr>
          <a:xfrm>
            <a:off x="4703014" y="5829653"/>
            <a:ext cx="3775393" cy="338554"/>
          </a:xfrm>
          <a:prstGeom prst="rect">
            <a:avLst/>
          </a:prstGeom>
        </p:spPr>
        <p:txBody>
          <a:bodyPr wrap="none">
            <a:spAutoFit/>
          </a:bodyPr>
          <a:lstStyle/>
          <a:p>
            <a:pPr marL="285750" indent="-285750">
              <a:buFont typeface="Arial"/>
              <a:buChar char="•"/>
            </a:pPr>
            <a:r>
              <a:rPr lang="en-US" sz="1600" dirty="0" smtClean="0">
                <a:solidFill>
                  <a:schemeClr val="dk1"/>
                </a:solidFill>
              </a:rPr>
              <a:t>Root </a:t>
            </a:r>
            <a:r>
              <a:rPr lang="en-US" sz="1600" dirty="0">
                <a:solidFill>
                  <a:schemeClr val="dk1"/>
                </a:solidFill>
              </a:rPr>
              <a:t>intrusion (mainly for tree crops)</a:t>
            </a:r>
          </a:p>
        </p:txBody>
      </p:sp>
    </p:spTree>
    <p:extLst>
      <p:ext uri="{BB962C8B-B14F-4D97-AF65-F5344CB8AC3E}">
        <p14:creationId xmlns:p14="http://schemas.microsoft.com/office/powerpoint/2010/main" val="1815179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Information Gallery</a:t>
            </a:r>
            <a:endParaRPr lang="en-US" sz="4000" b="1" dirty="0"/>
          </a:p>
        </p:txBody>
      </p:sp>
      <p:sp>
        <p:nvSpPr>
          <p:cNvPr id="4" name="Rectangle 3"/>
          <p:cNvSpPr/>
          <p:nvPr/>
        </p:nvSpPr>
        <p:spPr>
          <a:xfrm>
            <a:off x="534745" y="1498600"/>
            <a:ext cx="2593474" cy="4646862"/>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556007" y="3887536"/>
            <a:ext cx="2887579" cy="2257926"/>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556007" y="1498600"/>
            <a:ext cx="5138822" cy="1128963"/>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56007" y="2967790"/>
            <a:ext cx="2887579" cy="561474"/>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817903" y="2967789"/>
            <a:ext cx="1836822" cy="2285999"/>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4745" y="2058737"/>
            <a:ext cx="2593473" cy="2800767"/>
          </a:xfrm>
          <a:prstGeom prst="rect">
            <a:avLst/>
          </a:prstGeom>
          <a:noFill/>
        </p:spPr>
        <p:txBody>
          <a:bodyPr wrap="square" rtlCol="0">
            <a:spAutoFit/>
          </a:bodyPr>
          <a:lstStyle/>
          <a:p>
            <a:pPr algn="ctr"/>
            <a:r>
              <a:rPr lang="en-US" sz="2400" b="1" dirty="0" smtClean="0"/>
              <a:t>Research card(s) you selected</a:t>
            </a:r>
          </a:p>
          <a:p>
            <a:pPr algn="ctr"/>
            <a:r>
              <a:rPr lang="en-US" sz="2400" b="1" dirty="0"/>
              <a:t>a</a:t>
            </a:r>
            <a:r>
              <a:rPr lang="en-US" sz="2400" b="1" dirty="0" smtClean="0"/>
              <a:t>t</a:t>
            </a:r>
          </a:p>
          <a:p>
            <a:pPr algn="ctr"/>
            <a:r>
              <a:rPr lang="en-US" sz="2000" dirty="0" err="1" smtClean="0"/>
              <a:t>water.unl.edu</a:t>
            </a:r>
            <a:r>
              <a:rPr lang="en-US" sz="2000" dirty="0"/>
              <a:t>/article/agricultural-irrigation/subsurface-drip</a:t>
            </a:r>
            <a:br>
              <a:rPr lang="en-US" sz="2000" dirty="0"/>
            </a:br>
            <a:endParaRPr lang="en-US" sz="2000" dirty="0" smtClean="0"/>
          </a:p>
        </p:txBody>
      </p:sp>
      <p:sp>
        <p:nvSpPr>
          <p:cNvPr id="11" name="TextBox 10"/>
          <p:cNvSpPr txBox="1"/>
          <p:nvPr/>
        </p:nvSpPr>
        <p:spPr>
          <a:xfrm>
            <a:off x="3916947" y="1610973"/>
            <a:ext cx="4224421" cy="830997"/>
          </a:xfrm>
          <a:prstGeom prst="rect">
            <a:avLst/>
          </a:prstGeom>
          <a:noFill/>
        </p:spPr>
        <p:txBody>
          <a:bodyPr wrap="square" rtlCol="0">
            <a:spAutoFit/>
          </a:bodyPr>
          <a:lstStyle/>
          <a:p>
            <a:pPr algn="ctr"/>
            <a:r>
              <a:rPr lang="en-US" sz="2400" b="1" dirty="0" smtClean="0"/>
              <a:t>Create a visual to share what you learned</a:t>
            </a:r>
            <a:endParaRPr lang="en-US" sz="2400" b="1" dirty="0"/>
          </a:p>
        </p:txBody>
      </p:sp>
      <p:sp>
        <p:nvSpPr>
          <p:cNvPr id="12" name="TextBox 11"/>
          <p:cNvSpPr txBox="1"/>
          <p:nvPr/>
        </p:nvSpPr>
        <p:spPr>
          <a:xfrm>
            <a:off x="3783262" y="4249902"/>
            <a:ext cx="2433053" cy="1569660"/>
          </a:xfrm>
          <a:prstGeom prst="rect">
            <a:avLst/>
          </a:prstGeom>
          <a:noFill/>
        </p:spPr>
        <p:txBody>
          <a:bodyPr wrap="square" rtlCol="0">
            <a:spAutoFit/>
          </a:bodyPr>
          <a:lstStyle/>
          <a:p>
            <a:pPr algn="ctr"/>
            <a:r>
              <a:rPr lang="en-US" sz="2400" b="1" dirty="0" smtClean="0"/>
              <a:t>Hang your visual on a wall or place on desk</a:t>
            </a:r>
            <a:endParaRPr lang="en-US" sz="2400" b="1" dirty="0"/>
          </a:p>
        </p:txBody>
      </p:sp>
      <p:sp>
        <p:nvSpPr>
          <p:cNvPr id="13" name="TextBox 12"/>
          <p:cNvSpPr txBox="1"/>
          <p:nvPr/>
        </p:nvSpPr>
        <p:spPr>
          <a:xfrm>
            <a:off x="6817904" y="3142810"/>
            <a:ext cx="1836822" cy="1938992"/>
          </a:xfrm>
          <a:prstGeom prst="rect">
            <a:avLst/>
          </a:prstGeom>
          <a:noFill/>
        </p:spPr>
        <p:txBody>
          <a:bodyPr wrap="square" rtlCol="0">
            <a:spAutoFit/>
          </a:bodyPr>
          <a:lstStyle/>
          <a:p>
            <a:pPr algn="ctr"/>
            <a:r>
              <a:rPr lang="en-US" sz="2400" b="1" dirty="0" smtClean="0"/>
              <a:t>Walk around the gallery to learn from others!</a:t>
            </a:r>
            <a:endParaRPr lang="en-US" sz="2400" b="1" dirty="0"/>
          </a:p>
        </p:txBody>
      </p:sp>
    </p:spTree>
    <p:extLst>
      <p:ext uri="{BB962C8B-B14F-4D97-AF65-F5344CB8AC3E}">
        <p14:creationId xmlns:p14="http://schemas.microsoft.com/office/powerpoint/2010/main" val="536218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27381" y="497306"/>
            <a:ext cx="8229600" cy="89301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dirty="0" smtClean="0"/>
              <a:t>Subsurface Drip Irrigation</a:t>
            </a:r>
            <a:endParaRPr lang="en-US" sz="4000" b="1" i="0" u="none" strike="noStrike" cap="none" dirty="0">
              <a:solidFill>
                <a:schemeClr val="dk1"/>
              </a:solidFill>
              <a:sym typeface="Arial"/>
            </a:endParaRPr>
          </a:p>
        </p:txBody>
      </p:sp>
      <p:cxnSp>
        <p:nvCxnSpPr>
          <p:cNvPr id="3" name="Straight Connector 2"/>
          <p:cNvCxnSpPr/>
          <p:nvPr/>
        </p:nvCxnSpPr>
        <p:spPr>
          <a:xfrm>
            <a:off x="3002666" y="1349190"/>
            <a:ext cx="0" cy="4639863"/>
          </a:xfrm>
          <a:prstGeom prst="line">
            <a:avLst/>
          </a:prstGeom>
          <a:ln>
            <a:solidFill>
              <a:srgbClr val="BB0004"/>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6236526" y="1349190"/>
            <a:ext cx="0" cy="4639863"/>
          </a:xfrm>
          <a:prstGeom prst="line">
            <a:avLst/>
          </a:prstGeom>
          <a:ln>
            <a:solidFill>
              <a:srgbClr val="BB0004"/>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630875" y="1890733"/>
            <a:ext cx="7731664" cy="0"/>
          </a:xfrm>
          <a:prstGeom prst="line">
            <a:avLst/>
          </a:prstGeom>
          <a:ln>
            <a:solidFill>
              <a:srgbClr val="BB0004"/>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27083" y="1349190"/>
            <a:ext cx="2172390" cy="461665"/>
          </a:xfrm>
          <a:prstGeom prst="rect">
            <a:avLst/>
          </a:prstGeom>
          <a:noFill/>
        </p:spPr>
        <p:txBody>
          <a:bodyPr wrap="none" rtlCol="0">
            <a:spAutoFit/>
          </a:bodyPr>
          <a:lstStyle/>
          <a:p>
            <a:r>
              <a:rPr lang="en-US" sz="2400" b="1" dirty="0" smtClean="0"/>
              <a:t>What I KNOW</a:t>
            </a:r>
            <a:endParaRPr lang="en-US" sz="2400" b="1" dirty="0"/>
          </a:p>
        </p:txBody>
      </p:sp>
      <p:sp>
        <p:nvSpPr>
          <p:cNvPr id="7" name="TextBox 6"/>
          <p:cNvSpPr txBox="1"/>
          <p:nvPr/>
        </p:nvSpPr>
        <p:spPr>
          <a:xfrm>
            <a:off x="3474506" y="1367864"/>
            <a:ext cx="2364750" cy="461665"/>
          </a:xfrm>
          <a:prstGeom prst="rect">
            <a:avLst/>
          </a:prstGeom>
          <a:noFill/>
        </p:spPr>
        <p:txBody>
          <a:bodyPr wrap="none" rtlCol="0">
            <a:spAutoFit/>
          </a:bodyPr>
          <a:lstStyle/>
          <a:p>
            <a:r>
              <a:rPr lang="en-US" sz="2400" b="1" dirty="0" smtClean="0"/>
              <a:t>WANT to know</a:t>
            </a:r>
            <a:endParaRPr lang="en-US" sz="2400" b="1" dirty="0"/>
          </a:p>
        </p:txBody>
      </p:sp>
      <p:sp>
        <p:nvSpPr>
          <p:cNvPr id="8" name="TextBox 7"/>
          <p:cNvSpPr txBox="1"/>
          <p:nvPr/>
        </p:nvSpPr>
        <p:spPr>
          <a:xfrm>
            <a:off x="6569974" y="1349191"/>
            <a:ext cx="1672303" cy="461665"/>
          </a:xfrm>
          <a:prstGeom prst="rect">
            <a:avLst/>
          </a:prstGeom>
          <a:noFill/>
        </p:spPr>
        <p:txBody>
          <a:bodyPr wrap="none" rtlCol="0">
            <a:spAutoFit/>
          </a:bodyPr>
          <a:lstStyle/>
          <a:p>
            <a:r>
              <a:rPr lang="en-US" sz="2400" b="1" dirty="0" smtClean="0"/>
              <a:t>LEARNED</a:t>
            </a:r>
            <a:endParaRPr lang="en-US" sz="2400" b="1" dirty="0"/>
          </a:p>
        </p:txBody>
      </p:sp>
      <p:sp>
        <p:nvSpPr>
          <p:cNvPr id="10" name="Rounded Rectangle 9"/>
          <p:cNvSpPr/>
          <p:nvPr/>
        </p:nvSpPr>
        <p:spPr>
          <a:xfrm>
            <a:off x="6419402" y="2058737"/>
            <a:ext cx="2203230" cy="3141579"/>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736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p:cNvPicPr preferRelativeResize="0"/>
          <p:nvPr/>
        </p:nvPicPr>
        <p:blipFill rotWithShape="1">
          <a:blip r:embed="rId3">
            <a:alphaModFix/>
          </a:blip>
          <a:srcRect/>
          <a:stretch/>
        </p:blipFill>
        <p:spPr>
          <a:xfrm>
            <a:off x="3429000" y="2724665"/>
            <a:ext cx="2286000" cy="1618734"/>
          </a:xfrm>
          <a:prstGeom prst="rect">
            <a:avLst/>
          </a:prstGeom>
          <a:noFill/>
          <a:ln>
            <a:noFill/>
          </a:ln>
        </p:spPr>
      </p:pic>
      <p:sp>
        <p:nvSpPr>
          <p:cNvPr id="146" name="Shape 146"/>
          <p:cNvSpPr txBox="1"/>
          <p:nvPr/>
        </p:nvSpPr>
        <p:spPr>
          <a:xfrm>
            <a:off x="381000" y="5943600"/>
            <a:ext cx="8381999" cy="11079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100" b="0" i="0" u="none" strike="noStrike" cap="none">
                <a:solidFill>
                  <a:schemeClr val="lt1"/>
                </a:solidFill>
                <a:latin typeface="Calibri"/>
                <a:ea typeface="Calibri"/>
                <a:cs typeface="Calibri"/>
                <a:sym typeface="Calibri"/>
              </a:rPr>
              <a:t>Extension is a Division of the Institute of Agriculture and Natural Resources at the University of Nebraska–Lincoln cooperating with the Counties and the United States Department of Agriculture.</a:t>
            </a:r>
          </a:p>
          <a:p>
            <a:pPr marL="0" marR="0" lvl="0" indent="0" algn="ctr" rtl="0">
              <a:lnSpc>
                <a:spcPct val="100000"/>
              </a:lnSpc>
              <a:spcBef>
                <a:spcPts val="0"/>
              </a:spcBef>
              <a:spcAft>
                <a:spcPts val="0"/>
              </a:spcAft>
              <a:buClr>
                <a:srgbClr val="000000"/>
              </a:buClr>
              <a:buFont typeface="Arial"/>
              <a:buNone/>
            </a:pPr>
            <a:endParaRPr sz="11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11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11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1100" b="0" i="0" u="none" strike="noStrike" cap="none">
                <a:solidFill>
                  <a:schemeClr val="lt1"/>
                </a:solidFill>
                <a:latin typeface="Calibri"/>
                <a:ea typeface="Calibri"/>
                <a:cs typeface="Calibri"/>
                <a:sym typeface="Calibri"/>
              </a:rPr>
              <a:t>University of Nebraska–Lincoln Extension educational programs abide with the nondiscrimination policies of the University of Nebraska–Lincoln and the United States Department of Agriculture.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27381" y="497306"/>
            <a:ext cx="8229600" cy="89301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dirty="0" smtClean="0"/>
              <a:t>Subsurface Drip Irrigation</a:t>
            </a:r>
            <a:endParaRPr lang="en-US" sz="4000" b="1" i="0" u="none" strike="noStrike" cap="none" dirty="0">
              <a:solidFill>
                <a:schemeClr val="dk1"/>
              </a:solidFill>
              <a:sym typeface="Arial"/>
            </a:endParaRPr>
          </a:p>
        </p:txBody>
      </p:sp>
      <p:cxnSp>
        <p:nvCxnSpPr>
          <p:cNvPr id="3" name="Straight Connector 2"/>
          <p:cNvCxnSpPr/>
          <p:nvPr/>
        </p:nvCxnSpPr>
        <p:spPr>
          <a:xfrm>
            <a:off x="3002666" y="1349190"/>
            <a:ext cx="0" cy="4639863"/>
          </a:xfrm>
          <a:prstGeom prst="line">
            <a:avLst/>
          </a:prstGeom>
          <a:ln>
            <a:solidFill>
              <a:srgbClr val="BB0004"/>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6236526" y="1349190"/>
            <a:ext cx="0" cy="4639863"/>
          </a:xfrm>
          <a:prstGeom prst="line">
            <a:avLst/>
          </a:prstGeom>
          <a:ln>
            <a:solidFill>
              <a:srgbClr val="BB0004"/>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630875" y="1890733"/>
            <a:ext cx="7731664" cy="0"/>
          </a:xfrm>
          <a:prstGeom prst="line">
            <a:avLst/>
          </a:prstGeom>
          <a:ln>
            <a:solidFill>
              <a:srgbClr val="BB0004"/>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27083" y="1349190"/>
            <a:ext cx="2172390" cy="461665"/>
          </a:xfrm>
          <a:prstGeom prst="rect">
            <a:avLst/>
          </a:prstGeom>
          <a:noFill/>
        </p:spPr>
        <p:txBody>
          <a:bodyPr wrap="none" rtlCol="0">
            <a:spAutoFit/>
          </a:bodyPr>
          <a:lstStyle/>
          <a:p>
            <a:r>
              <a:rPr lang="en-US" sz="2400" b="1" dirty="0" smtClean="0"/>
              <a:t>What I KNOW</a:t>
            </a:r>
            <a:endParaRPr lang="en-US" sz="2400" b="1" dirty="0"/>
          </a:p>
        </p:txBody>
      </p:sp>
      <p:sp>
        <p:nvSpPr>
          <p:cNvPr id="7" name="TextBox 6"/>
          <p:cNvSpPr txBox="1"/>
          <p:nvPr/>
        </p:nvSpPr>
        <p:spPr>
          <a:xfrm>
            <a:off x="3474506" y="1367864"/>
            <a:ext cx="2364750" cy="461665"/>
          </a:xfrm>
          <a:prstGeom prst="rect">
            <a:avLst/>
          </a:prstGeom>
          <a:noFill/>
        </p:spPr>
        <p:txBody>
          <a:bodyPr wrap="none" rtlCol="0">
            <a:spAutoFit/>
          </a:bodyPr>
          <a:lstStyle/>
          <a:p>
            <a:r>
              <a:rPr lang="en-US" sz="2400" b="1" dirty="0" smtClean="0"/>
              <a:t>WANT to know</a:t>
            </a:r>
            <a:endParaRPr lang="en-US" sz="2400" b="1" dirty="0"/>
          </a:p>
        </p:txBody>
      </p:sp>
      <p:sp>
        <p:nvSpPr>
          <p:cNvPr id="8" name="TextBox 7"/>
          <p:cNvSpPr txBox="1"/>
          <p:nvPr/>
        </p:nvSpPr>
        <p:spPr>
          <a:xfrm>
            <a:off x="6569974" y="1349191"/>
            <a:ext cx="1672303" cy="461665"/>
          </a:xfrm>
          <a:prstGeom prst="rect">
            <a:avLst/>
          </a:prstGeom>
          <a:noFill/>
        </p:spPr>
        <p:txBody>
          <a:bodyPr wrap="none" rtlCol="0">
            <a:spAutoFit/>
          </a:bodyPr>
          <a:lstStyle/>
          <a:p>
            <a:r>
              <a:rPr lang="en-US" sz="2400" b="1" dirty="0" smtClean="0"/>
              <a:t>LEARNED</a:t>
            </a:r>
            <a:endParaRPr lang="en-US" sz="2400" b="1" dirty="0"/>
          </a:p>
        </p:txBody>
      </p:sp>
      <p:sp>
        <p:nvSpPr>
          <p:cNvPr id="10" name="Rounded Rectangle 9"/>
          <p:cNvSpPr/>
          <p:nvPr/>
        </p:nvSpPr>
        <p:spPr>
          <a:xfrm>
            <a:off x="630875" y="2058737"/>
            <a:ext cx="2203230" cy="3836737"/>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3269801" y="2058737"/>
            <a:ext cx="2665778" cy="3836737"/>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fig1.jpeg"/>
          <p:cNvPicPr>
            <a:picLocks noChangeAspect="1"/>
          </p:cNvPicPr>
          <p:nvPr/>
        </p:nvPicPr>
        <p:blipFill rotWithShape="1">
          <a:blip r:embed="rId3">
            <a:extLst>
              <a:ext uri="{28A0092B-C50C-407E-A947-70E740481C1C}">
                <a14:useLocalDpi xmlns:a14="http://schemas.microsoft.com/office/drawing/2010/main" val="0"/>
              </a:ext>
            </a:extLst>
          </a:blip>
          <a:srcRect t="9790" b="-4047"/>
          <a:stretch/>
        </p:blipFill>
        <p:spPr>
          <a:xfrm>
            <a:off x="0" y="307474"/>
            <a:ext cx="9144000" cy="6464024"/>
          </a:xfrm>
          <a:prstGeom prst="rect">
            <a:avLst/>
          </a:prstGeom>
        </p:spPr>
      </p:pic>
      <p:sp>
        <p:nvSpPr>
          <p:cNvPr id="3" name="Text Placeholder 2"/>
          <p:cNvSpPr>
            <a:spLocks noGrp="1"/>
          </p:cNvSpPr>
          <p:nvPr>
            <p:ph type="body" idx="1"/>
          </p:nvPr>
        </p:nvSpPr>
        <p:spPr>
          <a:xfrm>
            <a:off x="468749" y="1497347"/>
            <a:ext cx="8070999" cy="4678863"/>
          </a:xfrm>
          <a:solidFill>
            <a:schemeClr val="bg1">
              <a:lumMod val="95000"/>
              <a:alpha val="75000"/>
            </a:schemeClr>
          </a:solidFill>
        </p:spPr>
        <p:txBody>
          <a:bodyPr/>
          <a:lstStyle/>
          <a:p>
            <a:r>
              <a:rPr lang="en-US" sz="2000" b="1" dirty="0" smtClean="0"/>
              <a:t>Subsurface </a:t>
            </a:r>
            <a:r>
              <a:rPr lang="en-US" sz="2000" b="1" dirty="0"/>
              <a:t>drip irrigation</a:t>
            </a:r>
            <a:r>
              <a:rPr lang="en-US" sz="2000" dirty="0"/>
              <a:t> (SDI): irrigation system where water is applied directly to the crop root zone using buried polyethylene tubing. </a:t>
            </a:r>
          </a:p>
          <a:p>
            <a:r>
              <a:rPr lang="en-US" sz="2000" dirty="0"/>
              <a:t> </a:t>
            </a:r>
          </a:p>
          <a:p>
            <a:r>
              <a:rPr lang="en-US" sz="2000" b="1" dirty="0"/>
              <a:t>Dripline: </a:t>
            </a:r>
            <a:r>
              <a:rPr lang="en-US" sz="2000" dirty="0"/>
              <a:t>tubing placed underground and between crop rows that carries water through the field laterally. Can vary in diameter and thickness.</a:t>
            </a:r>
          </a:p>
          <a:p>
            <a:r>
              <a:rPr lang="en-US" sz="2000" b="1" dirty="0"/>
              <a:t> </a:t>
            </a:r>
            <a:endParaRPr lang="en-US" sz="2000" dirty="0"/>
          </a:p>
          <a:p>
            <a:r>
              <a:rPr lang="en-US" sz="2000" b="1" dirty="0"/>
              <a:t>Emitters: </a:t>
            </a:r>
            <a:r>
              <a:rPr lang="en-US" sz="2000" dirty="0"/>
              <a:t>small holes where water passes through to irrigate soil. </a:t>
            </a:r>
          </a:p>
          <a:p>
            <a:r>
              <a:rPr lang="en-US" sz="2000" b="1" dirty="0"/>
              <a:t> </a:t>
            </a:r>
            <a:endParaRPr lang="en-US" sz="2000" dirty="0"/>
          </a:p>
          <a:p>
            <a:r>
              <a:rPr lang="en-US" sz="2000" b="1" dirty="0"/>
              <a:t>Main line: </a:t>
            </a:r>
            <a:r>
              <a:rPr lang="en-US" sz="2000" dirty="0" smtClean="0"/>
              <a:t>located at the top end of the field and</a:t>
            </a:r>
            <a:r>
              <a:rPr lang="en-US" sz="2000" b="1" dirty="0" smtClean="0"/>
              <a:t> </a:t>
            </a:r>
            <a:r>
              <a:rPr lang="en-US" sz="2000" dirty="0" smtClean="0"/>
              <a:t>provides </a:t>
            </a:r>
            <a:r>
              <a:rPr lang="en-US" sz="2000" dirty="0"/>
              <a:t>water to the </a:t>
            </a:r>
            <a:r>
              <a:rPr lang="en-US" sz="2000" dirty="0" err="1"/>
              <a:t>driplines</a:t>
            </a:r>
            <a:r>
              <a:rPr lang="en-US" sz="2000" dirty="0"/>
              <a:t>.</a:t>
            </a:r>
          </a:p>
          <a:p>
            <a:r>
              <a:rPr lang="en-US" sz="2000" b="1" dirty="0"/>
              <a:t> </a:t>
            </a:r>
            <a:endParaRPr lang="en-US" sz="2000" dirty="0"/>
          </a:p>
          <a:p>
            <a:r>
              <a:rPr lang="en-US" sz="2000" b="1" dirty="0"/>
              <a:t>Filters: </a:t>
            </a:r>
            <a:r>
              <a:rPr lang="en-US" sz="2000" dirty="0"/>
              <a:t>removes particles and impurities in the </a:t>
            </a:r>
            <a:r>
              <a:rPr lang="en-US" sz="2000" dirty="0" smtClean="0"/>
              <a:t>water.</a:t>
            </a:r>
            <a:endParaRPr lang="en-US" sz="2000" dirty="0"/>
          </a:p>
          <a:p>
            <a:endParaRPr lang="en-US" sz="2000" dirty="0">
              <a:solidFill>
                <a:schemeClr val="tx1"/>
              </a:solidFill>
            </a:endParaRPr>
          </a:p>
        </p:txBody>
      </p:sp>
      <p:sp>
        <p:nvSpPr>
          <p:cNvPr id="8" name="Rectangle 7"/>
          <p:cNvSpPr/>
          <p:nvPr/>
        </p:nvSpPr>
        <p:spPr>
          <a:xfrm>
            <a:off x="3191772" y="547954"/>
            <a:ext cx="2807830" cy="707886"/>
          </a:xfrm>
          <a:prstGeom prst="rect">
            <a:avLst/>
          </a:prstGeom>
        </p:spPr>
        <p:txBody>
          <a:bodyPr wrap="none">
            <a:spAutoFit/>
          </a:bodyPr>
          <a:lstStyle/>
          <a:p>
            <a:r>
              <a:rPr lang="en-US" sz="4000" b="1" dirty="0">
                <a:solidFill>
                  <a:schemeClr val="bg1"/>
                </a:solidFill>
              </a:rPr>
              <a:t>Key Terms</a:t>
            </a:r>
          </a:p>
        </p:txBody>
      </p:sp>
    </p:spTree>
    <p:extLst>
      <p:ext uri="{BB962C8B-B14F-4D97-AF65-F5344CB8AC3E}">
        <p14:creationId xmlns:p14="http://schemas.microsoft.com/office/powerpoint/2010/main" val="31800321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201"/>
            <a:ext cx="8229600" cy="1143000"/>
          </a:xfrm>
        </p:spPr>
        <p:txBody>
          <a:bodyPr/>
          <a:lstStyle/>
          <a:p>
            <a:pPr algn="ctr"/>
            <a:r>
              <a:rPr lang="en-US" sz="4000" b="1" dirty="0" smtClean="0"/>
              <a:t>Subsurface Drip Irrigation</a:t>
            </a:r>
            <a:endParaRPr lang="en-US" sz="4000" b="1" dirty="0"/>
          </a:p>
        </p:txBody>
      </p:sp>
      <p:sp>
        <p:nvSpPr>
          <p:cNvPr id="4" name="TextBox 3"/>
          <p:cNvSpPr txBox="1"/>
          <p:nvPr/>
        </p:nvSpPr>
        <p:spPr>
          <a:xfrm>
            <a:off x="585540" y="1126516"/>
            <a:ext cx="7967580" cy="461665"/>
          </a:xfrm>
          <a:prstGeom prst="rect">
            <a:avLst/>
          </a:prstGeom>
          <a:noFill/>
        </p:spPr>
        <p:txBody>
          <a:bodyPr wrap="square" rtlCol="0">
            <a:spAutoFit/>
          </a:bodyPr>
          <a:lstStyle/>
          <a:p>
            <a:pPr marL="342900" indent="-342900">
              <a:buFont typeface="Arial"/>
              <a:buChar char="•"/>
            </a:pPr>
            <a:r>
              <a:rPr lang="en-US" sz="2400" i="1" dirty="0" smtClean="0"/>
              <a:t>Irrigation system is beneath the soil surface</a:t>
            </a:r>
            <a:endParaRPr lang="en-US" sz="2400" dirty="0"/>
          </a:p>
        </p:txBody>
      </p:sp>
      <p:sp>
        <p:nvSpPr>
          <p:cNvPr id="9" name="TextBox 8"/>
          <p:cNvSpPr txBox="1"/>
          <p:nvPr/>
        </p:nvSpPr>
        <p:spPr>
          <a:xfrm>
            <a:off x="585540" y="1615387"/>
            <a:ext cx="7967580" cy="830997"/>
          </a:xfrm>
          <a:prstGeom prst="rect">
            <a:avLst/>
          </a:prstGeom>
          <a:noFill/>
        </p:spPr>
        <p:txBody>
          <a:bodyPr wrap="square" rtlCol="0">
            <a:spAutoFit/>
          </a:bodyPr>
          <a:lstStyle/>
          <a:p>
            <a:pPr marL="342900" indent="-342900">
              <a:buFont typeface="Arial"/>
              <a:buChar char="•"/>
            </a:pPr>
            <a:r>
              <a:rPr lang="en-US" sz="2400" i="1" dirty="0" smtClean="0"/>
              <a:t>Waters the roots of the crop, rather than the entire land area the crops cover</a:t>
            </a:r>
            <a:endParaRPr lang="en-US" sz="2400" dirty="0"/>
          </a:p>
        </p:txBody>
      </p:sp>
      <p:sp>
        <p:nvSpPr>
          <p:cNvPr id="11" name="TextBox 10"/>
          <p:cNvSpPr txBox="1"/>
          <p:nvPr/>
        </p:nvSpPr>
        <p:spPr>
          <a:xfrm>
            <a:off x="588209" y="2412907"/>
            <a:ext cx="8261685" cy="1200328"/>
          </a:xfrm>
          <a:prstGeom prst="rect">
            <a:avLst/>
          </a:prstGeom>
          <a:noFill/>
        </p:spPr>
        <p:txBody>
          <a:bodyPr wrap="square" rtlCol="0">
            <a:spAutoFit/>
          </a:bodyPr>
          <a:lstStyle/>
          <a:p>
            <a:pPr marL="342900" indent="-342900">
              <a:buFont typeface="Arial"/>
              <a:buChar char="•"/>
            </a:pPr>
            <a:r>
              <a:rPr lang="en-US" sz="2400" i="1" dirty="0" smtClean="0"/>
              <a:t>When properly </a:t>
            </a:r>
            <a:r>
              <a:rPr lang="en-US" sz="2400" i="1" dirty="0" smtClean="0"/>
              <a:t>managed, losses of water due to wind, evaporation, deep percolation, and runoff are significantly lower compared to other irrigation systems</a:t>
            </a:r>
            <a:endParaRPr lang="en-US" sz="2400" i="1" dirty="0"/>
          </a:p>
        </p:txBody>
      </p:sp>
      <p:pic>
        <p:nvPicPr>
          <p:cNvPr id="10" name="Picture 9"/>
          <p:cNvPicPr/>
          <p:nvPr/>
        </p:nvPicPr>
        <p:blipFill rotWithShape="1">
          <a:blip r:embed="rId3">
            <a:extLst>
              <a:ext uri="{28A0092B-C50C-407E-A947-70E740481C1C}">
                <a14:useLocalDpi xmlns:a14="http://schemas.microsoft.com/office/drawing/2010/main" val="0"/>
              </a:ext>
            </a:extLst>
          </a:blip>
          <a:srcRect l="62340" r="1702"/>
          <a:stretch/>
        </p:blipFill>
        <p:spPr bwMode="auto">
          <a:xfrm>
            <a:off x="5227053" y="3626603"/>
            <a:ext cx="2259263" cy="2716290"/>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descr="subsurface-irrigation-cor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85" y="3613235"/>
            <a:ext cx="4024804" cy="2713521"/>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6476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41684" y="681555"/>
            <a:ext cx="6660833" cy="2062103"/>
          </a:xfrm>
          <a:prstGeom prst="rect">
            <a:avLst/>
          </a:prstGeom>
          <a:noFill/>
        </p:spPr>
        <p:txBody>
          <a:bodyPr wrap="square" rtlCol="0">
            <a:spAutoFit/>
          </a:bodyPr>
          <a:lstStyle/>
          <a:p>
            <a:r>
              <a:rPr lang="en-US" sz="3200" b="1" dirty="0" smtClean="0"/>
              <a:t>Draw and label the following:</a:t>
            </a:r>
            <a:br>
              <a:rPr lang="en-US" sz="3200" b="1" dirty="0" smtClean="0"/>
            </a:br>
            <a:endParaRPr lang="en-US" sz="2400" b="1" dirty="0" smtClean="0"/>
          </a:p>
          <a:p>
            <a:pPr marL="457200" lvl="2" indent="-457200">
              <a:buAutoNum type="arabicParenR"/>
            </a:pPr>
            <a:r>
              <a:rPr lang="en-US" sz="2400" dirty="0" smtClean="0"/>
              <a:t>Main line</a:t>
            </a:r>
          </a:p>
          <a:p>
            <a:pPr marL="457200" lvl="2" indent="-457200">
              <a:buAutoNum type="arabicParenR"/>
            </a:pPr>
            <a:r>
              <a:rPr lang="en-US" sz="2400" dirty="0" smtClean="0"/>
              <a:t>Dripline</a:t>
            </a:r>
          </a:p>
          <a:p>
            <a:pPr marL="457200" lvl="2" indent="-457200">
              <a:buAutoNum type="arabicParenR"/>
            </a:pPr>
            <a:r>
              <a:rPr lang="en-US" sz="2400" dirty="0" smtClean="0"/>
              <a:t>Emitters</a:t>
            </a:r>
            <a:endParaRPr lang="en-US" sz="2400" dirty="0"/>
          </a:p>
        </p:txBody>
      </p:sp>
      <p:sp>
        <p:nvSpPr>
          <p:cNvPr id="3" name="Rectangle 2"/>
          <p:cNvSpPr/>
          <p:nvPr/>
        </p:nvSpPr>
        <p:spPr>
          <a:xfrm>
            <a:off x="2727158" y="2098842"/>
            <a:ext cx="5748421" cy="3556000"/>
          </a:xfrm>
          <a:prstGeom prst="rect">
            <a:avLst/>
          </a:prstGeom>
          <a:noFill/>
          <a:ln w="76200" cmpd="sng">
            <a:solidFill>
              <a:schemeClr val="tx1"/>
            </a:solidFill>
          </a:ln>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Freeform 3"/>
          <p:cNvSpPr/>
          <p:nvPr/>
        </p:nvSpPr>
        <p:spPr>
          <a:xfrm>
            <a:off x="2847472" y="3128213"/>
            <a:ext cx="4598737" cy="736166"/>
          </a:xfrm>
          <a:custGeom>
            <a:avLst/>
            <a:gdLst>
              <a:gd name="connsiteX0" fmla="*/ 0 w 4598737"/>
              <a:gd name="connsiteY0" fmla="*/ 708526 h 736166"/>
              <a:gd name="connsiteX1" fmla="*/ 66842 w 4598737"/>
              <a:gd name="connsiteY1" fmla="*/ 735263 h 736166"/>
              <a:gd name="connsiteX2" fmla="*/ 213895 w 4598737"/>
              <a:gd name="connsiteY2" fmla="*/ 708526 h 736166"/>
              <a:gd name="connsiteX3" fmla="*/ 254000 w 4598737"/>
              <a:gd name="connsiteY3" fmla="*/ 681789 h 736166"/>
              <a:gd name="connsiteX4" fmla="*/ 280737 w 4598737"/>
              <a:gd name="connsiteY4" fmla="*/ 601579 h 736166"/>
              <a:gd name="connsiteX5" fmla="*/ 307474 w 4598737"/>
              <a:gd name="connsiteY5" fmla="*/ 641684 h 736166"/>
              <a:gd name="connsiteX6" fmla="*/ 427789 w 4598737"/>
              <a:gd name="connsiteY6" fmla="*/ 708526 h 736166"/>
              <a:gd name="connsiteX7" fmla="*/ 508000 w 4598737"/>
              <a:gd name="connsiteY7" fmla="*/ 695158 h 736166"/>
              <a:gd name="connsiteX8" fmla="*/ 561474 w 4598737"/>
              <a:gd name="connsiteY8" fmla="*/ 655052 h 736166"/>
              <a:gd name="connsiteX9" fmla="*/ 614947 w 4598737"/>
              <a:gd name="connsiteY9" fmla="*/ 628315 h 736166"/>
              <a:gd name="connsiteX10" fmla="*/ 708526 w 4598737"/>
              <a:gd name="connsiteY10" fmla="*/ 668421 h 736166"/>
              <a:gd name="connsiteX11" fmla="*/ 748632 w 4598737"/>
              <a:gd name="connsiteY11" fmla="*/ 681789 h 736166"/>
              <a:gd name="connsiteX12" fmla="*/ 802105 w 4598737"/>
              <a:gd name="connsiteY12" fmla="*/ 708526 h 736166"/>
              <a:gd name="connsiteX13" fmla="*/ 868947 w 4598737"/>
              <a:gd name="connsiteY13" fmla="*/ 721894 h 736166"/>
              <a:gd name="connsiteX14" fmla="*/ 922421 w 4598737"/>
              <a:gd name="connsiteY14" fmla="*/ 735263 h 736166"/>
              <a:gd name="connsiteX15" fmla="*/ 1016000 w 4598737"/>
              <a:gd name="connsiteY15" fmla="*/ 721894 h 736166"/>
              <a:gd name="connsiteX16" fmla="*/ 1069474 w 4598737"/>
              <a:gd name="connsiteY16" fmla="*/ 681789 h 736166"/>
              <a:gd name="connsiteX17" fmla="*/ 1109579 w 4598737"/>
              <a:gd name="connsiteY17" fmla="*/ 655052 h 736166"/>
              <a:gd name="connsiteX18" fmla="*/ 1122947 w 4598737"/>
              <a:gd name="connsiteY18" fmla="*/ 614947 h 736166"/>
              <a:gd name="connsiteX19" fmla="*/ 1229895 w 4598737"/>
              <a:gd name="connsiteY19" fmla="*/ 655052 h 736166"/>
              <a:gd name="connsiteX20" fmla="*/ 1350211 w 4598737"/>
              <a:gd name="connsiteY20" fmla="*/ 641684 h 736166"/>
              <a:gd name="connsiteX21" fmla="*/ 1483895 w 4598737"/>
              <a:gd name="connsiteY21" fmla="*/ 521368 h 736166"/>
              <a:gd name="connsiteX22" fmla="*/ 1524000 w 4598737"/>
              <a:gd name="connsiteY22" fmla="*/ 494631 h 736166"/>
              <a:gd name="connsiteX23" fmla="*/ 1604211 w 4598737"/>
              <a:gd name="connsiteY23" fmla="*/ 561473 h 736166"/>
              <a:gd name="connsiteX24" fmla="*/ 1644316 w 4598737"/>
              <a:gd name="connsiteY24" fmla="*/ 548105 h 736166"/>
              <a:gd name="connsiteX25" fmla="*/ 1737895 w 4598737"/>
              <a:gd name="connsiteY25" fmla="*/ 441158 h 736166"/>
              <a:gd name="connsiteX26" fmla="*/ 1764632 w 4598737"/>
              <a:gd name="connsiteY26" fmla="*/ 401052 h 736166"/>
              <a:gd name="connsiteX27" fmla="*/ 1804737 w 4598737"/>
              <a:gd name="connsiteY27" fmla="*/ 414421 h 736166"/>
              <a:gd name="connsiteX28" fmla="*/ 1898316 w 4598737"/>
              <a:gd name="connsiteY28" fmla="*/ 467894 h 736166"/>
              <a:gd name="connsiteX29" fmla="*/ 2018632 w 4598737"/>
              <a:gd name="connsiteY29" fmla="*/ 454526 h 736166"/>
              <a:gd name="connsiteX30" fmla="*/ 2058737 w 4598737"/>
              <a:gd name="connsiteY30" fmla="*/ 441158 h 736166"/>
              <a:gd name="connsiteX31" fmla="*/ 2138947 w 4598737"/>
              <a:gd name="connsiteY31" fmla="*/ 360947 h 736166"/>
              <a:gd name="connsiteX32" fmla="*/ 2179053 w 4598737"/>
              <a:gd name="connsiteY32" fmla="*/ 334210 h 736166"/>
              <a:gd name="connsiteX33" fmla="*/ 2259263 w 4598737"/>
              <a:gd name="connsiteY33" fmla="*/ 360947 h 736166"/>
              <a:gd name="connsiteX34" fmla="*/ 2312737 w 4598737"/>
              <a:gd name="connsiteY34" fmla="*/ 387684 h 736166"/>
              <a:gd name="connsiteX35" fmla="*/ 2379579 w 4598737"/>
              <a:gd name="connsiteY35" fmla="*/ 401052 h 736166"/>
              <a:gd name="connsiteX36" fmla="*/ 2553368 w 4598737"/>
              <a:gd name="connsiteY36" fmla="*/ 427789 h 736166"/>
              <a:gd name="connsiteX37" fmla="*/ 2713789 w 4598737"/>
              <a:gd name="connsiteY37" fmla="*/ 414421 h 736166"/>
              <a:gd name="connsiteX38" fmla="*/ 2740526 w 4598737"/>
              <a:gd name="connsiteY38" fmla="*/ 374315 h 736166"/>
              <a:gd name="connsiteX39" fmla="*/ 2780632 w 4598737"/>
              <a:gd name="connsiteY39" fmla="*/ 360947 h 736166"/>
              <a:gd name="connsiteX40" fmla="*/ 2834105 w 4598737"/>
              <a:gd name="connsiteY40" fmla="*/ 387684 h 736166"/>
              <a:gd name="connsiteX41" fmla="*/ 3101474 w 4598737"/>
              <a:gd name="connsiteY41" fmla="*/ 387684 h 736166"/>
              <a:gd name="connsiteX42" fmla="*/ 3195053 w 4598737"/>
              <a:gd name="connsiteY42" fmla="*/ 347579 h 736166"/>
              <a:gd name="connsiteX43" fmla="*/ 3235158 w 4598737"/>
              <a:gd name="connsiteY43" fmla="*/ 307473 h 736166"/>
              <a:gd name="connsiteX44" fmla="*/ 3395579 w 4598737"/>
              <a:gd name="connsiteY44" fmla="*/ 294105 h 736166"/>
              <a:gd name="connsiteX45" fmla="*/ 3475789 w 4598737"/>
              <a:gd name="connsiteY45" fmla="*/ 240631 h 736166"/>
              <a:gd name="connsiteX46" fmla="*/ 3529263 w 4598737"/>
              <a:gd name="connsiteY46" fmla="*/ 200526 h 736166"/>
              <a:gd name="connsiteX47" fmla="*/ 3569368 w 4598737"/>
              <a:gd name="connsiteY47" fmla="*/ 147052 h 736166"/>
              <a:gd name="connsiteX48" fmla="*/ 3609474 w 4598737"/>
              <a:gd name="connsiteY48" fmla="*/ 106947 h 736166"/>
              <a:gd name="connsiteX49" fmla="*/ 3662947 w 4598737"/>
              <a:gd name="connsiteY49" fmla="*/ 120315 h 736166"/>
              <a:gd name="connsiteX50" fmla="*/ 3743158 w 4598737"/>
              <a:gd name="connsiteY50" fmla="*/ 147052 h 736166"/>
              <a:gd name="connsiteX51" fmla="*/ 3876842 w 4598737"/>
              <a:gd name="connsiteY51" fmla="*/ 80210 h 736166"/>
              <a:gd name="connsiteX52" fmla="*/ 3970421 w 4598737"/>
              <a:gd name="connsiteY52" fmla="*/ 80210 h 736166"/>
              <a:gd name="connsiteX53" fmla="*/ 4117474 w 4598737"/>
              <a:gd name="connsiteY53" fmla="*/ 66842 h 736166"/>
              <a:gd name="connsiteX54" fmla="*/ 4184316 w 4598737"/>
              <a:gd name="connsiteY54" fmla="*/ 40105 h 736166"/>
              <a:gd name="connsiteX55" fmla="*/ 4224421 w 4598737"/>
              <a:gd name="connsiteY55" fmla="*/ 13368 h 736166"/>
              <a:gd name="connsiteX56" fmla="*/ 4264526 w 4598737"/>
              <a:gd name="connsiteY56" fmla="*/ 26736 h 736166"/>
              <a:gd name="connsiteX57" fmla="*/ 4424947 w 4598737"/>
              <a:gd name="connsiteY57" fmla="*/ 120315 h 736166"/>
              <a:gd name="connsiteX58" fmla="*/ 4531895 w 4598737"/>
              <a:gd name="connsiteY58" fmla="*/ 93579 h 736166"/>
              <a:gd name="connsiteX59" fmla="*/ 4572000 w 4598737"/>
              <a:gd name="connsiteY59" fmla="*/ 66842 h 736166"/>
              <a:gd name="connsiteX60" fmla="*/ 4585368 w 4598737"/>
              <a:gd name="connsiteY60" fmla="*/ 26736 h 736166"/>
              <a:gd name="connsiteX61" fmla="*/ 4598737 w 4598737"/>
              <a:gd name="connsiteY61" fmla="*/ 0 h 73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98737" h="736166">
                <a:moveTo>
                  <a:pt x="0" y="708526"/>
                </a:moveTo>
                <a:cubicBezTo>
                  <a:pt x="22281" y="717438"/>
                  <a:pt x="42916" y="733423"/>
                  <a:pt x="66842" y="735263"/>
                </a:cubicBezTo>
                <a:cubicBezTo>
                  <a:pt x="128248" y="739986"/>
                  <a:pt x="163054" y="725472"/>
                  <a:pt x="213895" y="708526"/>
                </a:cubicBezTo>
                <a:cubicBezTo>
                  <a:pt x="227263" y="699614"/>
                  <a:pt x="245485" y="695414"/>
                  <a:pt x="254000" y="681789"/>
                </a:cubicBezTo>
                <a:cubicBezTo>
                  <a:pt x="268937" y="657890"/>
                  <a:pt x="280737" y="601579"/>
                  <a:pt x="280737" y="601579"/>
                </a:cubicBezTo>
                <a:cubicBezTo>
                  <a:pt x="289649" y="614947"/>
                  <a:pt x="295383" y="631104"/>
                  <a:pt x="307474" y="641684"/>
                </a:cubicBezTo>
                <a:cubicBezTo>
                  <a:pt x="364051" y="691189"/>
                  <a:pt x="372705" y="690165"/>
                  <a:pt x="427789" y="708526"/>
                </a:cubicBezTo>
                <a:cubicBezTo>
                  <a:pt x="454526" y="704070"/>
                  <a:pt x="482833" y="705225"/>
                  <a:pt x="508000" y="695158"/>
                </a:cubicBezTo>
                <a:cubicBezTo>
                  <a:pt x="528687" y="686883"/>
                  <a:pt x="542580" y="666861"/>
                  <a:pt x="561474" y="655052"/>
                </a:cubicBezTo>
                <a:cubicBezTo>
                  <a:pt x="578373" y="644490"/>
                  <a:pt x="597123" y="637227"/>
                  <a:pt x="614947" y="628315"/>
                </a:cubicBezTo>
                <a:cubicBezTo>
                  <a:pt x="709013" y="659671"/>
                  <a:pt x="592877" y="618857"/>
                  <a:pt x="708526" y="668421"/>
                </a:cubicBezTo>
                <a:cubicBezTo>
                  <a:pt x="721478" y="673972"/>
                  <a:pt x="735680" y="676238"/>
                  <a:pt x="748632" y="681789"/>
                </a:cubicBezTo>
                <a:cubicBezTo>
                  <a:pt x="766949" y="689639"/>
                  <a:pt x="783199" y="702224"/>
                  <a:pt x="802105" y="708526"/>
                </a:cubicBezTo>
                <a:cubicBezTo>
                  <a:pt x="823661" y="715711"/>
                  <a:pt x="846766" y="716965"/>
                  <a:pt x="868947" y="721894"/>
                </a:cubicBezTo>
                <a:cubicBezTo>
                  <a:pt x="886883" y="725880"/>
                  <a:pt x="904596" y="730807"/>
                  <a:pt x="922421" y="735263"/>
                </a:cubicBezTo>
                <a:cubicBezTo>
                  <a:pt x="953614" y="730807"/>
                  <a:pt x="986387" y="732662"/>
                  <a:pt x="1016000" y="721894"/>
                </a:cubicBezTo>
                <a:cubicBezTo>
                  <a:pt x="1036939" y="714280"/>
                  <a:pt x="1051343" y="694739"/>
                  <a:pt x="1069474" y="681789"/>
                </a:cubicBezTo>
                <a:cubicBezTo>
                  <a:pt x="1082548" y="672450"/>
                  <a:pt x="1096211" y="663964"/>
                  <a:pt x="1109579" y="655052"/>
                </a:cubicBezTo>
                <a:cubicBezTo>
                  <a:pt x="1114035" y="641684"/>
                  <a:pt x="1109863" y="620180"/>
                  <a:pt x="1122947" y="614947"/>
                </a:cubicBezTo>
                <a:cubicBezTo>
                  <a:pt x="1143172" y="606857"/>
                  <a:pt x="1217021" y="648615"/>
                  <a:pt x="1229895" y="655052"/>
                </a:cubicBezTo>
                <a:cubicBezTo>
                  <a:pt x="1270000" y="650596"/>
                  <a:pt x="1311930" y="654444"/>
                  <a:pt x="1350211" y="641684"/>
                </a:cubicBezTo>
                <a:cubicBezTo>
                  <a:pt x="1433245" y="614006"/>
                  <a:pt x="1428921" y="576342"/>
                  <a:pt x="1483895" y="521368"/>
                </a:cubicBezTo>
                <a:cubicBezTo>
                  <a:pt x="1495256" y="510007"/>
                  <a:pt x="1510632" y="503543"/>
                  <a:pt x="1524000" y="494631"/>
                </a:cubicBezTo>
                <a:cubicBezTo>
                  <a:pt x="1547397" y="529727"/>
                  <a:pt x="1554220" y="554331"/>
                  <a:pt x="1604211" y="561473"/>
                </a:cubicBezTo>
                <a:cubicBezTo>
                  <a:pt x="1618161" y="563466"/>
                  <a:pt x="1630948" y="552561"/>
                  <a:pt x="1644316" y="548105"/>
                </a:cubicBezTo>
                <a:cubicBezTo>
                  <a:pt x="1711157" y="503544"/>
                  <a:pt x="1675510" y="534736"/>
                  <a:pt x="1737895" y="441158"/>
                </a:cubicBezTo>
                <a:lnTo>
                  <a:pt x="1764632" y="401052"/>
                </a:lnTo>
                <a:cubicBezTo>
                  <a:pt x="1778000" y="405508"/>
                  <a:pt x="1791785" y="408870"/>
                  <a:pt x="1804737" y="414421"/>
                </a:cubicBezTo>
                <a:cubicBezTo>
                  <a:pt x="1852228" y="434775"/>
                  <a:pt x="1858038" y="441043"/>
                  <a:pt x="1898316" y="467894"/>
                </a:cubicBezTo>
                <a:cubicBezTo>
                  <a:pt x="1938421" y="463438"/>
                  <a:pt x="1978829" y="461160"/>
                  <a:pt x="2018632" y="454526"/>
                </a:cubicBezTo>
                <a:cubicBezTo>
                  <a:pt x="2032532" y="452209"/>
                  <a:pt x="2047614" y="449809"/>
                  <a:pt x="2058737" y="441158"/>
                </a:cubicBezTo>
                <a:cubicBezTo>
                  <a:pt x="2088584" y="417944"/>
                  <a:pt x="2107486" y="381921"/>
                  <a:pt x="2138947" y="360947"/>
                </a:cubicBezTo>
                <a:lnTo>
                  <a:pt x="2179053" y="334210"/>
                </a:lnTo>
                <a:cubicBezTo>
                  <a:pt x="2205790" y="343122"/>
                  <a:pt x="2234055" y="348343"/>
                  <a:pt x="2259263" y="360947"/>
                </a:cubicBezTo>
                <a:cubicBezTo>
                  <a:pt x="2277088" y="369859"/>
                  <a:pt x="2293831" y="381382"/>
                  <a:pt x="2312737" y="387684"/>
                </a:cubicBezTo>
                <a:cubicBezTo>
                  <a:pt x="2334293" y="394869"/>
                  <a:pt x="2357224" y="396987"/>
                  <a:pt x="2379579" y="401052"/>
                </a:cubicBezTo>
                <a:cubicBezTo>
                  <a:pt x="2447616" y="413422"/>
                  <a:pt x="2483238" y="417771"/>
                  <a:pt x="2553368" y="427789"/>
                </a:cubicBezTo>
                <a:cubicBezTo>
                  <a:pt x="2606842" y="423333"/>
                  <a:pt x="2662195" y="429162"/>
                  <a:pt x="2713789" y="414421"/>
                </a:cubicBezTo>
                <a:cubicBezTo>
                  <a:pt x="2729238" y="410007"/>
                  <a:pt x="2727980" y="384352"/>
                  <a:pt x="2740526" y="374315"/>
                </a:cubicBezTo>
                <a:cubicBezTo>
                  <a:pt x="2751530" y="365512"/>
                  <a:pt x="2767263" y="365403"/>
                  <a:pt x="2780632" y="360947"/>
                </a:cubicBezTo>
                <a:cubicBezTo>
                  <a:pt x="2798456" y="369859"/>
                  <a:pt x="2815199" y="381382"/>
                  <a:pt x="2834105" y="387684"/>
                </a:cubicBezTo>
                <a:cubicBezTo>
                  <a:pt x="2922457" y="417135"/>
                  <a:pt x="3008529" y="393880"/>
                  <a:pt x="3101474" y="387684"/>
                </a:cubicBezTo>
                <a:cubicBezTo>
                  <a:pt x="3134199" y="376775"/>
                  <a:pt x="3166149" y="368225"/>
                  <a:pt x="3195053" y="347579"/>
                </a:cubicBezTo>
                <a:cubicBezTo>
                  <a:pt x="3210437" y="336590"/>
                  <a:pt x="3216890" y="312344"/>
                  <a:pt x="3235158" y="307473"/>
                </a:cubicBezTo>
                <a:cubicBezTo>
                  <a:pt x="3287005" y="293647"/>
                  <a:pt x="3342105" y="298561"/>
                  <a:pt x="3395579" y="294105"/>
                </a:cubicBezTo>
                <a:cubicBezTo>
                  <a:pt x="3463798" y="271364"/>
                  <a:pt x="3412063" y="295253"/>
                  <a:pt x="3475789" y="240631"/>
                </a:cubicBezTo>
                <a:cubicBezTo>
                  <a:pt x="3492706" y="226131"/>
                  <a:pt x="3513508" y="216281"/>
                  <a:pt x="3529263" y="200526"/>
                </a:cubicBezTo>
                <a:cubicBezTo>
                  <a:pt x="3545018" y="184771"/>
                  <a:pt x="3554868" y="163969"/>
                  <a:pt x="3569368" y="147052"/>
                </a:cubicBezTo>
                <a:cubicBezTo>
                  <a:pt x="3581672" y="132698"/>
                  <a:pt x="3596105" y="120315"/>
                  <a:pt x="3609474" y="106947"/>
                </a:cubicBezTo>
                <a:cubicBezTo>
                  <a:pt x="3627298" y="111403"/>
                  <a:pt x="3645349" y="115036"/>
                  <a:pt x="3662947" y="120315"/>
                </a:cubicBezTo>
                <a:cubicBezTo>
                  <a:pt x="3689942" y="128413"/>
                  <a:pt x="3743158" y="147052"/>
                  <a:pt x="3743158" y="147052"/>
                </a:cubicBezTo>
                <a:cubicBezTo>
                  <a:pt x="3838656" y="83387"/>
                  <a:pt x="3792194" y="101373"/>
                  <a:pt x="3876842" y="80210"/>
                </a:cubicBezTo>
                <a:cubicBezTo>
                  <a:pt x="3965849" y="20871"/>
                  <a:pt x="3862487" y="73014"/>
                  <a:pt x="3970421" y="80210"/>
                </a:cubicBezTo>
                <a:cubicBezTo>
                  <a:pt x="4019532" y="83484"/>
                  <a:pt x="4068456" y="71298"/>
                  <a:pt x="4117474" y="66842"/>
                </a:cubicBezTo>
                <a:cubicBezTo>
                  <a:pt x="4139755" y="57930"/>
                  <a:pt x="4162852" y="50837"/>
                  <a:pt x="4184316" y="40105"/>
                </a:cubicBezTo>
                <a:cubicBezTo>
                  <a:pt x="4198687" y="32920"/>
                  <a:pt x="4208573" y="16009"/>
                  <a:pt x="4224421" y="13368"/>
                </a:cubicBezTo>
                <a:cubicBezTo>
                  <a:pt x="4238321" y="11051"/>
                  <a:pt x="4251158" y="22280"/>
                  <a:pt x="4264526" y="26736"/>
                </a:cubicBezTo>
                <a:cubicBezTo>
                  <a:pt x="4307330" y="58840"/>
                  <a:pt x="4374195" y="113971"/>
                  <a:pt x="4424947" y="120315"/>
                </a:cubicBezTo>
                <a:cubicBezTo>
                  <a:pt x="4461410" y="124873"/>
                  <a:pt x="4496246" y="102491"/>
                  <a:pt x="4531895" y="93579"/>
                </a:cubicBezTo>
                <a:cubicBezTo>
                  <a:pt x="4545263" y="84667"/>
                  <a:pt x="4561963" y="79388"/>
                  <a:pt x="4572000" y="66842"/>
                </a:cubicBezTo>
                <a:cubicBezTo>
                  <a:pt x="4580803" y="55838"/>
                  <a:pt x="4580134" y="39820"/>
                  <a:pt x="4585368" y="26736"/>
                </a:cubicBezTo>
                <a:cubicBezTo>
                  <a:pt x="4589069" y="17485"/>
                  <a:pt x="4594281" y="8912"/>
                  <a:pt x="4598737"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Freeform 5"/>
          <p:cNvSpPr/>
          <p:nvPr/>
        </p:nvSpPr>
        <p:spPr>
          <a:xfrm>
            <a:off x="3146924" y="3469560"/>
            <a:ext cx="4598737" cy="736166"/>
          </a:xfrm>
          <a:custGeom>
            <a:avLst/>
            <a:gdLst>
              <a:gd name="connsiteX0" fmla="*/ 0 w 4598737"/>
              <a:gd name="connsiteY0" fmla="*/ 708526 h 736166"/>
              <a:gd name="connsiteX1" fmla="*/ 66842 w 4598737"/>
              <a:gd name="connsiteY1" fmla="*/ 735263 h 736166"/>
              <a:gd name="connsiteX2" fmla="*/ 213895 w 4598737"/>
              <a:gd name="connsiteY2" fmla="*/ 708526 h 736166"/>
              <a:gd name="connsiteX3" fmla="*/ 254000 w 4598737"/>
              <a:gd name="connsiteY3" fmla="*/ 681789 h 736166"/>
              <a:gd name="connsiteX4" fmla="*/ 280737 w 4598737"/>
              <a:gd name="connsiteY4" fmla="*/ 601579 h 736166"/>
              <a:gd name="connsiteX5" fmla="*/ 307474 w 4598737"/>
              <a:gd name="connsiteY5" fmla="*/ 641684 h 736166"/>
              <a:gd name="connsiteX6" fmla="*/ 427789 w 4598737"/>
              <a:gd name="connsiteY6" fmla="*/ 708526 h 736166"/>
              <a:gd name="connsiteX7" fmla="*/ 508000 w 4598737"/>
              <a:gd name="connsiteY7" fmla="*/ 695158 h 736166"/>
              <a:gd name="connsiteX8" fmla="*/ 561474 w 4598737"/>
              <a:gd name="connsiteY8" fmla="*/ 655052 h 736166"/>
              <a:gd name="connsiteX9" fmla="*/ 614947 w 4598737"/>
              <a:gd name="connsiteY9" fmla="*/ 628315 h 736166"/>
              <a:gd name="connsiteX10" fmla="*/ 708526 w 4598737"/>
              <a:gd name="connsiteY10" fmla="*/ 668421 h 736166"/>
              <a:gd name="connsiteX11" fmla="*/ 748632 w 4598737"/>
              <a:gd name="connsiteY11" fmla="*/ 681789 h 736166"/>
              <a:gd name="connsiteX12" fmla="*/ 802105 w 4598737"/>
              <a:gd name="connsiteY12" fmla="*/ 708526 h 736166"/>
              <a:gd name="connsiteX13" fmla="*/ 868947 w 4598737"/>
              <a:gd name="connsiteY13" fmla="*/ 721894 h 736166"/>
              <a:gd name="connsiteX14" fmla="*/ 922421 w 4598737"/>
              <a:gd name="connsiteY14" fmla="*/ 735263 h 736166"/>
              <a:gd name="connsiteX15" fmla="*/ 1016000 w 4598737"/>
              <a:gd name="connsiteY15" fmla="*/ 721894 h 736166"/>
              <a:gd name="connsiteX16" fmla="*/ 1069474 w 4598737"/>
              <a:gd name="connsiteY16" fmla="*/ 681789 h 736166"/>
              <a:gd name="connsiteX17" fmla="*/ 1109579 w 4598737"/>
              <a:gd name="connsiteY17" fmla="*/ 655052 h 736166"/>
              <a:gd name="connsiteX18" fmla="*/ 1122947 w 4598737"/>
              <a:gd name="connsiteY18" fmla="*/ 614947 h 736166"/>
              <a:gd name="connsiteX19" fmla="*/ 1229895 w 4598737"/>
              <a:gd name="connsiteY19" fmla="*/ 655052 h 736166"/>
              <a:gd name="connsiteX20" fmla="*/ 1350211 w 4598737"/>
              <a:gd name="connsiteY20" fmla="*/ 641684 h 736166"/>
              <a:gd name="connsiteX21" fmla="*/ 1483895 w 4598737"/>
              <a:gd name="connsiteY21" fmla="*/ 521368 h 736166"/>
              <a:gd name="connsiteX22" fmla="*/ 1524000 w 4598737"/>
              <a:gd name="connsiteY22" fmla="*/ 494631 h 736166"/>
              <a:gd name="connsiteX23" fmla="*/ 1604211 w 4598737"/>
              <a:gd name="connsiteY23" fmla="*/ 561473 h 736166"/>
              <a:gd name="connsiteX24" fmla="*/ 1644316 w 4598737"/>
              <a:gd name="connsiteY24" fmla="*/ 548105 h 736166"/>
              <a:gd name="connsiteX25" fmla="*/ 1737895 w 4598737"/>
              <a:gd name="connsiteY25" fmla="*/ 441158 h 736166"/>
              <a:gd name="connsiteX26" fmla="*/ 1764632 w 4598737"/>
              <a:gd name="connsiteY26" fmla="*/ 401052 h 736166"/>
              <a:gd name="connsiteX27" fmla="*/ 1804737 w 4598737"/>
              <a:gd name="connsiteY27" fmla="*/ 414421 h 736166"/>
              <a:gd name="connsiteX28" fmla="*/ 1898316 w 4598737"/>
              <a:gd name="connsiteY28" fmla="*/ 467894 h 736166"/>
              <a:gd name="connsiteX29" fmla="*/ 2018632 w 4598737"/>
              <a:gd name="connsiteY29" fmla="*/ 454526 h 736166"/>
              <a:gd name="connsiteX30" fmla="*/ 2058737 w 4598737"/>
              <a:gd name="connsiteY30" fmla="*/ 441158 h 736166"/>
              <a:gd name="connsiteX31" fmla="*/ 2138947 w 4598737"/>
              <a:gd name="connsiteY31" fmla="*/ 360947 h 736166"/>
              <a:gd name="connsiteX32" fmla="*/ 2179053 w 4598737"/>
              <a:gd name="connsiteY32" fmla="*/ 334210 h 736166"/>
              <a:gd name="connsiteX33" fmla="*/ 2259263 w 4598737"/>
              <a:gd name="connsiteY33" fmla="*/ 360947 h 736166"/>
              <a:gd name="connsiteX34" fmla="*/ 2312737 w 4598737"/>
              <a:gd name="connsiteY34" fmla="*/ 387684 h 736166"/>
              <a:gd name="connsiteX35" fmla="*/ 2379579 w 4598737"/>
              <a:gd name="connsiteY35" fmla="*/ 401052 h 736166"/>
              <a:gd name="connsiteX36" fmla="*/ 2553368 w 4598737"/>
              <a:gd name="connsiteY36" fmla="*/ 427789 h 736166"/>
              <a:gd name="connsiteX37" fmla="*/ 2713789 w 4598737"/>
              <a:gd name="connsiteY37" fmla="*/ 414421 h 736166"/>
              <a:gd name="connsiteX38" fmla="*/ 2740526 w 4598737"/>
              <a:gd name="connsiteY38" fmla="*/ 374315 h 736166"/>
              <a:gd name="connsiteX39" fmla="*/ 2780632 w 4598737"/>
              <a:gd name="connsiteY39" fmla="*/ 360947 h 736166"/>
              <a:gd name="connsiteX40" fmla="*/ 2834105 w 4598737"/>
              <a:gd name="connsiteY40" fmla="*/ 387684 h 736166"/>
              <a:gd name="connsiteX41" fmla="*/ 3101474 w 4598737"/>
              <a:gd name="connsiteY41" fmla="*/ 387684 h 736166"/>
              <a:gd name="connsiteX42" fmla="*/ 3195053 w 4598737"/>
              <a:gd name="connsiteY42" fmla="*/ 347579 h 736166"/>
              <a:gd name="connsiteX43" fmla="*/ 3235158 w 4598737"/>
              <a:gd name="connsiteY43" fmla="*/ 307473 h 736166"/>
              <a:gd name="connsiteX44" fmla="*/ 3395579 w 4598737"/>
              <a:gd name="connsiteY44" fmla="*/ 294105 h 736166"/>
              <a:gd name="connsiteX45" fmla="*/ 3475789 w 4598737"/>
              <a:gd name="connsiteY45" fmla="*/ 240631 h 736166"/>
              <a:gd name="connsiteX46" fmla="*/ 3529263 w 4598737"/>
              <a:gd name="connsiteY46" fmla="*/ 200526 h 736166"/>
              <a:gd name="connsiteX47" fmla="*/ 3569368 w 4598737"/>
              <a:gd name="connsiteY47" fmla="*/ 147052 h 736166"/>
              <a:gd name="connsiteX48" fmla="*/ 3609474 w 4598737"/>
              <a:gd name="connsiteY48" fmla="*/ 106947 h 736166"/>
              <a:gd name="connsiteX49" fmla="*/ 3662947 w 4598737"/>
              <a:gd name="connsiteY49" fmla="*/ 120315 h 736166"/>
              <a:gd name="connsiteX50" fmla="*/ 3743158 w 4598737"/>
              <a:gd name="connsiteY50" fmla="*/ 147052 h 736166"/>
              <a:gd name="connsiteX51" fmla="*/ 3876842 w 4598737"/>
              <a:gd name="connsiteY51" fmla="*/ 80210 h 736166"/>
              <a:gd name="connsiteX52" fmla="*/ 3970421 w 4598737"/>
              <a:gd name="connsiteY52" fmla="*/ 80210 h 736166"/>
              <a:gd name="connsiteX53" fmla="*/ 4117474 w 4598737"/>
              <a:gd name="connsiteY53" fmla="*/ 66842 h 736166"/>
              <a:gd name="connsiteX54" fmla="*/ 4184316 w 4598737"/>
              <a:gd name="connsiteY54" fmla="*/ 40105 h 736166"/>
              <a:gd name="connsiteX55" fmla="*/ 4224421 w 4598737"/>
              <a:gd name="connsiteY55" fmla="*/ 13368 h 736166"/>
              <a:gd name="connsiteX56" fmla="*/ 4264526 w 4598737"/>
              <a:gd name="connsiteY56" fmla="*/ 26736 h 736166"/>
              <a:gd name="connsiteX57" fmla="*/ 4424947 w 4598737"/>
              <a:gd name="connsiteY57" fmla="*/ 120315 h 736166"/>
              <a:gd name="connsiteX58" fmla="*/ 4531895 w 4598737"/>
              <a:gd name="connsiteY58" fmla="*/ 93579 h 736166"/>
              <a:gd name="connsiteX59" fmla="*/ 4572000 w 4598737"/>
              <a:gd name="connsiteY59" fmla="*/ 66842 h 736166"/>
              <a:gd name="connsiteX60" fmla="*/ 4585368 w 4598737"/>
              <a:gd name="connsiteY60" fmla="*/ 26736 h 736166"/>
              <a:gd name="connsiteX61" fmla="*/ 4598737 w 4598737"/>
              <a:gd name="connsiteY61" fmla="*/ 0 h 73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98737" h="736166">
                <a:moveTo>
                  <a:pt x="0" y="708526"/>
                </a:moveTo>
                <a:cubicBezTo>
                  <a:pt x="22281" y="717438"/>
                  <a:pt x="42916" y="733423"/>
                  <a:pt x="66842" y="735263"/>
                </a:cubicBezTo>
                <a:cubicBezTo>
                  <a:pt x="128248" y="739986"/>
                  <a:pt x="163054" y="725472"/>
                  <a:pt x="213895" y="708526"/>
                </a:cubicBezTo>
                <a:cubicBezTo>
                  <a:pt x="227263" y="699614"/>
                  <a:pt x="245485" y="695414"/>
                  <a:pt x="254000" y="681789"/>
                </a:cubicBezTo>
                <a:cubicBezTo>
                  <a:pt x="268937" y="657890"/>
                  <a:pt x="280737" y="601579"/>
                  <a:pt x="280737" y="601579"/>
                </a:cubicBezTo>
                <a:cubicBezTo>
                  <a:pt x="289649" y="614947"/>
                  <a:pt x="295383" y="631104"/>
                  <a:pt x="307474" y="641684"/>
                </a:cubicBezTo>
                <a:cubicBezTo>
                  <a:pt x="364051" y="691189"/>
                  <a:pt x="372705" y="690165"/>
                  <a:pt x="427789" y="708526"/>
                </a:cubicBezTo>
                <a:cubicBezTo>
                  <a:pt x="454526" y="704070"/>
                  <a:pt x="482833" y="705225"/>
                  <a:pt x="508000" y="695158"/>
                </a:cubicBezTo>
                <a:cubicBezTo>
                  <a:pt x="528687" y="686883"/>
                  <a:pt x="542580" y="666861"/>
                  <a:pt x="561474" y="655052"/>
                </a:cubicBezTo>
                <a:cubicBezTo>
                  <a:pt x="578373" y="644490"/>
                  <a:pt x="597123" y="637227"/>
                  <a:pt x="614947" y="628315"/>
                </a:cubicBezTo>
                <a:cubicBezTo>
                  <a:pt x="709013" y="659671"/>
                  <a:pt x="592877" y="618857"/>
                  <a:pt x="708526" y="668421"/>
                </a:cubicBezTo>
                <a:cubicBezTo>
                  <a:pt x="721478" y="673972"/>
                  <a:pt x="735680" y="676238"/>
                  <a:pt x="748632" y="681789"/>
                </a:cubicBezTo>
                <a:cubicBezTo>
                  <a:pt x="766949" y="689639"/>
                  <a:pt x="783199" y="702224"/>
                  <a:pt x="802105" y="708526"/>
                </a:cubicBezTo>
                <a:cubicBezTo>
                  <a:pt x="823661" y="715711"/>
                  <a:pt x="846766" y="716965"/>
                  <a:pt x="868947" y="721894"/>
                </a:cubicBezTo>
                <a:cubicBezTo>
                  <a:pt x="886883" y="725880"/>
                  <a:pt x="904596" y="730807"/>
                  <a:pt x="922421" y="735263"/>
                </a:cubicBezTo>
                <a:cubicBezTo>
                  <a:pt x="953614" y="730807"/>
                  <a:pt x="986387" y="732662"/>
                  <a:pt x="1016000" y="721894"/>
                </a:cubicBezTo>
                <a:cubicBezTo>
                  <a:pt x="1036939" y="714280"/>
                  <a:pt x="1051343" y="694739"/>
                  <a:pt x="1069474" y="681789"/>
                </a:cubicBezTo>
                <a:cubicBezTo>
                  <a:pt x="1082548" y="672450"/>
                  <a:pt x="1096211" y="663964"/>
                  <a:pt x="1109579" y="655052"/>
                </a:cubicBezTo>
                <a:cubicBezTo>
                  <a:pt x="1114035" y="641684"/>
                  <a:pt x="1109863" y="620180"/>
                  <a:pt x="1122947" y="614947"/>
                </a:cubicBezTo>
                <a:cubicBezTo>
                  <a:pt x="1143172" y="606857"/>
                  <a:pt x="1217021" y="648615"/>
                  <a:pt x="1229895" y="655052"/>
                </a:cubicBezTo>
                <a:cubicBezTo>
                  <a:pt x="1270000" y="650596"/>
                  <a:pt x="1311930" y="654444"/>
                  <a:pt x="1350211" y="641684"/>
                </a:cubicBezTo>
                <a:cubicBezTo>
                  <a:pt x="1433245" y="614006"/>
                  <a:pt x="1428921" y="576342"/>
                  <a:pt x="1483895" y="521368"/>
                </a:cubicBezTo>
                <a:cubicBezTo>
                  <a:pt x="1495256" y="510007"/>
                  <a:pt x="1510632" y="503543"/>
                  <a:pt x="1524000" y="494631"/>
                </a:cubicBezTo>
                <a:cubicBezTo>
                  <a:pt x="1547397" y="529727"/>
                  <a:pt x="1554220" y="554331"/>
                  <a:pt x="1604211" y="561473"/>
                </a:cubicBezTo>
                <a:cubicBezTo>
                  <a:pt x="1618161" y="563466"/>
                  <a:pt x="1630948" y="552561"/>
                  <a:pt x="1644316" y="548105"/>
                </a:cubicBezTo>
                <a:cubicBezTo>
                  <a:pt x="1711157" y="503544"/>
                  <a:pt x="1675510" y="534736"/>
                  <a:pt x="1737895" y="441158"/>
                </a:cubicBezTo>
                <a:lnTo>
                  <a:pt x="1764632" y="401052"/>
                </a:lnTo>
                <a:cubicBezTo>
                  <a:pt x="1778000" y="405508"/>
                  <a:pt x="1791785" y="408870"/>
                  <a:pt x="1804737" y="414421"/>
                </a:cubicBezTo>
                <a:cubicBezTo>
                  <a:pt x="1852228" y="434775"/>
                  <a:pt x="1858038" y="441043"/>
                  <a:pt x="1898316" y="467894"/>
                </a:cubicBezTo>
                <a:cubicBezTo>
                  <a:pt x="1938421" y="463438"/>
                  <a:pt x="1978829" y="461160"/>
                  <a:pt x="2018632" y="454526"/>
                </a:cubicBezTo>
                <a:cubicBezTo>
                  <a:pt x="2032532" y="452209"/>
                  <a:pt x="2047614" y="449809"/>
                  <a:pt x="2058737" y="441158"/>
                </a:cubicBezTo>
                <a:cubicBezTo>
                  <a:pt x="2088584" y="417944"/>
                  <a:pt x="2107486" y="381921"/>
                  <a:pt x="2138947" y="360947"/>
                </a:cubicBezTo>
                <a:lnTo>
                  <a:pt x="2179053" y="334210"/>
                </a:lnTo>
                <a:cubicBezTo>
                  <a:pt x="2205790" y="343122"/>
                  <a:pt x="2234055" y="348343"/>
                  <a:pt x="2259263" y="360947"/>
                </a:cubicBezTo>
                <a:cubicBezTo>
                  <a:pt x="2277088" y="369859"/>
                  <a:pt x="2293831" y="381382"/>
                  <a:pt x="2312737" y="387684"/>
                </a:cubicBezTo>
                <a:cubicBezTo>
                  <a:pt x="2334293" y="394869"/>
                  <a:pt x="2357224" y="396987"/>
                  <a:pt x="2379579" y="401052"/>
                </a:cubicBezTo>
                <a:cubicBezTo>
                  <a:pt x="2447616" y="413422"/>
                  <a:pt x="2483238" y="417771"/>
                  <a:pt x="2553368" y="427789"/>
                </a:cubicBezTo>
                <a:cubicBezTo>
                  <a:pt x="2606842" y="423333"/>
                  <a:pt x="2662195" y="429162"/>
                  <a:pt x="2713789" y="414421"/>
                </a:cubicBezTo>
                <a:cubicBezTo>
                  <a:pt x="2729238" y="410007"/>
                  <a:pt x="2727980" y="384352"/>
                  <a:pt x="2740526" y="374315"/>
                </a:cubicBezTo>
                <a:cubicBezTo>
                  <a:pt x="2751530" y="365512"/>
                  <a:pt x="2767263" y="365403"/>
                  <a:pt x="2780632" y="360947"/>
                </a:cubicBezTo>
                <a:cubicBezTo>
                  <a:pt x="2798456" y="369859"/>
                  <a:pt x="2815199" y="381382"/>
                  <a:pt x="2834105" y="387684"/>
                </a:cubicBezTo>
                <a:cubicBezTo>
                  <a:pt x="2922457" y="417135"/>
                  <a:pt x="3008529" y="393880"/>
                  <a:pt x="3101474" y="387684"/>
                </a:cubicBezTo>
                <a:cubicBezTo>
                  <a:pt x="3134199" y="376775"/>
                  <a:pt x="3166149" y="368225"/>
                  <a:pt x="3195053" y="347579"/>
                </a:cubicBezTo>
                <a:cubicBezTo>
                  <a:pt x="3210437" y="336590"/>
                  <a:pt x="3216890" y="312344"/>
                  <a:pt x="3235158" y="307473"/>
                </a:cubicBezTo>
                <a:cubicBezTo>
                  <a:pt x="3287005" y="293647"/>
                  <a:pt x="3342105" y="298561"/>
                  <a:pt x="3395579" y="294105"/>
                </a:cubicBezTo>
                <a:cubicBezTo>
                  <a:pt x="3463798" y="271364"/>
                  <a:pt x="3412063" y="295253"/>
                  <a:pt x="3475789" y="240631"/>
                </a:cubicBezTo>
                <a:cubicBezTo>
                  <a:pt x="3492706" y="226131"/>
                  <a:pt x="3513508" y="216281"/>
                  <a:pt x="3529263" y="200526"/>
                </a:cubicBezTo>
                <a:cubicBezTo>
                  <a:pt x="3545018" y="184771"/>
                  <a:pt x="3554868" y="163969"/>
                  <a:pt x="3569368" y="147052"/>
                </a:cubicBezTo>
                <a:cubicBezTo>
                  <a:pt x="3581672" y="132698"/>
                  <a:pt x="3596105" y="120315"/>
                  <a:pt x="3609474" y="106947"/>
                </a:cubicBezTo>
                <a:cubicBezTo>
                  <a:pt x="3627298" y="111403"/>
                  <a:pt x="3645349" y="115036"/>
                  <a:pt x="3662947" y="120315"/>
                </a:cubicBezTo>
                <a:cubicBezTo>
                  <a:pt x="3689942" y="128413"/>
                  <a:pt x="3743158" y="147052"/>
                  <a:pt x="3743158" y="147052"/>
                </a:cubicBezTo>
                <a:cubicBezTo>
                  <a:pt x="3838656" y="83387"/>
                  <a:pt x="3792194" y="101373"/>
                  <a:pt x="3876842" y="80210"/>
                </a:cubicBezTo>
                <a:cubicBezTo>
                  <a:pt x="3965849" y="20871"/>
                  <a:pt x="3862487" y="73014"/>
                  <a:pt x="3970421" y="80210"/>
                </a:cubicBezTo>
                <a:cubicBezTo>
                  <a:pt x="4019532" y="83484"/>
                  <a:pt x="4068456" y="71298"/>
                  <a:pt x="4117474" y="66842"/>
                </a:cubicBezTo>
                <a:cubicBezTo>
                  <a:pt x="4139755" y="57930"/>
                  <a:pt x="4162852" y="50837"/>
                  <a:pt x="4184316" y="40105"/>
                </a:cubicBezTo>
                <a:cubicBezTo>
                  <a:pt x="4198687" y="32920"/>
                  <a:pt x="4208573" y="16009"/>
                  <a:pt x="4224421" y="13368"/>
                </a:cubicBezTo>
                <a:cubicBezTo>
                  <a:pt x="4238321" y="11051"/>
                  <a:pt x="4251158" y="22280"/>
                  <a:pt x="4264526" y="26736"/>
                </a:cubicBezTo>
                <a:cubicBezTo>
                  <a:pt x="4307330" y="58840"/>
                  <a:pt x="4374195" y="113971"/>
                  <a:pt x="4424947" y="120315"/>
                </a:cubicBezTo>
                <a:cubicBezTo>
                  <a:pt x="4461410" y="124873"/>
                  <a:pt x="4496246" y="102491"/>
                  <a:pt x="4531895" y="93579"/>
                </a:cubicBezTo>
                <a:cubicBezTo>
                  <a:pt x="4545263" y="84667"/>
                  <a:pt x="4561963" y="79388"/>
                  <a:pt x="4572000" y="66842"/>
                </a:cubicBezTo>
                <a:cubicBezTo>
                  <a:pt x="4580803" y="55838"/>
                  <a:pt x="4580134" y="39820"/>
                  <a:pt x="4585368" y="26736"/>
                </a:cubicBezTo>
                <a:cubicBezTo>
                  <a:pt x="4589069" y="17485"/>
                  <a:pt x="4594281" y="8912"/>
                  <a:pt x="4598737"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Freeform 6"/>
          <p:cNvSpPr/>
          <p:nvPr/>
        </p:nvSpPr>
        <p:spPr>
          <a:xfrm>
            <a:off x="3708399" y="3775244"/>
            <a:ext cx="4598737" cy="736166"/>
          </a:xfrm>
          <a:custGeom>
            <a:avLst/>
            <a:gdLst>
              <a:gd name="connsiteX0" fmla="*/ 0 w 4598737"/>
              <a:gd name="connsiteY0" fmla="*/ 708526 h 736166"/>
              <a:gd name="connsiteX1" fmla="*/ 66842 w 4598737"/>
              <a:gd name="connsiteY1" fmla="*/ 735263 h 736166"/>
              <a:gd name="connsiteX2" fmla="*/ 213895 w 4598737"/>
              <a:gd name="connsiteY2" fmla="*/ 708526 h 736166"/>
              <a:gd name="connsiteX3" fmla="*/ 254000 w 4598737"/>
              <a:gd name="connsiteY3" fmla="*/ 681789 h 736166"/>
              <a:gd name="connsiteX4" fmla="*/ 280737 w 4598737"/>
              <a:gd name="connsiteY4" fmla="*/ 601579 h 736166"/>
              <a:gd name="connsiteX5" fmla="*/ 307474 w 4598737"/>
              <a:gd name="connsiteY5" fmla="*/ 641684 h 736166"/>
              <a:gd name="connsiteX6" fmla="*/ 427789 w 4598737"/>
              <a:gd name="connsiteY6" fmla="*/ 708526 h 736166"/>
              <a:gd name="connsiteX7" fmla="*/ 508000 w 4598737"/>
              <a:gd name="connsiteY7" fmla="*/ 695158 h 736166"/>
              <a:gd name="connsiteX8" fmla="*/ 561474 w 4598737"/>
              <a:gd name="connsiteY8" fmla="*/ 655052 h 736166"/>
              <a:gd name="connsiteX9" fmla="*/ 614947 w 4598737"/>
              <a:gd name="connsiteY9" fmla="*/ 628315 h 736166"/>
              <a:gd name="connsiteX10" fmla="*/ 708526 w 4598737"/>
              <a:gd name="connsiteY10" fmla="*/ 668421 h 736166"/>
              <a:gd name="connsiteX11" fmla="*/ 748632 w 4598737"/>
              <a:gd name="connsiteY11" fmla="*/ 681789 h 736166"/>
              <a:gd name="connsiteX12" fmla="*/ 802105 w 4598737"/>
              <a:gd name="connsiteY12" fmla="*/ 708526 h 736166"/>
              <a:gd name="connsiteX13" fmla="*/ 868947 w 4598737"/>
              <a:gd name="connsiteY13" fmla="*/ 721894 h 736166"/>
              <a:gd name="connsiteX14" fmla="*/ 922421 w 4598737"/>
              <a:gd name="connsiteY14" fmla="*/ 735263 h 736166"/>
              <a:gd name="connsiteX15" fmla="*/ 1016000 w 4598737"/>
              <a:gd name="connsiteY15" fmla="*/ 721894 h 736166"/>
              <a:gd name="connsiteX16" fmla="*/ 1069474 w 4598737"/>
              <a:gd name="connsiteY16" fmla="*/ 681789 h 736166"/>
              <a:gd name="connsiteX17" fmla="*/ 1109579 w 4598737"/>
              <a:gd name="connsiteY17" fmla="*/ 655052 h 736166"/>
              <a:gd name="connsiteX18" fmla="*/ 1122947 w 4598737"/>
              <a:gd name="connsiteY18" fmla="*/ 614947 h 736166"/>
              <a:gd name="connsiteX19" fmla="*/ 1229895 w 4598737"/>
              <a:gd name="connsiteY19" fmla="*/ 655052 h 736166"/>
              <a:gd name="connsiteX20" fmla="*/ 1350211 w 4598737"/>
              <a:gd name="connsiteY20" fmla="*/ 641684 h 736166"/>
              <a:gd name="connsiteX21" fmla="*/ 1483895 w 4598737"/>
              <a:gd name="connsiteY21" fmla="*/ 521368 h 736166"/>
              <a:gd name="connsiteX22" fmla="*/ 1524000 w 4598737"/>
              <a:gd name="connsiteY22" fmla="*/ 494631 h 736166"/>
              <a:gd name="connsiteX23" fmla="*/ 1604211 w 4598737"/>
              <a:gd name="connsiteY23" fmla="*/ 561473 h 736166"/>
              <a:gd name="connsiteX24" fmla="*/ 1644316 w 4598737"/>
              <a:gd name="connsiteY24" fmla="*/ 548105 h 736166"/>
              <a:gd name="connsiteX25" fmla="*/ 1737895 w 4598737"/>
              <a:gd name="connsiteY25" fmla="*/ 441158 h 736166"/>
              <a:gd name="connsiteX26" fmla="*/ 1764632 w 4598737"/>
              <a:gd name="connsiteY26" fmla="*/ 401052 h 736166"/>
              <a:gd name="connsiteX27" fmla="*/ 1804737 w 4598737"/>
              <a:gd name="connsiteY27" fmla="*/ 414421 h 736166"/>
              <a:gd name="connsiteX28" fmla="*/ 1898316 w 4598737"/>
              <a:gd name="connsiteY28" fmla="*/ 467894 h 736166"/>
              <a:gd name="connsiteX29" fmla="*/ 2018632 w 4598737"/>
              <a:gd name="connsiteY29" fmla="*/ 454526 h 736166"/>
              <a:gd name="connsiteX30" fmla="*/ 2058737 w 4598737"/>
              <a:gd name="connsiteY30" fmla="*/ 441158 h 736166"/>
              <a:gd name="connsiteX31" fmla="*/ 2138947 w 4598737"/>
              <a:gd name="connsiteY31" fmla="*/ 360947 h 736166"/>
              <a:gd name="connsiteX32" fmla="*/ 2179053 w 4598737"/>
              <a:gd name="connsiteY32" fmla="*/ 334210 h 736166"/>
              <a:gd name="connsiteX33" fmla="*/ 2259263 w 4598737"/>
              <a:gd name="connsiteY33" fmla="*/ 360947 h 736166"/>
              <a:gd name="connsiteX34" fmla="*/ 2312737 w 4598737"/>
              <a:gd name="connsiteY34" fmla="*/ 387684 h 736166"/>
              <a:gd name="connsiteX35" fmla="*/ 2379579 w 4598737"/>
              <a:gd name="connsiteY35" fmla="*/ 401052 h 736166"/>
              <a:gd name="connsiteX36" fmla="*/ 2553368 w 4598737"/>
              <a:gd name="connsiteY36" fmla="*/ 427789 h 736166"/>
              <a:gd name="connsiteX37" fmla="*/ 2713789 w 4598737"/>
              <a:gd name="connsiteY37" fmla="*/ 414421 h 736166"/>
              <a:gd name="connsiteX38" fmla="*/ 2740526 w 4598737"/>
              <a:gd name="connsiteY38" fmla="*/ 374315 h 736166"/>
              <a:gd name="connsiteX39" fmla="*/ 2780632 w 4598737"/>
              <a:gd name="connsiteY39" fmla="*/ 360947 h 736166"/>
              <a:gd name="connsiteX40" fmla="*/ 2834105 w 4598737"/>
              <a:gd name="connsiteY40" fmla="*/ 387684 h 736166"/>
              <a:gd name="connsiteX41" fmla="*/ 3101474 w 4598737"/>
              <a:gd name="connsiteY41" fmla="*/ 387684 h 736166"/>
              <a:gd name="connsiteX42" fmla="*/ 3195053 w 4598737"/>
              <a:gd name="connsiteY42" fmla="*/ 347579 h 736166"/>
              <a:gd name="connsiteX43" fmla="*/ 3235158 w 4598737"/>
              <a:gd name="connsiteY43" fmla="*/ 307473 h 736166"/>
              <a:gd name="connsiteX44" fmla="*/ 3395579 w 4598737"/>
              <a:gd name="connsiteY44" fmla="*/ 294105 h 736166"/>
              <a:gd name="connsiteX45" fmla="*/ 3475789 w 4598737"/>
              <a:gd name="connsiteY45" fmla="*/ 240631 h 736166"/>
              <a:gd name="connsiteX46" fmla="*/ 3529263 w 4598737"/>
              <a:gd name="connsiteY46" fmla="*/ 200526 h 736166"/>
              <a:gd name="connsiteX47" fmla="*/ 3569368 w 4598737"/>
              <a:gd name="connsiteY47" fmla="*/ 147052 h 736166"/>
              <a:gd name="connsiteX48" fmla="*/ 3609474 w 4598737"/>
              <a:gd name="connsiteY48" fmla="*/ 106947 h 736166"/>
              <a:gd name="connsiteX49" fmla="*/ 3662947 w 4598737"/>
              <a:gd name="connsiteY49" fmla="*/ 120315 h 736166"/>
              <a:gd name="connsiteX50" fmla="*/ 3743158 w 4598737"/>
              <a:gd name="connsiteY50" fmla="*/ 147052 h 736166"/>
              <a:gd name="connsiteX51" fmla="*/ 3876842 w 4598737"/>
              <a:gd name="connsiteY51" fmla="*/ 80210 h 736166"/>
              <a:gd name="connsiteX52" fmla="*/ 3970421 w 4598737"/>
              <a:gd name="connsiteY52" fmla="*/ 80210 h 736166"/>
              <a:gd name="connsiteX53" fmla="*/ 4117474 w 4598737"/>
              <a:gd name="connsiteY53" fmla="*/ 66842 h 736166"/>
              <a:gd name="connsiteX54" fmla="*/ 4184316 w 4598737"/>
              <a:gd name="connsiteY54" fmla="*/ 40105 h 736166"/>
              <a:gd name="connsiteX55" fmla="*/ 4224421 w 4598737"/>
              <a:gd name="connsiteY55" fmla="*/ 13368 h 736166"/>
              <a:gd name="connsiteX56" fmla="*/ 4264526 w 4598737"/>
              <a:gd name="connsiteY56" fmla="*/ 26736 h 736166"/>
              <a:gd name="connsiteX57" fmla="*/ 4424947 w 4598737"/>
              <a:gd name="connsiteY57" fmla="*/ 120315 h 736166"/>
              <a:gd name="connsiteX58" fmla="*/ 4531895 w 4598737"/>
              <a:gd name="connsiteY58" fmla="*/ 93579 h 736166"/>
              <a:gd name="connsiteX59" fmla="*/ 4572000 w 4598737"/>
              <a:gd name="connsiteY59" fmla="*/ 66842 h 736166"/>
              <a:gd name="connsiteX60" fmla="*/ 4585368 w 4598737"/>
              <a:gd name="connsiteY60" fmla="*/ 26736 h 736166"/>
              <a:gd name="connsiteX61" fmla="*/ 4598737 w 4598737"/>
              <a:gd name="connsiteY61" fmla="*/ 0 h 73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98737" h="736166">
                <a:moveTo>
                  <a:pt x="0" y="708526"/>
                </a:moveTo>
                <a:cubicBezTo>
                  <a:pt x="22281" y="717438"/>
                  <a:pt x="42916" y="733423"/>
                  <a:pt x="66842" y="735263"/>
                </a:cubicBezTo>
                <a:cubicBezTo>
                  <a:pt x="128248" y="739986"/>
                  <a:pt x="163054" y="725472"/>
                  <a:pt x="213895" y="708526"/>
                </a:cubicBezTo>
                <a:cubicBezTo>
                  <a:pt x="227263" y="699614"/>
                  <a:pt x="245485" y="695414"/>
                  <a:pt x="254000" y="681789"/>
                </a:cubicBezTo>
                <a:cubicBezTo>
                  <a:pt x="268937" y="657890"/>
                  <a:pt x="280737" y="601579"/>
                  <a:pt x="280737" y="601579"/>
                </a:cubicBezTo>
                <a:cubicBezTo>
                  <a:pt x="289649" y="614947"/>
                  <a:pt x="295383" y="631104"/>
                  <a:pt x="307474" y="641684"/>
                </a:cubicBezTo>
                <a:cubicBezTo>
                  <a:pt x="364051" y="691189"/>
                  <a:pt x="372705" y="690165"/>
                  <a:pt x="427789" y="708526"/>
                </a:cubicBezTo>
                <a:cubicBezTo>
                  <a:pt x="454526" y="704070"/>
                  <a:pt x="482833" y="705225"/>
                  <a:pt x="508000" y="695158"/>
                </a:cubicBezTo>
                <a:cubicBezTo>
                  <a:pt x="528687" y="686883"/>
                  <a:pt x="542580" y="666861"/>
                  <a:pt x="561474" y="655052"/>
                </a:cubicBezTo>
                <a:cubicBezTo>
                  <a:pt x="578373" y="644490"/>
                  <a:pt x="597123" y="637227"/>
                  <a:pt x="614947" y="628315"/>
                </a:cubicBezTo>
                <a:cubicBezTo>
                  <a:pt x="709013" y="659671"/>
                  <a:pt x="592877" y="618857"/>
                  <a:pt x="708526" y="668421"/>
                </a:cubicBezTo>
                <a:cubicBezTo>
                  <a:pt x="721478" y="673972"/>
                  <a:pt x="735680" y="676238"/>
                  <a:pt x="748632" y="681789"/>
                </a:cubicBezTo>
                <a:cubicBezTo>
                  <a:pt x="766949" y="689639"/>
                  <a:pt x="783199" y="702224"/>
                  <a:pt x="802105" y="708526"/>
                </a:cubicBezTo>
                <a:cubicBezTo>
                  <a:pt x="823661" y="715711"/>
                  <a:pt x="846766" y="716965"/>
                  <a:pt x="868947" y="721894"/>
                </a:cubicBezTo>
                <a:cubicBezTo>
                  <a:pt x="886883" y="725880"/>
                  <a:pt x="904596" y="730807"/>
                  <a:pt x="922421" y="735263"/>
                </a:cubicBezTo>
                <a:cubicBezTo>
                  <a:pt x="953614" y="730807"/>
                  <a:pt x="986387" y="732662"/>
                  <a:pt x="1016000" y="721894"/>
                </a:cubicBezTo>
                <a:cubicBezTo>
                  <a:pt x="1036939" y="714280"/>
                  <a:pt x="1051343" y="694739"/>
                  <a:pt x="1069474" y="681789"/>
                </a:cubicBezTo>
                <a:cubicBezTo>
                  <a:pt x="1082548" y="672450"/>
                  <a:pt x="1096211" y="663964"/>
                  <a:pt x="1109579" y="655052"/>
                </a:cubicBezTo>
                <a:cubicBezTo>
                  <a:pt x="1114035" y="641684"/>
                  <a:pt x="1109863" y="620180"/>
                  <a:pt x="1122947" y="614947"/>
                </a:cubicBezTo>
                <a:cubicBezTo>
                  <a:pt x="1143172" y="606857"/>
                  <a:pt x="1217021" y="648615"/>
                  <a:pt x="1229895" y="655052"/>
                </a:cubicBezTo>
                <a:cubicBezTo>
                  <a:pt x="1270000" y="650596"/>
                  <a:pt x="1311930" y="654444"/>
                  <a:pt x="1350211" y="641684"/>
                </a:cubicBezTo>
                <a:cubicBezTo>
                  <a:pt x="1433245" y="614006"/>
                  <a:pt x="1428921" y="576342"/>
                  <a:pt x="1483895" y="521368"/>
                </a:cubicBezTo>
                <a:cubicBezTo>
                  <a:pt x="1495256" y="510007"/>
                  <a:pt x="1510632" y="503543"/>
                  <a:pt x="1524000" y="494631"/>
                </a:cubicBezTo>
                <a:cubicBezTo>
                  <a:pt x="1547397" y="529727"/>
                  <a:pt x="1554220" y="554331"/>
                  <a:pt x="1604211" y="561473"/>
                </a:cubicBezTo>
                <a:cubicBezTo>
                  <a:pt x="1618161" y="563466"/>
                  <a:pt x="1630948" y="552561"/>
                  <a:pt x="1644316" y="548105"/>
                </a:cubicBezTo>
                <a:cubicBezTo>
                  <a:pt x="1711157" y="503544"/>
                  <a:pt x="1675510" y="534736"/>
                  <a:pt x="1737895" y="441158"/>
                </a:cubicBezTo>
                <a:lnTo>
                  <a:pt x="1764632" y="401052"/>
                </a:lnTo>
                <a:cubicBezTo>
                  <a:pt x="1778000" y="405508"/>
                  <a:pt x="1791785" y="408870"/>
                  <a:pt x="1804737" y="414421"/>
                </a:cubicBezTo>
                <a:cubicBezTo>
                  <a:pt x="1852228" y="434775"/>
                  <a:pt x="1858038" y="441043"/>
                  <a:pt x="1898316" y="467894"/>
                </a:cubicBezTo>
                <a:cubicBezTo>
                  <a:pt x="1938421" y="463438"/>
                  <a:pt x="1978829" y="461160"/>
                  <a:pt x="2018632" y="454526"/>
                </a:cubicBezTo>
                <a:cubicBezTo>
                  <a:pt x="2032532" y="452209"/>
                  <a:pt x="2047614" y="449809"/>
                  <a:pt x="2058737" y="441158"/>
                </a:cubicBezTo>
                <a:cubicBezTo>
                  <a:pt x="2088584" y="417944"/>
                  <a:pt x="2107486" y="381921"/>
                  <a:pt x="2138947" y="360947"/>
                </a:cubicBezTo>
                <a:lnTo>
                  <a:pt x="2179053" y="334210"/>
                </a:lnTo>
                <a:cubicBezTo>
                  <a:pt x="2205790" y="343122"/>
                  <a:pt x="2234055" y="348343"/>
                  <a:pt x="2259263" y="360947"/>
                </a:cubicBezTo>
                <a:cubicBezTo>
                  <a:pt x="2277088" y="369859"/>
                  <a:pt x="2293831" y="381382"/>
                  <a:pt x="2312737" y="387684"/>
                </a:cubicBezTo>
                <a:cubicBezTo>
                  <a:pt x="2334293" y="394869"/>
                  <a:pt x="2357224" y="396987"/>
                  <a:pt x="2379579" y="401052"/>
                </a:cubicBezTo>
                <a:cubicBezTo>
                  <a:pt x="2447616" y="413422"/>
                  <a:pt x="2483238" y="417771"/>
                  <a:pt x="2553368" y="427789"/>
                </a:cubicBezTo>
                <a:cubicBezTo>
                  <a:pt x="2606842" y="423333"/>
                  <a:pt x="2662195" y="429162"/>
                  <a:pt x="2713789" y="414421"/>
                </a:cubicBezTo>
                <a:cubicBezTo>
                  <a:pt x="2729238" y="410007"/>
                  <a:pt x="2727980" y="384352"/>
                  <a:pt x="2740526" y="374315"/>
                </a:cubicBezTo>
                <a:cubicBezTo>
                  <a:pt x="2751530" y="365512"/>
                  <a:pt x="2767263" y="365403"/>
                  <a:pt x="2780632" y="360947"/>
                </a:cubicBezTo>
                <a:cubicBezTo>
                  <a:pt x="2798456" y="369859"/>
                  <a:pt x="2815199" y="381382"/>
                  <a:pt x="2834105" y="387684"/>
                </a:cubicBezTo>
                <a:cubicBezTo>
                  <a:pt x="2922457" y="417135"/>
                  <a:pt x="3008529" y="393880"/>
                  <a:pt x="3101474" y="387684"/>
                </a:cubicBezTo>
                <a:cubicBezTo>
                  <a:pt x="3134199" y="376775"/>
                  <a:pt x="3166149" y="368225"/>
                  <a:pt x="3195053" y="347579"/>
                </a:cubicBezTo>
                <a:cubicBezTo>
                  <a:pt x="3210437" y="336590"/>
                  <a:pt x="3216890" y="312344"/>
                  <a:pt x="3235158" y="307473"/>
                </a:cubicBezTo>
                <a:cubicBezTo>
                  <a:pt x="3287005" y="293647"/>
                  <a:pt x="3342105" y="298561"/>
                  <a:pt x="3395579" y="294105"/>
                </a:cubicBezTo>
                <a:cubicBezTo>
                  <a:pt x="3463798" y="271364"/>
                  <a:pt x="3412063" y="295253"/>
                  <a:pt x="3475789" y="240631"/>
                </a:cubicBezTo>
                <a:cubicBezTo>
                  <a:pt x="3492706" y="226131"/>
                  <a:pt x="3513508" y="216281"/>
                  <a:pt x="3529263" y="200526"/>
                </a:cubicBezTo>
                <a:cubicBezTo>
                  <a:pt x="3545018" y="184771"/>
                  <a:pt x="3554868" y="163969"/>
                  <a:pt x="3569368" y="147052"/>
                </a:cubicBezTo>
                <a:cubicBezTo>
                  <a:pt x="3581672" y="132698"/>
                  <a:pt x="3596105" y="120315"/>
                  <a:pt x="3609474" y="106947"/>
                </a:cubicBezTo>
                <a:cubicBezTo>
                  <a:pt x="3627298" y="111403"/>
                  <a:pt x="3645349" y="115036"/>
                  <a:pt x="3662947" y="120315"/>
                </a:cubicBezTo>
                <a:cubicBezTo>
                  <a:pt x="3689942" y="128413"/>
                  <a:pt x="3743158" y="147052"/>
                  <a:pt x="3743158" y="147052"/>
                </a:cubicBezTo>
                <a:cubicBezTo>
                  <a:pt x="3838656" y="83387"/>
                  <a:pt x="3792194" y="101373"/>
                  <a:pt x="3876842" y="80210"/>
                </a:cubicBezTo>
                <a:cubicBezTo>
                  <a:pt x="3965849" y="20871"/>
                  <a:pt x="3862487" y="73014"/>
                  <a:pt x="3970421" y="80210"/>
                </a:cubicBezTo>
                <a:cubicBezTo>
                  <a:pt x="4019532" y="83484"/>
                  <a:pt x="4068456" y="71298"/>
                  <a:pt x="4117474" y="66842"/>
                </a:cubicBezTo>
                <a:cubicBezTo>
                  <a:pt x="4139755" y="57930"/>
                  <a:pt x="4162852" y="50837"/>
                  <a:pt x="4184316" y="40105"/>
                </a:cubicBezTo>
                <a:cubicBezTo>
                  <a:pt x="4198687" y="32920"/>
                  <a:pt x="4208573" y="16009"/>
                  <a:pt x="4224421" y="13368"/>
                </a:cubicBezTo>
                <a:cubicBezTo>
                  <a:pt x="4238321" y="11051"/>
                  <a:pt x="4251158" y="22280"/>
                  <a:pt x="4264526" y="26736"/>
                </a:cubicBezTo>
                <a:cubicBezTo>
                  <a:pt x="4307330" y="58840"/>
                  <a:pt x="4374195" y="113971"/>
                  <a:pt x="4424947" y="120315"/>
                </a:cubicBezTo>
                <a:cubicBezTo>
                  <a:pt x="4461410" y="124873"/>
                  <a:pt x="4496246" y="102491"/>
                  <a:pt x="4531895" y="93579"/>
                </a:cubicBezTo>
                <a:cubicBezTo>
                  <a:pt x="4545263" y="84667"/>
                  <a:pt x="4561963" y="79388"/>
                  <a:pt x="4572000" y="66842"/>
                </a:cubicBezTo>
                <a:cubicBezTo>
                  <a:pt x="4580803" y="55838"/>
                  <a:pt x="4580134" y="39820"/>
                  <a:pt x="4585368" y="26736"/>
                </a:cubicBezTo>
                <a:cubicBezTo>
                  <a:pt x="4589069" y="17485"/>
                  <a:pt x="4594281" y="8912"/>
                  <a:pt x="4598737"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129800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Time to Build!</a:t>
            </a:r>
            <a:endParaRPr lang="en-US" sz="4000" b="1" dirty="0"/>
          </a:p>
        </p:txBody>
      </p:sp>
      <p:pic>
        <p:nvPicPr>
          <p:cNvPr id="3" name="Picture 2"/>
          <p:cNvPicPr>
            <a:picLocks noChangeAspect="1"/>
          </p:cNvPicPr>
          <p:nvPr/>
        </p:nvPicPr>
        <p:blipFill>
          <a:blip r:embed="rId3"/>
          <a:stretch>
            <a:fillRect/>
          </a:stretch>
        </p:blipFill>
        <p:spPr>
          <a:xfrm>
            <a:off x="1617579" y="1754107"/>
            <a:ext cx="6202948" cy="3489158"/>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2398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Subsurface Drip Install</a:t>
            </a:r>
            <a:r>
              <a:rPr lang="en-US" b="1" dirty="0"/>
              <a:t>a</a:t>
            </a:r>
            <a:r>
              <a:rPr lang="en-US" b="1" dirty="0" smtClean="0"/>
              <a:t>tion Video </a:t>
            </a:r>
            <a:endParaRPr lang="en-US" b="1" dirty="0"/>
          </a:p>
        </p:txBody>
      </p:sp>
      <p:sp>
        <p:nvSpPr>
          <p:cNvPr id="4" name="TextBox 3"/>
          <p:cNvSpPr txBox="1"/>
          <p:nvPr/>
        </p:nvSpPr>
        <p:spPr>
          <a:xfrm>
            <a:off x="1984308" y="5410392"/>
            <a:ext cx="5154442" cy="400110"/>
          </a:xfrm>
          <a:prstGeom prst="rect">
            <a:avLst/>
          </a:prstGeom>
          <a:noFill/>
        </p:spPr>
        <p:txBody>
          <a:bodyPr wrap="square" rtlCol="0">
            <a:spAutoFit/>
          </a:bodyPr>
          <a:lstStyle/>
          <a:p>
            <a:pPr algn="ctr"/>
            <a:r>
              <a:rPr lang="en-US" sz="2000" dirty="0" smtClean="0">
                <a:hlinkClick r:id="rId3"/>
              </a:rPr>
              <a:t>Click Here to View Video</a:t>
            </a:r>
            <a:endParaRPr lang="en-US" sz="2000" dirty="0"/>
          </a:p>
        </p:txBody>
      </p:sp>
      <p:pic>
        <p:nvPicPr>
          <p:cNvPr id="5" name="Picture 4" descr="Screen Shot 2017-06-15 at 7.02.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663700"/>
            <a:ext cx="7759700" cy="3530600"/>
          </a:xfrm>
          <a:prstGeom prst="rect">
            <a:avLst/>
          </a:prstGeom>
        </p:spPr>
      </p:pic>
    </p:spTree>
    <p:extLst>
      <p:ext uri="{BB962C8B-B14F-4D97-AF65-F5344CB8AC3E}">
        <p14:creationId xmlns:p14="http://schemas.microsoft.com/office/powerpoint/2010/main" val="29613407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Subsurface Drip Management</a:t>
            </a:r>
            <a:endParaRPr lang="en-US" b="1" dirty="0"/>
          </a:p>
        </p:txBody>
      </p:sp>
      <p:sp>
        <p:nvSpPr>
          <p:cNvPr id="4" name="TextBox 3"/>
          <p:cNvSpPr txBox="1"/>
          <p:nvPr/>
        </p:nvSpPr>
        <p:spPr>
          <a:xfrm>
            <a:off x="1984308" y="5410392"/>
            <a:ext cx="5154442" cy="400110"/>
          </a:xfrm>
          <a:prstGeom prst="rect">
            <a:avLst/>
          </a:prstGeom>
          <a:noFill/>
        </p:spPr>
        <p:txBody>
          <a:bodyPr wrap="square" rtlCol="0">
            <a:spAutoFit/>
          </a:bodyPr>
          <a:lstStyle/>
          <a:p>
            <a:pPr algn="ctr"/>
            <a:r>
              <a:rPr lang="en-US" sz="2000" dirty="0" smtClean="0">
                <a:hlinkClick r:id="rId3"/>
              </a:rPr>
              <a:t>Click Here to View Video</a:t>
            </a:r>
            <a:endParaRPr lang="en-US" sz="2000" dirty="0"/>
          </a:p>
        </p:txBody>
      </p:sp>
      <p:pic>
        <p:nvPicPr>
          <p:cNvPr id="3" name="Picture 2" descr="Screen Shot 2017-06-15 at 7.27.34 PM.png"/>
          <p:cNvPicPr>
            <a:picLocks noChangeAspect="1"/>
          </p:cNvPicPr>
          <p:nvPr/>
        </p:nvPicPr>
        <p:blipFill rotWithShape="1">
          <a:blip r:embed="rId4">
            <a:extLst>
              <a:ext uri="{28A0092B-C50C-407E-A947-70E740481C1C}">
                <a14:useLocalDpi xmlns:a14="http://schemas.microsoft.com/office/drawing/2010/main" val="0"/>
              </a:ext>
            </a:extLst>
          </a:blip>
          <a:srcRect l="1548" t="2674" r="3234"/>
          <a:stretch/>
        </p:blipFill>
        <p:spPr>
          <a:xfrm>
            <a:off x="1470526" y="1376947"/>
            <a:ext cx="6082632" cy="3794626"/>
          </a:xfrm>
          <a:prstGeom prst="rect">
            <a:avLst/>
          </a:prstGeom>
        </p:spPr>
      </p:pic>
    </p:spTree>
    <p:extLst>
      <p:ext uri="{BB962C8B-B14F-4D97-AF65-F5344CB8AC3E}">
        <p14:creationId xmlns:p14="http://schemas.microsoft.com/office/powerpoint/2010/main" val="28784806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Amount of Water Delivered Depends on:</a:t>
            </a:r>
            <a:endParaRPr lang="en-US" b="1" dirty="0"/>
          </a:p>
        </p:txBody>
      </p:sp>
      <p:sp>
        <p:nvSpPr>
          <p:cNvPr id="3" name="Text Placeholder 2"/>
          <p:cNvSpPr>
            <a:spLocks noGrp="1"/>
          </p:cNvSpPr>
          <p:nvPr>
            <p:ph type="body" idx="1"/>
          </p:nvPr>
        </p:nvSpPr>
        <p:spPr/>
        <p:txBody>
          <a:bodyPr/>
          <a:lstStyle/>
          <a:p>
            <a:pPr marL="342900" lvl="0" indent="-342900">
              <a:buFont typeface="Arial"/>
              <a:buChar char="•"/>
            </a:pPr>
            <a:r>
              <a:rPr lang="en-US" dirty="0"/>
              <a:t>Dripline diameter </a:t>
            </a:r>
          </a:p>
          <a:p>
            <a:pPr marL="342900" lvl="0" indent="-342900">
              <a:buFont typeface="Arial"/>
              <a:buChar char="•"/>
            </a:pPr>
            <a:r>
              <a:rPr lang="en-US" dirty="0"/>
              <a:t>Emitter spacing </a:t>
            </a:r>
          </a:p>
          <a:p>
            <a:pPr marL="342900" lvl="0" indent="-342900">
              <a:buFont typeface="Arial"/>
              <a:buChar char="•"/>
            </a:pPr>
            <a:r>
              <a:rPr lang="en-US" dirty="0"/>
              <a:t>Emitter design</a:t>
            </a:r>
          </a:p>
          <a:p>
            <a:pPr marL="342900" lvl="0" indent="-342900">
              <a:buFont typeface="Arial"/>
              <a:buChar char="•"/>
            </a:pPr>
            <a:r>
              <a:rPr lang="en-US" dirty="0"/>
              <a:t>Emitter size</a:t>
            </a:r>
          </a:p>
          <a:p>
            <a:pPr marL="342900" lvl="0" indent="-342900">
              <a:buFont typeface="Arial"/>
              <a:buChar char="•"/>
            </a:pPr>
            <a:r>
              <a:rPr lang="en-US" dirty="0"/>
              <a:t>Operating pressure </a:t>
            </a:r>
          </a:p>
          <a:p>
            <a:endParaRPr lang="en-US" dirty="0"/>
          </a:p>
        </p:txBody>
      </p:sp>
      <p:pic>
        <p:nvPicPr>
          <p:cNvPr id="6" name="Picture 5" descr="Screen Shot 2017-06-15 at 7.38.26 PM.png"/>
          <p:cNvPicPr>
            <a:picLocks noChangeAspect="1"/>
          </p:cNvPicPr>
          <p:nvPr/>
        </p:nvPicPr>
        <p:blipFill rotWithShape="1">
          <a:blip r:embed="rId3">
            <a:extLst>
              <a:ext uri="{28A0092B-C50C-407E-A947-70E740481C1C}">
                <a14:useLocalDpi xmlns:a14="http://schemas.microsoft.com/office/drawing/2010/main" val="0"/>
              </a:ext>
            </a:extLst>
          </a:blip>
          <a:srcRect l="4678" t="20762" r="39182" b="3913"/>
          <a:stretch/>
        </p:blipFill>
        <p:spPr>
          <a:xfrm>
            <a:off x="4073489" y="1593516"/>
            <a:ext cx="4736300" cy="3490554"/>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4291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5434</TotalTime>
  <Words>949</Words>
  <Application>Microsoft Macintosh PowerPoint</Application>
  <PresentationFormat>On-screen Show (4:3)</PresentationFormat>
  <Paragraphs>184</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 Subsurface Drip Irrigation   Developed by Nebraska Extension</vt:lpstr>
      <vt:lpstr>Subsurface Drip Irrigation</vt:lpstr>
      <vt:lpstr>PowerPoint Presentation</vt:lpstr>
      <vt:lpstr>Subsurface Drip Irrigation</vt:lpstr>
      <vt:lpstr>PowerPoint Presentation</vt:lpstr>
      <vt:lpstr>Time to Build!</vt:lpstr>
      <vt:lpstr>Subsurface Drip Installation Video </vt:lpstr>
      <vt:lpstr>Subsurface Drip Management</vt:lpstr>
      <vt:lpstr>Amount of Water Delivered Depends on:</vt:lpstr>
      <vt:lpstr>Input Needed</vt:lpstr>
      <vt:lpstr>Subsurface Drip Irrigation</vt:lpstr>
      <vt:lpstr>Information Gallery</vt:lpstr>
      <vt:lpstr>Subsurface Drip Irrigation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 out Sticky Moose!   Go to the link below to complete these three quick questions!   http://bit.ly/1UEAE6C  Voting/Polling Resource: stickymoose.com</dc:title>
  <cp:lastModifiedBy>Jordyn Lechtenberg</cp:lastModifiedBy>
  <cp:revision>78</cp:revision>
  <cp:lastPrinted>2016-06-15T01:59:47Z</cp:lastPrinted>
  <dcterms:modified xsi:type="dcterms:W3CDTF">2017-06-16T02:44:10Z</dcterms:modified>
</cp:coreProperties>
</file>