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  <Override PartName="/ppt/charts/colors6.xml" ContentType="application/vnd.ms-office.chartcolorstyle+xml"/>
  <Override PartName="/ppt/charts/style6.xml" ContentType="application/vnd.ms-office.chartstyle+xml"/>
  <Override PartName="/ppt/charts/colors7.xml" ContentType="application/vnd.ms-office.chartcolorstyle+xml"/>
  <Override PartName="/ppt/charts/style7.xml" ContentType="application/vnd.ms-office.chartstyle+xml"/>
  <Override PartName="/ppt/charts/colors8.xml" ContentType="application/vnd.ms-office.chartcolorstyle+xml"/>
  <Override PartName="/ppt/charts/style8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  <p:sldMasterId id="2147483670" r:id="rId2"/>
  </p:sldMasterIdLst>
  <p:notesMasterIdLst>
    <p:notesMasterId r:id="rId16"/>
  </p:notesMasterIdLst>
  <p:handoutMasterIdLst>
    <p:handoutMasterId r:id="rId17"/>
  </p:handoutMasterIdLst>
  <p:sldIdLst>
    <p:sldId id="256" r:id="rId3"/>
    <p:sldId id="294" r:id="rId4"/>
    <p:sldId id="295" r:id="rId5"/>
    <p:sldId id="301" r:id="rId6"/>
    <p:sldId id="302" r:id="rId7"/>
    <p:sldId id="306" r:id="rId8"/>
    <p:sldId id="303" r:id="rId9"/>
    <p:sldId id="304" r:id="rId10"/>
    <p:sldId id="297" r:id="rId11"/>
    <p:sldId id="298" r:id="rId12"/>
    <p:sldId id="305" r:id="rId13"/>
    <p:sldId id="299" r:id="rId14"/>
    <p:sldId id="300" r:id="rId15"/>
  </p:sldIdLst>
  <p:sldSz cx="9144000" cy="6858000" type="screen4x3"/>
  <p:notesSz cx="6858000" cy="9144000"/>
  <p:embeddedFontLst>
    <p:embeddedFont>
      <p:font typeface="Titillium Web" panose="020B0604020202020204" charset="0"/>
      <p:regular r:id="rId18"/>
      <p:bold r:id="rId19"/>
      <p:italic r:id="rId20"/>
      <p:bold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-1325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786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font" Target="fonts/font4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7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6.fntdata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ColorStyle" Target="colors8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9.xlsx"/><Relationship Id="rId4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7030A0"/>
              </a:solidFill>
              <a:ln>
                <a:solidFill>
                  <a:schemeClr val="tx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3.5715074855020547E-2"/>
                  <c:y val="-5.505250131893961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9.1838763912909946E-2"/>
                  <c:y val="-3.909926050134751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fixedVal"/>
            <c:noEndCap val="0"/>
            <c:val val="3.5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Sheet1!$A$2:$A$3</c:f>
              <c:strCache>
                <c:ptCount val="2"/>
                <c:pt idx="0">
                  <c:v>Control</c:v>
                </c:pt>
                <c:pt idx="1">
                  <c:v>Treated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108</c:v>
                </c:pt>
                <c:pt idx="1">
                  <c:v>117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691200"/>
        <c:axId val="40306944"/>
      </c:barChart>
      <c:catAx>
        <c:axId val="40691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306944"/>
        <c:crosses val="autoZero"/>
        <c:auto val="1"/>
        <c:lblAlgn val="ctr"/>
        <c:lblOffset val="100"/>
        <c:noMultiLvlLbl val="0"/>
      </c:catAx>
      <c:valAx>
        <c:axId val="40306944"/>
        <c:scaling>
          <c:orientation val="minMax"/>
          <c:max val="130"/>
          <c:min val="7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 i="0" baseline="0" dirty="0" smtClean="0">
                    <a:solidFill>
                      <a:schemeClr val="tx1"/>
                    </a:solidFill>
                    <a:effectLst/>
                  </a:rPr>
                  <a:t>Average  yield (</a:t>
                </a:r>
                <a:r>
                  <a:rPr lang="en-US" sz="1800" b="1" i="0" baseline="0" dirty="0" err="1" smtClean="0">
                    <a:solidFill>
                      <a:schemeClr val="tx1"/>
                    </a:solidFill>
                    <a:effectLst/>
                  </a:rPr>
                  <a:t>bu</a:t>
                </a:r>
                <a:r>
                  <a:rPr lang="en-US" sz="1800" b="1" i="0" baseline="0" dirty="0" smtClean="0">
                    <a:solidFill>
                      <a:schemeClr val="tx1"/>
                    </a:solidFill>
                    <a:effectLst/>
                  </a:rPr>
                  <a:t>/acre)</a:t>
                </a:r>
                <a:endParaRPr lang="en-US" dirty="0">
                  <a:solidFill>
                    <a:schemeClr val="tx1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3.0612921304303285E-2"/>
              <c:y val="0.17751920016543798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691200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022022418788365"/>
          <c:y val="4.9849280694517384E-2"/>
          <c:w val="0.79974130964172341"/>
          <c:h val="0.86448254216837384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Difference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dPt>
            <c:idx val="0"/>
            <c:bubble3D val="0"/>
            <c:spPr>
              <a:ln w="28575" cap="rnd">
                <a:solidFill>
                  <a:srgbClr val="FF0000"/>
                </a:solidFill>
                <a:round/>
              </a:ln>
              <a:effectLst/>
            </c:spPr>
          </c:dPt>
          <c:dPt>
            <c:idx val="1"/>
            <c:bubble3D val="0"/>
          </c:dPt>
          <c:dPt>
            <c:idx val="2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Pt>
            <c:idx val="9"/>
            <c:bubble3D val="0"/>
          </c:dPt>
          <c:dPt>
            <c:idx val="10"/>
            <c:bubble3D val="0"/>
          </c:dPt>
          <c:dPt>
            <c:idx val="11"/>
            <c:bubble3D val="0"/>
          </c:dPt>
          <c:dPt>
            <c:idx val="12"/>
            <c:bubble3D val="0"/>
          </c:dPt>
          <c:dPt>
            <c:idx val="13"/>
            <c:bubble3D val="0"/>
          </c:dPt>
          <c:dPt>
            <c:idx val="14"/>
            <c:bubble3D val="0"/>
          </c:dPt>
          <c:dPt>
            <c:idx val="15"/>
            <c:bubble3D val="0"/>
          </c:dPt>
          <c:dPt>
            <c:idx val="16"/>
            <c:bubble3D val="0"/>
          </c:dPt>
          <c:dPt>
            <c:idx val="23"/>
            <c:bubble3D val="0"/>
          </c:dPt>
          <c:dPt>
            <c:idx val="26"/>
            <c:bubble3D val="0"/>
          </c:dPt>
          <c:dPt>
            <c:idx val="27"/>
            <c:bubble3D val="0"/>
          </c:dPt>
          <c:dPt>
            <c:idx val="28"/>
            <c:bubble3D val="0"/>
          </c:dPt>
          <c:dPt>
            <c:idx val="29"/>
            <c:bubble3D val="0"/>
          </c:dPt>
          <c:dPt>
            <c:idx val="33"/>
            <c:bubble3D val="0"/>
          </c:dPt>
          <c:errBars>
            <c:errDir val="y"/>
            <c:errBarType val="both"/>
            <c:errValType val="cust"/>
            <c:noEndCap val="0"/>
            <c:plus>
              <c:numRef>
                <c:f>Sheet1!$C$2:$C$39</c:f>
                <c:numCache>
                  <c:formatCode>General</c:formatCode>
                  <c:ptCount val="38"/>
                  <c:pt idx="0">
                    <c:v>4.9108657398482025</c:v>
                  </c:pt>
                  <c:pt idx="1">
                    <c:v>3.1676799661184982</c:v>
                  </c:pt>
                  <c:pt idx="2">
                    <c:v>1.7391808416608057</c:v>
                  </c:pt>
                  <c:pt idx="3">
                    <c:v>5.1471669661841659</c:v>
                  </c:pt>
                  <c:pt idx="4">
                    <c:v>9.3108145363552239</c:v>
                  </c:pt>
                  <c:pt idx="5">
                    <c:v>4.2739725319313804</c:v>
                  </c:pt>
                  <c:pt idx="6">
                    <c:v>1.7841898254763524</c:v>
                  </c:pt>
                  <c:pt idx="7">
                    <c:v>3.6700313830492468</c:v>
                  </c:pt>
                  <c:pt idx="8">
                    <c:v>1.082812682045305</c:v>
                  </c:pt>
                  <c:pt idx="9">
                    <c:v>1.9384921662396823</c:v>
                  </c:pt>
                  <c:pt idx="10">
                    <c:v>4.7736933445863654</c:v>
                  </c:pt>
                  <c:pt idx="11">
                    <c:v>4.3170825489373703</c:v>
                  </c:pt>
                  <c:pt idx="12">
                    <c:v>3.0092749308054652</c:v>
                  </c:pt>
                  <c:pt idx="13">
                    <c:v>2.4125261130907401</c:v>
                  </c:pt>
                  <c:pt idx="14">
                    <c:v>3.932698218498059</c:v>
                  </c:pt>
                  <c:pt idx="15">
                    <c:v>5.1088406037783969</c:v>
                  </c:pt>
                  <c:pt idx="16">
                    <c:v>2.2594833293903083</c:v>
                  </c:pt>
                  <c:pt idx="17">
                    <c:v>6.7493958203895872</c:v>
                  </c:pt>
                  <c:pt idx="18">
                    <c:v>2.9949127748113997</c:v>
                  </c:pt>
                  <c:pt idx="19">
                    <c:v>4.1023332160289545</c:v>
                  </c:pt>
                  <c:pt idx="20">
                    <c:v>7.306616997708633</c:v>
                  </c:pt>
                  <c:pt idx="21">
                    <c:v>8.3265674886703387</c:v>
                  </c:pt>
                  <c:pt idx="22">
                    <c:v>7.6748255925409614</c:v>
                  </c:pt>
                </c:numCache>
              </c:numRef>
            </c:plus>
            <c:minus>
              <c:numRef>
                <c:f>Sheet1!$C$2:$C$39</c:f>
                <c:numCache>
                  <c:formatCode>General</c:formatCode>
                  <c:ptCount val="38"/>
                  <c:pt idx="0">
                    <c:v>4.9108657398482025</c:v>
                  </c:pt>
                  <c:pt idx="1">
                    <c:v>3.1676799661184982</c:v>
                  </c:pt>
                  <c:pt idx="2">
                    <c:v>1.7391808416608057</c:v>
                  </c:pt>
                  <c:pt idx="3">
                    <c:v>5.1471669661841659</c:v>
                  </c:pt>
                  <c:pt idx="4">
                    <c:v>9.3108145363552239</c:v>
                  </c:pt>
                  <c:pt idx="5">
                    <c:v>4.2739725319313804</c:v>
                  </c:pt>
                  <c:pt idx="6">
                    <c:v>1.7841898254763524</c:v>
                  </c:pt>
                  <c:pt idx="7">
                    <c:v>3.6700313830492468</c:v>
                  </c:pt>
                  <c:pt idx="8">
                    <c:v>1.082812682045305</c:v>
                  </c:pt>
                  <c:pt idx="9">
                    <c:v>1.9384921662396823</c:v>
                  </c:pt>
                  <c:pt idx="10">
                    <c:v>4.7736933445863654</c:v>
                  </c:pt>
                  <c:pt idx="11">
                    <c:v>4.3170825489373703</c:v>
                  </c:pt>
                  <c:pt idx="12">
                    <c:v>3.0092749308054652</c:v>
                  </c:pt>
                  <c:pt idx="13">
                    <c:v>2.4125261130907401</c:v>
                  </c:pt>
                  <c:pt idx="14">
                    <c:v>3.932698218498059</c:v>
                  </c:pt>
                  <c:pt idx="15">
                    <c:v>5.1088406037783969</c:v>
                  </c:pt>
                  <c:pt idx="16">
                    <c:v>2.2594833293903083</c:v>
                  </c:pt>
                  <c:pt idx="17">
                    <c:v>6.7493958203895872</c:v>
                  </c:pt>
                  <c:pt idx="18">
                    <c:v>2.9949127748113997</c:v>
                  </c:pt>
                  <c:pt idx="19">
                    <c:v>4.1023332160289545</c:v>
                  </c:pt>
                  <c:pt idx="20">
                    <c:v>7.306616997708633</c:v>
                  </c:pt>
                  <c:pt idx="21">
                    <c:v>8.3265674886703387</c:v>
                  </c:pt>
                  <c:pt idx="22">
                    <c:v>7.6748255925409614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Sheet1!$A$2:$A$24</c:f>
              <c:numCache>
                <c:formatCode>General</c:formatCode>
                <c:ptCount val="2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</c:numCache>
            </c:numRef>
          </c:xVal>
          <c:yVal>
            <c:numRef>
              <c:f>Sheet1!$B$2:$B$24</c:f>
              <c:numCache>
                <c:formatCode>General</c:formatCode>
                <c:ptCount val="23"/>
                <c:pt idx="0">
                  <c:v>-11.28333333333336</c:v>
                </c:pt>
                <c:pt idx="1">
                  <c:v>-6.9375</c:v>
                </c:pt>
                <c:pt idx="2">
                  <c:v>-5.0266666666666708</c:v>
                </c:pt>
                <c:pt idx="3">
                  <c:v>-4.2599999999999909</c:v>
                </c:pt>
                <c:pt idx="4">
                  <c:v>-4.2573809523809558</c:v>
                </c:pt>
                <c:pt idx="5">
                  <c:v>2.5166666666666657</c:v>
                </c:pt>
                <c:pt idx="6">
                  <c:v>2.9333333333333229</c:v>
                </c:pt>
                <c:pt idx="7">
                  <c:v>3.4870833333333593</c:v>
                </c:pt>
                <c:pt idx="8">
                  <c:v>3.629404761904766</c:v>
                </c:pt>
                <c:pt idx="9">
                  <c:v>4.1067261904761665</c:v>
                </c:pt>
                <c:pt idx="10">
                  <c:v>5.6666666666666856</c:v>
                </c:pt>
                <c:pt idx="11">
                  <c:v>7.3534523809524046</c:v>
                </c:pt>
                <c:pt idx="12">
                  <c:v>7.5197619047619213</c:v>
                </c:pt>
                <c:pt idx="13">
                  <c:v>8.2816071428571547</c:v>
                </c:pt>
                <c:pt idx="14">
                  <c:v>9.0499999999999972</c:v>
                </c:pt>
                <c:pt idx="15">
                  <c:v>9.0500000000000114</c:v>
                </c:pt>
                <c:pt idx="16">
                  <c:v>9.5894047619047882</c:v>
                </c:pt>
                <c:pt idx="17">
                  <c:v>9.6477976190476227</c:v>
                </c:pt>
                <c:pt idx="18">
                  <c:v>10.481011904761914</c:v>
                </c:pt>
                <c:pt idx="19">
                  <c:v>13.691071428571405</c:v>
                </c:pt>
                <c:pt idx="20">
                  <c:v>16.684940476190491</c:v>
                </c:pt>
                <c:pt idx="21">
                  <c:v>18.842797619047616</c:v>
                </c:pt>
                <c:pt idx="22">
                  <c:v>30.487738095238271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309824"/>
        <c:axId val="40310400"/>
      </c:scatterChart>
      <c:valAx>
        <c:axId val="40309824"/>
        <c:scaling>
          <c:orientation val="minMax"/>
          <c:max val="25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Locations Ranked by Yield Difference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310400"/>
        <c:crosses val="autoZero"/>
        <c:crossBetween val="midCat"/>
        <c:majorUnit val="5"/>
      </c:valAx>
      <c:valAx>
        <c:axId val="40310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>
                    <a:solidFill>
                      <a:schemeClr val="tx1"/>
                    </a:solidFill>
                  </a:rPr>
                  <a:t>Control – Treatment (bu/a)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30982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1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9299821673737139"/>
          <c:y val="4.864955565261489E-2"/>
          <c:w val="0.75303953903084331"/>
          <c:h val="0.71648217956384941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Grant 2017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xVal>
            <c:numRef>
              <c:f>Sheet1!$A$2:$A$5</c:f>
              <c:numCache>
                <c:formatCode>General</c:formatCode>
                <c:ptCount val="4"/>
                <c:pt idx="0">
                  <c:v>57</c:v>
                </c:pt>
                <c:pt idx="1">
                  <c:v>60</c:v>
                </c:pt>
                <c:pt idx="2">
                  <c:v>68</c:v>
                </c:pt>
                <c:pt idx="3">
                  <c:v>72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71.599999999999994</c:v>
                </c:pt>
                <c:pt idx="1">
                  <c:v>73.400000000000006</c:v>
                </c:pt>
                <c:pt idx="2">
                  <c:v>84.2</c:v>
                </c:pt>
                <c:pt idx="3">
                  <c:v>47.3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All 16-17 (n=10)</c:v>
                </c:pt>
              </c:strCache>
            </c:strRef>
          </c:tx>
          <c:spPr>
            <a:ln w="25400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triangle"/>
            <c:size val="8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Sheet1!$A$2:$A$5</c:f>
              <c:numCache>
                <c:formatCode>General</c:formatCode>
                <c:ptCount val="4"/>
                <c:pt idx="0">
                  <c:v>57</c:v>
                </c:pt>
                <c:pt idx="1">
                  <c:v>60</c:v>
                </c:pt>
                <c:pt idx="2">
                  <c:v>68</c:v>
                </c:pt>
                <c:pt idx="3">
                  <c:v>72</c:v>
                </c:pt>
              </c:numCache>
            </c:numRef>
          </c:xVal>
          <c:yVal>
            <c:numRef>
              <c:f>Sheet1!$C$2:$C$5</c:f>
              <c:numCache>
                <c:formatCode>General</c:formatCode>
                <c:ptCount val="4"/>
                <c:pt idx="0">
                  <c:v>108.3</c:v>
                </c:pt>
                <c:pt idx="1">
                  <c:v>117.8</c:v>
                </c:pt>
                <c:pt idx="2">
                  <c:v>116.6</c:v>
                </c:pt>
                <c:pt idx="3">
                  <c:v>90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1288256"/>
        <c:axId val="41288832"/>
      </c:scatterChart>
      <c:valAx>
        <c:axId val="41288256"/>
        <c:scaling>
          <c:orientation val="minMax"/>
          <c:min val="5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>
                    <a:solidFill>
                      <a:schemeClr val="tx1"/>
                    </a:solidFill>
                  </a:rPr>
                  <a:t>Hybrid Maturity (days to MB)</a:t>
                </a:r>
                <a:endParaRPr lang="en-US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0.32060009451640514"/>
              <c:y val="0.86676676299615318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288832"/>
        <c:crosses val="autoZero"/>
        <c:crossBetween val="midCat"/>
      </c:valAx>
      <c:valAx>
        <c:axId val="41288832"/>
        <c:scaling>
          <c:orientation val="minMax"/>
          <c:max val="150"/>
          <c:min val="3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>
                    <a:solidFill>
                      <a:schemeClr val="tx1"/>
                    </a:solidFill>
                  </a:rPr>
                  <a:t>Yield</a:t>
                </a:r>
                <a:r>
                  <a:rPr lang="en-US" baseline="0" dirty="0" smtClean="0">
                    <a:solidFill>
                      <a:schemeClr val="tx1"/>
                    </a:solidFill>
                  </a:rPr>
                  <a:t> (</a:t>
                </a:r>
                <a:r>
                  <a:rPr lang="en-US" baseline="0" dirty="0" err="1" smtClean="0">
                    <a:solidFill>
                      <a:schemeClr val="tx1"/>
                    </a:solidFill>
                  </a:rPr>
                  <a:t>bu</a:t>
                </a:r>
                <a:r>
                  <a:rPr lang="en-US" baseline="0" dirty="0" smtClean="0">
                    <a:solidFill>
                      <a:schemeClr val="tx1"/>
                    </a:solidFill>
                  </a:rPr>
                  <a:t>/a)</a:t>
                </a:r>
                <a:endParaRPr lang="en-US" dirty="0">
                  <a:solidFill>
                    <a:schemeClr val="tx1"/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288256"/>
        <c:crosses val="autoZero"/>
        <c:crossBetween val="midCat"/>
      </c:valAx>
      <c:spPr>
        <a:noFill/>
        <a:ln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0.25909247319752782"/>
          <c:y val="6.1155785730762885E-2"/>
          <c:w val="0.68346714857749824"/>
          <c:h val="8.090680674756765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May 15</c:v>
                </c:pt>
                <c:pt idx="1">
                  <c:v>May 30</c:v>
                </c:pt>
                <c:pt idx="2">
                  <c:v>Jun 15</c:v>
                </c:pt>
                <c:pt idx="3">
                  <c:v>Jun 30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138</c:v>
                </c:pt>
                <c:pt idx="1">
                  <c:v>144</c:v>
                </c:pt>
                <c:pt idx="2">
                  <c:v>122</c:v>
                </c:pt>
                <c:pt idx="3">
                  <c:v>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463296"/>
        <c:axId val="41294016"/>
      </c:barChart>
      <c:catAx>
        <c:axId val="4146329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 smtClean="0"/>
                  <a:t>Planting Date</a:t>
                </a:r>
                <a:endParaRPr lang="en-US" b="1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294016"/>
        <c:crosses val="autoZero"/>
        <c:auto val="1"/>
        <c:lblAlgn val="ctr"/>
        <c:lblOffset val="100"/>
        <c:noMultiLvlLbl val="0"/>
      </c:catAx>
      <c:valAx>
        <c:axId val="4129401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 smtClean="0"/>
                  <a:t>Yield</a:t>
                </a:r>
                <a:r>
                  <a:rPr lang="en-US" b="1" baseline="0" dirty="0" smtClean="0"/>
                  <a:t> (</a:t>
                </a:r>
                <a:r>
                  <a:rPr lang="en-US" b="1" baseline="0" dirty="0" err="1" smtClean="0"/>
                  <a:t>bu</a:t>
                </a:r>
                <a:r>
                  <a:rPr lang="en-US" b="1" baseline="0" dirty="0" smtClean="0"/>
                  <a:t>/a)</a:t>
                </a:r>
                <a:endParaRPr lang="en-US" b="1" dirty="0"/>
              </a:p>
            </c:rich>
          </c:tx>
          <c:layout>
            <c:manualLayout>
              <c:xMode val="edge"/>
              <c:yMode val="edge"/>
              <c:x val="2.4655965158079683E-2"/>
              <c:y val="0.37950082716658684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463296"/>
        <c:crosses val="autoZero"/>
        <c:crossBetween val="between"/>
      </c:valAx>
      <c:spPr>
        <a:noFill/>
        <a:ln>
          <a:solidFill>
            <a:schemeClr val="bg1">
              <a:lumMod val="50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9916175523684576"/>
          <c:y val="2.9469380261226516E-2"/>
          <c:w val="0.745152676992617"/>
          <c:h val="0.75926520631647343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Bel 96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diamond"/>
            <c:size val="7"/>
            <c:spPr>
              <a:solidFill>
                <a:schemeClr val="tx1">
                  <a:lumMod val="95000"/>
                  <a:lumOff val="5000"/>
                </a:schemeClr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Sheet1!$A$2:$A$4</c:f>
              <c:numCache>
                <c:formatCode>General</c:formatCode>
                <c:ptCount val="3"/>
                <c:pt idx="0">
                  <c:v>10</c:v>
                </c:pt>
                <c:pt idx="1">
                  <c:v>20</c:v>
                </c:pt>
                <c:pt idx="2">
                  <c:v>30</c:v>
                </c:pt>
              </c:numCache>
            </c:numRef>
          </c:xVal>
          <c:yVal>
            <c:numRef>
              <c:f>Sheet1!$B$2:$B$4</c:f>
              <c:numCache>
                <c:formatCode>General</c:formatCode>
                <c:ptCount val="3"/>
                <c:pt idx="0">
                  <c:v>135</c:v>
                </c:pt>
                <c:pt idx="1">
                  <c:v>125</c:v>
                </c:pt>
                <c:pt idx="2">
                  <c:v>114.5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Man 96</c:v>
                </c:pt>
              </c:strCache>
            </c:strRef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xVal>
            <c:numRef>
              <c:f>Sheet1!$A$2:$A$4</c:f>
              <c:numCache>
                <c:formatCode>General</c:formatCode>
                <c:ptCount val="3"/>
                <c:pt idx="0">
                  <c:v>10</c:v>
                </c:pt>
                <c:pt idx="1">
                  <c:v>20</c:v>
                </c:pt>
                <c:pt idx="2">
                  <c:v>30</c:v>
                </c:pt>
              </c:numCache>
            </c:numRef>
          </c:xVal>
          <c:yVal>
            <c:numRef>
              <c:f>Sheet1!$C$2:$C$4</c:f>
              <c:numCache>
                <c:formatCode>General</c:formatCode>
                <c:ptCount val="3"/>
                <c:pt idx="0">
                  <c:v>125</c:v>
                </c:pt>
                <c:pt idx="1">
                  <c:v>125</c:v>
                </c:pt>
                <c:pt idx="2">
                  <c:v>123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Pow 95</c:v>
                </c:pt>
              </c:strCache>
            </c:strRef>
          </c:tx>
          <c:spPr>
            <a:ln w="25400" cap="rnd">
              <a:solidFill>
                <a:schemeClr val="tx1"/>
              </a:solidFill>
              <a:round/>
            </a:ln>
            <a:effectLst/>
          </c:spPr>
          <c:marker>
            <c:symbol val="x"/>
            <c:size val="7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Sheet1!$A$2:$A$4</c:f>
              <c:numCache>
                <c:formatCode>General</c:formatCode>
                <c:ptCount val="3"/>
                <c:pt idx="0">
                  <c:v>10</c:v>
                </c:pt>
                <c:pt idx="1">
                  <c:v>20</c:v>
                </c:pt>
                <c:pt idx="2">
                  <c:v>30</c:v>
                </c:pt>
              </c:numCache>
            </c:numRef>
          </c:xVal>
          <c:yVal>
            <c:numRef>
              <c:f>Sheet1!$D$2:$D$4</c:f>
              <c:numCache>
                <c:formatCode>General</c:formatCode>
                <c:ptCount val="3"/>
                <c:pt idx="0">
                  <c:v>92</c:v>
                </c:pt>
                <c:pt idx="1">
                  <c:v>93</c:v>
                </c:pt>
                <c:pt idx="2">
                  <c:v>83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Bell 95</c:v>
                </c:pt>
              </c:strCache>
            </c:strRef>
          </c:tx>
          <c:spPr>
            <a:ln w="25400" cap="rnd">
              <a:solidFill>
                <a:srgbClr val="7030A0"/>
              </a:solidFill>
              <a:round/>
            </a:ln>
            <a:effectLst/>
          </c:spPr>
          <c:marker>
            <c:symbol val="triangle"/>
            <c:size val="7"/>
            <c:spPr>
              <a:solidFill>
                <a:srgbClr val="7030A0"/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</c:marker>
          <c:xVal>
            <c:numRef>
              <c:f>Sheet1!$A$2:$A$4</c:f>
              <c:numCache>
                <c:formatCode>General</c:formatCode>
                <c:ptCount val="3"/>
                <c:pt idx="0">
                  <c:v>10</c:v>
                </c:pt>
                <c:pt idx="1">
                  <c:v>20</c:v>
                </c:pt>
                <c:pt idx="2">
                  <c:v>30</c:v>
                </c:pt>
              </c:numCache>
            </c:numRef>
          </c:xVal>
          <c:yVal>
            <c:numRef>
              <c:f>Sheet1!$E$2:$E$4</c:f>
              <c:numCache>
                <c:formatCode>General</c:formatCode>
                <c:ptCount val="3"/>
                <c:pt idx="0">
                  <c:v>77</c:v>
                </c:pt>
                <c:pt idx="1">
                  <c:v>77.5</c:v>
                </c:pt>
                <c:pt idx="2">
                  <c:v>90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Man95</c:v>
                </c:pt>
              </c:strCache>
            </c:strRef>
          </c:tx>
          <c:spPr>
            <a:ln w="254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Sheet1!$A$2:$A$4</c:f>
              <c:numCache>
                <c:formatCode>General</c:formatCode>
                <c:ptCount val="3"/>
                <c:pt idx="0">
                  <c:v>10</c:v>
                </c:pt>
                <c:pt idx="1">
                  <c:v>20</c:v>
                </c:pt>
                <c:pt idx="2">
                  <c:v>30</c:v>
                </c:pt>
              </c:numCache>
            </c:numRef>
          </c:xVal>
          <c:yVal>
            <c:numRef>
              <c:f>Sheet1!$F$2:$F$4</c:f>
              <c:numCache>
                <c:formatCode>General</c:formatCode>
                <c:ptCount val="3"/>
                <c:pt idx="0">
                  <c:v>137.5</c:v>
                </c:pt>
                <c:pt idx="1">
                  <c:v>115</c:v>
                </c:pt>
                <c:pt idx="2">
                  <c:v>114.5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2311680"/>
        <c:axId val="42312256"/>
      </c:scatterChart>
      <c:valAx>
        <c:axId val="42311680"/>
        <c:scaling>
          <c:orientation val="minMax"/>
          <c:min val="5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dirty="0" smtClean="0">
                    <a:solidFill>
                      <a:schemeClr val="tx1"/>
                    </a:solidFill>
                  </a:rPr>
                  <a:t>Row Spacing (in)</a:t>
                </a:r>
                <a:endParaRPr lang="en-US" sz="1400" b="1" dirty="0">
                  <a:solidFill>
                    <a:schemeClr val="tx1"/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cross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312256"/>
        <c:crosses val="autoZero"/>
        <c:crossBetween val="midCat"/>
      </c:valAx>
      <c:valAx>
        <c:axId val="42312256"/>
        <c:scaling>
          <c:orientation val="minMax"/>
          <c:max val="140"/>
          <c:min val="6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dirty="0" smtClean="0">
                    <a:solidFill>
                      <a:schemeClr val="tx1"/>
                    </a:solidFill>
                  </a:rPr>
                  <a:t>Yield</a:t>
                </a:r>
                <a:r>
                  <a:rPr lang="en-US" sz="1400" b="1" baseline="0" dirty="0" smtClean="0">
                    <a:solidFill>
                      <a:schemeClr val="tx1"/>
                    </a:solidFill>
                  </a:rPr>
                  <a:t> (</a:t>
                </a:r>
                <a:r>
                  <a:rPr lang="en-US" sz="1400" b="1" baseline="0" dirty="0" err="1" smtClean="0">
                    <a:solidFill>
                      <a:schemeClr val="tx1"/>
                    </a:solidFill>
                  </a:rPr>
                  <a:t>bu</a:t>
                </a:r>
                <a:r>
                  <a:rPr lang="en-US" sz="1400" b="1" baseline="0" dirty="0" smtClean="0">
                    <a:solidFill>
                      <a:schemeClr val="tx1"/>
                    </a:solidFill>
                  </a:rPr>
                  <a:t>/a)</a:t>
                </a:r>
                <a:endParaRPr lang="en-US" sz="1400" b="1" dirty="0">
                  <a:solidFill>
                    <a:schemeClr val="tx1"/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cross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311680"/>
        <c:crosses val="autoZero"/>
        <c:crossBetween val="midCat"/>
        <c:majorUnit val="20"/>
      </c:valAx>
      <c:spPr>
        <a:noFill/>
        <a:ln>
          <a:solidFill>
            <a:schemeClr val="tx1"/>
          </a:solidFill>
        </a:ln>
        <a:effectLst/>
      </c:spPr>
    </c:plotArea>
    <c:legend>
      <c:legendPos val="t"/>
      <c:layout>
        <c:manualLayout>
          <c:xMode val="edge"/>
          <c:yMode val="edge"/>
          <c:x val="0.1985628254480668"/>
          <c:y val="0.68281996817812629"/>
          <c:w val="0.72551492782152227"/>
          <c:h val="6.39498031496062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9916175523684576"/>
          <c:y val="2.9469380261226516E-2"/>
          <c:w val="0.745152676992617"/>
          <c:h val="0.75926520631647343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Bel 96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diamond"/>
            <c:size val="7"/>
            <c:spPr>
              <a:solidFill>
                <a:schemeClr val="tx1">
                  <a:lumMod val="95000"/>
                  <a:lumOff val="5000"/>
                </a:schemeClr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Sheet1!$A$2:$A$4</c:f>
              <c:numCache>
                <c:formatCode>General</c:formatCode>
                <c:ptCount val="3"/>
                <c:pt idx="0">
                  <c:v>10</c:v>
                </c:pt>
                <c:pt idx="1">
                  <c:v>20</c:v>
                </c:pt>
                <c:pt idx="2">
                  <c:v>30</c:v>
                </c:pt>
              </c:numCache>
            </c:numRef>
          </c:xVal>
          <c:yVal>
            <c:numRef>
              <c:f>Sheet1!$B$2:$B$4</c:f>
              <c:numCache>
                <c:formatCode>General</c:formatCode>
                <c:ptCount val="3"/>
                <c:pt idx="0">
                  <c:v>135</c:v>
                </c:pt>
                <c:pt idx="1">
                  <c:v>125</c:v>
                </c:pt>
                <c:pt idx="2">
                  <c:v>114.5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Man 96</c:v>
                </c:pt>
              </c:strCache>
            </c:strRef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xVal>
            <c:numRef>
              <c:f>Sheet1!$A$2:$A$4</c:f>
              <c:numCache>
                <c:formatCode>General</c:formatCode>
                <c:ptCount val="3"/>
                <c:pt idx="0">
                  <c:v>10</c:v>
                </c:pt>
                <c:pt idx="1">
                  <c:v>20</c:v>
                </c:pt>
                <c:pt idx="2">
                  <c:v>30</c:v>
                </c:pt>
              </c:numCache>
            </c:numRef>
          </c:xVal>
          <c:yVal>
            <c:numRef>
              <c:f>Sheet1!$C$2:$C$4</c:f>
              <c:numCache>
                <c:formatCode>General</c:formatCode>
                <c:ptCount val="3"/>
                <c:pt idx="0">
                  <c:v>125</c:v>
                </c:pt>
                <c:pt idx="1">
                  <c:v>125</c:v>
                </c:pt>
                <c:pt idx="2">
                  <c:v>123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Pow 95</c:v>
                </c:pt>
              </c:strCache>
            </c:strRef>
          </c:tx>
          <c:spPr>
            <a:ln w="25400" cap="rnd">
              <a:solidFill>
                <a:schemeClr val="accent3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x"/>
            <c:size val="7"/>
            <c:spPr>
              <a:solidFill>
                <a:schemeClr val="accent3">
                  <a:lumMod val="60000"/>
                  <a:lumOff val="40000"/>
                </a:schemeClr>
              </a:solidFill>
              <a:ln w="9525">
                <a:solidFill>
                  <a:schemeClr val="accent3">
                    <a:lumMod val="60000"/>
                    <a:lumOff val="40000"/>
                  </a:schemeClr>
                </a:solidFill>
              </a:ln>
              <a:effectLst/>
            </c:spPr>
          </c:marker>
          <c:xVal>
            <c:numRef>
              <c:f>Sheet1!$A$2:$A$4</c:f>
              <c:numCache>
                <c:formatCode>General</c:formatCode>
                <c:ptCount val="3"/>
                <c:pt idx="0">
                  <c:v>10</c:v>
                </c:pt>
                <c:pt idx="1">
                  <c:v>20</c:v>
                </c:pt>
                <c:pt idx="2">
                  <c:v>30</c:v>
                </c:pt>
              </c:numCache>
            </c:numRef>
          </c:xVal>
          <c:yVal>
            <c:numRef>
              <c:f>Sheet1!$D$2:$D$4</c:f>
              <c:numCache>
                <c:formatCode>General</c:formatCode>
                <c:ptCount val="3"/>
                <c:pt idx="0">
                  <c:v>92</c:v>
                </c:pt>
                <c:pt idx="1">
                  <c:v>93</c:v>
                </c:pt>
                <c:pt idx="2">
                  <c:v>83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Bell 95</c:v>
                </c:pt>
              </c:strCache>
            </c:strRef>
          </c:tx>
          <c:spPr>
            <a:ln w="25400" cap="rnd">
              <a:solidFill>
                <a:srgbClr val="7030A0"/>
              </a:solidFill>
              <a:round/>
            </a:ln>
            <a:effectLst/>
          </c:spPr>
          <c:marker>
            <c:symbol val="triangle"/>
            <c:size val="7"/>
            <c:spPr>
              <a:solidFill>
                <a:srgbClr val="7030A0"/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</c:marker>
          <c:xVal>
            <c:numRef>
              <c:f>Sheet1!$A$2:$A$4</c:f>
              <c:numCache>
                <c:formatCode>General</c:formatCode>
                <c:ptCount val="3"/>
                <c:pt idx="0">
                  <c:v>10</c:v>
                </c:pt>
                <c:pt idx="1">
                  <c:v>20</c:v>
                </c:pt>
                <c:pt idx="2">
                  <c:v>30</c:v>
                </c:pt>
              </c:numCache>
            </c:numRef>
          </c:xVal>
          <c:yVal>
            <c:numRef>
              <c:f>Sheet1!$E$2:$E$4</c:f>
              <c:numCache>
                <c:formatCode>General</c:formatCode>
                <c:ptCount val="3"/>
                <c:pt idx="0">
                  <c:v>77</c:v>
                </c:pt>
                <c:pt idx="1">
                  <c:v>77.5</c:v>
                </c:pt>
                <c:pt idx="2">
                  <c:v>90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Man95</c:v>
                </c:pt>
              </c:strCache>
            </c:strRef>
          </c:tx>
          <c:spPr>
            <a:ln w="254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Sheet1!$A$2:$A$4</c:f>
              <c:numCache>
                <c:formatCode>General</c:formatCode>
                <c:ptCount val="3"/>
                <c:pt idx="0">
                  <c:v>10</c:v>
                </c:pt>
                <c:pt idx="1">
                  <c:v>20</c:v>
                </c:pt>
                <c:pt idx="2">
                  <c:v>30</c:v>
                </c:pt>
              </c:numCache>
            </c:numRef>
          </c:xVal>
          <c:yVal>
            <c:numRef>
              <c:f>Sheet1!$F$2:$F$4</c:f>
              <c:numCache>
                <c:formatCode>General</c:formatCode>
                <c:ptCount val="3"/>
                <c:pt idx="0">
                  <c:v>137.5</c:v>
                </c:pt>
                <c:pt idx="1">
                  <c:v>115</c:v>
                </c:pt>
                <c:pt idx="2">
                  <c:v>114.5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2315712"/>
        <c:axId val="42316288"/>
      </c:scatterChart>
      <c:valAx>
        <c:axId val="42315712"/>
        <c:scaling>
          <c:orientation val="minMax"/>
          <c:min val="5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dirty="0" smtClean="0">
                    <a:solidFill>
                      <a:schemeClr val="tx1"/>
                    </a:solidFill>
                  </a:rPr>
                  <a:t>Row Spacing (in)</a:t>
                </a:r>
                <a:endParaRPr lang="en-US" sz="1400" b="1" dirty="0">
                  <a:solidFill>
                    <a:schemeClr val="tx1"/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cross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316288"/>
        <c:crosses val="autoZero"/>
        <c:crossBetween val="midCat"/>
      </c:valAx>
      <c:valAx>
        <c:axId val="42316288"/>
        <c:scaling>
          <c:orientation val="minMax"/>
          <c:max val="140"/>
          <c:min val="6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dirty="0" smtClean="0">
                    <a:solidFill>
                      <a:schemeClr val="tx1"/>
                    </a:solidFill>
                  </a:rPr>
                  <a:t>Yield</a:t>
                </a:r>
                <a:r>
                  <a:rPr lang="en-US" sz="1400" b="1" baseline="0" dirty="0" smtClean="0">
                    <a:solidFill>
                      <a:schemeClr val="tx1"/>
                    </a:solidFill>
                  </a:rPr>
                  <a:t> (</a:t>
                </a:r>
                <a:r>
                  <a:rPr lang="en-US" sz="1400" b="1" baseline="0" dirty="0" err="1" smtClean="0">
                    <a:solidFill>
                      <a:schemeClr val="tx1"/>
                    </a:solidFill>
                  </a:rPr>
                  <a:t>bu</a:t>
                </a:r>
                <a:r>
                  <a:rPr lang="en-US" sz="1400" b="1" baseline="0" dirty="0" smtClean="0">
                    <a:solidFill>
                      <a:schemeClr val="tx1"/>
                    </a:solidFill>
                  </a:rPr>
                  <a:t>/a)</a:t>
                </a:r>
                <a:endParaRPr lang="en-US" sz="1400" b="1" dirty="0">
                  <a:solidFill>
                    <a:schemeClr val="tx1"/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cross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315712"/>
        <c:crosses val="autoZero"/>
        <c:crossBetween val="midCat"/>
        <c:majorUnit val="20"/>
      </c:valAx>
      <c:spPr>
        <a:noFill/>
        <a:ln>
          <a:solidFill>
            <a:schemeClr val="tx1"/>
          </a:solidFill>
        </a:ln>
        <a:effectLst/>
      </c:spPr>
    </c:plotArea>
    <c:legend>
      <c:legendPos val="t"/>
      <c:layout>
        <c:manualLayout>
          <c:xMode val="edge"/>
          <c:yMode val="edge"/>
          <c:x val="0.1985628254480668"/>
          <c:y val="0.68281996817812629"/>
          <c:w val="0.72551492782152227"/>
          <c:h val="6.39498031496062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137540122702671"/>
          <c:y val="0.13862918966978488"/>
          <c:w val="0.76497281298282738"/>
          <c:h val="0.68070706925475155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Akron, 10</c:v>
                </c:pt>
              </c:strCache>
            </c:strRef>
          </c:tx>
          <c:xVal>
            <c:numRef>
              <c:f>Sheet1!$A$2:$A$16</c:f>
              <c:numCache>
                <c:formatCode>General</c:formatCode>
                <c:ptCount val="15"/>
                <c:pt idx="0">
                  <c:v>9.75</c:v>
                </c:pt>
                <c:pt idx="1">
                  <c:v>29.64</c:v>
                </c:pt>
                <c:pt idx="2">
                  <c:v>58.5</c:v>
                </c:pt>
                <c:pt idx="3" formatCode="###0.00;###0.00">
                  <c:v>9.75</c:v>
                </c:pt>
                <c:pt idx="4" formatCode="###0.00;###0.00">
                  <c:v>29.64</c:v>
                </c:pt>
                <c:pt idx="5" formatCode="###0.00;###0.00">
                  <c:v>60</c:v>
                </c:pt>
                <c:pt idx="6" formatCode="###0.00;###0.00">
                  <c:v>9.75</c:v>
                </c:pt>
                <c:pt idx="7" formatCode="###0.00;###0.00">
                  <c:v>29.64</c:v>
                </c:pt>
                <c:pt idx="8" formatCode="###0.00;###0.00">
                  <c:v>60</c:v>
                </c:pt>
                <c:pt idx="9" formatCode="###0.00;###0.00">
                  <c:v>9.75</c:v>
                </c:pt>
                <c:pt idx="10" formatCode="###0.00;###0.00">
                  <c:v>29.64</c:v>
                </c:pt>
                <c:pt idx="11" formatCode="###0.00;###0.00">
                  <c:v>60</c:v>
                </c:pt>
                <c:pt idx="12" formatCode="###0.00;###0.00">
                  <c:v>9.75</c:v>
                </c:pt>
                <c:pt idx="13" formatCode="###0.00;###0.00">
                  <c:v>29.64</c:v>
                </c:pt>
                <c:pt idx="14" formatCode="###0.00;###0.00">
                  <c:v>60</c:v>
                </c:pt>
              </c:numCache>
            </c:numRef>
          </c:xVal>
          <c:yVal>
            <c:numRef>
              <c:f>Sheet1!$B$2:$B$16</c:f>
              <c:numCache>
                <c:formatCode>General</c:formatCode>
                <c:ptCount val="15"/>
                <c:pt idx="0">
                  <c:v>12.21301020408163</c:v>
                </c:pt>
                <c:pt idx="1">
                  <c:v>21.221301020408163</c:v>
                </c:pt>
                <c:pt idx="2">
                  <c:v>31.058673469387752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Stratton, 10</c:v>
                </c:pt>
              </c:strCache>
            </c:strRef>
          </c:tx>
          <c:xVal>
            <c:numRef>
              <c:f>Sheet1!$A$2:$A$16</c:f>
              <c:numCache>
                <c:formatCode>General</c:formatCode>
                <c:ptCount val="15"/>
                <c:pt idx="0">
                  <c:v>9.75</c:v>
                </c:pt>
                <c:pt idx="1">
                  <c:v>29.64</c:v>
                </c:pt>
                <c:pt idx="2">
                  <c:v>58.5</c:v>
                </c:pt>
                <c:pt idx="3" formatCode="###0.00;###0.00">
                  <c:v>9.75</c:v>
                </c:pt>
                <c:pt idx="4" formatCode="###0.00;###0.00">
                  <c:v>29.64</c:v>
                </c:pt>
                <c:pt idx="5" formatCode="###0.00;###0.00">
                  <c:v>60</c:v>
                </c:pt>
                <c:pt idx="6" formatCode="###0.00;###0.00">
                  <c:v>9.75</c:v>
                </c:pt>
                <c:pt idx="7" formatCode="###0.00;###0.00">
                  <c:v>29.64</c:v>
                </c:pt>
                <c:pt idx="8" formatCode="###0.00;###0.00">
                  <c:v>60</c:v>
                </c:pt>
                <c:pt idx="9" formatCode="###0.00;###0.00">
                  <c:v>9.75</c:v>
                </c:pt>
                <c:pt idx="10" formatCode="###0.00;###0.00">
                  <c:v>29.64</c:v>
                </c:pt>
                <c:pt idx="11" formatCode="###0.00;###0.00">
                  <c:v>60</c:v>
                </c:pt>
                <c:pt idx="12" formatCode="###0.00;###0.00">
                  <c:v>9.75</c:v>
                </c:pt>
                <c:pt idx="13" formatCode="###0.00;###0.00">
                  <c:v>29.64</c:v>
                </c:pt>
                <c:pt idx="14" formatCode="###0.00;###0.00">
                  <c:v>60</c:v>
                </c:pt>
              </c:numCache>
            </c:numRef>
          </c:xVal>
          <c:yVal>
            <c:numRef>
              <c:f>Sheet1!$C$2:$C$16</c:f>
              <c:numCache>
                <c:formatCode>General</c:formatCode>
                <c:ptCount val="15"/>
                <c:pt idx="12">
                  <c:v>56.600765306122447</c:v>
                </c:pt>
                <c:pt idx="13">
                  <c:v>45.025510204081627</c:v>
                </c:pt>
                <c:pt idx="14">
                  <c:v>30.18176020408163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Akron, 11</c:v>
                </c:pt>
              </c:strCache>
            </c:strRef>
          </c:tx>
          <c:xVal>
            <c:numRef>
              <c:f>Sheet1!$A$2:$A$16</c:f>
              <c:numCache>
                <c:formatCode>General</c:formatCode>
                <c:ptCount val="15"/>
                <c:pt idx="0">
                  <c:v>9.75</c:v>
                </c:pt>
                <c:pt idx="1">
                  <c:v>29.64</c:v>
                </c:pt>
                <c:pt idx="2">
                  <c:v>58.5</c:v>
                </c:pt>
                <c:pt idx="3" formatCode="###0.00;###0.00">
                  <c:v>9.75</c:v>
                </c:pt>
                <c:pt idx="4" formatCode="###0.00;###0.00">
                  <c:v>29.64</c:v>
                </c:pt>
                <c:pt idx="5" formatCode="###0.00;###0.00">
                  <c:v>60</c:v>
                </c:pt>
                <c:pt idx="6" formatCode="###0.00;###0.00">
                  <c:v>9.75</c:v>
                </c:pt>
                <c:pt idx="7" formatCode="###0.00;###0.00">
                  <c:v>29.64</c:v>
                </c:pt>
                <c:pt idx="8" formatCode="###0.00;###0.00">
                  <c:v>60</c:v>
                </c:pt>
                <c:pt idx="9" formatCode="###0.00;###0.00">
                  <c:v>9.75</c:v>
                </c:pt>
                <c:pt idx="10" formatCode="###0.00;###0.00">
                  <c:v>29.64</c:v>
                </c:pt>
                <c:pt idx="11" formatCode="###0.00;###0.00">
                  <c:v>60</c:v>
                </c:pt>
                <c:pt idx="12" formatCode="###0.00;###0.00">
                  <c:v>9.75</c:v>
                </c:pt>
                <c:pt idx="13" formatCode="###0.00;###0.00">
                  <c:v>29.64</c:v>
                </c:pt>
                <c:pt idx="14" formatCode="###0.00;###0.00">
                  <c:v>60</c:v>
                </c:pt>
              </c:numCache>
            </c:numRef>
          </c:xVal>
          <c:yVal>
            <c:numRef>
              <c:f>Sheet1!$D$2:$D$16</c:f>
              <c:numCache>
                <c:formatCode>General</c:formatCode>
                <c:ptCount val="15"/>
                <c:pt idx="4">
                  <c:v>43.734056122448976</c:v>
                </c:pt>
                <c:pt idx="5">
                  <c:v>45.328443877551017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Ft. Collins, 11</c:v>
                </c:pt>
              </c:strCache>
            </c:strRef>
          </c:tx>
          <c:xVal>
            <c:numRef>
              <c:f>Sheet1!$A$2:$A$16</c:f>
              <c:numCache>
                <c:formatCode>General</c:formatCode>
                <c:ptCount val="15"/>
                <c:pt idx="0">
                  <c:v>9.75</c:v>
                </c:pt>
                <c:pt idx="1">
                  <c:v>29.64</c:v>
                </c:pt>
                <c:pt idx="2">
                  <c:v>58.5</c:v>
                </c:pt>
                <c:pt idx="3" formatCode="###0.00;###0.00">
                  <c:v>9.75</c:v>
                </c:pt>
                <c:pt idx="4" formatCode="###0.00;###0.00">
                  <c:v>29.64</c:v>
                </c:pt>
                <c:pt idx="5" formatCode="###0.00;###0.00">
                  <c:v>60</c:v>
                </c:pt>
                <c:pt idx="6" formatCode="###0.00;###0.00">
                  <c:v>9.75</c:v>
                </c:pt>
                <c:pt idx="7" formatCode="###0.00;###0.00">
                  <c:v>29.64</c:v>
                </c:pt>
                <c:pt idx="8" formatCode="###0.00;###0.00">
                  <c:v>60</c:v>
                </c:pt>
                <c:pt idx="9" formatCode="###0.00;###0.00">
                  <c:v>9.75</c:v>
                </c:pt>
                <c:pt idx="10" formatCode="###0.00;###0.00">
                  <c:v>29.64</c:v>
                </c:pt>
                <c:pt idx="11" formatCode="###0.00;###0.00">
                  <c:v>60</c:v>
                </c:pt>
                <c:pt idx="12" formatCode="###0.00;###0.00">
                  <c:v>9.75</c:v>
                </c:pt>
                <c:pt idx="13" formatCode="###0.00;###0.00">
                  <c:v>29.64</c:v>
                </c:pt>
                <c:pt idx="14" formatCode="###0.00;###0.00">
                  <c:v>60</c:v>
                </c:pt>
              </c:numCache>
            </c:numRef>
          </c:xVal>
          <c:yVal>
            <c:numRef>
              <c:f>Sheet1!$E$2:$E$16</c:f>
              <c:numCache>
                <c:formatCode>General</c:formatCode>
                <c:ptCount val="15"/>
                <c:pt idx="7">
                  <c:v>75.462372448979593</c:v>
                </c:pt>
                <c:pt idx="8">
                  <c:v>67.394770408163268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Greeley, 11</c:v>
                </c:pt>
              </c:strCache>
            </c:strRef>
          </c:tx>
          <c:xVal>
            <c:numRef>
              <c:f>Sheet1!$A$2:$A$16</c:f>
              <c:numCache>
                <c:formatCode>General</c:formatCode>
                <c:ptCount val="15"/>
                <c:pt idx="0">
                  <c:v>9.75</c:v>
                </c:pt>
                <c:pt idx="1">
                  <c:v>29.64</c:v>
                </c:pt>
                <c:pt idx="2">
                  <c:v>58.5</c:v>
                </c:pt>
                <c:pt idx="3" formatCode="###0.00;###0.00">
                  <c:v>9.75</c:v>
                </c:pt>
                <c:pt idx="4" formatCode="###0.00;###0.00">
                  <c:v>29.64</c:v>
                </c:pt>
                <c:pt idx="5" formatCode="###0.00;###0.00">
                  <c:v>60</c:v>
                </c:pt>
                <c:pt idx="6" formatCode="###0.00;###0.00">
                  <c:v>9.75</c:v>
                </c:pt>
                <c:pt idx="7" formatCode="###0.00;###0.00">
                  <c:v>29.64</c:v>
                </c:pt>
                <c:pt idx="8" formatCode="###0.00;###0.00">
                  <c:v>60</c:v>
                </c:pt>
                <c:pt idx="9" formatCode="###0.00;###0.00">
                  <c:v>9.75</c:v>
                </c:pt>
                <c:pt idx="10" formatCode="###0.00;###0.00">
                  <c:v>29.64</c:v>
                </c:pt>
                <c:pt idx="11" formatCode="###0.00;###0.00">
                  <c:v>60</c:v>
                </c:pt>
                <c:pt idx="12" formatCode="###0.00;###0.00">
                  <c:v>9.75</c:v>
                </c:pt>
                <c:pt idx="13" formatCode="###0.00;###0.00">
                  <c:v>29.64</c:v>
                </c:pt>
                <c:pt idx="14" formatCode="###0.00;###0.00">
                  <c:v>60</c:v>
                </c:pt>
              </c:numCache>
            </c:numRef>
          </c:xVal>
          <c:yVal>
            <c:numRef>
              <c:f>Sheet1!$F$2:$F$16</c:f>
              <c:numCache>
                <c:formatCode>General</c:formatCode>
                <c:ptCount val="15"/>
                <c:pt idx="10">
                  <c:v>15.417729591836734</c:v>
                </c:pt>
                <c:pt idx="11">
                  <c:v>16.183035714285712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2318016"/>
        <c:axId val="42318592"/>
      </c:scatterChart>
      <c:valAx>
        <c:axId val="4231801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 dirty="0" smtClean="0"/>
                  <a:t>Row Spacing (in</a:t>
                </a:r>
                <a:r>
                  <a:rPr lang="en-US" sz="1400" baseline="0" dirty="0" smtClean="0"/>
                  <a:t>)</a:t>
                </a:r>
                <a:endParaRPr lang="en-US" sz="14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42318592"/>
        <c:crosses val="autoZero"/>
        <c:crossBetween val="midCat"/>
      </c:valAx>
      <c:valAx>
        <c:axId val="4231859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 dirty="0" smtClean="0"/>
                  <a:t>Yield</a:t>
                </a:r>
                <a:r>
                  <a:rPr lang="en-US" sz="1400" baseline="0" dirty="0" smtClean="0"/>
                  <a:t> (</a:t>
                </a:r>
                <a:r>
                  <a:rPr lang="en-US" sz="1400" baseline="0" dirty="0" err="1" smtClean="0"/>
                  <a:t>bu</a:t>
                </a:r>
                <a:r>
                  <a:rPr lang="en-US" sz="1400" baseline="0" dirty="0" smtClean="0"/>
                  <a:t>/acre)</a:t>
                </a:r>
                <a:endParaRPr lang="en-US" sz="1400" dirty="0"/>
              </a:p>
            </c:rich>
          </c:tx>
          <c:layout>
            <c:manualLayout>
              <c:xMode val="edge"/>
              <c:yMode val="edge"/>
              <c:x val="1.2007910354804799E-2"/>
              <c:y val="0.1371505288893870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42318016"/>
        <c:crosses val="autoZero"/>
        <c:crossBetween val="midCat"/>
      </c:valAx>
      <c:spPr>
        <a:ln>
          <a:solidFill>
            <a:schemeClr val="tx1">
              <a:lumMod val="50000"/>
              <a:lumOff val="50000"/>
            </a:schemeClr>
          </a:solidFill>
        </a:ln>
      </c:spPr>
    </c:plotArea>
    <c:legend>
      <c:legendPos val="r"/>
      <c:layout>
        <c:manualLayout>
          <c:xMode val="edge"/>
          <c:yMode val="edge"/>
          <c:x val="0.14798805259392131"/>
          <c:y val="0"/>
          <c:w val="0.82844154115462243"/>
          <c:h val="0.13616706102434034"/>
        </c:manualLayout>
      </c:layout>
      <c:overlay val="0"/>
      <c:txPr>
        <a:bodyPr/>
        <a:lstStyle/>
        <a:p>
          <a:pPr>
            <a:defRPr sz="9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Above 100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diamond"/>
            <c:size val="7"/>
            <c:spPr>
              <a:solidFill>
                <a:schemeClr val="tx1">
                  <a:lumMod val="95000"/>
                  <a:lumOff val="5000"/>
                </a:schemeClr>
              </a:solidFill>
              <a:ln w="9525">
                <a:solidFill>
                  <a:schemeClr val="tx1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9.9892624890809578E-2"/>
                  <c:y val="5.71895608787378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6.4180691248675301E-2"/>
                  <c:y val="4.64665182139744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Sheet1!$A$2:$A$4</c:f>
              <c:numCache>
                <c:formatCode>General</c:formatCode>
                <c:ptCount val="3"/>
                <c:pt idx="0">
                  <c:v>10</c:v>
                </c:pt>
                <c:pt idx="1">
                  <c:v>20</c:v>
                </c:pt>
                <c:pt idx="2">
                  <c:v>30</c:v>
                </c:pt>
              </c:numCache>
            </c:numRef>
          </c:xVal>
          <c:yVal>
            <c:numRef>
              <c:f>Sheet1!$B$2:$B$4</c:f>
              <c:numCache>
                <c:formatCode>General</c:formatCode>
                <c:ptCount val="3"/>
                <c:pt idx="0">
                  <c:v>132.5</c:v>
                </c:pt>
                <c:pt idx="1">
                  <c:v>121.7</c:v>
                </c:pt>
                <c:pt idx="2">
                  <c:v>117.3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Below 100</c:v>
                </c:pt>
              </c:strCache>
            </c:strRef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4.3749989445830202E-2"/>
                  <c:y val="3.93178231041322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8.3379389720503863E-2"/>
                  <c:y val="4.28921706590534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Sheet1!$A$2:$A$4</c:f>
              <c:numCache>
                <c:formatCode>General</c:formatCode>
                <c:ptCount val="3"/>
                <c:pt idx="0">
                  <c:v>10</c:v>
                </c:pt>
                <c:pt idx="1">
                  <c:v>20</c:v>
                </c:pt>
                <c:pt idx="2">
                  <c:v>30</c:v>
                </c:pt>
              </c:numCache>
            </c:numRef>
          </c:xVal>
          <c:yVal>
            <c:numRef>
              <c:f>Sheet1!$C$2:$C$4</c:f>
              <c:numCache>
                <c:formatCode>General</c:formatCode>
                <c:ptCount val="3"/>
                <c:pt idx="0">
                  <c:v>84.5</c:v>
                </c:pt>
                <c:pt idx="1">
                  <c:v>85.3</c:v>
                </c:pt>
                <c:pt idx="2">
                  <c:v>86.5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Below 50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Sheet1!$A$2:$A$4</c:f>
              <c:numCache>
                <c:formatCode>General</c:formatCode>
                <c:ptCount val="3"/>
                <c:pt idx="0">
                  <c:v>10</c:v>
                </c:pt>
                <c:pt idx="1">
                  <c:v>20</c:v>
                </c:pt>
                <c:pt idx="2">
                  <c:v>30</c:v>
                </c:pt>
              </c:numCache>
            </c:numRef>
          </c:xVal>
          <c:yVal>
            <c:numRef>
              <c:f>Sheet1!$D$2:$D$4</c:f>
              <c:numCache>
                <c:formatCode>General</c:formatCode>
                <c:ptCount val="3"/>
                <c:pt idx="0">
                  <c:v>34.4</c:v>
                </c:pt>
                <c:pt idx="1">
                  <c:v>33.1</c:v>
                </c:pt>
                <c:pt idx="2">
                  <c:v>30.6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1329216"/>
        <c:axId val="41329792"/>
      </c:scatterChart>
      <c:valAx>
        <c:axId val="41329216"/>
        <c:scaling>
          <c:orientation val="minMax"/>
          <c:min val="5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>
                    <a:solidFill>
                      <a:schemeClr val="tx1"/>
                    </a:solidFill>
                  </a:rPr>
                  <a:t>Row Spacing (in)</a:t>
                </a:r>
                <a:endParaRPr lang="en-US" dirty="0">
                  <a:solidFill>
                    <a:schemeClr val="tx1"/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cross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329792"/>
        <c:crosses val="autoZero"/>
        <c:crossBetween val="midCat"/>
      </c:valAx>
      <c:valAx>
        <c:axId val="41329792"/>
        <c:scaling>
          <c:orientation val="minMax"/>
          <c:max val="140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>
                    <a:solidFill>
                      <a:schemeClr val="tx1"/>
                    </a:solidFill>
                  </a:rPr>
                  <a:t>Yield</a:t>
                </a:r>
                <a:r>
                  <a:rPr lang="en-US" baseline="0" dirty="0" smtClean="0">
                    <a:solidFill>
                      <a:schemeClr val="tx1"/>
                    </a:solidFill>
                  </a:rPr>
                  <a:t> (</a:t>
                </a:r>
                <a:r>
                  <a:rPr lang="en-US" baseline="0" dirty="0" err="1" smtClean="0">
                    <a:solidFill>
                      <a:schemeClr val="tx1"/>
                    </a:solidFill>
                  </a:rPr>
                  <a:t>bu</a:t>
                </a:r>
                <a:r>
                  <a:rPr lang="en-US" baseline="0" dirty="0" smtClean="0">
                    <a:solidFill>
                      <a:schemeClr val="tx1"/>
                    </a:solidFill>
                  </a:rPr>
                  <a:t>/a)</a:t>
                </a:r>
                <a:endParaRPr lang="en-US" dirty="0">
                  <a:solidFill>
                    <a:schemeClr val="tx1"/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cross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329216"/>
        <c:crosses val="autoZero"/>
        <c:crossBetween val="midCat"/>
        <c:majorUnit val="20"/>
      </c:valAx>
      <c:spPr>
        <a:noFill/>
        <a:ln>
          <a:solidFill>
            <a:schemeClr val="tx1"/>
          </a:solidFill>
        </a:ln>
        <a:effectLst/>
      </c:spPr>
    </c:plotArea>
    <c:legend>
      <c:legendPos val="t"/>
      <c:layout>
        <c:manualLayout>
          <c:xMode val="edge"/>
          <c:yMode val="edge"/>
          <c:x val="0.12216903992757065"/>
          <c:y val="1.9085760288036567E-2"/>
          <c:w val="0.80761280115871525"/>
          <c:h val="7.853487309534228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diamond"/>
            <c:size val="7"/>
            <c:spPr>
              <a:noFill/>
              <a:ln w="9525">
                <a:noFill/>
              </a:ln>
              <a:effectLst/>
            </c:spPr>
          </c:marker>
          <c:xVal>
            <c:numRef>
              <c:f>Sheet1!$A$2:$A$3</c:f>
              <c:numCache>
                <c:formatCode>General</c:formatCode>
                <c:ptCount val="2"/>
                <c:pt idx="0">
                  <c:v>0</c:v>
                </c:pt>
                <c:pt idx="1">
                  <c:v>150</c:v>
                </c:pt>
              </c:numCache>
            </c:numRef>
          </c:xVal>
          <c:yVal>
            <c:numRef>
              <c:f>Sheet1!$B$2:$B$3</c:f>
              <c:numCache>
                <c:formatCode>General</c:formatCode>
                <c:ptCount val="2"/>
                <c:pt idx="0">
                  <c:v>5.5803571428571388</c:v>
                </c:pt>
                <c:pt idx="1">
                  <c:v>136.83035714285711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30</c:v>
                </c:pt>
              </c:strCache>
            </c:strRef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square"/>
            <c:size val="5"/>
            <c:spPr>
              <a:noFill/>
              <a:ln w="9525">
                <a:noFill/>
              </a:ln>
              <a:effectLst/>
            </c:spPr>
          </c:marker>
          <c:xVal>
            <c:numRef>
              <c:f>Sheet1!$A$2:$A$3</c:f>
              <c:numCache>
                <c:formatCode>General</c:formatCode>
                <c:ptCount val="2"/>
                <c:pt idx="0">
                  <c:v>0</c:v>
                </c:pt>
                <c:pt idx="1">
                  <c:v>150</c:v>
                </c:pt>
              </c:numCache>
            </c:numRef>
          </c:xVal>
          <c:yVal>
            <c:numRef>
              <c:f>Sheet1!$C$2:$C$3</c:f>
              <c:numCache>
                <c:formatCode>General</c:formatCode>
                <c:ptCount val="2"/>
                <c:pt idx="0">
                  <c:v>11.160714285714299</c:v>
                </c:pt>
                <c:pt idx="1">
                  <c:v>122.91071428571428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40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xVal>
            <c:numRef>
              <c:f>Sheet1!$A$2:$A$3</c:f>
              <c:numCache>
                <c:formatCode>General</c:formatCode>
                <c:ptCount val="2"/>
                <c:pt idx="0">
                  <c:v>0</c:v>
                </c:pt>
                <c:pt idx="1">
                  <c:v>150</c:v>
                </c:pt>
              </c:numCache>
            </c:numRef>
          </c:xVal>
          <c:yVal>
            <c:numRef>
              <c:f>Sheet1!$D$2:$D$3</c:f>
              <c:numCache>
                <c:formatCode>General</c:formatCode>
                <c:ptCount val="2"/>
                <c:pt idx="0">
                  <c:v>15.146683673469397</c:v>
                </c:pt>
                <c:pt idx="1">
                  <c:v>108.14668367346938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1:01</c:v>
                </c:pt>
              </c:strCache>
            </c:strRef>
          </c:tx>
          <c:spPr>
            <a:ln w="19050" cap="rnd">
              <a:solidFill>
                <a:schemeClr val="tx1"/>
              </a:solidFill>
              <a:prstDash val="dash"/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xVal>
            <c:numRef>
              <c:f>Sheet1!$A$2:$A$3</c:f>
              <c:numCache>
                <c:formatCode>General</c:formatCode>
                <c:ptCount val="2"/>
                <c:pt idx="0">
                  <c:v>0</c:v>
                </c:pt>
                <c:pt idx="1">
                  <c:v>150</c:v>
                </c:pt>
              </c:numCache>
            </c:numRef>
          </c:xVal>
          <c:yVal>
            <c:numRef>
              <c:f>Sheet1!$E$2:$E$3</c:f>
              <c:numCache>
                <c:formatCode>General</c:formatCode>
                <c:ptCount val="2"/>
                <c:pt idx="0">
                  <c:v>0</c:v>
                </c:pt>
                <c:pt idx="1">
                  <c:v>150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1331520"/>
        <c:axId val="41332096"/>
      </c:scatterChart>
      <c:valAx>
        <c:axId val="41331520"/>
        <c:scaling>
          <c:orientation val="minMax"/>
          <c:max val="150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>
                    <a:solidFill>
                      <a:schemeClr val="tx1"/>
                    </a:solidFill>
                  </a:rPr>
                  <a:t>Yield of 10” rows (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bu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/a)</a:t>
                </a:r>
                <a:endParaRPr lang="en-US" dirty="0">
                  <a:solidFill>
                    <a:schemeClr val="tx1"/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cross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332096"/>
        <c:crosses val="autoZero"/>
        <c:crossBetween val="midCat"/>
        <c:majorUnit val="30"/>
      </c:valAx>
      <c:valAx>
        <c:axId val="41332096"/>
        <c:scaling>
          <c:orientation val="minMax"/>
          <c:max val="15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>
                    <a:solidFill>
                      <a:schemeClr val="tx1"/>
                    </a:solidFill>
                  </a:rPr>
                  <a:t>Yield of Alt.</a:t>
                </a:r>
                <a:r>
                  <a:rPr lang="en-US" baseline="0" dirty="0" smtClean="0">
                    <a:solidFill>
                      <a:schemeClr val="tx1"/>
                    </a:solidFill>
                  </a:rPr>
                  <a:t> Row Spacing (</a:t>
                </a:r>
                <a:r>
                  <a:rPr lang="en-US" baseline="0" dirty="0" err="1" smtClean="0">
                    <a:solidFill>
                      <a:schemeClr val="tx1"/>
                    </a:solidFill>
                  </a:rPr>
                  <a:t>bu</a:t>
                </a:r>
                <a:r>
                  <a:rPr lang="en-US" baseline="0" dirty="0" smtClean="0">
                    <a:solidFill>
                      <a:schemeClr val="tx1"/>
                    </a:solidFill>
                  </a:rPr>
                  <a:t>/a)</a:t>
                </a:r>
                <a:endParaRPr lang="en-US" dirty="0">
                  <a:solidFill>
                    <a:schemeClr val="tx1"/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cross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331520"/>
        <c:crosses val="autoZero"/>
        <c:crossBetween val="midCat"/>
        <c:majorUnit val="30"/>
      </c:valAx>
      <c:spPr>
        <a:noFill/>
        <a:ln>
          <a:solidFill>
            <a:schemeClr val="tx1"/>
          </a:solidFill>
        </a:ln>
        <a:effectLst/>
      </c:spPr>
    </c:plotArea>
    <c:legend>
      <c:legendPos val="t"/>
      <c:legendEntry>
        <c:idx val="3"/>
        <c:delete val="1"/>
      </c:legendEntry>
      <c:layout>
        <c:manualLayout>
          <c:xMode val="edge"/>
          <c:yMode val="edge"/>
          <c:x val="0.20504231196871817"/>
          <c:y val="0.2267065382728628"/>
          <c:w val="0.15486646140514962"/>
          <c:h val="0.2025707367996822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0.35953</cdr:x>
      <cdr:y>0.22197</cdr:y>
    </cdr:from>
    <cdr:to>
      <cdr:x>0.45932</cdr:x>
      <cdr:y>0.47534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90358" y="646610"/>
          <a:ext cx="413657" cy="7380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200" dirty="0" smtClean="0"/>
            <a:t>45</a:t>
          </a:r>
        </a:p>
        <a:p xmlns:a="http://schemas.openxmlformats.org/drawingml/2006/main">
          <a:r>
            <a:rPr lang="en-US" sz="1200" dirty="0" smtClean="0"/>
            <a:t>45</a:t>
          </a:r>
        </a:p>
        <a:p xmlns:a="http://schemas.openxmlformats.org/drawingml/2006/main">
          <a:r>
            <a:rPr lang="en-US" sz="1200" dirty="0" smtClean="0"/>
            <a:t>39</a:t>
          </a:r>
        </a:p>
      </cdr:txBody>
    </cdr:sp>
  </cdr:relSizeAnchor>
  <cdr:relSizeAnchor xmlns:cdr="http://schemas.openxmlformats.org/drawingml/2006/chartDrawing">
    <cdr:from>
      <cdr:x>0.32697</cdr:x>
      <cdr:y>0.09463</cdr:y>
    </cdr:from>
    <cdr:to>
      <cdr:x>0.45932</cdr:x>
      <cdr:y>0.25905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355375" y="275653"/>
          <a:ext cx="548640" cy="4789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dirty="0" smtClean="0"/>
            <a:t>Crossover</a:t>
          </a:r>
        </a:p>
        <a:p xmlns:a="http://schemas.openxmlformats.org/drawingml/2006/main">
          <a:pPr algn="ctr"/>
          <a:r>
            <a:rPr lang="en-US" dirty="0" smtClean="0"/>
            <a:t>. Pt</a:t>
          </a:r>
          <a:endParaRPr lang="en-US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D0C3E0-4381-4D75-87CD-068DD504FB9C}" type="datetimeFigureOut">
              <a:rPr lang="en-US" smtClean="0"/>
              <a:t>1/27/2018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71EE10-B904-445A-A035-B5271143B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2423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901D56-6A00-40E8-B8B0-454A02DB3A5C}" type="datetimeFigureOut">
              <a:rPr lang="en-US" smtClean="0"/>
              <a:t>1/27/2018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EA2BCC-AC4A-43E9-8ECB-8F5846AE6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214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533" y="1713973"/>
            <a:ext cx="6858000" cy="428096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82184" y="6538914"/>
            <a:ext cx="1513416" cy="25135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23FFA3C-81F7-4EC9-AFB3-FDE7FD8F11DE}" type="datetimeFigureOut">
              <a:rPr lang="en-US" smtClean="0"/>
              <a:pPr/>
              <a:t>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538914"/>
            <a:ext cx="3086100" cy="25135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97799" y="6538914"/>
            <a:ext cx="1202267" cy="25135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531CAFC-9E9E-4D3F-86A0-5863FE4142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18534" y="635004"/>
            <a:ext cx="6858000" cy="101970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352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15963" y="1219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CAB462E-78FE-465E-B2EA-8D27E80005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3031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FFA3C-81F7-4EC9-AFB3-FDE7FD8F11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1CAFC-9E9E-4D3F-86A0-5863FE4142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848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FFA3C-81F7-4EC9-AFB3-FDE7FD8F11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1CAFC-9E9E-4D3F-86A0-5863FE4142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52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FFA3C-81F7-4EC9-AFB3-FDE7FD8F11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1CAFC-9E9E-4D3F-86A0-5863FE4142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96849" y="169337"/>
            <a:ext cx="8727017" cy="6688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543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FFA3C-81F7-4EC9-AFB3-FDE7FD8F11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1CAFC-9E9E-4D3F-86A0-5863FE4142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711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FFA3C-81F7-4EC9-AFB3-FDE7FD8F11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1CAFC-9E9E-4D3F-86A0-5863FE4142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8434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617133"/>
            <a:ext cx="4629150" cy="424391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617133"/>
            <a:ext cx="2949178" cy="425185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FFA3C-81F7-4EC9-AFB3-FDE7FD8F11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1CAFC-9E9E-4D3F-86A0-5863FE4142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96849" y="169337"/>
            <a:ext cx="8727017" cy="6688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020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617133"/>
            <a:ext cx="4629150" cy="424391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617133"/>
            <a:ext cx="2949178" cy="425185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FFA3C-81F7-4EC9-AFB3-FDE7FD8F11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1CAFC-9E9E-4D3F-86A0-5863FE4142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96849" y="169337"/>
            <a:ext cx="8727017" cy="6688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007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FFA3C-81F7-4EC9-AFB3-FDE7FD8F11DE}" type="datetimeFigureOut">
              <a:rPr lang="en-US" smtClean="0"/>
              <a:t>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1CAFC-9E9E-4D3F-86A0-5863FE414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234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0486" y="4820554"/>
            <a:ext cx="7089247" cy="924770"/>
          </a:xfrm>
        </p:spPr>
        <p:txBody>
          <a:bodyPr anchor="t">
            <a:noAutofit/>
          </a:bodyPr>
          <a:lstStyle>
            <a:lvl1pPr algn="l">
              <a:defRPr sz="3600" b="1">
                <a:solidFill>
                  <a:schemeClr val="bg1"/>
                </a:solidFill>
                <a:latin typeface="Titillium Web" panose="00000500000000000000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486" y="5821527"/>
            <a:ext cx="7089247" cy="39158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9357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FFA3C-81F7-4EC9-AFB3-FDE7FD8F11DE}" type="datetimeFigureOut">
              <a:rPr lang="en-US" smtClean="0"/>
              <a:t>1/27/2018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1CAFC-9E9E-4D3F-86A0-5863FE414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27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FFA3C-81F7-4EC9-AFB3-FDE7FD8F11DE}" type="datetimeFigureOut">
              <a:rPr lang="en-US" smtClean="0"/>
              <a:t>1/27/2018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1CAFC-9E9E-4D3F-86A0-5863FE41421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96849" y="169337"/>
            <a:ext cx="8727017" cy="6688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856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FFA3C-81F7-4EC9-AFB3-FDE7FD8F11DE}" type="datetimeFigureOut">
              <a:rPr lang="en-US" smtClean="0"/>
              <a:t>1/27/2018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1CAFC-9E9E-4D3F-86A0-5863FE414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013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FFA3C-81F7-4EC9-AFB3-FDE7FD8F11DE}" type="datetimeFigureOut">
              <a:rPr lang="en-US" smtClean="0"/>
              <a:t>1/27/2018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1CAFC-9E9E-4D3F-86A0-5863FE414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07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617133"/>
            <a:ext cx="4629150" cy="424391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617133"/>
            <a:ext cx="2949178" cy="425185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FFA3C-81F7-4EC9-AFB3-FDE7FD8F11DE}" type="datetimeFigureOut">
              <a:rPr lang="en-US" smtClean="0"/>
              <a:t>1/27/2018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1CAFC-9E9E-4D3F-86A0-5863FE41421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96849" y="169337"/>
            <a:ext cx="8727017" cy="6688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738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617133"/>
            <a:ext cx="4629150" cy="424391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617133"/>
            <a:ext cx="2949178" cy="425185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FFA3C-81F7-4EC9-AFB3-FDE7FD8F11DE}" type="datetimeFigureOut">
              <a:rPr lang="en-US" smtClean="0"/>
              <a:t>1/27/2018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1CAFC-9E9E-4D3F-86A0-5863FE41421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96849" y="169337"/>
            <a:ext cx="8727017" cy="6688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385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6849" y="169337"/>
            <a:ext cx="8727017" cy="6688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829521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FFA3C-81F7-4EC9-AFB3-FDE7FD8F11DE}" type="datetimeFigureOut">
              <a:rPr lang="en-US" smtClean="0"/>
              <a:t>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31CAFC-9E9E-4D3F-86A0-5863FE414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249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8" r:id="rId10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u="none" kern="1200">
          <a:solidFill>
            <a:schemeClr val="bg1"/>
          </a:solidFill>
          <a:effectLst>
            <a:outerShdw blurRad="190500" dist="38100" dir="5400000" algn="t" rotWithShape="0">
              <a:prstClr val="black"/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6849" y="169337"/>
            <a:ext cx="8727017" cy="6688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FFA3C-81F7-4EC9-AFB3-FDE7FD8F11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31CAFC-9E9E-4D3F-86A0-5863FE4142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114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effectLst>
            <a:outerShdw blurRad="88900" dist="38100" dir="5400000" algn="t" rotWithShape="0">
              <a:prstClr val="black">
                <a:alpha val="7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hangingPunct="0"/>
            <a:r>
              <a:rPr lang="en-US" kern="0" dirty="0"/>
              <a:t>Research &amp; Development and </a:t>
            </a:r>
            <a:br>
              <a:rPr lang="en-US" kern="0" dirty="0"/>
            </a:br>
            <a:r>
              <a:rPr lang="en-US" kern="0" dirty="0"/>
              <a:t>Product Development Update</a:t>
            </a:r>
            <a:endParaRPr lang="en-US" sz="4400" i="1" kern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Scott Staggenborg, VP, Research &amp; Development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73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High Yields in Northern High Plains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003" y="1423177"/>
            <a:ext cx="3802209" cy="4525963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Correct hybrid </a:t>
            </a:r>
            <a:br>
              <a:rPr lang="en-US" dirty="0" smtClean="0"/>
            </a:br>
            <a:r>
              <a:rPr lang="en-US" dirty="0" smtClean="0"/>
              <a:t>(see previous slide)</a:t>
            </a:r>
          </a:p>
          <a:p>
            <a:pPr lvl="1"/>
            <a:r>
              <a:rPr lang="en-US" dirty="0" smtClean="0"/>
              <a:t>Correct planting date (early extends season)</a:t>
            </a:r>
          </a:p>
          <a:p>
            <a:pPr lvl="1"/>
            <a:r>
              <a:rPr lang="en-US" dirty="0" smtClean="0"/>
              <a:t>Correct nutrient plan (not a free lunch)</a:t>
            </a:r>
          </a:p>
          <a:p>
            <a:pPr lvl="1"/>
            <a:r>
              <a:rPr lang="en-US" dirty="0" smtClean="0"/>
              <a:t>Correct weed control program (Pre-Post)</a:t>
            </a:r>
          </a:p>
          <a:p>
            <a:pPr lvl="1"/>
            <a:r>
              <a:rPr lang="en-US" dirty="0" smtClean="0"/>
              <a:t>Correct seeding rate (higher is better)</a:t>
            </a:r>
          </a:p>
          <a:p>
            <a:pPr lvl="2"/>
            <a:r>
              <a:rPr lang="en-US" dirty="0" smtClean="0"/>
              <a:t>Half stands = replant = reduced yields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708B2-C2CC-42D3-9C7C-1E0F547AD7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816305408"/>
              </p:ext>
            </p:extLst>
          </p:nvPr>
        </p:nvGraphicFramePr>
        <p:xfrm>
          <a:off x="4650132" y="980660"/>
          <a:ext cx="4181393" cy="29656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3983827448"/>
              </p:ext>
            </p:extLst>
          </p:nvPr>
        </p:nvGraphicFramePr>
        <p:xfrm>
          <a:off x="4502954" y="3809834"/>
          <a:ext cx="4475747" cy="29116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7469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Maximizing Yields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9804" y="1448120"/>
            <a:ext cx="3944195" cy="47849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Tom Hartman near Grand Island made over 201.3 </a:t>
            </a:r>
            <a:r>
              <a:rPr lang="en-US" sz="2000" dirty="0" err="1" smtClean="0"/>
              <a:t>bu</a:t>
            </a:r>
            <a:r>
              <a:rPr lang="en-US" sz="2000" dirty="0" smtClean="0"/>
              <a:t>/acre. </a:t>
            </a:r>
          </a:p>
          <a:p>
            <a:pPr lvl="1">
              <a:spcBef>
                <a:spcPts val="1200"/>
              </a:spcBef>
            </a:pPr>
            <a:r>
              <a:rPr lang="en-US" sz="1800" dirty="0" smtClean="0"/>
              <a:t>SP 68M57 </a:t>
            </a:r>
            <a:br>
              <a:rPr lang="en-US" sz="1800" dirty="0" smtClean="0"/>
            </a:br>
            <a:r>
              <a:rPr lang="en-US" sz="1800" dirty="0" smtClean="0"/>
              <a:t>(68 day to half bloom) </a:t>
            </a:r>
          </a:p>
          <a:p>
            <a:pPr lvl="1">
              <a:spcBef>
                <a:spcPts val="1200"/>
              </a:spcBef>
            </a:pPr>
            <a:r>
              <a:rPr lang="en-US" sz="1800" dirty="0" smtClean="0"/>
              <a:t>15 inch rows</a:t>
            </a:r>
          </a:p>
          <a:p>
            <a:pPr lvl="1">
              <a:spcBef>
                <a:spcPts val="1200"/>
              </a:spcBef>
            </a:pPr>
            <a:r>
              <a:rPr lang="en-US" sz="1800" dirty="0" smtClean="0"/>
              <a:t>Good </a:t>
            </a:r>
            <a:r>
              <a:rPr lang="en-US" sz="1800" dirty="0" smtClean="0"/>
              <a:t>weed </a:t>
            </a:r>
            <a:r>
              <a:rPr lang="en-US" sz="1800" dirty="0" smtClean="0"/>
              <a:t>control – </a:t>
            </a:r>
            <a:br>
              <a:rPr lang="en-US" sz="1800" dirty="0" smtClean="0"/>
            </a:br>
            <a:r>
              <a:rPr lang="en-US" sz="1800" dirty="0" smtClean="0"/>
              <a:t>post application of Huskie after planting into clean field of corn stalks (vertical till and glyphosate burn down)</a:t>
            </a:r>
          </a:p>
          <a:p>
            <a:pPr lvl="1">
              <a:spcBef>
                <a:spcPts val="1200"/>
              </a:spcBef>
            </a:pPr>
            <a:r>
              <a:rPr lang="en-US" sz="1800" dirty="0" smtClean="0"/>
              <a:t>150 </a:t>
            </a:r>
            <a:r>
              <a:rPr lang="en-US" sz="1800" dirty="0" err="1" smtClean="0"/>
              <a:t>lbs</a:t>
            </a:r>
            <a:r>
              <a:rPr lang="en-US" sz="1800" dirty="0" smtClean="0"/>
              <a:t> of N/acre at planting, 35 </a:t>
            </a:r>
            <a:r>
              <a:rPr lang="en-US" sz="1800" dirty="0" err="1" smtClean="0"/>
              <a:t>lb</a:t>
            </a:r>
            <a:r>
              <a:rPr lang="en-US" sz="1800" dirty="0" smtClean="0"/>
              <a:t> of N/acre at boot through pivot. (only 1.35 inch of irrigation water) 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58" y="1510019"/>
            <a:ext cx="5084378" cy="3475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85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118534" y="76200"/>
            <a:ext cx="8382000" cy="829733"/>
          </a:xfrm>
        </p:spPr>
        <p:txBody>
          <a:bodyPr>
            <a:normAutofit/>
          </a:bodyPr>
          <a:lstStyle/>
          <a:p>
            <a:r>
              <a:rPr lang="en-US" altLang="en-US" sz="2800" dirty="0"/>
              <a:t>Grain Sorghum Seed </a:t>
            </a:r>
            <a:r>
              <a:rPr lang="en-US" altLang="en-US" sz="2800" dirty="0" smtClean="0"/>
              <a:t>Treatments</a:t>
            </a:r>
            <a:r>
              <a:rPr lang="en-US" altLang="en-US" sz="2800" dirty="0"/>
              <a:t/>
            </a:r>
            <a:br>
              <a:rPr lang="en-US" altLang="en-US" sz="2800" dirty="0"/>
            </a:br>
            <a:endParaRPr lang="en-US" altLang="en-US" sz="1600" dirty="0"/>
          </a:p>
        </p:txBody>
      </p:sp>
      <p:graphicFrame>
        <p:nvGraphicFramePr>
          <p:cNvPr id="123907" name="Group 3"/>
          <p:cNvGraphicFramePr>
            <a:graphicFrameLocks noGrp="1"/>
          </p:cNvGraphicFramePr>
          <p:nvPr>
            <p:ph type="tbl" idx="1"/>
            <p:extLst/>
          </p:nvPr>
        </p:nvGraphicFramePr>
        <p:xfrm>
          <a:off x="468312" y="1312333"/>
          <a:ext cx="8229600" cy="3527426"/>
        </p:xfrm>
        <a:graphic>
          <a:graphicData uri="http://schemas.openxmlformats.org/drawingml/2006/table">
            <a:tbl>
              <a:tblPr/>
              <a:tblGrid>
                <a:gridCol w="2057400"/>
                <a:gridCol w="2057400"/>
                <a:gridCol w="2057400"/>
                <a:gridCol w="2057400"/>
              </a:tblGrid>
              <a:tr h="5873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2000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2001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Avg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89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 - - - - -Yield (bu/a) - - - - - -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873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Gaucho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115.5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99.5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107.5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3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Cruiser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117.5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99.0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108.3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3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 Trt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111.0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94.5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102.8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89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LSD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3.3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3946" name="Text Box 42"/>
          <p:cNvSpPr txBox="1">
            <a:spLocks noChangeArrowheads="1"/>
          </p:cNvSpPr>
          <p:nvPr/>
        </p:nvSpPr>
        <p:spPr bwMode="auto">
          <a:xfrm>
            <a:off x="468312" y="4954828"/>
            <a:ext cx="315907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dirty="0">
                <a:latin typeface="Times New Roman" pitchFamily="18" charset="0"/>
              </a:rPr>
              <a:t>Wilde, </a:t>
            </a:r>
            <a:r>
              <a:rPr lang="en-US" altLang="en-US" sz="1600" dirty="0" smtClean="0">
                <a:latin typeface="Times New Roman" pitchFamily="18" charset="0"/>
              </a:rPr>
              <a:t>KSU</a:t>
            </a:r>
          </a:p>
          <a:p>
            <a:r>
              <a:rPr lang="en-US" altLang="en-US" sz="1600" dirty="0"/>
              <a:t>5 Locations and 2 Hybrids each Year</a:t>
            </a:r>
            <a:endParaRPr lang="en-US" altLang="en-US" sz="16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30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Row Spacing 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708B2-C2CC-42D3-9C7C-1E0F547AD7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Chart 4"/>
          <p:cNvGraphicFramePr/>
          <p:nvPr>
            <p:extLst/>
          </p:nvPr>
        </p:nvGraphicFramePr>
        <p:xfrm>
          <a:off x="157545" y="3709850"/>
          <a:ext cx="3891942" cy="31481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243840" y="971005"/>
          <a:ext cx="3884023" cy="2573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/>
          <p:nvPr>
            <p:extLst/>
          </p:nvPr>
        </p:nvGraphicFramePr>
        <p:xfrm>
          <a:off x="4249784" y="836025"/>
          <a:ext cx="4145281" cy="3309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Chart 8"/>
          <p:cNvGraphicFramePr/>
          <p:nvPr>
            <p:extLst/>
          </p:nvPr>
        </p:nvGraphicFramePr>
        <p:xfrm>
          <a:off x="4418409" y="4023360"/>
          <a:ext cx="4145281" cy="29130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491049" y="5895229"/>
            <a:ext cx="18325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Adapted from: Myers and </a:t>
            </a:r>
            <a:r>
              <a:rPr lang="en-US" sz="1000" dirty="0" err="1" smtClean="0"/>
              <a:t>Foale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86203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New SCA Tolerant Hybrids from Sorghum Partners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508" y="1525866"/>
            <a:ext cx="4579126" cy="4395206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Most extensive Sugarcane Aphid (SCA) screening program in the industry. </a:t>
            </a:r>
          </a:p>
          <a:p>
            <a:r>
              <a:rPr lang="en-US" dirty="0" smtClean="0"/>
              <a:t>Screened over 10,000 lines for SCA tolerance </a:t>
            </a:r>
          </a:p>
          <a:p>
            <a:pPr lvl="1"/>
            <a:r>
              <a:rPr lang="en-US" dirty="0" smtClean="0"/>
              <a:t>identified over tolerant 40 lines. </a:t>
            </a:r>
          </a:p>
          <a:p>
            <a:r>
              <a:rPr lang="en-US" dirty="0" smtClean="0"/>
              <a:t>Marker for SCA have been I.D. </a:t>
            </a:r>
            <a:r>
              <a:rPr lang="en-US" dirty="0" err="1" smtClean="0"/>
              <a:t>ed</a:t>
            </a:r>
            <a:endParaRPr lang="en-US" dirty="0" smtClean="0"/>
          </a:p>
          <a:p>
            <a:pPr lvl="1"/>
            <a:r>
              <a:rPr lang="en-US" dirty="0" smtClean="0"/>
              <a:t>More rapid development of tolerant hybrids. </a:t>
            </a:r>
          </a:p>
          <a:p>
            <a:r>
              <a:rPr lang="en-US" dirty="0" smtClean="0"/>
              <a:t>Sorghum Partners will have eight experimental hybrids in strip trials in 2018. </a:t>
            </a:r>
          </a:p>
          <a:p>
            <a:pPr lvl="1"/>
            <a:r>
              <a:rPr lang="en-US" dirty="0" smtClean="0"/>
              <a:t>Early and medium early with high SCA tolerance.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708B2-C2CC-42D3-9C7C-1E0F547AD7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171" y="932347"/>
            <a:ext cx="2466108" cy="36991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1634" y="4518487"/>
            <a:ext cx="4091712" cy="230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10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dirty="0" smtClean="0"/>
              <a:t>New Forage Hybrids from Sorghum Partners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284" y="1234317"/>
            <a:ext cx="6139543" cy="353646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Sorghum Partners will launch six experimental silage hybrids in 2018.</a:t>
            </a:r>
          </a:p>
          <a:p>
            <a:pPr lvl="1"/>
            <a:r>
              <a:rPr lang="en-US" sz="2000" dirty="0" smtClean="0"/>
              <a:t>SPX39316, SPX37416, SPX37317, SPX37617 </a:t>
            </a:r>
          </a:p>
          <a:p>
            <a:pPr lvl="2"/>
            <a:r>
              <a:rPr lang="en-US" sz="1800" dirty="0" smtClean="0"/>
              <a:t>112 day brachytic dwarf BMR</a:t>
            </a:r>
          </a:p>
          <a:p>
            <a:pPr lvl="1"/>
            <a:r>
              <a:rPr lang="en-US" sz="2000" dirty="0" smtClean="0"/>
              <a:t>SPX31017</a:t>
            </a:r>
          </a:p>
          <a:p>
            <a:pPr lvl="2"/>
            <a:r>
              <a:rPr lang="en-US" sz="1800" dirty="0" smtClean="0"/>
              <a:t>85 day SCA tolerant, BMR (BMR NK300)</a:t>
            </a:r>
          </a:p>
          <a:p>
            <a:pPr lvl="1"/>
            <a:r>
              <a:rPr lang="en-US" sz="2000" dirty="0" smtClean="0"/>
              <a:t>SPX35216</a:t>
            </a:r>
          </a:p>
          <a:p>
            <a:pPr lvl="2"/>
            <a:r>
              <a:rPr lang="en-US" sz="1800" dirty="0" smtClean="0"/>
              <a:t>92 day SCA tolerant, BMR</a:t>
            </a:r>
            <a:r>
              <a:rPr lang="en-US" sz="1800" dirty="0"/>
              <a:t> </a:t>
            </a:r>
            <a:r>
              <a:rPr lang="en-US" sz="1800" dirty="0" smtClean="0"/>
              <a:t>(</a:t>
            </a:r>
            <a:r>
              <a:rPr lang="en-US" sz="1800" dirty="0" err="1" smtClean="0"/>
              <a:t>HiKane</a:t>
            </a:r>
            <a:r>
              <a:rPr lang="en-US" sz="1800" dirty="0" smtClean="0"/>
              <a:t> II BMR)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708B2-C2CC-42D3-9C7C-1E0F547AD7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39543" y="1299473"/>
            <a:ext cx="2835263" cy="286232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Chromatin Forage </a:t>
            </a:r>
          </a:p>
          <a:p>
            <a:pPr algn="ctr"/>
            <a:r>
              <a:rPr lang="en-US" b="1" dirty="0" smtClean="0"/>
              <a:t>Improvement Targets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High yields (under stress)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High digestibility (BMR)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Early maturity (&lt;105 day)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Lower harvest moisture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More digestible grain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Larger grain size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Heights below 10’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Standability</a:t>
            </a:r>
            <a:endParaRPr lang="en-US" dirty="0" smtClean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25284" y="4262779"/>
            <a:ext cx="8584135" cy="21648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Sorghum Partners will launch two experimental hay type hybrids in 2018.</a:t>
            </a:r>
          </a:p>
          <a:p>
            <a:pPr lvl="1"/>
            <a:r>
              <a:rPr lang="en-US" sz="2000" dirty="0" smtClean="0"/>
              <a:t>SPX56116</a:t>
            </a:r>
          </a:p>
          <a:p>
            <a:pPr lvl="2"/>
            <a:r>
              <a:rPr lang="en-US" sz="1800" dirty="0" smtClean="0"/>
              <a:t>Brachytic dwarf sorghum x </a:t>
            </a:r>
            <a:r>
              <a:rPr lang="en-US" sz="1800" dirty="0" err="1" smtClean="0"/>
              <a:t>sudan</a:t>
            </a:r>
            <a:r>
              <a:rPr lang="en-US" sz="1800" dirty="0" smtClean="0"/>
              <a:t>, BMR</a:t>
            </a:r>
          </a:p>
          <a:p>
            <a:pPr lvl="1"/>
            <a:r>
              <a:rPr lang="en-US" sz="2000" dirty="0" smtClean="0"/>
              <a:t>SPX55816</a:t>
            </a:r>
          </a:p>
          <a:p>
            <a:pPr lvl="2"/>
            <a:r>
              <a:rPr lang="en-US" sz="1800" dirty="0" smtClean="0"/>
              <a:t>Dry stalk Sudan x Sudan, BMR</a:t>
            </a:r>
          </a:p>
        </p:txBody>
      </p:sp>
    </p:spTree>
    <p:extLst>
      <p:ext uri="{BB962C8B-B14F-4D97-AF65-F5344CB8AC3E}">
        <p14:creationId xmlns:p14="http://schemas.microsoft.com/office/powerpoint/2010/main" val="6986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New Seed Treatment for </a:t>
            </a:r>
            <a:r>
              <a:rPr lang="en-US" dirty="0" smtClean="0"/>
              <a:t>Sorghum</a:t>
            </a:r>
            <a:endParaRPr lang="en-US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2998384"/>
              </p:ext>
            </p:extLst>
          </p:nvPr>
        </p:nvGraphicFramePr>
        <p:xfrm>
          <a:off x="265611" y="1177722"/>
          <a:ext cx="7010400" cy="1181100"/>
        </p:xfrm>
        <a:graphic>
          <a:graphicData uri="http://schemas.openxmlformats.org/drawingml/2006/table">
            <a:tbl>
              <a:tblPr firstRow="1" bandRow="1">
                <a:effectLst>
                  <a:outerShdw blurRad="76200" dir="13500000" sy="23000" kx="1200000" algn="br" rotWithShape="0">
                    <a:prstClr val="black">
                      <a:alpha val="20000"/>
                    </a:prstClr>
                  </a:outerShdw>
                </a:effectLst>
                <a:tableStyleId>{5C22544A-7EE6-4342-B048-85BDC9FD1C3A}</a:tableStyleId>
              </a:tblPr>
              <a:tblGrid>
                <a:gridCol w="1143000"/>
                <a:gridCol w="1600200"/>
                <a:gridCol w="1425146"/>
                <a:gridCol w="2842054"/>
              </a:tblGrid>
              <a:tr h="6096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Locations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No. of locations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tested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Positive response (%)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Yield Increase</a:t>
                      </a:r>
                    </a:p>
                  </a:txBody>
                  <a:tcPr marL="6350" marR="6350" marT="6350" marB="0" anchor="ctr"/>
                </a:tc>
              </a:tr>
              <a:tr h="571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TX, KS and NE</a:t>
                      </a:r>
                    </a:p>
                  </a:txBody>
                  <a:tcPr marL="6350" marR="6350" marT="635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38</a:t>
                      </a:r>
                    </a:p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(2013-2017)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61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   8% </a:t>
                      </a:r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(responsive sites)</a:t>
                      </a:r>
                    </a:p>
                  </a:txBody>
                  <a:tcPr marL="6350" marR="6350" marT="6350" marB="0" anchor="ctr"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7039904" y="2021855"/>
            <a:ext cx="2482152" cy="148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39700" prst="cross"/>
          </a:sp3d>
        </p:spPr>
      </p:pic>
      <p:sp>
        <p:nvSpPr>
          <p:cNvPr id="16" name="TextBox 15"/>
          <p:cNvSpPr txBox="1"/>
          <p:nvPr/>
        </p:nvSpPr>
        <p:spPr>
          <a:xfrm>
            <a:off x="4157661" y="244344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Control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10261" y="2431772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Treated</a:t>
            </a:r>
            <a:endParaRPr 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21" name="Chart 20"/>
          <p:cNvGraphicFramePr/>
          <p:nvPr>
            <p:extLst>
              <p:ext uri="{D42A27DB-BD31-4B8C-83A1-F6EECF244321}">
                <p14:modId xmlns:p14="http://schemas.microsoft.com/office/powerpoint/2010/main" val="1574200550"/>
              </p:ext>
            </p:extLst>
          </p:nvPr>
        </p:nvGraphicFramePr>
        <p:xfrm>
          <a:off x="177475" y="2424564"/>
          <a:ext cx="2489145" cy="3921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2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4907863"/>
              </p:ext>
            </p:extLst>
          </p:nvPr>
        </p:nvGraphicFramePr>
        <p:xfrm>
          <a:off x="2865705" y="2584172"/>
          <a:ext cx="4475621" cy="38510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7540221" y="4003500"/>
            <a:ext cx="1481328" cy="1600438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Mode of Action appears to be early season root growth. Best results in dryland environments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6461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Technology and Trait 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849" y="1381580"/>
            <a:ext cx="8478308" cy="4974771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Herbicide Tolerant Sorghum</a:t>
            </a:r>
          </a:p>
          <a:p>
            <a:pPr lvl="1"/>
            <a:r>
              <a:rPr lang="en-US" dirty="0" smtClean="0"/>
              <a:t>Non GMO approach to developing tolerance</a:t>
            </a:r>
          </a:p>
          <a:p>
            <a:pPr lvl="1"/>
            <a:r>
              <a:rPr lang="en-US" dirty="0" smtClean="0"/>
              <a:t>Started with elite germplasm, so few if any agronomic problems. </a:t>
            </a:r>
          </a:p>
          <a:p>
            <a:pPr lvl="1"/>
            <a:r>
              <a:rPr lang="en-US" dirty="0" smtClean="0"/>
              <a:t>Selective over the top herbicide with tolerance to 4x normal use. </a:t>
            </a:r>
          </a:p>
          <a:p>
            <a:pPr lvl="1"/>
            <a:r>
              <a:rPr lang="en-US" dirty="0" smtClean="0"/>
              <a:t>Crossing into elite lines now and expect experimental hybrids for field testing in 2019.</a:t>
            </a:r>
          </a:p>
          <a:p>
            <a:pPr lvl="1"/>
            <a:r>
              <a:rPr lang="en-US" dirty="0" smtClean="0"/>
              <a:t>Initial commercial launch in 2020 or 2021</a:t>
            </a:r>
          </a:p>
          <a:p>
            <a:r>
              <a:rPr lang="en-US" dirty="0"/>
              <a:t>Salt Tolerance </a:t>
            </a:r>
          </a:p>
          <a:p>
            <a:pPr lvl="1"/>
            <a:r>
              <a:rPr lang="en-US" dirty="0"/>
              <a:t>Have identified grain and forage hybrids that exhibit salt </a:t>
            </a:r>
            <a:r>
              <a:rPr lang="en-US" dirty="0" smtClean="0"/>
              <a:t>tolerance </a:t>
            </a:r>
            <a:endParaRPr lang="en-US" dirty="0"/>
          </a:p>
          <a:p>
            <a:pPr lvl="1"/>
            <a:r>
              <a:rPr lang="en-US" dirty="0"/>
              <a:t>Continue to screen for salt tolerance in the field and greenhouse. </a:t>
            </a:r>
          </a:p>
          <a:p>
            <a:pPr lvl="2"/>
            <a:r>
              <a:rPr lang="en-US" dirty="0" smtClean="0"/>
              <a:t>Screened </a:t>
            </a:r>
            <a:r>
              <a:rPr lang="en-US" dirty="0"/>
              <a:t>700+ parent lines and found over 40 that were salt tolerant.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708B2-C2CC-42D3-9C7C-1E0F547AD7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1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Questions about Sorghum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 you as sorghum growers want or need from a sorghum development company?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37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2015 Sorghum Partners – All Rights Reserved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400" y="1653696"/>
            <a:ext cx="7270102" cy="3715830"/>
          </a:xfrm>
          <a:prstGeom prst="rect">
            <a:avLst/>
          </a:prstGeom>
        </p:spPr>
      </p:pic>
      <p:sp>
        <p:nvSpPr>
          <p:cNvPr id="8" name="Freeform 7"/>
          <p:cNvSpPr/>
          <p:nvPr/>
        </p:nvSpPr>
        <p:spPr>
          <a:xfrm>
            <a:off x="1296537" y="3266364"/>
            <a:ext cx="2470245" cy="2101755"/>
          </a:xfrm>
          <a:custGeom>
            <a:avLst/>
            <a:gdLst>
              <a:gd name="connsiteX0" fmla="*/ 0 w 2470245"/>
              <a:gd name="connsiteY0" fmla="*/ 0 h 2101755"/>
              <a:gd name="connsiteX1" fmla="*/ 13648 w 2470245"/>
              <a:gd name="connsiteY1" fmla="*/ 2101755 h 2101755"/>
              <a:gd name="connsiteX2" fmla="*/ 2470245 w 2470245"/>
              <a:gd name="connsiteY2" fmla="*/ 2092657 h 2101755"/>
              <a:gd name="connsiteX3" fmla="*/ 2470245 w 2470245"/>
              <a:gd name="connsiteY3" fmla="*/ 1105469 h 2101755"/>
              <a:gd name="connsiteX4" fmla="*/ 2452048 w 2470245"/>
              <a:gd name="connsiteY4" fmla="*/ 1105469 h 2101755"/>
              <a:gd name="connsiteX5" fmla="*/ 2452048 w 2470245"/>
              <a:gd name="connsiteY5" fmla="*/ 4549 h 2101755"/>
              <a:gd name="connsiteX6" fmla="*/ 0 w 2470245"/>
              <a:gd name="connsiteY6" fmla="*/ 0 h 2101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70245" h="2101755">
                <a:moveTo>
                  <a:pt x="0" y="0"/>
                </a:moveTo>
                <a:cubicBezTo>
                  <a:pt x="4549" y="700585"/>
                  <a:pt x="9099" y="1401170"/>
                  <a:pt x="13648" y="2101755"/>
                </a:cubicBezTo>
                <a:lnTo>
                  <a:pt x="2470245" y="2092657"/>
                </a:lnTo>
                <a:lnTo>
                  <a:pt x="2470245" y="1105469"/>
                </a:lnTo>
                <a:lnTo>
                  <a:pt x="2452048" y="1105469"/>
                </a:lnTo>
                <a:lnTo>
                  <a:pt x="2452048" y="45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3748585" y="3088943"/>
            <a:ext cx="2661314" cy="2265529"/>
          </a:xfrm>
          <a:custGeom>
            <a:avLst/>
            <a:gdLst>
              <a:gd name="connsiteX0" fmla="*/ 13648 w 2661314"/>
              <a:gd name="connsiteY0" fmla="*/ 2265529 h 2265529"/>
              <a:gd name="connsiteX1" fmla="*/ 2338316 w 2661314"/>
              <a:gd name="connsiteY1" fmla="*/ 2260979 h 2265529"/>
              <a:gd name="connsiteX2" fmla="*/ 2338316 w 2661314"/>
              <a:gd name="connsiteY2" fmla="*/ 950794 h 2265529"/>
              <a:gd name="connsiteX3" fmla="*/ 2624919 w 2661314"/>
              <a:gd name="connsiteY3" fmla="*/ 950794 h 2265529"/>
              <a:gd name="connsiteX4" fmla="*/ 2624919 w 2661314"/>
              <a:gd name="connsiteY4" fmla="*/ 677839 h 2265529"/>
              <a:gd name="connsiteX5" fmla="*/ 2652215 w 2661314"/>
              <a:gd name="connsiteY5" fmla="*/ 677839 h 2265529"/>
              <a:gd name="connsiteX6" fmla="*/ 2661314 w 2661314"/>
              <a:gd name="connsiteY6" fmla="*/ 427630 h 2265529"/>
              <a:gd name="connsiteX7" fmla="*/ 2520287 w 2661314"/>
              <a:gd name="connsiteY7" fmla="*/ 427630 h 2265529"/>
              <a:gd name="connsiteX8" fmla="*/ 2524836 w 2661314"/>
              <a:gd name="connsiteY8" fmla="*/ 327547 h 2265529"/>
              <a:gd name="connsiteX9" fmla="*/ 1587690 w 2661314"/>
              <a:gd name="connsiteY9" fmla="*/ 327547 h 2265529"/>
              <a:gd name="connsiteX10" fmla="*/ 1583140 w 2661314"/>
              <a:gd name="connsiteY10" fmla="*/ 4550 h 2265529"/>
              <a:gd name="connsiteX11" fmla="*/ 1064525 w 2661314"/>
              <a:gd name="connsiteY11" fmla="*/ 0 h 2265529"/>
              <a:gd name="connsiteX12" fmla="*/ 1064525 w 2661314"/>
              <a:gd name="connsiteY12" fmla="*/ 191069 h 2265529"/>
              <a:gd name="connsiteX13" fmla="*/ 0 w 2661314"/>
              <a:gd name="connsiteY13" fmla="*/ 191069 h 2265529"/>
              <a:gd name="connsiteX14" fmla="*/ 0 w 2661314"/>
              <a:gd name="connsiteY14" fmla="*/ 191069 h 2265529"/>
              <a:gd name="connsiteX15" fmla="*/ 0 w 2661314"/>
              <a:gd name="connsiteY15" fmla="*/ 191069 h 2265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661314" h="2265529">
                <a:moveTo>
                  <a:pt x="13648" y="2265529"/>
                </a:moveTo>
                <a:lnTo>
                  <a:pt x="2338316" y="2260979"/>
                </a:lnTo>
                <a:lnTo>
                  <a:pt x="2338316" y="950794"/>
                </a:lnTo>
                <a:lnTo>
                  <a:pt x="2624919" y="950794"/>
                </a:lnTo>
                <a:lnTo>
                  <a:pt x="2624919" y="677839"/>
                </a:lnTo>
                <a:lnTo>
                  <a:pt x="2652215" y="677839"/>
                </a:lnTo>
                <a:lnTo>
                  <a:pt x="2661314" y="427630"/>
                </a:lnTo>
                <a:lnTo>
                  <a:pt x="2520287" y="427630"/>
                </a:lnTo>
                <a:lnTo>
                  <a:pt x="2524836" y="327547"/>
                </a:lnTo>
                <a:lnTo>
                  <a:pt x="1587690" y="327547"/>
                </a:lnTo>
                <a:cubicBezTo>
                  <a:pt x="1586173" y="219881"/>
                  <a:pt x="1584657" y="112216"/>
                  <a:pt x="1583140" y="4550"/>
                </a:cubicBezTo>
                <a:lnTo>
                  <a:pt x="1064525" y="0"/>
                </a:lnTo>
                <a:lnTo>
                  <a:pt x="1064525" y="191069"/>
                </a:lnTo>
                <a:lnTo>
                  <a:pt x="0" y="191069"/>
                </a:lnTo>
                <a:lnTo>
                  <a:pt x="0" y="191069"/>
                </a:lnTo>
                <a:lnTo>
                  <a:pt x="0" y="191069"/>
                </a:lnTo>
              </a:path>
            </a:pathLst>
          </a:custGeom>
          <a:solidFill>
            <a:srgbClr val="00B050">
              <a:alpha val="2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3700936" y="1655865"/>
            <a:ext cx="2691197" cy="1759051"/>
          </a:xfrm>
          <a:custGeom>
            <a:avLst/>
            <a:gdLst>
              <a:gd name="connsiteX0" fmla="*/ 197270 w 2888467"/>
              <a:gd name="connsiteY0" fmla="*/ 39340 h 1790135"/>
              <a:gd name="connsiteX1" fmla="*/ 2884133 w 2888467"/>
              <a:gd name="connsiteY1" fmla="*/ 43674 h 1790135"/>
              <a:gd name="connsiteX2" fmla="*/ 2888467 w 2888467"/>
              <a:gd name="connsiteY2" fmla="*/ 611382 h 1790135"/>
              <a:gd name="connsiteX3" fmla="*/ 2736789 w 2888467"/>
              <a:gd name="connsiteY3" fmla="*/ 611382 h 1790135"/>
              <a:gd name="connsiteX4" fmla="*/ 2745456 w 2888467"/>
              <a:gd name="connsiteY4" fmla="*/ 1326434 h 1790135"/>
              <a:gd name="connsiteX5" fmla="*/ 2771458 w 2888467"/>
              <a:gd name="connsiteY5" fmla="*/ 1330768 h 1790135"/>
              <a:gd name="connsiteX6" fmla="*/ 2771458 w 2888467"/>
              <a:gd name="connsiteY6" fmla="*/ 1465111 h 1790135"/>
              <a:gd name="connsiteX7" fmla="*/ 2814795 w 2888467"/>
              <a:gd name="connsiteY7" fmla="*/ 1460777 h 1790135"/>
              <a:gd name="connsiteX8" fmla="*/ 2819128 w 2888467"/>
              <a:gd name="connsiteY8" fmla="*/ 1538783 h 1790135"/>
              <a:gd name="connsiteX9" fmla="*/ 2771458 w 2888467"/>
              <a:gd name="connsiteY9" fmla="*/ 1538783 h 1790135"/>
              <a:gd name="connsiteX10" fmla="*/ 2771458 w 2888467"/>
              <a:gd name="connsiteY10" fmla="*/ 1790135 h 1790135"/>
              <a:gd name="connsiteX11" fmla="*/ 1835390 w 2888467"/>
              <a:gd name="connsiteY11" fmla="*/ 1785801 h 1790135"/>
              <a:gd name="connsiteX12" fmla="*/ 1826723 w 2888467"/>
              <a:gd name="connsiteY12" fmla="*/ 1465111 h 1790135"/>
              <a:gd name="connsiteX13" fmla="*/ 1298017 w 2888467"/>
              <a:gd name="connsiteY13" fmla="*/ 1460777 h 1790135"/>
              <a:gd name="connsiteX14" fmla="*/ 1306685 w 2888467"/>
              <a:gd name="connsiteY14" fmla="*/ 1660125 h 1790135"/>
              <a:gd name="connsiteX15" fmla="*/ 240607 w 2888467"/>
              <a:gd name="connsiteY15" fmla="*/ 1660125 h 1790135"/>
              <a:gd name="connsiteX16" fmla="*/ 223272 w 2888467"/>
              <a:gd name="connsiteY16" fmla="*/ 1651458 h 1790135"/>
              <a:gd name="connsiteX17" fmla="*/ 236273 w 2888467"/>
              <a:gd name="connsiteY17" fmla="*/ 589714 h 1790135"/>
              <a:gd name="connsiteX18" fmla="*/ 201604 w 2888467"/>
              <a:gd name="connsiteY18" fmla="*/ 585380 h 1790135"/>
              <a:gd name="connsiteX19" fmla="*/ 197270 w 2888467"/>
              <a:gd name="connsiteY19" fmla="*/ 39340 h 1790135"/>
              <a:gd name="connsiteX0" fmla="*/ 199187 w 2890384"/>
              <a:gd name="connsiteY0" fmla="*/ 8256 h 1759051"/>
              <a:gd name="connsiteX1" fmla="*/ 2886050 w 2890384"/>
              <a:gd name="connsiteY1" fmla="*/ 12590 h 1759051"/>
              <a:gd name="connsiteX2" fmla="*/ 2890384 w 2890384"/>
              <a:gd name="connsiteY2" fmla="*/ 580298 h 1759051"/>
              <a:gd name="connsiteX3" fmla="*/ 2738706 w 2890384"/>
              <a:gd name="connsiteY3" fmla="*/ 580298 h 1759051"/>
              <a:gd name="connsiteX4" fmla="*/ 2747373 w 2890384"/>
              <a:gd name="connsiteY4" fmla="*/ 1295350 h 1759051"/>
              <a:gd name="connsiteX5" fmla="*/ 2773375 w 2890384"/>
              <a:gd name="connsiteY5" fmla="*/ 1299684 h 1759051"/>
              <a:gd name="connsiteX6" fmla="*/ 2773375 w 2890384"/>
              <a:gd name="connsiteY6" fmla="*/ 1434027 h 1759051"/>
              <a:gd name="connsiteX7" fmla="*/ 2816712 w 2890384"/>
              <a:gd name="connsiteY7" fmla="*/ 1429693 h 1759051"/>
              <a:gd name="connsiteX8" fmla="*/ 2821045 w 2890384"/>
              <a:gd name="connsiteY8" fmla="*/ 1507699 h 1759051"/>
              <a:gd name="connsiteX9" fmla="*/ 2773375 w 2890384"/>
              <a:gd name="connsiteY9" fmla="*/ 1507699 h 1759051"/>
              <a:gd name="connsiteX10" fmla="*/ 2773375 w 2890384"/>
              <a:gd name="connsiteY10" fmla="*/ 1759051 h 1759051"/>
              <a:gd name="connsiteX11" fmla="*/ 1837307 w 2890384"/>
              <a:gd name="connsiteY11" fmla="*/ 1754717 h 1759051"/>
              <a:gd name="connsiteX12" fmla="*/ 1828640 w 2890384"/>
              <a:gd name="connsiteY12" fmla="*/ 1434027 h 1759051"/>
              <a:gd name="connsiteX13" fmla="*/ 1299934 w 2890384"/>
              <a:gd name="connsiteY13" fmla="*/ 1429693 h 1759051"/>
              <a:gd name="connsiteX14" fmla="*/ 1308602 w 2890384"/>
              <a:gd name="connsiteY14" fmla="*/ 1629041 h 1759051"/>
              <a:gd name="connsiteX15" fmla="*/ 242524 w 2890384"/>
              <a:gd name="connsiteY15" fmla="*/ 1629041 h 1759051"/>
              <a:gd name="connsiteX16" fmla="*/ 225189 w 2890384"/>
              <a:gd name="connsiteY16" fmla="*/ 1620374 h 1759051"/>
              <a:gd name="connsiteX17" fmla="*/ 238190 w 2890384"/>
              <a:gd name="connsiteY17" fmla="*/ 558630 h 1759051"/>
              <a:gd name="connsiteX18" fmla="*/ 203521 w 2890384"/>
              <a:gd name="connsiteY18" fmla="*/ 554296 h 1759051"/>
              <a:gd name="connsiteX19" fmla="*/ 199187 w 2890384"/>
              <a:gd name="connsiteY19" fmla="*/ 133932 h 1759051"/>
              <a:gd name="connsiteX20" fmla="*/ 199187 w 2890384"/>
              <a:gd name="connsiteY20" fmla="*/ 8256 h 1759051"/>
              <a:gd name="connsiteX0" fmla="*/ 11677 w 2702874"/>
              <a:gd name="connsiteY0" fmla="*/ 8256 h 1759051"/>
              <a:gd name="connsiteX1" fmla="*/ 2698540 w 2702874"/>
              <a:gd name="connsiteY1" fmla="*/ 12590 h 1759051"/>
              <a:gd name="connsiteX2" fmla="*/ 2702874 w 2702874"/>
              <a:gd name="connsiteY2" fmla="*/ 580298 h 1759051"/>
              <a:gd name="connsiteX3" fmla="*/ 2551196 w 2702874"/>
              <a:gd name="connsiteY3" fmla="*/ 580298 h 1759051"/>
              <a:gd name="connsiteX4" fmla="*/ 2559863 w 2702874"/>
              <a:gd name="connsiteY4" fmla="*/ 1295350 h 1759051"/>
              <a:gd name="connsiteX5" fmla="*/ 2585865 w 2702874"/>
              <a:gd name="connsiteY5" fmla="*/ 1299684 h 1759051"/>
              <a:gd name="connsiteX6" fmla="*/ 2585865 w 2702874"/>
              <a:gd name="connsiteY6" fmla="*/ 1434027 h 1759051"/>
              <a:gd name="connsiteX7" fmla="*/ 2629202 w 2702874"/>
              <a:gd name="connsiteY7" fmla="*/ 1429693 h 1759051"/>
              <a:gd name="connsiteX8" fmla="*/ 2633535 w 2702874"/>
              <a:gd name="connsiteY8" fmla="*/ 1507699 h 1759051"/>
              <a:gd name="connsiteX9" fmla="*/ 2585865 w 2702874"/>
              <a:gd name="connsiteY9" fmla="*/ 1507699 h 1759051"/>
              <a:gd name="connsiteX10" fmla="*/ 2585865 w 2702874"/>
              <a:gd name="connsiteY10" fmla="*/ 1759051 h 1759051"/>
              <a:gd name="connsiteX11" fmla="*/ 1649797 w 2702874"/>
              <a:gd name="connsiteY11" fmla="*/ 1754717 h 1759051"/>
              <a:gd name="connsiteX12" fmla="*/ 1641130 w 2702874"/>
              <a:gd name="connsiteY12" fmla="*/ 1434027 h 1759051"/>
              <a:gd name="connsiteX13" fmla="*/ 1112424 w 2702874"/>
              <a:gd name="connsiteY13" fmla="*/ 1429693 h 1759051"/>
              <a:gd name="connsiteX14" fmla="*/ 1121092 w 2702874"/>
              <a:gd name="connsiteY14" fmla="*/ 1629041 h 1759051"/>
              <a:gd name="connsiteX15" fmla="*/ 55014 w 2702874"/>
              <a:gd name="connsiteY15" fmla="*/ 1629041 h 1759051"/>
              <a:gd name="connsiteX16" fmla="*/ 37679 w 2702874"/>
              <a:gd name="connsiteY16" fmla="*/ 1620374 h 1759051"/>
              <a:gd name="connsiteX17" fmla="*/ 50680 w 2702874"/>
              <a:gd name="connsiteY17" fmla="*/ 558630 h 1759051"/>
              <a:gd name="connsiteX18" fmla="*/ 16011 w 2702874"/>
              <a:gd name="connsiteY18" fmla="*/ 554296 h 1759051"/>
              <a:gd name="connsiteX19" fmla="*/ 103117 w 2702874"/>
              <a:gd name="connsiteY19" fmla="*/ 225372 h 1759051"/>
              <a:gd name="connsiteX0" fmla="*/ 0 w 2691197"/>
              <a:gd name="connsiteY0" fmla="*/ 8256 h 1759051"/>
              <a:gd name="connsiteX1" fmla="*/ 2686863 w 2691197"/>
              <a:gd name="connsiteY1" fmla="*/ 12590 h 1759051"/>
              <a:gd name="connsiteX2" fmla="*/ 2691197 w 2691197"/>
              <a:gd name="connsiteY2" fmla="*/ 580298 h 1759051"/>
              <a:gd name="connsiteX3" fmla="*/ 2539519 w 2691197"/>
              <a:gd name="connsiteY3" fmla="*/ 580298 h 1759051"/>
              <a:gd name="connsiteX4" fmla="*/ 2548186 w 2691197"/>
              <a:gd name="connsiteY4" fmla="*/ 1295350 h 1759051"/>
              <a:gd name="connsiteX5" fmla="*/ 2574188 w 2691197"/>
              <a:gd name="connsiteY5" fmla="*/ 1299684 h 1759051"/>
              <a:gd name="connsiteX6" fmla="*/ 2574188 w 2691197"/>
              <a:gd name="connsiteY6" fmla="*/ 1434027 h 1759051"/>
              <a:gd name="connsiteX7" fmla="*/ 2617525 w 2691197"/>
              <a:gd name="connsiteY7" fmla="*/ 1429693 h 1759051"/>
              <a:gd name="connsiteX8" fmla="*/ 2621858 w 2691197"/>
              <a:gd name="connsiteY8" fmla="*/ 1507699 h 1759051"/>
              <a:gd name="connsiteX9" fmla="*/ 2574188 w 2691197"/>
              <a:gd name="connsiteY9" fmla="*/ 1507699 h 1759051"/>
              <a:gd name="connsiteX10" fmla="*/ 2574188 w 2691197"/>
              <a:gd name="connsiteY10" fmla="*/ 1759051 h 1759051"/>
              <a:gd name="connsiteX11" fmla="*/ 1638120 w 2691197"/>
              <a:gd name="connsiteY11" fmla="*/ 1754717 h 1759051"/>
              <a:gd name="connsiteX12" fmla="*/ 1629453 w 2691197"/>
              <a:gd name="connsiteY12" fmla="*/ 1434027 h 1759051"/>
              <a:gd name="connsiteX13" fmla="*/ 1100747 w 2691197"/>
              <a:gd name="connsiteY13" fmla="*/ 1429693 h 1759051"/>
              <a:gd name="connsiteX14" fmla="*/ 1109415 w 2691197"/>
              <a:gd name="connsiteY14" fmla="*/ 1629041 h 1759051"/>
              <a:gd name="connsiteX15" fmla="*/ 43337 w 2691197"/>
              <a:gd name="connsiteY15" fmla="*/ 1629041 h 1759051"/>
              <a:gd name="connsiteX16" fmla="*/ 26002 w 2691197"/>
              <a:gd name="connsiteY16" fmla="*/ 1620374 h 1759051"/>
              <a:gd name="connsiteX17" fmla="*/ 39003 w 2691197"/>
              <a:gd name="connsiteY17" fmla="*/ 558630 h 1759051"/>
              <a:gd name="connsiteX18" fmla="*/ 4334 w 2691197"/>
              <a:gd name="connsiteY18" fmla="*/ 554296 h 1759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691197" h="1759051">
                <a:moveTo>
                  <a:pt x="0" y="8256"/>
                </a:moveTo>
                <a:cubicBezTo>
                  <a:pt x="447810" y="-11968"/>
                  <a:pt x="1791242" y="11145"/>
                  <a:pt x="2686863" y="12590"/>
                </a:cubicBezTo>
                <a:cubicBezTo>
                  <a:pt x="2688308" y="201826"/>
                  <a:pt x="2689752" y="391062"/>
                  <a:pt x="2691197" y="580298"/>
                </a:cubicBezTo>
                <a:lnTo>
                  <a:pt x="2539519" y="580298"/>
                </a:lnTo>
                <a:lnTo>
                  <a:pt x="2548186" y="1295350"/>
                </a:lnTo>
                <a:lnTo>
                  <a:pt x="2574188" y="1299684"/>
                </a:lnTo>
                <a:lnTo>
                  <a:pt x="2574188" y="1434027"/>
                </a:lnTo>
                <a:lnTo>
                  <a:pt x="2617525" y="1429693"/>
                </a:lnTo>
                <a:lnTo>
                  <a:pt x="2621858" y="1507699"/>
                </a:lnTo>
                <a:lnTo>
                  <a:pt x="2574188" y="1507699"/>
                </a:lnTo>
                <a:lnTo>
                  <a:pt x="2574188" y="1759051"/>
                </a:lnTo>
                <a:lnTo>
                  <a:pt x="1638120" y="1754717"/>
                </a:lnTo>
                <a:lnTo>
                  <a:pt x="1629453" y="1434027"/>
                </a:lnTo>
                <a:lnTo>
                  <a:pt x="1100747" y="1429693"/>
                </a:lnTo>
                <a:lnTo>
                  <a:pt x="1109415" y="1629041"/>
                </a:lnTo>
                <a:lnTo>
                  <a:pt x="43337" y="1629041"/>
                </a:lnTo>
                <a:lnTo>
                  <a:pt x="26002" y="1620374"/>
                </a:lnTo>
                <a:lnTo>
                  <a:pt x="39003" y="558630"/>
                </a:lnTo>
                <a:lnTo>
                  <a:pt x="4334" y="554296"/>
                </a:lnTo>
              </a:path>
            </a:pathLst>
          </a:custGeom>
          <a:solidFill>
            <a:schemeClr val="accent6">
              <a:lumMod val="75000"/>
              <a:alpha val="2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6240456" y="1664121"/>
            <a:ext cx="2268214" cy="1573115"/>
          </a:xfrm>
          <a:custGeom>
            <a:avLst/>
            <a:gdLst>
              <a:gd name="connsiteX0" fmla="*/ 78006 w 2262165"/>
              <a:gd name="connsiteY0" fmla="*/ 1425771 h 1573115"/>
              <a:gd name="connsiteX1" fmla="*/ 455033 w 2262165"/>
              <a:gd name="connsiteY1" fmla="*/ 1425771 h 1573115"/>
              <a:gd name="connsiteX2" fmla="*/ 455033 w 2262165"/>
              <a:gd name="connsiteY2" fmla="*/ 1477775 h 1573115"/>
              <a:gd name="connsiteX3" fmla="*/ 563374 w 2262165"/>
              <a:gd name="connsiteY3" fmla="*/ 1486442 h 1573115"/>
              <a:gd name="connsiteX4" fmla="*/ 554707 w 2262165"/>
              <a:gd name="connsiteY4" fmla="*/ 1573115 h 1573115"/>
              <a:gd name="connsiteX5" fmla="*/ 988072 w 2262165"/>
              <a:gd name="connsiteY5" fmla="*/ 1573115 h 1573115"/>
              <a:gd name="connsiteX6" fmla="*/ 996739 w 2262165"/>
              <a:gd name="connsiteY6" fmla="*/ 1382434 h 1573115"/>
              <a:gd name="connsiteX7" fmla="*/ 1404102 w 2262165"/>
              <a:gd name="connsiteY7" fmla="*/ 1386768 h 1573115"/>
              <a:gd name="connsiteX8" fmla="*/ 1408436 w 2262165"/>
              <a:gd name="connsiteY8" fmla="*/ 1560114 h 1573115"/>
              <a:gd name="connsiteX9" fmla="*/ 2257831 w 2262165"/>
              <a:gd name="connsiteY9" fmla="*/ 1555780 h 1573115"/>
              <a:gd name="connsiteX10" fmla="*/ 2262165 w 2262165"/>
              <a:gd name="connsiteY10" fmla="*/ 1083413 h 1573115"/>
              <a:gd name="connsiteX11" fmla="*/ 2249164 w 2262165"/>
              <a:gd name="connsiteY11" fmla="*/ 1031409 h 1573115"/>
              <a:gd name="connsiteX12" fmla="*/ 2175492 w 2262165"/>
              <a:gd name="connsiteY12" fmla="*/ 983739 h 1573115"/>
              <a:gd name="connsiteX13" fmla="*/ 1997812 w 2262165"/>
              <a:gd name="connsiteY13" fmla="*/ 884065 h 1573115"/>
              <a:gd name="connsiteX14" fmla="*/ 1967477 w 2262165"/>
              <a:gd name="connsiteY14" fmla="*/ 784391 h 1573115"/>
              <a:gd name="connsiteX15" fmla="*/ 1889471 w 2262165"/>
              <a:gd name="connsiteY15" fmla="*/ 680383 h 1573115"/>
              <a:gd name="connsiteX16" fmla="*/ 1824466 w 2262165"/>
              <a:gd name="connsiteY16" fmla="*/ 606711 h 1573115"/>
              <a:gd name="connsiteX17" fmla="*/ 1759462 w 2262165"/>
              <a:gd name="connsiteY17" fmla="*/ 567708 h 1573115"/>
              <a:gd name="connsiteX18" fmla="*/ 1759462 w 2262165"/>
              <a:gd name="connsiteY18" fmla="*/ 450700 h 1573115"/>
              <a:gd name="connsiteX19" fmla="*/ 1902472 w 2262165"/>
              <a:gd name="connsiteY19" fmla="*/ 411697 h 1573115"/>
              <a:gd name="connsiteX20" fmla="*/ 1932808 w 2262165"/>
              <a:gd name="connsiteY20" fmla="*/ 316357 h 1573115"/>
              <a:gd name="connsiteX21" fmla="*/ 1950142 w 2262165"/>
              <a:gd name="connsiteY21" fmla="*/ 221016 h 1573115"/>
              <a:gd name="connsiteX22" fmla="*/ 1919807 w 2262165"/>
              <a:gd name="connsiteY22" fmla="*/ 156012 h 1573115"/>
              <a:gd name="connsiteX23" fmla="*/ 1872136 w 2262165"/>
              <a:gd name="connsiteY23" fmla="*/ 130010 h 1573115"/>
              <a:gd name="connsiteX24" fmla="*/ 1781130 w 2262165"/>
              <a:gd name="connsiteY24" fmla="*/ 173346 h 1573115"/>
              <a:gd name="connsiteX25" fmla="*/ 1677122 w 2262165"/>
              <a:gd name="connsiteY25" fmla="*/ 112675 h 1573115"/>
              <a:gd name="connsiteX26" fmla="*/ 1586116 w 2262165"/>
              <a:gd name="connsiteY26" fmla="*/ 47670 h 1573115"/>
              <a:gd name="connsiteX27" fmla="*/ 1586116 w 2262165"/>
              <a:gd name="connsiteY27" fmla="*/ 47670 h 1573115"/>
              <a:gd name="connsiteX28" fmla="*/ 1551446 w 2262165"/>
              <a:gd name="connsiteY28" fmla="*/ 0 h 1573115"/>
              <a:gd name="connsiteX29" fmla="*/ 143010 w 2262165"/>
              <a:gd name="connsiteY29" fmla="*/ 8668 h 1573115"/>
              <a:gd name="connsiteX30" fmla="*/ 147344 w 2262165"/>
              <a:gd name="connsiteY30" fmla="*/ 572042 h 1573115"/>
              <a:gd name="connsiteX31" fmla="*/ 0 w 2262165"/>
              <a:gd name="connsiteY31" fmla="*/ 576376 h 1573115"/>
              <a:gd name="connsiteX32" fmla="*/ 8667 w 2262165"/>
              <a:gd name="connsiteY32" fmla="*/ 1287094 h 1573115"/>
              <a:gd name="connsiteX33" fmla="*/ 39003 w 2262165"/>
              <a:gd name="connsiteY33" fmla="*/ 1291428 h 1573115"/>
              <a:gd name="connsiteX34" fmla="*/ 78006 w 2262165"/>
              <a:gd name="connsiteY34" fmla="*/ 1425771 h 1573115"/>
              <a:gd name="connsiteX0" fmla="*/ 30322 w 2262165"/>
              <a:gd name="connsiteY0" fmla="*/ 1422966 h 1573115"/>
              <a:gd name="connsiteX1" fmla="*/ 455033 w 2262165"/>
              <a:gd name="connsiteY1" fmla="*/ 1425771 h 1573115"/>
              <a:gd name="connsiteX2" fmla="*/ 455033 w 2262165"/>
              <a:gd name="connsiteY2" fmla="*/ 1477775 h 1573115"/>
              <a:gd name="connsiteX3" fmla="*/ 563374 w 2262165"/>
              <a:gd name="connsiteY3" fmla="*/ 1486442 h 1573115"/>
              <a:gd name="connsiteX4" fmla="*/ 554707 w 2262165"/>
              <a:gd name="connsiteY4" fmla="*/ 1573115 h 1573115"/>
              <a:gd name="connsiteX5" fmla="*/ 988072 w 2262165"/>
              <a:gd name="connsiteY5" fmla="*/ 1573115 h 1573115"/>
              <a:gd name="connsiteX6" fmla="*/ 996739 w 2262165"/>
              <a:gd name="connsiteY6" fmla="*/ 1382434 h 1573115"/>
              <a:gd name="connsiteX7" fmla="*/ 1404102 w 2262165"/>
              <a:gd name="connsiteY7" fmla="*/ 1386768 h 1573115"/>
              <a:gd name="connsiteX8" fmla="*/ 1408436 w 2262165"/>
              <a:gd name="connsiteY8" fmla="*/ 1560114 h 1573115"/>
              <a:gd name="connsiteX9" fmla="*/ 2257831 w 2262165"/>
              <a:gd name="connsiteY9" fmla="*/ 1555780 h 1573115"/>
              <a:gd name="connsiteX10" fmla="*/ 2262165 w 2262165"/>
              <a:gd name="connsiteY10" fmla="*/ 1083413 h 1573115"/>
              <a:gd name="connsiteX11" fmla="*/ 2249164 w 2262165"/>
              <a:gd name="connsiteY11" fmla="*/ 1031409 h 1573115"/>
              <a:gd name="connsiteX12" fmla="*/ 2175492 w 2262165"/>
              <a:gd name="connsiteY12" fmla="*/ 983739 h 1573115"/>
              <a:gd name="connsiteX13" fmla="*/ 1997812 w 2262165"/>
              <a:gd name="connsiteY13" fmla="*/ 884065 h 1573115"/>
              <a:gd name="connsiteX14" fmla="*/ 1967477 w 2262165"/>
              <a:gd name="connsiteY14" fmla="*/ 784391 h 1573115"/>
              <a:gd name="connsiteX15" fmla="*/ 1889471 w 2262165"/>
              <a:gd name="connsiteY15" fmla="*/ 680383 h 1573115"/>
              <a:gd name="connsiteX16" fmla="*/ 1824466 w 2262165"/>
              <a:gd name="connsiteY16" fmla="*/ 606711 h 1573115"/>
              <a:gd name="connsiteX17" fmla="*/ 1759462 w 2262165"/>
              <a:gd name="connsiteY17" fmla="*/ 567708 h 1573115"/>
              <a:gd name="connsiteX18" fmla="*/ 1759462 w 2262165"/>
              <a:gd name="connsiteY18" fmla="*/ 450700 h 1573115"/>
              <a:gd name="connsiteX19" fmla="*/ 1902472 w 2262165"/>
              <a:gd name="connsiteY19" fmla="*/ 411697 h 1573115"/>
              <a:gd name="connsiteX20" fmla="*/ 1932808 w 2262165"/>
              <a:gd name="connsiteY20" fmla="*/ 316357 h 1573115"/>
              <a:gd name="connsiteX21" fmla="*/ 1950142 w 2262165"/>
              <a:gd name="connsiteY21" fmla="*/ 221016 h 1573115"/>
              <a:gd name="connsiteX22" fmla="*/ 1919807 w 2262165"/>
              <a:gd name="connsiteY22" fmla="*/ 156012 h 1573115"/>
              <a:gd name="connsiteX23" fmla="*/ 1872136 w 2262165"/>
              <a:gd name="connsiteY23" fmla="*/ 130010 h 1573115"/>
              <a:gd name="connsiteX24" fmla="*/ 1781130 w 2262165"/>
              <a:gd name="connsiteY24" fmla="*/ 173346 h 1573115"/>
              <a:gd name="connsiteX25" fmla="*/ 1677122 w 2262165"/>
              <a:gd name="connsiteY25" fmla="*/ 112675 h 1573115"/>
              <a:gd name="connsiteX26" fmla="*/ 1586116 w 2262165"/>
              <a:gd name="connsiteY26" fmla="*/ 47670 h 1573115"/>
              <a:gd name="connsiteX27" fmla="*/ 1586116 w 2262165"/>
              <a:gd name="connsiteY27" fmla="*/ 47670 h 1573115"/>
              <a:gd name="connsiteX28" fmla="*/ 1551446 w 2262165"/>
              <a:gd name="connsiteY28" fmla="*/ 0 h 1573115"/>
              <a:gd name="connsiteX29" fmla="*/ 143010 w 2262165"/>
              <a:gd name="connsiteY29" fmla="*/ 8668 h 1573115"/>
              <a:gd name="connsiteX30" fmla="*/ 147344 w 2262165"/>
              <a:gd name="connsiteY30" fmla="*/ 572042 h 1573115"/>
              <a:gd name="connsiteX31" fmla="*/ 0 w 2262165"/>
              <a:gd name="connsiteY31" fmla="*/ 576376 h 1573115"/>
              <a:gd name="connsiteX32" fmla="*/ 8667 w 2262165"/>
              <a:gd name="connsiteY32" fmla="*/ 1287094 h 1573115"/>
              <a:gd name="connsiteX33" fmla="*/ 39003 w 2262165"/>
              <a:gd name="connsiteY33" fmla="*/ 1291428 h 1573115"/>
              <a:gd name="connsiteX34" fmla="*/ 30322 w 2262165"/>
              <a:gd name="connsiteY34" fmla="*/ 1422966 h 1573115"/>
              <a:gd name="connsiteX0" fmla="*/ 30322 w 2262165"/>
              <a:gd name="connsiteY0" fmla="*/ 1422966 h 1573115"/>
              <a:gd name="connsiteX1" fmla="*/ 455033 w 2262165"/>
              <a:gd name="connsiteY1" fmla="*/ 1425771 h 1573115"/>
              <a:gd name="connsiteX2" fmla="*/ 455033 w 2262165"/>
              <a:gd name="connsiteY2" fmla="*/ 1477775 h 1573115"/>
              <a:gd name="connsiteX3" fmla="*/ 563374 w 2262165"/>
              <a:gd name="connsiteY3" fmla="*/ 1486442 h 1573115"/>
              <a:gd name="connsiteX4" fmla="*/ 554707 w 2262165"/>
              <a:gd name="connsiteY4" fmla="*/ 1573115 h 1573115"/>
              <a:gd name="connsiteX5" fmla="*/ 988072 w 2262165"/>
              <a:gd name="connsiteY5" fmla="*/ 1573115 h 1573115"/>
              <a:gd name="connsiteX6" fmla="*/ 996739 w 2262165"/>
              <a:gd name="connsiteY6" fmla="*/ 1382434 h 1573115"/>
              <a:gd name="connsiteX7" fmla="*/ 1404102 w 2262165"/>
              <a:gd name="connsiteY7" fmla="*/ 1386768 h 1573115"/>
              <a:gd name="connsiteX8" fmla="*/ 1408436 w 2262165"/>
              <a:gd name="connsiteY8" fmla="*/ 1560114 h 1573115"/>
              <a:gd name="connsiteX9" fmla="*/ 2257831 w 2262165"/>
              <a:gd name="connsiteY9" fmla="*/ 1555780 h 1573115"/>
              <a:gd name="connsiteX10" fmla="*/ 2262165 w 2262165"/>
              <a:gd name="connsiteY10" fmla="*/ 1083413 h 1573115"/>
              <a:gd name="connsiteX11" fmla="*/ 2249164 w 2262165"/>
              <a:gd name="connsiteY11" fmla="*/ 1031409 h 1573115"/>
              <a:gd name="connsiteX12" fmla="*/ 2175492 w 2262165"/>
              <a:gd name="connsiteY12" fmla="*/ 983739 h 1573115"/>
              <a:gd name="connsiteX13" fmla="*/ 2067726 w 2262165"/>
              <a:gd name="connsiteY13" fmla="*/ 957635 h 1573115"/>
              <a:gd name="connsiteX14" fmla="*/ 1997812 w 2262165"/>
              <a:gd name="connsiteY14" fmla="*/ 884065 h 1573115"/>
              <a:gd name="connsiteX15" fmla="*/ 1967477 w 2262165"/>
              <a:gd name="connsiteY15" fmla="*/ 784391 h 1573115"/>
              <a:gd name="connsiteX16" fmla="*/ 1889471 w 2262165"/>
              <a:gd name="connsiteY16" fmla="*/ 680383 h 1573115"/>
              <a:gd name="connsiteX17" fmla="*/ 1824466 w 2262165"/>
              <a:gd name="connsiteY17" fmla="*/ 606711 h 1573115"/>
              <a:gd name="connsiteX18" fmla="*/ 1759462 w 2262165"/>
              <a:gd name="connsiteY18" fmla="*/ 567708 h 1573115"/>
              <a:gd name="connsiteX19" fmla="*/ 1759462 w 2262165"/>
              <a:gd name="connsiteY19" fmla="*/ 450700 h 1573115"/>
              <a:gd name="connsiteX20" fmla="*/ 1902472 w 2262165"/>
              <a:gd name="connsiteY20" fmla="*/ 411697 h 1573115"/>
              <a:gd name="connsiteX21" fmla="*/ 1932808 w 2262165"/>
              <a:gd name="connsiteY21" fmla="*/ 316357 h 1573115"/>
              <a:gd name="connsiteX22" fmla="*/ 1950142 w 2262165"/>
              <a:gd name="connsiteY22" fmla="*/ 221016 h 1573115"/>
              <a:gd name="connsiteX23" fmla="*/ 1919807 w 2262165"/>
              <a:gd name="connsiteY23" fmla="*/ 156012 h 1573115"/>
              <a:gd name="connsiteX24" fmla="*/ 1872136 w 2262165"/>
              <a:gd name="connsiteY24" fmla="*/ 130010 h 1573115"/>
              <a:gd name="connsiteX25" fmla="*/ 1781130 w 2262165"/>
              <a:gd name="connsiteY25" fmla="*/ 173346 h 1573115"/>
              <a:gd name="connsiteX26" fmla="*/ 1677122 w 2262165"/>
              <a:gd name="connsiteY26" fmla="*/ 112675 h 1573115"/>
              <a:gd name="connsiteX27" fmla="*/ 1586116 w 2262165"/>
              <a:gd name="connsiteY27" fmla="*/ 47670 h 1573115"/>
              <a:gd name="connsiteX28" fmla="*/ 1586116 w 2262165"/>
              <a:gd name="connsiteY28" fmla="*/ 47670 h 1573115"/>
              <a:gd name="connsiteX29" fmla="*/ 1551446 w 2262165"/>
              <a:gd name="connsiteY29" fmla="*/ 0 h 1573115"/>
              <a:gd name="connsiteX30" fmla="*/ 143010 w 2262165"/>
              <a:gd name="connsiteY30" fmla="*/ 8668 h 1573115"/>
              <a:gd name="connsiteX31" fmla="*/ 147344 w 2262165"/>
              <a:gd name="connsiteY31" fmla="*/ 572042 h 1573115"/>
              <a:gd name="connsiteX32" fmla="*/ 0 w 2262165"/>
              <a:gd name="connsiteY32" fmla="*/ 576376 h 1573115"/>
              <a:gd name="connsiteX33" fmla="*/ 8667 w 2262165"/>
              <a:gd name="connsiteY33" fmla="*/ 1287094 h 1573115"/>
              <a:gd name="connsiteX34" fmla="*/ 39003 w 2262165"/>
              <a:gd name="connsiteY34" fmla="*/ 1291428 h 1573115"/>
              <a:gd name="connsiteX35" fmla="*/ 30322 w 2262165"/>
              <a:gd name="connsiteY35" fmla="*/ 1422966 h 1573115"/>
              <a:gd name="connsiteX0" fmla="*/ 30322 w 2262165"/>
              <a:gd name="connsiteY0" fmla="*/ 1422966 h 1573115"/>
              <a:gd name="connsiteX1" fmla="*/ 455033 w 2262165"/>
              <a:gd name="connsiteY1" fmla="*/ 1425771 h 1573115"/>
              <a:gd name="connsiteX2" fmla="*/ 455033 w 2262165"/>
              <a:gd name="connsiteY2" fmla="*/ 1477775 h 1573115"/>
              <a:gd name="connsiteX3" fmla="*/ 563374 w 2262165"/>
              <a:gd name="connsiteY3" fmla="*/ 1486442 h 1573115"/>
              <a:gd name="connsiteX4" fmla="*/ 554707 w 2262165"/>
              <a:gd name="connsiteY4" fmla="*/ 1573115 h 1573115"/>
              <a:gd name="connsiteX5" fmla="*/ 988072 w 2262165"/>
              <a:gd name="connsiteY5" fmla="*/ 1573115 h 1573115"/>
              <a:gd name="connsiteX6" fmla="*/ 996739 w 2262165"/>
              <a:gd name="connsiteY6" fmla="*/ 1382434 h 1573115"/>
              <a:gd name="connsiteX7" fmla="*/ 1404102 w 2262165"/>
              <a:gd name="connsiteY7" fmla="*/ 1386768 h 1573115"/>
              <a:gd name="connsiteX8" fmla="*/ 1408436 w 2262165"/>
              <a:gd name="connsiteY8" fmla="*/ 1560114 h 1573115"/>
              <a:gd name="connsiteX9" fmla="*/ 2257831 w 2262165"/>
              <a:gd name="connsiteY9" fmla="*/ 1555780 h 1573115"/>
              <a:gd name="connsiteX10" fmla="*/ 2262165 w 2262165"/>
              <a:gd name="connsiteY10" fmla="*/ 1083413 h 1573115"/>
              <a:gd name="connsiteX11" fmla="*/ 2249164 w 2262165"/>
              <a:gd name="connsiteY11" fmla="*/ 1031409 h 1573115"/>
              <a:gd name="connsiteX12" fmla="*/ 2175492 w 2262165"/>
              <a:gd name="connsiteY12" fmla="*/ 983739 h 1573115"/>
              <a:gd name="connsiteX13" fmla="*/ 2067726 w 2262165"/>
              <a:gd name="connsiteY13" fmla="*/ 957635 h 1573115"/>
              <a:gd name="connsiteX14" fmla="*/ 1997812 w 2262165"/>
              <a:gd name="connsiteY14" fmla="*/ 884065 h 1573115"/>
              <a:gd name="connsiteX15" fmla="*/ 1967477 w 2262165"/>
              <a:gd name="connsiteY15" fmla="*/ 784391 h 1573115"/>
              <a:gd name="connsiteX16" fmla="*/ 1889471 w 2262165"/>
              <a:gd name="connsiteY16" fmla="*/ 680383 h 1573115"/>
              <a:gd name="connsiteX17" fmla="*/ 1824466 w 2262165"/>
              <a:gd name="connsiteY17" fmla="*/ 606711 h 1573115"/>
              <a:gd name="connsiteX18" fmla="*/ 1759462 w 2262165"/>
              <a:gd name="connsiteY18" fmla="*/ 567708 h 1573115"/>
              <a:gd name="connsiteX19" fmla="*/ 1759462 w 2262165"/>
              <a:gd name="connsiteY19" fmla="*/ 450700 h 1573115"/>
              <a:gd name="connsiteX20" fmla="*/ 1902472 w 2262165"/>
              <a:gd name="connsiteY20" fmla="*/ 411697 h 1573115"/>
              <a:gd name="connsiteX21" fmla="*/ 1932808 w 2262165"/>
              <a:gd name="connsiteY21" fmla="*/ 316357 h 1573115"/>
              <a:gd name="connsiteX22" fmla="*/ 1950142 w 2262165"/>
              <a:gd name="connsiteY22" fmla="*/ 221016 h 1573115"/>
              <a:gd name="connsiteX23" fmla="*/ 1919807 w 2262165"/>
              <a:gd name="connsiteY23" fmla="*/ 156012 h 1573115"/>
              <a:gd name="connsiteX24" fmla="*/ 1872136 w 2262165"/>
              <a:gd name="connsiteY24" fmla="*/ 130010 h 1573115"/>
              <a:gd name="connsiteX25" fmla="*/ 1781130 w 2262165"/>
              <a:gd name="connsiteY25" fmla="*/ 173346 h 1573115"/>
              <a:gd name="connsiteX26" fmla="*/ 1677122 w 2262165"/>
              <a:gd name="connsiteY26" fmla="*/ 112675 h 1573115"/>
              <a:gd name="connsiteX27" fmla="*/ 1586116 w 2262165"/>
              <a:gd name="connsiteY27" fmla="*/ 47670 h 1573115"/>
              <a:gd name="connsiteX28" fmla="*/ 1586116 w 2262165"/>
              <a:gd name="connsiteY28" fmla="*/ 47670 h 1573115"/>
              <a:gd name="connsiteX29" fmla="*/ 1551446 w 2262165"/>
              <a:gd name="connsiteY29" fmla="*/ 0 h 1573115"/>
              <a:gd name="connsiteX30" fmla="*/ 143010 w 2262165"/>
              <a:gd name="connsiteY30" fmla="*/ 8668 h 1573115"/>
              <a:gd name="connsiteX31" fmla="*/ 147344 w 2262165"/>
              <a:gd name="connsiteY31" fmla="*/ 572042 h 1573115"/>
              <a:gd name="connsiteX32" fmla="*/ 0 w 2262165"/>
              <a:gd name="connsiteY32" fmla="*/ 576376 h 1573115"/>
              <a:gd name="connsiteX33" fmla="*/ 8667 w 2262165"/>
              <a:gd name="connsiteY33" fmla="*/ 1287094 h 1573115"/>
              <a:gd name="connsiteX34" fmla="*/ 39003 w 2262165"/>
              <a:gd name="connsiteY34" fmla="*/ 1291428 h 1573115"/>
              <a:gd name="connsiteX35" fmla="*/ 30322 w 2262165"/>
              <a:gd name="connsiteY35" fmla="*/ 1422966 h 1573115"/>
              <a:gd name="connsiteX0" fmla="*/ 30322 w 2262165"/>
              <a:gd name="connsiteY0" fmla="*/ 1422966 h 1573115"/>
              <a:gd name="connsiteX1" fmla="*/ 455033 w 2262165"/>
              <a:gd name="connsiteY1" fmla="*/ 1425771 h 1573115"/>
              <a:gd name="connsiteX2" fmla="*/ 455033 w 2262165"/>
              <a:gd name="connsiteY2" fmla="*/ 1477775 h 1573115"/>
              <a:gd name="connsiteX3" fmla="*/ 563374 w 2262165"/>
              <a:gd name="connsiteY3" fmla="*/ 1486442 h 1573115"/>
              <a:gd name="connsiteX4" fmla="*/ 554707 w 2262165"/>
              <a:gd name="connsiteY4" fmla="*/ 1573115 h 1573115"/>
              <a:gd name="connsiteX5" fmla="*/ 988072 w 2262165"/>
              <a:gd name="connsiteY5" fmla="*/ 1573115 h 1573115"/>
              <a:gd name="connsiteX6" fmla="*/ 996739 w 2262165"/>
              <a:gd name="connsiteY6" fmla="*/ 1382434 h 1573115"/>
              <a:gd name="connsiteX7" fmla="*/ 1404102 w 2262165"/>
              <a:gd name="connsiteY7" fmla="*/ 1386768 h 1573115"/>
              <a:gd name="connsiteX8" fmla="*/ 1408436 w 2262165"/>
              <a:gd name="connsiteY8" fmla="*/ 1560114 h 1573115"/>
              <a:gd name="connsiteX9" fmla="*/ 2257831 w 2262165"/>
              <a:gd name="connsiteY9" fmla="*/ 1555780 h 1573115"/>
              <a:gd name="connsiteX10" fmla="*/ 2262165 w 2262165"/>
              <a:gd name="connsiteY10" fmla="*/ 1083413 h 1573115"/>
              <a:gd name="connsiteX11" fmla="*/ 2249164 w 2262165"/>
              <a:gd name="connsiteY11" fmla="*/ 1031409 h 1573115"/>
              <a:gd name="connsiteX12" fmla="*/ 2213592 w 2262165"/>
              <a:gd name="connsiteY12" fmla="*/ 957545 h 1573115"/>
              <a:gd name="connsiteX13" fmla="*/ 2067726 w 2262165"/>
              <a:gd name="connsiteY13" fmla="*/ 957635 h 1573115"/>
              <a:gd name="connsiteX14" fmla="*/ 1997812 w 2262165"/>
              <a:gd name="connsiteY14" fmla="*/ 884065 h 1573115"/>
              <a:gd name="connsiteX15" fmla="*/ 1967477 w 2262165"/>
              <a:gd name="connsiteY15" fmla="*/ 784391 h 1573115"/>
              <a:gd name="connsiteX16" fmla="*/ 1889471 w 2262165"/>
              <a:gd name="connsiteY16" fmla="*/ 680383 h 1573115"/>
              <a:gd name="connsiteX17" fmla="*/ 1824466 w 2262165"/>
              <a:gd name="connsiteY17" fmla="*/ 606711 h 1573115"/>
              <a:gd name="connsiteX18" fmla="*/ 1759462 w 2262165"/>
              <a:gd name="connsiteY18" fmla="*/ 567708 h 1573115"/>
              <a:gd name="connsiteX19" fmla="*/ 1759462 w 2262165"/>
              <a:gd name="connsiteY19" fmla="*/ 450700 h 1573115"/>
              <a:gd name="connsiteX20" fmla="*/ 1902472 w 2262165"/>
              <a:gd name="connsiteY20" fmla="*/ 411697 h 1573115"/>
              <a:gd name="connsiteX21" fmla="*/ 1932808 w 2262165"/>
              <a:gd name="connsiteY21" fmla="*/ 316357 h 1573115"/>
              <a:gd name="connsiteX22" fmla="*/ 1950142 w 2262165"/>
              <a:gd name="connsiteY22" fmla="*/ 221016 h 1573115"/>
              <a:gd name="connsiteX23" fmla="*/ 1919807 w 2262165"/>
              <a:gd name="connsiteY23" fmla="*/ 156012 h 1573115"/>
              <a:gd name="connsiteX24" fmla="*/ 1872136 w 2262165"/>
              <a:gd name="connsiteY24" fmla="*/ 130010 h 1573115"/>
              <a:gd name="connsiteX25" fmla="*/ 1781130 w 2262165"/>
              <a:gd name="connsiteY25" fmla="*/ 173346 h 1573115"/>
              <a:gd name="connsiteX26" fmla="*/ 1677122 w 2262165"/>
              <a:gd name="connsiteY26" fmla="*/ 112675 h 1573115"/>
              <a:gd name="connsiteX27" fmla="*/ 1586116 w 2262165"/>
              <a:gd name="connsiteY27" fmla="*/ 47670 h 1573115"/>
              <a:gd name="connsiteX28" fmla="*/ 1586116 w 2262165"/>
              <a:gd name="connsiteY28" fmla="*/ 47670 h 1573115"/>
              <a:gd name="connsiteX29" fmla="*/ 1551446 w 2262165"/>
              <a:gd name="connsiteY29" fmla="*/ 0 h 1573115"/>
              <a:gd name="connsiteX30" fmla="*/ 143010 w 2262165"/>
              <a:gd name="connsiteY30" fmla="*/ 8668 h 1573115"/>
              <a:gd name="connsiteX31" fmla="*/ 147344 w 2262165"/>
              <a:gd name="connsiteY31" fmla="*/ 572042 h 1573115"/>
              <a:gd name="connsiteX32" fmla="*/ 0 w 2262165"/>
              <a:gd name="connsiteY32" fmla="*/ 576376 h 1573115"/>
              <a:gd name="connsiteX33" fmla="*/ 8667 w 2262165"/>
              <a:gd name="connsiteY33" fmla="*/ 1287094 h 1573115"/>
              <a:gd name="connsiteX34" fmla="*/ 39003 w 2262165"/>
              <a:gd name="connsiteY34" fmla="*/ 1291428 h 1573115"/>
              <a:gd name="connsiteX35" fmla="*/ 30322 w 2262165"/>
              <a:gd name="connsiteY35" fmla="*/ 1422966 h 1573115"/>
              <a:gd name="connsiteX0" fmla="*/ 30322 w 2262165"/>
              <a:gd name="connsiteY0" fmla="*/ 1422966 h 1573115"/>
              <a:gd name="connsiteX1" fmla="*/ 455033 w 2262165"/>
              <a:gd name="connsiteY1" fmla="*/ 1425771 h 1573115"/>
              <a:gd name="connsiteX2" fmla="*/ 455033 w 2262165"/>
              <a:gd name="connsiteY2" fmla="*/ 1477775 h 1573115"/>
              <a:gd name="connsiteX3" fmla="*/ 563374 w 2262165"/>
              <a:gd name="connsiteY3" fmla="*/ 1486442 h 1573115"/>
              <a:gd name="connsiteX4" fmla="*/ 554707 w 2262165"/>
              <a:gd name="connsiteY4" fmla="*/ 1573115 h 1573115"/>
              <a:gd name="connsiteX5" fmla="*/ 988072 w 2262165"/>
              <a:gd name="connsiteY5" fmla="*/ 1573115 h 1573115"/>
              <a:gd name="connsiteX6" fmla="*/ 996739 w 2262165"/>
              <a:gd name="connsiteY6" fmla="*/ 1382434 h 1573115"/>
              <a:gd name="connsiteX7" fmla="*/ 1404102 w 2262165"/>
              <a:gd name="connsiteY7" fmla="*/ 1386768 h 1573115"/>
              <a:gd name="connsiteX8" fmla="*/ 1408436 w 2262165"/>
              <a:gd name="connsiteY8" fmla="*/ 1560114 h 1573115"/>
              <a:gd name="connsiteX9" fmla="*/ 2257831 w 2262165"/>
              <a:gd name="connsiteY9" fmla="*/ 1555780 h 1573115"/>
              <a:gd name="connsiteX10" fmla="*/ 2262165 w 2262165"/>
              <a:gd name="connsiteY10" fmla="*/ 1083413 h 1573115"/>
              <a:gd name="connsiteX11" fmla="*/ 2249164 w 2262165"/>
              <a:gd name="connsiteY11" fmla="*/ 1031409 h 1573115"/>
              <a:gd name="connsiteX12" fmla="*/ 2213592 w 2262165"/>
              <a:gd name="connsiteY12" fmla="*/ 957545 h 1573115"/>
              <a:gd name="connsiteX13" fmla="*/ 2132020 w 2262165"/>
              <a:gd name="connsiteY13" fmla="*/ 981448 h 1573115"/>
              <a:gd name="connsiteX14" fmla="*/ 2067726 w 2262165"/>
              <a:gd name="connsiteY14" fmla="*/ 957635 h 1573115"/>
              <a:gd name="connsiteX15" fmla="*/ 1997812 w 2262165"/>
              <a:gd name="connsiteY15" fmla="*/ 884065 h 1573115"/>
              <a:gd name="connsiteX16" fmla="*/ 1967477 w 2262165"/>
              <a:gd name="connsiteY16" fmla="*/ 784391 h 1573115"/>
              <a:gd name="connsiteX17" fmla="*/ 1889471 w 2262165"/>
              <a:gd name="connsiteY17" fmla="*/ 680383 h 1573115"/>
              <a:gd name="connsiteX18" fmla="*/ 1824466 w 2262165"/>
              <a:gd name="connsiteY18" fmla="*/ 606711 h 1573115"/>
              <a:gd name="connsiteX19" fmla="*/ 1759462 w 2262165"/>
              <a:gd name="connsiteY19" fmla="*/ 567708 h 1573115"/>
              <a:gd name="connsiteX20" fmla="*/ 1759462 w 2262165"/>
              <a:gd name="connsiteY20" fmla="*/ 450700 h 1573115"/>
              <a:gd name="connsiteX21" fmla="*/ 1902472 w 2262165"/>
              <a:gd name="connsiteY21" fmla="*/ 411697 h 1573115"/>
              <a:gd name="connsiteX22" fmla="*/ 1932808 w 2262165"/>
              <a:gd name="connsiteY22" fmla="*/ 316357 h 1573115"/>
              <a:gd name="connsiteX23" fmla="*/ 1950142 w 2262165"/>
              <a:gd name="connsiteY23" fmla="*/ 221016 h 1573115"/>
              <a:gd name="connsiteX24" fmla="*/ 1919807 w 2262165"/>
              <a:gd name="connsiteY24" fmla="*/ 156012 h 1573115"/>
              <a:gd name="connsiteX25" fmla="*/ 1872136 w 2262165"/>
              <a:gd name="connsiteY25" fmla="*/ 130010 h 1573115"/>
              <a:gd name="connsiteX26" fmla="*/ 1781130 w 2262165"/>
              <a:gd name="connsiteY26" fmla="*/ 173346 h 1573115"/>
              <a:gd name="connsiteX27" fmla="*/ 1677122 w 2262165"/>
              <a:gd name="connsiteY27" fmla="*/ 112675 h 1573115"/>
              <a:gd name="connsiteX28" fmla="*/ 1586116 w 2262165"/>
              <a:gd name="connsiteY28" fmla="*/ 47670 h 1573115"/>
              <a:gd name="connsiteX29" fmla="*/ 1586116 w 2262165"/>
              <a:gd name="connsiteY29" fmla="*/ 47670 h 1573115"/>
              <a:gd name="connsiteX30" fmla="*/ 1551446 w 2262165"/>
              <a:gd name="connsiteY30" fmla="*/ 0 h 1573115"/>
              <a:gd name="connsiteX31" fmla="*/ 143010 w 2262165"/>
              <a:gd name="connsiteY31" fmla="*/ 8668 h 1573115"/>
              <a:gd name="connsiteX32" fmla="*/ 147344 w 2262165"/>
              <a:gd name="connsiteY32" fmla="*/ 572042 h 1573115"/>
              <a:gd name="connsiteX33" fmla="*/ 0 w 2262165"/>
              <a:gd name="connsiteY33" fmla="*/ 576376 h 1573115"/>
              <a:gd name="connsiteX34" fmla="*/ 8667 w 2262165"/>
              <a:gd name="connsiteY34" fmla="*/ 1287094 h 1573115"/>
              <a:gd name="connsiteX35" fmla="*/ 39003 w 2262165"/>
              <a:gd name="connsiteY35" fmla="*/ 1291428 h 1573115"/>
              <a:gd name="connsiteX36" fmla="*/ 30322 w 2262165"/>
              <a:gd name="connsiteY36" fmla="*/ 1422966 h 1573115"/>
              <a:gd name="connsiteX0" fmla="*/ 30322 w 2262165"/>
              <a:gd name="connsiteY0" fmla="*/ 1422966 h 1573115"/>
              <a:gd name="connsiteX1" fmla="*/ 455033 w 2262165"/>
              <a:gd name="connsiteY1" fmla="*/ 1425771 h 1573115"/>
              <a:gd name="connsiteX2" fmla="*/ 455033 w 2262165"/>
              <a:gd name="connsiteY2" fmla="*/ 1477775 h 1573115"/>
              <a:gd name="connsiteX3" fmla="*/ 563374 w 2262165"/>
              <a:gd name="connsiteY3" fmla="*/ 1486442 h 1573115"/>
              <a:gd name="connsiteX4" fmla="*/ 554707 w 2262165"/>
              <a:gd name="connsiteY4" fmla="*/ 1573115 h 1573115"/>
              <a:gd name="connsiteX5" fmla="*/ 988072 w 2262165"/>
              <a:gd name="connsiteY5" fmla="*/ 1573115 h 1573115"/>
              <a:gd name="connsiteX6" fmla="*/ 996739 w 2262165"/>
              <a:gd name="connsiteY6" fmla="*/ 1382434 h 1573115"/>
              <a:gd name="connsiteX7" fmla="*/ 1404102 w 2262165"/>
              <a:gd name="connsiteY7" fmla="*/ 1386768 h 1573115"/>
              <a:gd name="connsiteX8" fmla="*/ 1408436 w 2262165"/>
              <a:gd name="connsiteY8" fmla="*/ 1560114 h 1573115"/>
              <a:gd name="connsiteX9" fmla="*/ 2257831 w 2262165"/>
              <a:gd name="connsiteY9" fmla="*/ 1555780 h 1573115"/>
              <a:gd name="connsiteX10" fmla="*/ 2262165 w 2262165"/>
              <a:gd name="connsiteY10" fmla="*/ 1083413 h 1573115"/>
              <a:gd name="connsiteX11" fmla="*/ 2249164 w 2262165"/>
              <a:gd name="connsiteY11" fmla="*/ 1031409 h 1573115"/>
              <a:gd name="connsiteX12" fmla="*/ 2217745 w 2262165"/>
              <a:gd name="connsiteY12" fmla="*/ 1012404 h 1573115"/>
              <a:gd name="connsiteX13" fmla="*/ 2213592 w 2262165"/>
              <a:gd name="connsiteY13" fmla="*/ 957545 h 1573115"/>
              <a:gd name="connsiteX14" fmla="*/ 2132020 w 2262165"/>
              <a:gd name="connsiteY14" fmla="*/ 981448 h 1573115"/>
              <a:gd name="connsiteX15" fmla="*/ 2067726 w 2262165"/>
              <a:gd name="connsiteY15" fmla="*/ 957635 h 1573115"/>
              <a:gd name="connsiteX16" fmla="*/ 1997812 w 2262165"/>
              <a:gd name="connsiteY16" fmla="*/ 884065 h 1573115"/>
              <a:gd name="connsiteX17" fmla="*/ 1967477 w 2262165"/>
              <a:gd name="connsiteY17" fmla="*/ 784391 h 1573115"/>
              <a:gd name="connsiteX18" fmla="*/ 1889471 w 2262165"/>
              <a:gd name="connsiteY18" fmla="*/ 680383 h 1573115"/>
              <a:gd name="connsiteX19" fmla="*/ 1824466 w 2262165"/>
              <a:gd name="connsiteY19" fmla="*/ 606711 h 1573115"/>
              <a:gd name="connsiteX20" fmla="*/ 1759462 w 2262165"/>
              <a:gd name="connsiteY20" fmla="*/ 567708 h 1573115"/>
              <a:gd name="connsiteX21" fmla="*/ 1759462 w 2262165"/>
              <a:gd name="connsiteY21" fmla="*/ 450700 h 1573115"/>
              <a:gd name="connsiteX22" fmla="*/ 1902472 w 2262165"/>
              <a:gd name="connsiteY22" fmla="*/ 411697 h 1573115"/>
              <a:gd name="connsiteX23" fmla="*/ 1932808 w 2262165"/>
              <a:gd name="connsiteY23" fmla="*/ 316357 h 1573115"/>
              <a:gd name="connsiteX24" fmla="*/ 1950142 w 2262165"/>
              <a:gd name="connsiteY24" fmla="*/ 221016 h 1573115"/>
              <a:gd name="connsiteX25" fmla="*/ 1919807 w 2262165"/>
              <a:gd name="connsiteY25" fmla="*/ 156012 h 1573115"/>
              <a:gd name="connsiteX26" fmla="*/ 1872136 w 2262165"/>
              <a:gd name="connsiteY26" fmla="*/ 130010 h 1573115"/>
              <a:gd name="connsiteX27" fmla="*/ 1781130 w 2262165"/>
              <a:gd name="connsiteY27" fmla="*/ 173346 h 1573115"/>
              <a:gd name="connsiteX28" fmla="*/ 1677122 w 2262165"/>
              <a:gd name="connsiteY28" fmla="*/ 112675 h 1573115"/>
              <a:gd name="connsiteX29" fmla="*/ 1586116 w 2262165"/>
              <a:gd name="connsiteY29" fmla="*/ 47670 h 1573115"/>
              <a:gd name="connsiteX30" fmla="*/ 1586116 w 2262165"/>
              <a:gd name="connsiteY30" fmla="*/ 47670 h 1573115"/>
              <a:gd name="connsiteX31" fmla="*/ 1551446 w 2262165"/>
              <a:gd name="connsiteY31" fmla="*/ 0 h 1573115"/>
              <a:gd name="connsiteX32" fmla="*/ 143010 w 2262165"/>
              <a:gd name="connsiteY32" fmla="*/ 8668 h 1573115"/>
              <a:gd name="connsiteX33" fmla="*/ 147344 w 2262165"/>
              <a:gd name="connsiteY33" fmla="*/ 572042 h 1573115"/>
              <a:gd name="connsiteX34" fmla="*/ 0 w 2262165"/>
              <a:gd name="connsiteY34" fmla="*/ 576376 h 1573115"/>
              <a:gd name="connsiteX35" fmla="*/ 8667 w 2262165"/>
              <a:gd name="connsiteY35" fmla="*/ 1287094 h 1573115"/>
              <a:gd name="connsiteX36" fmla="*/ 39003 w 2262165"/>
              <a:gd name="connsiteY36" fmla="*/ 1291428 h 1573115"/>
              <a:gd name="connsiteX37" fmla="*/ 30322 w 2262165"/>
              <a:gd name="connsiteY37" fmla="*/ 1422966 h 1573115"/>
              <a:gd name="connsiteX0" fmla="*/ 30322 w 2268214"/>
              <a:gd name="connsiteY0" fmla="*/ 1422966 h 1573115"/>
              <a:gd name="connsiteX1" fmla="*/ 455033 w 2268214"/>
              <a:gd name="connsiteY1" fmla="*/ 1425771 h 1573115"/>
              <a:gd name="connsiteX2" fmla="*/ 455033 w 2268214"/>
              <a:gd name="connsiteY2" fmla="*/ 1477775 h 1573115"/>
              <a:gd name="connsiteX3" fmla="*/ 563374 w 2268214"/>
              <a:gd name="connsiteY3" fmla="*/ 1486442 h 1573115"/>
              <a:gd name="connsiteX4" fmla="*/ 554707 w 2268214"/>
              <a:gd name="connsiteY4" fmla="*/ 1573115 h 1573115"/>
              <a:gd name="connsiteX5" fmla="*/ 988072 w 2268214"/>
              <a:gd name="connsiteY5" fmla="*/ 1573115 h 1573115"/>
              <a:gd name="connsiteX6" fmla="*/ 996739 w 2268214"/>
              <a:gd name="connsiteY6" fmla="*/ 1382434 h 1573115"/>
              <a:gd name="connsiteX7" fmla="*/ 1404102 w 2268214"/>
              <a:gd name="connsiteY7" fmla="*/ 1386768 h 1573115"/>
              <a:gd name="connsiteX8" fmla="*/ 1408436 w 2268214"/>
              <a:gd name="connsiteY8" fmla="*/ 1560114 h 1573115"/>
              <a:gd name="connsiteX9" fmla="*/ 2257831 w 2268214"/>
              <a:gd name="connsiteY9" fmla="*/ 1555780 h 1573115"/>
              <a:gd name="connsiteX10" fmla="*/ 2262165 w 2268214"/>
              <a:gd name="connsiteY10" fmla="*/ 1083413 h 1573115"/>
              <a:gd name="connsiteX11" fmla="*/ 2268214 w 2268214"/>
              <a:gd name="connsiteY11" fmla="*/ 1026647 h 1573115"/>
              <a:gd name="connsiteX12" fmla="*/ 2217745 w 2268214"/>
              <a:gd name="connsiteY12" fmla="*/ 1012404 h 1573115"/>
              <a:gd name="connsiteX13" fmla="*/ 2213592 w 2268214"/>
              <a:gd name="connsiteY13" fmla="*/ 957545 h 1573115"/>
              <a:gd name="connsiteX14" fmla="*/ 2132020 w 2268214"/>
              <a:gd name="connsiteY14" fmla="*/ 981448 h 1573115"/>
              <a:gd name="connsiteX15" fmla="*/ 2067726 w 2268214"/>
              <a:gd name="connsiteY15" fmla="*/ 957635 h 1573115"/>
              <a:gd name="connsiteX16" fmla="*/ 1997812 w 2268214"/>
              <a:gd name="connsiteY16" fmla="*/ 884065 h 1573115"/>
              <a:gd name="connsiteX17" fmla="*/ 1967477 w 2268214"/>
              <a:gd name="connsiteY17" fmla="*/ 784391 h 1573115"/>
              <a:gd name="connsiteX18" fmla="*/ 1889471 w 2268214"/>
              <a:gd name="connsiteY18" fmla="*/ 680383 h 1573115"/>
              <a:gd name="connsiteX19" fmla="*/ 1824466 w 2268214"/>
              <a:gd name="connsiteY19" fmla="*/ 606711 h 1573115"/>
              <a:gd name="connsiteX20" fmla="*/ 1759462 w 2268214"/>
              <a:gd name="connsiteY20" fmla="*/ 567708 h 1573115"/>
              <a:gd name="connsiteX21" fmla="*/ 1759462 w 2268214"/>
              <a:gd name="connsiteY21" fmla="*/ 450700 h 1573115"/>
              <a:gd name="connsiteX22" fmla="*/ 1902472 w 2268214"/>
              <a:gd name="connsiteY22" fmla="*/ 411697 h 1573115"/>
              <a:gd name="connsiteX23" fmla="*/ 1932808 w 2268214"/>
              <a:gd name="connsiteY23" fmla="*/ 316357 h 1573115"/>
              <a:gd name="connsiteX24" fmla="*/ 1950142 w 2268214"/>
              <a:gd name="connsiteY24" fmla="*/ 221016 h 1573115"/>
              <a:gd name="connsiteX25" fmla="*/ 1919807 w 2268214"/>
              <a:gd name="connsiteY25" fmla="*/ 156012 h 1573115"/>
              <a:gd name="connsiteX26" fmla="*/ 1872136 w 2268214"/>
              <a:gd name="connsiteY26" fmla="*/ 130010 h 1573115"/>
              <a:gd name="connsiteX27" fmla="*/ 1781130 w 2268214"/>
              <a:gd name="connsiteY27" fmla="*/ 173346 h 1573115"/>
              <a:gd name="connsiteX28" fmla="*/ 1677122 w 2268214"/>
              <a:gd name="connsiteY28" fmla="*/ 112675 h 1573115"/>
              <a:gd name="connsiteX29" fmla="*/ 1586116 w 2268214"/>
              <a:gd name="connsiteY29" fmla="*/ 47670 h 1573115"/>
              <a:gd name="connsiteX30" fmla="*/ 1586116 w 2268214"/>
              <a:gd name="connsiteY30" fmla="*/ 47670 h 1573115"/>
              <a:gd name="connsiteX31" fmla="*/ 1551446 w 2268214"/>
              <a:gd name="connsiteY31" fmla="*/ 0 h 1573115"/>
              <a:gd name="connsiteX32" fmla="*/ 143010 w 2268214"/>
              <a:gd name="connsiteY32" fmla="*/ 8668 h 1573115"/>
              <a:gd name="connsiteX33" fmla="*/ 147344 w 2268214"/>
              <a:gd name="connsiteY33" fmla="*/ 572042 h 1573115"/>
              <a:gd name="connsiteX34" fmla="*/ 0 w 2268214"/>
              <a:gd name="connsiteY34" fmla="*/ 576376 h 1573115"/>
              <a:gd name="connsiteX35" fmla="*/ 8667 w 2268214"/>
              <a:gd name="connsiteY35" fmla="*/ 1287094 h 1573115"/>
              <a:gd name="connsiteX36" fmla="*/ 39003 w 2268214"/>
              <a:gd name="connsiteY36" fmla="*/ 1291428 h 1573115"/>
              <a:gd name="connsiteX37" fmla="*/ 30322 w 2268214"/>
              <a:gd name="connsiteY37" fmla="*/ 1422966 h 1573115"/>
              <a:gd name="connsiteX0" fmla="*/ 30322 w 2268214"/>
              <a:gd name="connsiteY0" fmla="*/ 1422966 h 1573115"/>
              <a:gd name="connsiteX1" fmla="*/ 455033 w 2268214"/>
              <a:gd name="connsiteY1" fmla="*/ 1425771 h 1573115"/>
              <a:gd name="connsiteX2" fmla="*/ 455033 w 2268214"/>
              <a:gd name="connsiteY2" fmla="*/ 1477775 h 1573115"/>
              <a:gd name="connsiteX3" fmla="*/ 563374 w 2268214"/>
              <a:gd name="connsiteY3" fmla="*/ 1486442 h 1573115"/>
              <a:gd name="connsiteX4" fmla="*/ 554707 w 2268214"/>
              <a:gd name="connsiteY4" fmla="*/ 1573115 h 1573115"/>
              <a:gd name="connsiteX5" fmla="*/ 988072 w 2268214"/>
              <a:gd name="connsiteY5" fmla="*/ 1573115 h 1573115"/>
              <a:gd name="connsiteX6" fmla="*/ 996739 w 2268214"/>
              <a:gd name="connsiteY6" fmla="*/ 1382434 h 1573115"/>
              <a:gd name="connsiteX7" fmla="*/ 1404102 w 2268214"/>
              <a:gd name="connsiteY7" fmla="*/ 1386768 h 1573115"/>
              <a:gd name="connsiteX8" fmla="*/ 1408436 w 2268214"/>
              <a:gd name="connsiteY8" fmla="*/ 1560114 h 1573115"/>
              <a:gd name="connsiteX9" fmla="*/ 2257831 w 2268214"/>
              <a:gd name="connsiteY9" fmla="*/ 1555780 h 1573115"/>
              <a:gd name="connsiteX10" fmla="*/ 2262165 w 2268214"/>
              <a:gd name="connsiteY10" fmla="*/ 1083413 h 1573115"/>
              <a:gd name="connsiteX11" fmla="*/ 2268214 w 2268214"/>
              <a:gd name="connsiteY11" fmla="*/ 1026647 h 1573115"/>
              <a:gd name="connsiteX12" fmla="*/ 2217745 w 2268214"/>
              <a:gd name="connsiteY12" fmla="*/ 1012404 h 1573115"/>
              <a:gd name="connsiteX13" fmla="*/ 2213592 w 2268214"/>
              <a:gd name="connsiteY13" fmla="*/ 957545 h 1573115"/>
              <a:gd name="connsiteX14" fmla="*/ 2132020 w 2268214"/>
              <a:gd name="connsiteY14" fmla="*/ 981448 h 1573115"/>
              <a:gd name="connsiteX15" fmla="*/ 2067726 w 2268214"/>
              <a:gd name="connsiteY15" fmla="*/ 957635 h 1573115"/>
              <a:gd name="connsiteX16" fmla="*/ 1997812 w 2268214"/>
              <a:gd name="connsiteY16" fmla="*/ 884065 h 1573115"/>
              <a:gd name="connsiteX17" fmla="*/ 1982000 w 2268214"/>
              <a:gd name="connsiteY17" fmla="*/ 829048 h 1573115"/>
              <a:gd name="connsiteX18" fmla="*/ 1967477 w 2268214"/>
              <a:gd name="connsiteY18" fmla="*/ 784391 h 1573115"/>
              <a:gd name="connsiteX19" fmla="*/ 1889471 w 2268214"/>
              <a:gd name="connsiteY19" fmla="*/ 680383 h 1573115"/>
              <a:gd name="connsiteX20" fmla="*/ 1824466 w 2268214"/>
              <a:gd name="connsiteY20" fmla="*/ 606711 h 1573115"/>
              <a:gd name="connsiteX21" fmla="*/ 1759462 w 2268214"/>
              <a:gd name="connsiteY21" fmla="*/ 567708 h 1573115"/>
              <a:gd name="connsiteX22" fmla="*/ 1759462 w 2268214"/>
              <a:gd name="connsiteY22" fmla="*/ 450700 h 1573115"/>
              <a:gd name="connsiteX23" fmla="*/ 1902472 w 2268214"/>
              <a:gd name="connsiteY23" fmla="*/ 411697 h 1573115"/>
              <a:gd name="connsiteX24" fmla="*/ 1932808 w 2268214"/>
              <a:gd name="connsiteY24" fmla="*/ 316357 h 1573115"/>
              <a:gd name="connsiteX25" fmla="*/ 1950142 w 2268214"/>
              <a:gd name="connsiteY25" fmla="*/ 221016 h 1573115"/>
              <a:gd name="connsiteX26" fmla="*/ 1919807 w 2268214"/>
              <a:gd name="connsiteY26" fmla="*/ 156012 h 1573115"/>
              <a:gd name="connsiteX27" fmla="*/ 1872136 w 2268214"/>
              <a:gd name="connsiteY27" fmla="*/ 130010 h 1573115"/>
              <a:gd name="connsiteX28" fmla="*/ 1781130 w 2268214"/>
              <a:gd name="connsiteY28" fmla="*/ 173346 h 1573115"/>
              <a:gd name="connsiteX29" fmla="*/ 1677122 w 2268214"/>
              <a:gd name="connsiteY29" fmla="*/ 112675 h 1573115"/>
              <a:gd name="connsiteX30" fmla="*/ 1586116 w 2268214"/>
              <a:gd name="connsiteY30" fmla="*/ 47670 h 1573115"/>
              <a:gd name="connsiteX31" fmla="*/ 1586116 w 2268214"/>
              <a:gd name="connsiteY31" fmla="*/ 47670 h 1573115"/>
              <a:gd name="connsiteX32" fmla="*/ 1551446 w 2268214"/>
              <a:gd name="connsiteY32" fmla="*/ 0 h 1573115"/>
              <a:gd name="connsiteX33" fmla="*/ 143010 w 2268214"/>
              <a:gd name="connsiteY33" fmla="*/ 8668 h 1573115"/>
              <a:gd name="connsiteX34" fmla="*/ 147344 w 2268214"/>
              <a:gd name="connsiteY34" fmla="*/ 572042 h 1573115"/>
              <a:gd name="connsiteX35" fmla="*/ 0 w 2268214"/>
              <a:gd name="connsiteY35" fmla="*/ 576376 h 1573115"/>
              <a:gd name="connsiteX36" fmla="*/ 8667 w 2268214"/>
              <a:gd name="connsiteY36" fmla="*/ 1287094 h 1573115"/>
              <a:gd name="connsiteX37" fmla="*/ 39003 w 2268214"/>
              <a:gd name="connsiteY37" fmla="*/ 1291428 h 1573115"/>
              <a:gd name="connsiteX38" fmla="*/ 30322 w 2268214"/>
              <a:gd name="connsiteY38" fmla="*/ 1422966 h 1573115"/>
              <a:gd name="connsiteX0" fmla="*/ 30322 w 2268214"/>
              <a:gd name="connsiteY0" fmla="*/ 1422966 h 1573115"/>
              <a:gd name="connsiteX1" fmla="*/ 455033 w 2268214"/>
              <a:gd name="connsiteY1" fmla="*/ 1425771 h 1573115"/>
              <a:gd name="connsiteX2" fmla="*/ 455033 w 2268214"/>
              <a:gd name="connsiteY2" fmla="*/ 1477775 h 1573115"/>
              <a:gd name="connsiteX3" fmla="*/ 563374 w 2268214"/>
              <a:gd name="connsiteY3" fmla="*/ 1486442 h 1573115"/>
              <a:gd name="connsiteX4" fmla="*/ 554707 w 2268214"/>
              <a:gd name="connsiteY4" fmla="*/ 1573115 h 1573115"/>
              <a:gd name="connsiteX5" fmla="*/ 988072 w 2268214"/>
              <a:gd name="connsiteY5" fmla="*/ 1573115 h 1573115"/>
              <a:gd name="connsiteX6" fmla="*/ 996739 w 2268214"/>
              <a:gd name="connsiteY6" fmla="*/ 1382434 h 1573115"/>
              <a:gd name="connsiteX7" fmla="*/ 1404102 w 2268214"/>
              <a:gd name="connsiteY7" fmla="*/ 1386768 h 1573115"/>
              <a:gd name="connsiteX8" fmla="*/ 1408436 w 2268214"/>
              <a:gd name="connsiteY8" fmla="*/ 1560114 h 1573115"/>
              <a:gd name="connsiteX9" fmla="*/ 2257831 w 2268214"/>
              <a:gd name="connsiteY9" fmla="*/ 1555780 h 1573115"/>
              <a:gd name="connsiteX10" fmla="*/ 2262165 w 2268214"/>
              <a:gd name="connsiteY10" fmla="*/ 1083413 h 1573115"/>
              <a:gd name="connsiteX11" fmla="*/ 2268214 w 2268214"/>
              <a:gd name="connsiteY11" fmla="*/ 1026647 h 1573115"/>
              <a:gd name="connsiteX12" fmla="*/ 2217745 w 2268214"/>
              <a:gd name="connsiteY12" fmla="*/ 1012404 h 1573115"/>
              <a:gd name="connsiteX13" fmla="*/ 2213592 w 2268214"/>
              <a:gd name="connsiteY13" fmla="*/ 957545 h 1573115"/>
              <a:gd name="connsiteX14" fmla="*/ 2132020 w 2268214"/>
              <a:gd name="connsiteY14" fmla="*/ 981448 h 1573115"/>
              <a:gd name="connsiteX15" fmla="*/ 2067726 w 2268214"/>
              <a:gd name="connsiteY15" fmla="*/ 957635 h 1573115"/>
              <a:gd name="connsiteX16" fmla="*/ 2019243 w 2268214"/>
              <a:gd name="connsiteY16" fmla="*/ 860253 h 1573115"/>
              <a:gd name="connsiteX17" fmla="*/ 1982000 w 2268214"/>
              <a:gd name="connsiteY17" fmla="*/ 829048 h 1573115"/>
              <a:gd name="connsiteX18" fmla="*/ 1967477 w 2268214"/>
              <a:gd name="connsiteY18" fmla="*/ 784391 h 1573115"/>
              <a:gd name="connsiteX19" fmla="*/ 1889471 w 2268214"/>
              <a:gd name="connsiteY19" fmla="*/ 680383 h 1573115"/>
              <a:gd name="connsiteX20" fmla="*/ 1824466 w 2268214"/>
              <a:gd name="connsiteY20" fmla="*/ 606711 h 1573115"/>
              <a:gd name="connsiteX21" fmla="*/ 1759462 w 2268214"/>
              <a:gd name="connsiteY21" fmla="*/ 567708 h 1573115"/>
              <a:gd name="connsiteX22" fmla="*/ 1759462 w 2268214"/>
              <a:gd name="connsiteY22" fmla="*/ 450700 h 1573115"/>
              <a:gd name="connsiteX23" fmla="*/ 1902472 w 2268214"/>
              <a:gd name="connsiteY23" fmla="*/ 411697 h 1573115"/>
              <a:gd name="connsiteX24" fmla="*/ 1932808 w 2268214"/>
              <a:gd name="connsiteY24" fmla="*/ 316357 h 1573115"/>
              <a:gd name="connsiteX25" fmla="*/ 1950142 w 2268214"/>
              <a:gd name="connsiteY25" fmla="*/ 221016 h 1573115"/>
              <a:gd name="connsiteX26" fmla="*/ 1919807 w 2268214"/>
              <a:gd name="connsiteY26" fmla="*/ 156012 h 1573115"/>
              <a:gd name="connsiteX27" fmla="*/ 1872136 w 2268214"/>
              <a:gd name="connsiteY27" fmla="*/ 130010 h 1573115"/>
              <a:gd name="connsiteX28" fmla="*/ 1781130 w 2268214"/>
              <a:gd name="connsiteY28" fmla="*/ 173346 h 1573115"/>
              <a:gd name="connsiteX29" fmla="*/ 1677122 w 2268214"/>
              <a:gd name="connsiteY29" fmla="*/ 112675 h 1573115"/>
              <a:gd name="connsiteX30" fmla="*/ 1586116 w 2268214"/>
              <a:gd name="connsiteY30" fmla="*/ 47670 h 1573115"/>
              <a:gd name="connsiteX31" fmla="*/ 1586116 w 2268214"/>
              <a:gd name="connsiteY31" fmla="*/ 47670 h 1573115"/>
              <a:gd name="connsiteX32" fmla="*/ 1551446 w 2268214"/>
              <a:gd name="connsiteY32" fmla="*/ 0 h 1573115"/>
              <a:gd name="connsiteX33" fmla="*/ 143010 w 2268214"/>
              <a:gd name="connsiteY33" fmla="*/ 8668 h 1573115"/>
              <a:gd name="connsiteX34" fmla="*/ 147344 w 2268214"/>
              <a:gd name="connsiteY34" fmla="*/ 572042 h 1573115"/>
              <a:gd name="connsiteX35" fmla="*/ 0 w 2268214"/>
              <a:gd name="connsiteY35" fmla="*/ 576376 h 1573115"/>
              <a:gd name="connsiteX36" fmla="*/ 8667 w 2268214"/>
              <a:gd name="connsiteY36" fmla="*/ 1287094 h 1573115"/>
              <a:gd name="connsiteX37" fmla="*/ 39003 w 2268214"/>
              <a:gd name="connsiteY37" fmla="*/ 1291428 h 1573115"/>
              <a:gd name="connsiteX38" fmla="*/ 30322 w 2268214"/>
              <a:gd name="connsiteY38" fmla="*/ 1422966 h 1573115"/>
              <a:gd name="connsiteX0" fmla="*/ 30322 w 2268214"/>
              <a:gd name="connsiteY0" fmla="*/ 1422966 h 1573115"/>
              <a:gd name="connsiteX1" fmla="*/ 455033 w 2268214"/>
              <a:gd name="connsiteY1" fmla="*/ 1425771 h 1573115"/>
              <a:gd name="connsiteX2" fmla="*/ 455033 w 2268214"/>
              <a:gd name="connsiteY2" fmla="*/ 1477775 h 1573115"/>
              <a:gd name="connsiteX3" fmla="*/ 563374 w 2268214"/>
              <a:gd name="connsiteY3" fmla="*/ 1486442 h 1573115"/>
              <a:gd name="connsiteX4" fmla="*/ 554707 w 2268214"/>
              <a:gd name="connsiteY4" fmla="*/ 1573115 h 1573115"/>
              <a:gd name="connsiteX5" fmla="*/ 988072 w 2268214"/>
              <a:gd name="connsiteY5" fmla="*/ 1573115 h 1573115"/>
              <a:gd name="connsiteX6" fmla="*/ 996739 w 2268214"/>
              <a:gd name="connsiteY6" fmla="*/ 1382434 h 1573115"/>
              <a:gd name="connsiteX7" fmla="*/ 1404102 w 2268214"/>
              <a:gd name="connsiteY7" fmla="*/ 1386768 h 1573115"/>
              <a:gd name="connsiteX8" fmla="*/ 1408436 w 2268214"/>
              <a:gd name="connsiteY8" fmla="*/ 1560114 h 1573115"/>
              <a:gd name="connsiteX9" fmla="*/ 2257831 w 2268214"/>
              <a:gd name="connsiteY9" fmla="*/ 1555780 h 1573115"/>
              <a:gd name="connsiteX10" fmla="*/ 2262165 w 2268214"/>
              <a:gd name="connsiteY10" fmla="*/ 1083413 h 1573115"/>
              <a:gd name="connsiteX11" fmla="*/ 2268214 w 2268214"/>
              <a:gd name="connsiteY11" fmla="*/ 1026647 h 1573115"/>
              <a:gd name="connsiteX12" fmla="*/ 2217745 w 2268214"/>
              <a:gd name="connsiteY12" fmla="*/ 1012404 h 1573115"/>
              <a:gd name="connsiteX13" fmla="*/ 2213592 w 2268214"/>
              <a:gd name="connsiteY13" fmla="*/ 957545 h 1573115"/>
              <a:gd name="connsiteX14" fmla="*/ 2132020 w 2268214"/>
              <a:gd name="connsiteY14" fmla="*/ 981448 h 1573115"/>
              <a:gd name="connsiteX15" fmla="*/ 2067726 w 2268214"/>
              <a:gd name="connsiteY15" fmla="*/ 957635 h 1573115"/>
              <a:gd name="connsiteX16" fmla="*/ 2019243 w 2268214"/>
              <a:gd name="connsiteY16" fmla="*/ 860253 h 1573115"/>
              <a:gd name="connsiteX17" fmla="*/ 1982000 w 2268214"/>
              <a:gd name="connsiteY17" fmla="*/ 829048 h 1573115"/>
              <a:gd name="connsiteX18" fmla="*/ 1967477 w 2268214"/>
              <a:gd name="connsiteY18" fmla="*/ 784391 h 1573115"/>
              <a:gd name="connsiteX19" fmla="*/ 1889471 w 2268214"/>
              <a:gd name="connsiteY19" fmla="*/ 680383 h 1573115"/>
              <a:gd name="connsiteX20" fmla="*/ 1824466 w 2268214"/>
              <a:gd name="connsiteY20" fmla="*/ 606711 h 1573115"/>
              <a:gd name="connsiteX21" fmla="*/ 1759462 w 2268214"/>
              <a:gd name="connsiteY21" fmla="*/ 567708 h 1573115"/>
              <a:gd name="connsiteX22" fmla="*/ 1759462 w 2268214"/>
              <a:gd name="connsiteY22" fmla="*/ 450700 h 1573115"/>
              <a:gd name="connsiteX23" fmla="*/ 1902472 w 2268214"/>
              <a:gd name="connsiteY23" fmla="*/ 411697 h 1573115"/>
              <a:gd name="connsiteX24" fmla="*/ 1932808 w 2268214"/>
              <a:gd name="connsiteY24" fmla="*/ 316357 h 1573115"/>
              <a:gd name="connsiteX25" fmla="*/ 1950142 w 2268214"/>
              <a:gd name="connsiteY25" fmla="*/ 221016 h 1573115"/>
              <a:gd name="connsiteX26" fmla="*/ 1919807 w 2268214"/>
              <a:gd name="connsiteY26" fmla="*/ 156012 h 1573115"/>
              <a:gd name="connsiteX27" fmla="*/ 1872136 w 2268214"/>
              <a:gd name="connsiteY27" fmla="*/ 130010 h 1573115"/>
              <a:gd name="connsiteX28" fmla="*/ 1781130 w 2268214"/>
              <a:gd name="connsiteY28" fmla="*/ 173346 h 1573115"/>
              <a:gd name="connsiteX29" fmla="*/ 1677122 w 2268214"/>
              <a:gd name="connsiteY29" fmla="*/ 112675 h 1573115"/>
              <a:gd name="connsiteX30" fmla="*/ 1586116 w 2268214"/>
              <a:gd name="connsiteY30" fmla="*/ 47670 h 1573115"/>
              <a:gd name="connsiteX31" fmla="*/ 1586116 w 2268214"/>
              <a:gd name="connsiteY31" fmla="*/ 47670 h 1573115"/>
              <a:gd name="connsiteX32" fmla="*/ 1551446 w 2268214"/>
              <a:gd name="connsiteY32" fmla="*/ 0 h 1573115"/>
              <a:gd name="connsiteX33" fmla="*/ 143010 w 2268214"/>
              <a:gd name="connsiteY33" fmla="*/ 8668 h 1573115"/>
              <a:gd name="connsiteX34" fmla="*/ 147344 w 2268214"/>
              <a:gd name="connsiteY34" fmla="*/ 572042 h 1573115"/>
              <a:gd name="connsiteX35" fmla="*/ 0 w 2268214"/>
              <a:gd name="connsiteY35" fmla="*/ 576376 h 1573115"/>
              <a:gd name="connsiteX36" fmla="*/ 8667 w 2268214"/>
              <a:gd name="connsiteY36" fmla="*/ 1287094 h 1573115"/>
              <a:gd name="connsiteX37" fmla="*/ 39003 w 2268214"/>
              <a:gd name="connsiteY37" fmla="*/ 1291428 h 1573115"/>
              <a:gd name="connsiteX38" fmla="*/ 30322 w 2268214"/>
              <a:gd name="connsiteY38" fmla="*/ 1422966 h 1573115"/>
              <a:gd name="connsiteX0" fmla="*/ 30322 w 2268214"/>
              <a:gd name="connsiteY0" fmla="*/ 1422966 h 1573115"/>
              <a:gd name="connsiteX1" fmla="*/ 455033 w 2268214"/>
              <a:gd name="connsiteY1" fmla="*/ 1425771 h 1573115"/>
              <a:gd name="connsiteX2" fmla="*/ 455033 w 2268214"/>
              <a:gd name="connsiteY2" fmla="*/ 1477775 h 1573115"/>
              <a:gd name="connsiteX3" fmla="*/ 563374 w 2268214"/>
              <a:gd name="connsiteY3" fmla="*/ 1486442 h 1573115"/>
              <a:gd name="connsiteX4" fmla="*/ 554707 w 2268214"/>
              <a:gd name="connsiteY4" fmla="*/ 1573115 h 1573115"/>
              <a:gd name="connsiteX5" fmla="*/ 988072 w 2268214"/>
              <a:gd name="connsiteY5" fmla="*/ 1573115 h 1573115"/>
              <a:gd name="connsiteX6" fmla="*/ 996739 w 2268214"/>
              <a:gd name="connsiteY6" fmla="*/ 1382434 h 1573115"/>
              <a:gd name="connsiteX7" fmla="*/ 1404102 w 2268214"/>
              <a:gd name="connsiteY7" fmla="*/ 1386768 h 1573115"/>
              <a:gd name="connsiteX8" fmla="*/ 1408436 w 2268214"/>
              <a:gd name="connsiteY8" fmla="*/ 1560114 h 1573115"/>
              <a:gd name="connsiteX9" fmla="*/ 2257831 w 2268214"/>
              <a:gd name="connsiteY9" fmla="*/ 1555780 h 1573115"/>
              <a:gd name="connsiteX10" fmla="*/ 2262165 w 2268214"/>
              <a:gd name="connsiteY10" fmla="*/ 1083413 h 1573115"/>
              <a:gd name="connsiteX11" fmla="*/ 2268214 w 2268214"/>
              <a:gd name="connsiteY11" fmla="*/ 1026647 h 1573115"/>
              <a:gd name="connsiteX12" fmla="*/ 2217745 w 2268214"/>
              <a:gd name="connsiteY12" fmla="*/ 1012404 h 1573115"/>
              <a:gd name="connsiteX13" fmla="*/ 2213592 w 2268214"/>
              <a:gd name="connsiteY13" fmla="*/ 957545 h 1573115"/>
              <a:gd name="connsiteX14" fmla="*/ 2132020 w 2268214"/>
              <a:gd name="connsiteY14" fmla="*/ 981448 h 1573115"/>
              <a:gd name="connsiteX15" fmla="*/ 2067726 w 2268214"/>
              <a:gd name="connsiteY15" fmla="*/ 957635 h 1573115"/>
              <a:gd name="connsiteX16" fmla="*/ 2019243 w 2268214"/>
              <a:gd name="connsiteY16" fmla="*/ 860253 h 1573115"/>
              <a:gd name="connsiteX17" fmla="*/ 1941519 w 2268214"/>
              <a:gd name="connsiteY17" fmla="*/ 833811 h 1573115"/>
              <a:gd name="connsiteX18" fmla="*/ 1967477 w 2268214"/>
              <a:gd name="connsiteY18" fmla="*/ 784391 h 1573115"/>
              <a:gd name="connsiteX19" fmla="*/ 1889471 w 2268214"/>
              <a:gd name="connsiteY19" fmla="*/ 680383 h 1573115"/>
              <a:gd name="connsiteX20" fmla="*/ 1824466 w 2268214"/>
              <a:gd name="connsiteY20" fmla="*/ 606711 h 1573115"/>
              <a:gd name="connsiteX21" fmla="*/ 1759462 w 2268214"/>
              <a:gd name="connsiteY21" fmla="*/ 567708 h 1573115"/>
              <a:gd name="connsiteX22" fmla="*/ 1759462 w 2268214"/>
              <a:gd name="connsiteY22" fmla="*/ 450700 h 1573115"/>
              <a:gd name="connsiteX23" fmla="*/ 1902472 w 2268214"/>
              <a:gd name="connsiteY23" fmla="*/ 411697 h 1573115"/>
              <a:gd name="connsiteX24" fmla="*/ 1932808 w 2268214"/>
              <a:gd name="connsiteY24" fmla="*/ 316357 h 1573115"/>
              <a:gd name="connsiteX25" fmla="*/ 1950142 w 2268214"/>
              <a:gd name="connsiteY25" fmla="*/ 221016 h 1573115"/>
              <a:gd name="connsiteX26" fmla="*/ 1919807 w 2268214"/>
              <a:gd name="connsiteY26" fmla="*/ 156012 h 1573115"/>
              <a:gd name="connsiteX27" fmla="*/ 1872136 w 2268214"/>
              <a:gd name="connsiteY27" fmla="*/ 130010 h 1573115"/>
              <a:gd name="connsiteX28" fmla="*/ 1781130 w 2268214"/>
              <a:gd name="connsiteY28" fmla="*/ 173346 h 1573115"/>
              <a:gd name="connsiteX29" fmla="*/ 1677122 w 2268214"/>
              <a:gd name="connsiteY29" fmla="*/ 112675 h 1573115"/>
              <a:gd name="connsiteX30" fmla="*/ 1586116 w 2268214"/>
              <a:gd name="connsiteY30" fmla="*/ 47670 h 1573115"/>
              <a:gd name="connsiteX31" fmla="*/ 1586116 w 2268214"/>
              <a:gd name="connsiteY31" fmla="*/ 47670 h 1573115"/>
              <a:gd name="connsiteX32" fmla="*/ 1551446 w 2268214"/>
              <a:gd name="connsiteY32" fmla="*/ 0 h 1573115"/>
              <a:gd name="connsiteX33" fmla="*/ 143010 w 2268214"/>
              <a:gd name="connsiteY33" fmla="*/ 8668 h 1573115"/>
              <a:gd name="connsiteX34" fmla="*/ 147344 w 2268214"/>
              <a:gd name="connsiteY34" fmla="*/ 572042 h 1573115"/>
              <a:gd name="connsiteX35" fmla="*/ 0 w 2268214"/>
              <a:gd name="connsiteY35" fmla="*/ 576376 h 1573115"/>
              <a:gd name="connsiteX36" fmla="*/ 8667 w 2268214"/>
              <a:gd name="connsiteY36" fmla="*/ 1287094 h 1573115"/>
              <a:gd name="connsiteX37" fmla="*/ 39003 w 2268214"/>
              <a:gd name="connsiteY37" fmla="*/ 1291428 h 1573115"/>
              <a:gd name="connsiteX38" fmla="*/ 30322 w 2268214"/>
              <a:gd name="connsiteY38" fmla="*/ 1422966 h 1573115"/>
              <a:gd name="connsiteX0" fmla="*/ 30322 w 2268214"/>
              <a:gd name="connsiteY0" fmla="*/ 1422966 h 1573115"/>
              <a:gd name="connsiteX1" fmla="*/ 455033 w 2268214"/>
              <a:gd name="connsiteY1" fmla="*/ 1425771 h 1573115"/>
              <a:gd name="connsiteX2" fmla="*/ 455033 w 2268214"/>
              <a:gd name="connsiteY2" fmla="*/ 1477775 h 1573115"/>
              <a:gd name="connsiteX3" fmla="*/ 563374 w 2268214"/>
              <a:gd name="connsiteY3" fmla="*/ 1486442 h 1573115"/>
              <a:gd name="connsiteX4" fmla="*/ 554707 w 2268214"/>
              <a:gd name="connsiteY4" fmla="*/ 1573115 h 1573115"/>
              <a:gd name="connsiteX5" fmla="*/ 988072 w 2268214"/>
              <a:gd name="connsiteY5" fmla="*/ 1573115 h 1573115"/>
              <a:gd name="connsiteX6" fmla="*/ 996739 w 2268214"/>
              <a:gd name="connsiteY6" fmla="*/ 1382434 h 1573115"/>
              <a:gd name="connsiteX7" fmla="*/ 1404102 w 2268214"/>
              <a:gd name="connsiteY7" fmla="*/ 1386768 h 1573115"/>
              <a:gd name="connsiteX8" fmla="*/ 1408436 w 2268214"/>
              <a:gd name="connsiteY8" fmla="*/ 1560114 h 1573115"/>
              <a:gd name="connsiteX9" fmla="*/ 2257831 w 2268214"/>
              <a:gd name="connsiteY9" fmla="*/ 1555780 h 1573115"/>
              <a:gd name="connsiteX10" fmla="*/ 2262165 w 2268214"/>
              <a:gd name="connsiteY10" fmla="*/ 1083413 h 1573115"/>
              <a:gd name="connsiteX11" fmla="*/ 2268214 w 2268214"/>
              <a:gd name="connsiteY11" fmla="*/ 1026647 h 1573115"/>
              <a:gd name="connsiteX12" fmla="*/ 2217745 w 2268214"/>
              <a:gd name="connsiteY12" fmla="*/ 1012404 h 1573115"/>
              <a:gd name="connsiteX13" fmla="*/ 2213592 w 2268214"/>
              <a:gd name="connsiteY13" fmla="*/ 957545 h 1573115"/>
              <a:gd name="connsiteX14" fmla="*/ 2132020 w 2268214"/>
              <a:gd name="connsiteY14" fmla="*/ 981448 h 1573115"/>
              <a:gd name="connsiteX15" fmla="*/ 2067726 w 2268214"/>
              <a:gd name="connsiteY15" fmla="*/ 957635 h 1573115"/>
              <a:gd name="connsiteX16" fmla="*/ 2019243 w 2268214"/>
              <a:gd name="connsiteY16" fmla="*/ 860253 h 1573115"/>
              <a:gd name="connsiteX17" fmla="*/ 1941519 w 2268214"/>
              <a:gd name="connsiteY17" fmla="*/ 833811 h 1573115"/>
              <a:gd name="connsiteX18" fmla="*/ 2005577 w 2268214"/>
              <a:gd name="connsiteY18" fmla="*/ 758197 h 1573115"/>
              <a:gd name="connsiteX19" fmla="*/ 1889471 w 2268214"/>
              <a:gd name="connsiteY19" fmla="*/ 680383 h 1573115"/>
              <a:gd name="connsiteX20" fmla="*/ 1824466 w 2268214"/>
              <a:gd name="connsiteY20" fmla="*/ 606711 h 1573115"/>
              <a:gd name="connsiteX21" fmla="*/ 1759462 w 2268214"/>
              <a:gd name="connsiteY21" fmla="*/ 567708 h 1573115"/>
              <a:gd name="connsiteX22" fmla="*/ 1759462 w 2268214"/>
              <a:gd name="connsiteY22" fmla="*/ 450700 h 1573115"/>
              <a:gd name="connsiteX23" fmla="*/ 1902472 w 2268214"/>
              <a:gd name="connsiteY23" fmla="*/ 411697 h 1573115"/>
              <a:gd name="connsiteX24" fmla="*/ 1932808 w 2268214"/>
              <a:gd name="connsiteY24" fmla="*/ 316357 h 1573115"/>
              <a:gd name="connsiteX25" fmla="*/ 1950142 w 2268214"/>
              <a:gd name="connsiteY25" fmla="*/ 221016 h 1573115"/>
              <a:gd name="connsiteX26" fmla="*/ 1919807 w 2268214"/>
              <a:gd name="connsiteY26" fmla="*/ 156012 h 1573115"/>
              <a:gd name="connsiteX27" fmla="*/ 1872136 w 2268214"/>
              <a:gd name="connsiteY27" fmla="*/ 130010 h 1573115"/>
              <a:gd name="connsiteX28" fmla="*/ 1781130 w 2268214"/>
              <a:gd name="connsiteY28" fmla="*/ 173346 h 1573115"/>
              <a:gd name="connsiteX29" fmla="*/ 1677122 w 2268214"/>
              <a:gd name="connsiteY29" fmla="*/ 112675 h 1573115"/>
              <a:gd name="connsiteX30" fmla="*/ 1586116 w 2268214"/>
              <a:gd name="connsiteY30" fmla="*/ 47670 h 1573115"/>
              <a:gd name="connsiteX31" fmla="*/ 1586116 w 2268214"/>
              <a:gd name="connsiteY31" fmla="*/ 47670 h 1573115"/>
              <a:gd name="connsiteX32" fmla="*/ 1551446 w 2268214"/>
              <a:gd name="connsiteY32" fmla="*/ 0 h 1573115"/>
              <a:gd name="connsiteX33" fmla="*/ 143010 w 2268214"/>
              <a:gd name="connsiteY33" fmla="*/ 8668 h 1573115"/>
              <a:gd name="connsiteX34" fmla="*/ 147344 w 2268214"/>
              <a:gd name="connsiteY34" fmla="*/ 572042 h 1573115"/>
              <a:gd name="connsiteX35" fmla="*/ 0 w 2268214"/>
              <a:gd name="connsiteY35" fmla="*/ 576376 h 1573115"/>
              <a:gd name="connsiteX36" fmla="*/ 8667 w 2268214"/>
              <a:gd name="connsiteY36" fmla="*/ 1287094 h 1573115"/>
              <a:gd name="connsiteX37" fmla="*/ 39003 w 2268214"/>
              <a:gd name="connsiteY37" fmla="*/ 1291428 h 1573115"/>
              <a:gd name="connsiteX38" fmla="*/ 30322 w 2268214"/>
              <a:gd name="connsiteY38" fmla="*/ 1422966 h 1573115"/>
              <a:gd name="connsiteX0" fmla="*/ 30322 w 2268214"/>
              <a:gd name="connsiteY0" fmla="*/ 1422966 h 1573115"/>
              <a:gd name="connsiteX1" fmla="*/ 455033 w 2268214"/>
              <a:gd name="connsiteY1" fmla="*/ 1425771 h 1573115"/>
              <a:gd name="connsiteX2" fmla="*/ 455033 w 2268214"/>
              <a:gd name="connsiteY2" fmla="*/ 1477775 h 1573115"/>
              <a:gd name="connsiteX3" fmla="*/ 563374 w 2268214"/>
              <a:gd name="connsiteY3" fmla="*/ 1486442 h 1573115"/>
              <a:gd name="connsiteX4" fmla="*/ 554707 w 2268214"/>
              <a:gd name="connsiteY4" fmla="*/ 1573115 h 1573115"/>
              <a:gd name="connsiteX5" fmla="*/ 988072 w 2268214"/>
              <a:gd name="connsiteY5" fmla="*/ 1573115 h 1573115"/>
              <a:gd name="connsiteX6" fmla="*/ 996739 w 2268214"/>
              <a:gd name="connsiteY6" fmla="*/ 1382434 h 1573115"/>
              <a:gd name="connsiteX7" fmla="*/ 1404102 w 2268214"/>
              <a:gd name="connsiteY7" fmla="*/ 1386768 h 1573115"/>
              <a:gd name="connsiteX8" fmla="*/ 1408436 w 2268214"/>
              <a:gd name="connsiteY8" fmla="*/ 1560114 h 1573115"/>
              <a:gd name="connsiteX9" fmla="*/ 2257831 w 2268214"/>
              <a:gd name="connsiteY9" fmla="*/ 1555780 h 1573115"/>
              <a:gd name="connsiteX10" fmla="*/ 2262165 w 2268214"/>
              <a:gd name="connsiteY10" fmla="*/ 1083413 h 1573115"/>
              <a:gd name="connsiteX11" fmla="*/ 2268214 w 2268214"/>
              <a:gd name="connsiteY11" fmla="*/ 1026647 h 1573115"/>
              <a:gd name="connsiteX12" fmla="*/ 2217745 w 2268214"/>
              <a:gd name="connsiteY12" fmla="*/ 1012404 h 1573115"/>
              <a:gd name="connsiteX13" fmla="*/ 2213592 w 2268214"/>
              <a:gd name="connsiteY13" fmla="*/ 957545 h 1573115"/>
              <a:gd name="connsiteX14" fmla="*/ 2132020 w 2268214"/>
              <a:gd name="connsiteY14" fmla="*/ 981448 h 1573115"/>
              <a:gd name="connsiteX15" fmla="*/ 2067726 w 2268214"/>
              <a:gd name="connsiteY15" fmla="*/ 957635 h 1573115"/>
              <a:gd name="connsiteX16" fmla="*/ 2019243 w 2268214"/>
              <a:gd name="connsiteY16" fmla="*/ 860253 h 1573115"/>
              <a:gd name="connsiteX17" fmla="*/ 1941519 w 2268214"/>
              <a:gd name="connsiteY17" fmla="*/ 833811 h 1573115"/>
              <a:gd name="connsiteX18" fmla="*/ 2005577 w 2268214"/>
              <a:gd name="connsiteY18" fmla="*/ 758197 h 1573115"/>
              <a:gd name="connsiteX19" fmla="*/ 1941519 w 2268214"/>
              <a:gd name="connsiteY19" fmla="*/ 724273 h 1573115"/>
              <a:gd name="connsiteX20" fmla="*/ 1889471 w 2268214"/>
              <a:gd name="connsiteY20" fmla="*/ 680383 h 1573115"/>
              <a:gd name="connsiteX21" fmla="*/ 1824466 w 2268214"/>
              <a:gd name="connsiteY21" fmla="*/ 606711 h 1573115"/>
              <a:gd name="connsiteX22" fmla="*/ 1759462 w 2268214"/>
              <a:gd name="connsiteY22" fmla="*/ 567708 h 1573115"/>
              <a:gd name="connsiteX23" fmla="*/ 1759462 w 2268214"/>
              <a:gd name="connsiteY23" fmla="*/ 450700 h 1573115"/>
              <a:gd name="connsiteX24" fmla="*/ 1902472 w 2268214"/>
              <a:gd name="connsiteY24" fmla="*/ 411697 h 1573115"/>
              <a:gd name="connsiteX25" fmla="*/ 1932808 w 2268214"/>
              <a:gd name="connsiteY25" fmla="*/ 316357 h 1573115"/>
              <a:gd name="connsiteX26" fmla="*/ 1950142 w 2268214"/>
              <a:gd name="connsiteY26" fmla="*/ 221016 h 1573115"/>
              <a:gd name="connsiteX27" fmla="*/ 1919807 w 2268214"/>
              <a:gd name="connsiteY27" fmla="*/ 156012 h 1573115"/>
              <a:gd name="connsiteX28" fmla="*/ 1872136 w 2268214"/>
              <a:gd name="connsiteY28" fmla="*/ 130010 h 1573115"/>
              <a:gd name="connsiteX29" fmla="*/ 1781130 w 2268214"/>
              <a:gd name="connsiteY29" fmla="*/ 173346 h 1573115"/>
              <a:gd name="connsiteX30" fmla="*/ 1677122 w 2268214"/>
              <a:gd name="connsiteY30" fmla="*/ 112675 h 1573115"/>
              <a:gd name="connsiteX31" fmla="*/ 1586116 w 2268214"/>
              <a:gd name="connsiteY31" fmla="*/ 47670 h 1573115"/>
              <a:gd name="connsiteX32" fmla="*/ 1586116 w 2268214"/>
              <a:gd name="connsiteY32" fmla="*/ 47670 h 1573115"/>
              <a:gd name="connsiteX33" fmla="*/ 1551446 w 2268214"/>
              <a:gd name="connsiteY33" fmla="*/ 0 h 1573115"/>
              <a:gd name="connsiteX34" fmla="*/ 143010 w 2268214"/>
              <a:gd name="connsiteY34" fmla="*/ 8668 h 1573115"/>
              <a:gd name="connsiteX35" fmla="*/ 147344 w 2268214"/>
              <a:gd name="connsiteY35" fmla="*/ 572042 h 1573115"/>
              <a:gd name="connsiteX36" fmla="*/ 0 w 2268214"/>
              <a:gd name="connsiteY36" fmla="*/ 576376 h 1573115"/>
              <a:gd name="connsiteX37" fmla="*/ 8667 w 2268214"/>
              <a:gd name="connsiteY37" fmla="*/ 1287094 h 1573115"/>
              <a:gd name="connsiteX38" fmla="*/ 39003 w 2268214"/>
              <a:gd name="connsiteY38" fmla="*/ 1291428 h 1573115"/>
              <a:gd name="connsiteX39" fmla="*/ 30322 w 2268214"/>
              <a:gd name="connsiteY39" fmla="*/ 1422966 h 1573115"/>
              <a:gd name="connsiteX0" fmla="*/ 30322 w 2268214"/>
              <a:gd name="connsiteY0" fmla="*/ 1422966 h 1573115"/>
              <a:gd name="connsiteX1" fmla="*/ 455033 w 2268214"/>
              <a:gd name="connsiteY1" fmla="*/ 1425771 h 1573115"/>
              <a:gd name="connsiteX2" fmla="*/ 455033 w 2268214"/>
              <a:gd name="connsiteY2" fmla="*/ 1477775 h 1573115"/>
              <a:gd name="connsiteX3" fmla="*/ 563374 w 2268214"/>
              <a:gd name="connsiteY3" fmla="*/ 1486442 h 1573115"/>
              <a:gd name="connsiteX4" fmla="*/ 554707 w 2268214"/>
              <a:gd name="connsiteY4" fmla="*/ 1573115 h 1573115"/>
              <a:gd name="connsiteX5" fmla="*/ 988072 w 2268214"/>
              <a:gd name="connsiteY5" fmla="*/ 1573115 h 1573115"/>
              <a:gd name="connsiteX6" fmla="*/ 996739 w 2268214"/>
              <a:gd name="connsiteY6" fmla="*/ 1382434 h 1573115"/>
              <a:gd name="connsiteX7" fmla="*/ 1404102 w 2268214"/>
              <a:gd name="connsiteY7" fmla="*/ 1386768 h 1573115"/>
              <a:gd name="connsiteX8" fmla="*/ 1408436 w 2268214"/>
              <a:gd name="connsiteY8" fmla="*/ 1560114 h 1573115"/>
              <a:gd name="connsiteX9" fmla="*/ 2257831 w 2268214"/>
              <a:gd name="connsiteY9" fmla="*/ 1555780 h 1573115"/>
              <a:gd name="connsiteX10" fmla="*/ 2262165 w 2268214"/>
              <a:gd name="connsiteY10" fmla="*/ 1083413 h 1573115"/>
              <a:gd name="connsiteX11" fmla="*/ 2268214 w 2268214"/>
              <a:gd name="connsiteY11" fmla="*/ 1026647 h 1573115"/>
              <a:gd name="connsiteX12" fmla="*/ 2217745 w 2268214"/>
              <a:gd name="connsiteY12" fmla="*/ 1012404 h 1573115"/>
              <a:gd name="connsiteX13" fmla="*/ 2213592 w 2268214"/>
              <a:gd name="connsiteY13" fmla="*/ 957545 h 1573115"/>
              <a:gd name="connsiteX14" fmla="*/ 2132020 w 2268214"/>
              <a:gd name="connsiteY14" fmla="*/ 981448 h 1573115"/>
              <a:gd name="connsiteX15" fmla="*/ 2067726 w 2268214"/>
              <a:gd name="connsiteY15" fmla="*/ 957635 h 1573115"/>
              <a:gd name="connsiteX16" fmla="*/ 2019243 w 2268214"/>
              <a:gd name="connsiteY16" fmla="*/ 860253 h 1573115"/>
              <a:gd name="connsiteX17" fmla="*/ 1941519 w 2268214"/>
              <a:gd name="connsiteY17" fmla="*/ 833811 h 1573115"/>
              <a:gd name="connsiteX18" fmla="*/ 2005577 w 2268214"/>
              <a:gd name="connsiteY18" fmla="*/ 758197 h 1573115"/>
              <a:gd name="connsiteX19" fmla="*/ 1941519 w 2268214"/>
              <a:gd name="connsiteY19" fmla="*/ 724273 h 1573115"/>
              <a:gd name="connsiteX20" fmla="*/ 1879946 w 2268214"/>
              <a:gd name="connsiteY20" fmla="*/ 708958 h 1573115"/>
              <a:gd name="connsiteX21" fmla="*/ 1824466 w 2268214"/>
              <a:gd name="connsiteY21" fmla="*/ 606711 h 1573115"/>
              <a:gd name="connsiteX22" fmla="*/ 1759462 w 2268214"/>
              <a:gd name="connsiteY22" fmla="*/ 567708 h 1573115"/>
              <a:gd name="connsiteX23" fmla="*/ 1759462 w 2268214"/>
              <a:gd name="connsiteY23" fmla="*/ 450700 h 1573115"/>
              <a:gd name="connsiteX24" fmla="*/ 1902472 w 2268214"/>
              <a:gd name="connsiteY24" fmla="*/ 411697 h 1573115"/>
              <a:gd name="connsiteX25" fmla="*/ 1932808 w 2268214"/>
              <a:gd name="connsiteY25" fmla="*/ 316357 h 1573115"/>
              <a:gd name="connsiteX26" fmla="*/ 1950142 w 2268214"/>
              <a:gd name="connsiteY26" fmla="*/ 221016 h 1573115"/>
              <a:gd name="connsiteX27" fmla="*/ 1919807 w 2268214"/>
              <a:gd name="connsiteY27" fmla="*/ 156012 h 1573115"/>
              <a:gd name="connsiteX28" fmla="*/ 1872136 w 2268214"/>
              <a:gd name="connsiteY28" fmla="*/ 130010 h 1573115"/>
              <a:gd name="connsiteX29" fmla="*/ 1781130 w 2268214"/>
              <a:gd name="connsiteY29" fmla="*/ 173346 h 1573115"/>
              <a:gd name="connsiteX30" fmla="*/ 1677122 w 2268214"/>
              <a:gd name="connsiteY30" fmla="*/ 112675 h 1573115"/>
              <a:gd name="connsiteX31" fmla="*/ 1586116 w 2268214"/>
              <a:gd name="connsiteY31" fmla="*/ 47670 h 1573115"/>
              <a:gd name="connsiteX32" fmla="*/ 1586116 w 2268214"/>
              <a:gd name="connsiteY32" fmla="*/ 47670 h 1573115"/>
              <a:gd name="connsiteX33" fmla="*/ 1551446 w 2268214"/>
              <a:gd name="connsiteY33" fmla="*/ 0 h 1573115"/>
              <a:gd name="connsiteX34" fmla="*/ 143010 w 2268214"/>
              <a:gd name="connsiteY34" fmla="*/ 8668 h 1573115"/>
              <a:gd name="connsiteX35" fmla="*/ 147344 w 2268214"/>
              <a:gd name="connsiteY35" fmla="*/ 572042 h 1573115"/>
              <a:gd name="connsiteX36" fmla="*/ 0 w 2268214"/>
              <a:gd name="connsiteY36" fmla="*/ 576376 h 1573115"/>
              <a:gd name="connsiteX37" fmla="*/ 8667 w 2268214"/>
              <a:gd name="connsiteY37" fmla="*/ 1287094 h 1573115"/>
              <a:gd name="connsiteX38" fmla="*/ 39003 w 2268214"/>
              <a:gd name="connsiteY38" fmla="*/ 1291428 h 1573115"/>
              <a:gd name="connsiteX39" fmla="*/ 30322 w 2268214"/>
              <a:gd name="connsiteY39" fmla="*/ 1422966 h 1573115"/>
              <a:gd name="connsiteX0" fmla="*/ 30322 w 2268214"/>
              <a:gd name="connsiteY0" fmla="*/ 1422966 h 1573115"/>
              <a:gd name="connsiteX1" fmla="*/ 455033 w 2268214"/>
              <a:gd name="connsiteY1" fmla="*/ 1425771 h 1573115"/>
              <a:gd name="connsiteX2" fmla="*/ 455033 w 2268214"/>
              <a:gd name="connsiteY2" fmla="*/ 1477775 h 1573115"/>
              <a:gd name="connsiteX3" fmla="*/ 563374 w 2268214"/>
              <a:gd name="connsiteY3" fmla="*/ 1486442 h 1573115"/>
              <a:gd name="connsiteX4" fmla="*/ 554707 w 2268214"/>
              <a:gd name="connsiteY4" fmla="*/ 1573115 h 1573115"/>
              <a:gd name="connsiteX5" fmla="*/ 988072 w 2268214"/>
              <a:gd name="connsiteY5" fmla="*/ 1573115 h 1573115"/>
              <a:gd name="connsiteX6" fmla="*/ 996739 w 2268214"/>
              <a:gd name="connsiteY6" fmla="*/ 1382434 h 1573115"/>
              <a:gd name="connsiteX7" fmla="*/ 1404102 w 2268214"/>
              <a:gd name="connsiteY7" fmla="*/ 1386768 h 1573115"/>
              <a:gd name="connsiteX8" fmla="*/ 1408436 w 2268214"/>
              <a:gd name="connsiteY8" fmla="*/ 1560114 h 1573115"/>
              <a:gd name="connsiteX9" fmla="*/ 2257831 w 2268214"/>
              <a:gd name="connsiteY9" fmla="*/ 1555780 h 1573115"/>
              <a:gd name="connsiteX10" fmla="*/ 2262165 w 2268214"/>
              <a:gd name="connsiteY10" fmla="*/ 1083413 h 1573115"/>
              <a:gd name="connsiteX11" fmla="*/ 2268214 w 2268214"/>
              <a:gd name="connsiteY11" fmla="*/ 1026647 h 1573115"/>
              <a:gd name="connsiteX12" fmla="*/ 2217745 w 2268214"/>
              <a:gd name="connsiteY12" fmla="*/ 1012404 h 1573115"/>
              <a:gd name="connsiteX13" fmla="*/ 2213592 w 2268214"/>
              <a:gd name="connsiteY13" fmla="*/ 957545 h 1573115"/>
              <a:gd name="connsiteX14" fmla="*/ 2132020 w 2268214"/>
              <a:gd name="connsiteY14" fmla="*/ 981448 h 1573115"/>
              <a:gd name="connsiteX15" fmla="*/ 2067726 w 2268214"/>
              <a:gd name="connsiteY15" fmla="*/ 957635 h 1573115"/>
              <a:gd name="connsiteX16" fmla="*/ 2019243 w 2268214"/>
              <a:gd name="connsiteY16" fmla="*/ 860253 h 1573115"/>
              <a:gd name="connsiteX17" fmla="*/ 1941519 w 2268214"/>
              <a:gd name="connsiteY17" fmla="*/ 833811 h 1573115"/>
              <a:gd name="connsiteX18" fmla="*/ 2005577 w 2268214"/>
              <a:gd name="connsiteY18" fmla="*/ 758197 h 1573115"/>
              <a:gd name="connsiteX19" fmla="*/ 1941519 w 2268214"/>
              <a:gd name="connsiteY19" fmla="*/ 724273 h 1573115"/>
              <a:gd name="connsiteX20" fmla="*/ 1879946 w 2268214"/>
              <a:gd name="connsiteY20" fmla="*/ 708958 h 1573115"/>
              <a:gd name="connsiteX21" fmla="*/ 1870082 w 2268214"/>
              <a:gd name="connsiteY21" fmla="*/ 629023 h 1573115"/>
              <a:gd name="connsiteX22" fmla="*/ 1824466 w 2268214"/>
              <a:gd name="connsiteY22" fmla="*/ 606711 h 1573115"/>
              <a:gd name="connsiteX23" fmla="*/ 1759462 w 2268214"/>
              <a:gd name="connsiteY23" fmla="*/ 567708 h 1573115"/>
              <a:gd name="connsiteX24" fmla="*/ 1759462 w 2268214"/>
              <a:gd name="connsiteY24" fmla="*/ 450700 h 1573115"/>
              <a:gd name="connsiteX25" fmla="*/ 1902472 w 2268214"/>
              <a:gd name="connsiteY25" fmla="*/ 411697 h 1573115"/>
              <a:gd name="connsiteX26" fmla="*/ 1932808 w 2268214"/>
              <a:gd name="connsiteY26" fmla="*/ 316357 h 1573115"/>
              <a:gd name="connsiteX27" fmla="*/ 1950142 w 2268214"/>
              <a:gd name="connsiteY27" fmla="*/ 221016 h 1573115"/>
              <a:gd name="connsiteX28" fmla="*/ 1919807 w 2268214"/>
              <a:gd name="connsiteY28" fmla="*/ 156012 h 1573115"/>
              <a:gd name="connsiteX29" fmla="*/ 1872136 w 2268214"/>
              <a:gd name="connsiteY29" fmla="*/ 130010 h 1573115"/>
              <a:gd name="connsiteX30" fmla="*/ 1781130 w 2268214"/>
              <a:gd name="connsiteY30" fmla="*/ 173346 h 1573115"/>
              <a:gd name="connsiteX31" fmla="*/ 1677122 w 2268214"/>
              <a:gd name="connsiteY31" fmla="*/ 112675 h 1573115"/>
              <a:gd name="connsiteX32" fmla="*/ 1586116 w 2268214"/>
              <a:gd name="connsiteY32" fmla="*/ 47670 h 1573115"/>
              <a:gd name="connsiteX33" fmla="*/ 1586116 w 2268214"/>
              <a:gd name="connsiteY33" fmla="*/ 47670 h 1573115"/>
              <a:gd name="connsiteX34" fmla="*/ 1551446 w 2268214"/>
              <a:gd name="connsiteY34" fmla="*/ 0 h 1573115"/>
              <a:gd name="connsiteX35" fmla="*/ 143010 w 2268214"/>
              <a:gd name="connsiteY35" fmla="*/ 8668 h 1573115"/>
              <a:gd name="connsiteX36" fmla="*/ 147344 w 2268214"/>
              <a:gd name="connsiteY36" fmla="*/ 572042 h 1573115"/>
              <a:gd name="connsiteX37" fmla="*/ 0 w 2268214"/>
              <a:gd name="connsiteY37" fmla="*/ 576376 h 1573115"/>
              <a:gd name="connsiteX38" fmla="*/ 8667 w 2268214"/>
              <a:gd name="connsiteY38" fmla="*/ 1287094 h 1573115"/>
              <a:gd name="connsiteX39" fmla="*/ 39003 w 2268214"/>
              <a:gd name="connsiteY39" fmla="*/ 1291428 h 1573115"/>
              <a:gd name="connsiteX40" fmla="*/ 30322 w 2268214"/>
              <a:gd name="connsiteY40" fmla="*/ 1422966 h 1573115"/>
              <a:gd name="connsiteX0" fmla="*/ 30322 w 2268214"/>
              <a:gd name="connsiteY0" fmla="*/ 1422966 h 1573115"/>
              <a:gd name="connsiteX1" fmla="*/ 455033 w 2268214"/>
              <a:gd name="connsiteY1" fmla="*/ 1425771 h 1573115"/>
              <a:gd name="connsiteX2" fmla="*/ 455033 w 2268214"/>
              <a:gd name="connsiteY2" fmla="*/ 1477775 h 1573115"/>
              <a:gd name="connsiteX3" fmla="*/ 563374 w 2268214"/>
              <a:gd name="connsiteY3" fmla="*/ 1486442 h 1573115"/>
              <a:gd name="connsiteX4" fmla="*/ 554707 w 2268214"/>
              <a:gd name="connsiteY4" fmla="*/ 1573115 h 1573115"/>
              <a:gd name="connsiteX5" fmla="*/ 988072 w 2268214"/>
              <a:gd name="connsiteY5" fmla="*/ 1573115 h 1573115"/>
              <a:gd name="connsiteX6" fmla="*/ 996739 w 2268214"/>
              <a:gd name="connsiteY6" fmla="*/ 1382434 h 1573115"/>
              <a:gd name="connsiteX7" fmla="*/ 1404102 w 2268214"/>
              <a:gd name="connsiteY7" fmla="*/ 1386768 h 1573115"/>
              <a:gd name="connsiteX8" fmla="*/ 1408436 w 2268214"/>
              <a:gd name="connsiteY8" fmla="*/ 1560114 h 1573115"/>
              <a:gd name="connsiteX9" fmla="*/ 2257831 w 2268214"/>
              <a:gd name="connsiteY9" fmla="*/ 1555780 h 1573115"/>
              <a:gd name="connsiteX10" fmla="*/ 2262165 w 2268214"/>
              <a:gd name="connsiteY10" fmla="*/ 1083413 h 1573115"/>
              <a:gd name="connsiteX11" fmla="*/ 2268214 w 2268214"/>
              <a:gd name="connsiteY11" fmla="*/ 1026647 h 1573115"/>
              <a:gd name="connsiteX12" fmla="*/ 2217745 w 2268214"/>
              <a:gd name="connsiteY12" fmla="*/ 1012404 h 1573115"/>
              <a:gd name="connsiteX13" fmla="*/ 2213592 w 2268214"/>
              <a:gd name="connsiteY13" fmla="*/ 957545 h 1573115"/>
              <a:gd name="connsiteX14" fmla="*/ 2132020 w 2268214"/>
              <a:gd name="connsiteY14" fmla="*/ 981448 h 1573115"/>
              <a:gd name="connsiteX15" fmla="*/ 2067726 w 2268214"/>
              <a:gd name="connsiteY15" fmla="*/ 957635 h 1573115"/>
              <a:gd name="connsiteX16" fmla="*/ 2019243 w 2268214"/>
              <a:gd name="connsiteY16" fmla="*/ 860253 h 1573115"/>
              <a:gd name="connsiteX17" fmla="*/ 1941519 w 2268214"/>
              <a:gd name="connsiteY17" fmla="*/ 833811 h 1573115"/>
              <a:gd name="connsiteX18" fmla="*/ 2005577 w 2268214"/>
              <a:gd name="connsiteY18" fmla="*/ 758197 h 1573115"/>
              <a:gd name="connsiteX19" fmla="*/ 1941519 w 2268214"/>
              <a:gd name="connsiteY19" fmla="*/ 724273 h 1573115"/>
              <a:gd name="connsiteX20" fmla="*/ 1879946 w 2268214"/>
              <a:gd name="connsiteY20" fmla="*/ 708958 h 1573115"/>
              <a:gd name="connsiteX21" fmla="*/ 1870082 w 2268214"/>
              <a:gd name="connsiteY21" fmla="*/ 629023 h 1573115"/>
              <a:gd name="connsiteX22" fmla="*/ 1824466 w 2268214"/>
              <a:gd name="connsiteY22" fmla="*/ 606711 h 1573115"/>
              <a:gd name="connsiteX23" fmla="*/ 1759462 w 2268214"/>
              <a:gd name="connsiteY23" fmla="*/ 603427 h 1573115"/>
              <a:gd name="connsiteX24" fmla="*/ 1759462 w 2268214"/>
              <a:gd name="connsiteY24" fmla="*/ 450700 h 1573115"/>
              <a:gd name="connsiteX25" fmla="*/ 1902472 w 2268214"/>
              <a:gd name="connsiteY25" fmla="*/ 411697 h 1573115"/>
              <a:gd name="connsiteX26" fmla="*/ 1932808 w 2268214"/>
              <a:gd name="connsiteY26" fmla="*/ 316357 h 1573115"/>
              <a:gd name="connsiteX27" fmla="*/ 1950142 w 2268214"/>
              <a:gd name="connsiteY27" fmla="*/ 221016 h 1573115"/>
              <a:gd name="connsiteX28" fmla="*/ 1919807 w 2268214"/>
              <a:gd name="connsiteY28" fmla="*/ 156012 h 1573115"/>
              <a:gd name="connsiteX29" fmla="*/ 1872136 w 2268214"/>
              <a:gd name="connsiteY29" fmla="*/ 130010 h 1573115"/>
              <a:gd name="connsiteX30" fmla="*/ 1781130 w 2268214"/>
              <a:gd name="connsiteY30" fmla="*/ 173346 h 1573115"/>
              <a:gd name="connsiteX31" fmla="*/ 1677122 w 2268214"/>
              <a:gd name="connsiteY31" fmla="*/ 112675 h 1573115"/>
              <a:gd name="connsiteX32" fmla="*/ 1586116 w 2268214"/>
              <a:gd name="connsiteY32" fmla="*/ 47670 h 1573115"/>
              <a:gd name="connsiteX33" fmla="*/ 1586116 w 2268214"/>
              <a:gd name="connsiteY33" fmla="*/ 47670 h 1573115"/>
              <a:gd name="connsiteX34" fmla="*/ 1551446 w 2268214"/>
              <a:gd name="connsiteY34" fmla="*/ 0 h 1573115"/>
              <a:gd name="connsiteX35" fmla="*/ 143010 w 2268214"/>
              <a:gd name="connsiteY35" fmla="*/ 8668 h 1573115"/>
              <a:gd name="connsiteX36" fmla="*/ 147344 w 2268214"/>
              <a:gd name="connsiteY36" fmla="*/ 572042 h 1573115"/>
              <a:gd name="connsiteX37" fmla="*/ 0 w 2268214"/>
              <a:gd name="connsiteY37" fmla="*/ 576376 h 1573115"/>
              <a:gd name="connsiteX38" fmla="*/ 8667 w 2268214"/>
              <a:gd name="connsiteY38" fmla="*/ 1287094 h 1573115"/>
              <a:gd name="connsiteX39" fmla="*/ 39003 w 2268214"/>
              <a:gd name="connsiteY39" fmla="*/ 1291428 h 1573115"/>
              <a:gd name="connsiteX40" fmla="*/ 30322 w 2268214"/>
              <a:gd name="connsiteY40" fmla="*/ 1422966 h 1573115"/>
              <a:gd name="connsiteX0" fmla="*/ 30322 w 2268214"/>
              <a:gd name="connsiteY0" fmla="*/ 1422966 h 1573115"/>
              <a:gd name="connsiteX1" fmla="*/ 455033 w 2268214"/>
              <a:gd name="connsiteY1" fmla="*/ 1425771 h 1573115"/>
              <a:gd name="connsiteX2" fmla="*/ 455033 w 2268214"/>
              <a:gd name="connsiteY2" fmla="*/ 1477775 h 1573115"/>
              <a:gd name="connsiteX3" fmla="*/ 563374 w 2268214"/>
              <a:gd name="connsiteY3" fmla="*/ 1486442 h 1573115"/>
              <a:gd name="connsiteX4" fmla="*/ 554707 w 2268214"/>
              <a:gd name="connsiteY4" fmla="*/ 1573115 h 1573115"/>
              <a:gd name="connsiteX5" fmla="*/ 988072 w 2268214"/>
              <a:gd name="connsiteY5" fmla="*/ 1573115 h 1573115"/>
              <a:gd name="connsiteX6" fmla="*/ 996739 w 2268214"/>
              <a:gd name="connsiteY6" fmla="*/ 1382434 h 1573115"/>
              <a:gd name="connsiteX7" fmla="*/ 1404102 w 2268214"/>
              <a:gd name="connsiteY7" fmla="*/ 1386768 h 1573115"/>
              <a:gd name="connsiteX8" fmla="*/ 1408436 w 2268214"/>
              <a:gd name="connsiteY8" fmla="*/ 1560114 h 1573115"/>
              <a:gd name="connsiteX9" fmla="*/ 2257831 w 2268214"/>
              <a:gd name="connsiteY9" fmla="*/ 1555780 h 1573115"/>
              <a:gd name="connsiteX10" fmla="*/ 2262165 w 2268214"/>
              <a:gd name="connsiteY10" fmla="*/ 1083413 h 1573115"/>
              <a:gd name="connsiteX11" fmla="*/ 2268214 w 2268214"/>
              <a:gd name="connsiteY11" fmla="*/ 1026647 h 1573115"/>
              <a:gd name="connsiteX12" fmla="*/ 2217745 w 2268214"/>
              <a:gd name="connsiteY12" fmla="*/ 1012404 h 1573115"/>
              <a:gd name="connsiteX13" fmla="*/ 2213592 w 2268214"/>
              <a:gd name="connsiteY13" fmla="*/ 957545 h 1573115"/>
              <a:gd name="connsiteX14" fmla="*/ 2132020 w 2268214"/>
              <a:gd name="connsiteY14" fmla="*/ 981448 h 1573115"/>
              <a:gd name="connsiteX15" fmla="*/ 2067726 w 2268214"/>
              <a:gd name="connsiteY15" fmla="*/ 957635 h 1573115"/>
              <a:gd name="connsiteX16" fmla="*/ 2019243 w 2268214"/>
              <a:gd name="connsiteY16" fmla="*/ 860253 h 1573115"/>
              <a:gd name="connsiteX17" fmla="*/ 1941519 w 2268214"/>
              <a:gd name="connsiteY17" fmla="*/ 833811 h 1573115"/>
              <a:gd name="connsiteX18" fmla="*/ 2005577 w 2268214"/>
              <a:gd name="connsiteY18" fmla="*/ 758197 h 1573115"/>
              <a:gd name="connsiteX19" fmla="*/ 1941519 w 2268214"/>
              <a:gd name="connsiteY19" fmla="*/ 724273 h 1573115"/>
              <a:gd name="connsiteX20" fmla="*/ 1879946 w 2268214"/>
              <a:gd name="connsiteY20" fmla="*/ 708958 h 1573115"/>
              <a:gd name="connsiteX21" fmla="*/ 1870082 w 2268214"/>
              <a:gd name="connsiteY21" fmla="*/ 629023 h 1573115"/>
              <a:gd name="connsiteX22" fmla="*/ 1824466 w 2268214"/>
              <a:gd name="connsiteY22" fmla="*/ 606711 h 1573115"/>
              <a:gd name="connsiteX23" fmla="*/ 1759462 w 2268214"/>
              <a:gd name="connsiteY23" fmla="*/ 603427 h 1573115"/>
              <a:gd name="connsiteX24" fmla="*/ 1774832 w 2268214"/>
              <a:gd name="connsiteY24" fmla="*/ 538535 h 1573115"/>
              <a:gd name="connsiteX25" fmla="*/ 1759462 w 2268214"/>
              <a:gd name="connsiteY25" fmla="*/ 450700 h 1573115"/>
              <a:gd name="connsiteX26" fmla="*/ 1902472 w 2268214"/>
              <a:gd name="connsiteY26" fmla="*/ 411697 h 1573115"/>
              <a:gd name="connsiteX27" fmla="*/ 1932808 w 2268214"/>
              <a:gd name="connsiteY27" fmla="*/ 316357 h 1573115"/>
              <a:gd name="connsiteX28" fmla="*/ 1950142 w 2268214"/>
              <a:gd name="connsiteY28" fmla="*/ 221016 h 1573115"/>
              <a:gd name="connsiteX29" fmla="*/ 1919807 w 2268214"/>
              <a:gd name="connsiteY29" fmla="*/ 156012 h 1573115"/>
              <a:gd name="connsiteX30" fmla="*/ 1872136 w 2268214"/>
              <a:gd name="connsiteY30" fmla="*/ 130010 h 1573115"/>
              <a:gd name="connsiteX31" fmla="*/ 1781130 w 2268214"/>
              <a:gd name="connsiteY31" fmla="*/ 173346 h 1573115"/>
              <a:gd name="connsiteX32" fmla="*/ 1677122 w 2268214"/>
              <a:gd name="connsiteY32" fmla="*/ 112675 h 1573115"/>
              <a:gd name="connsiteX33" fmla="*/ 1586116 w 2268214"/>
              <a:gd name="connsiteY33" fmla="*/ 47670 h 1573115"/>
              <a:gd name="connsiteX34" fmla="*/ 1586116 w 2268214"/>
              <a:gd name="connsiteY34" fmla="*/ 47670 h 1573115"/>
              <a:gd name="connsiteX35" fmla="*/ 1551446 w 2268214"/>
              <a:gd name="connsiteY35" fmla="*/ 0 h 1573115"/>
              <a:gd name="connsiteX36" fmla="*/ 143010 w 2268214"/>
              <a:gd name="connsiteY36" fmla="*/ 8668 h 1573115"/>
              <a:gd name="connsiteX37" fmla="*/ 147344 w 2268214"/>
              <a:gd name="connsiteY37" fmla="*/ 572042 h 1573115"/>
              <a:gd name="connsiteX38" fmla="*/ 0 w 2268214"/>
              <a:gd name="connsiteY38" fmla="*/ 576376 h 1573115"/>
              <a:gd name="connsiteX39" fmla="*/ 8667 w 2268214"/>
              <a:gd name="connsiteY39" fmla="*/ 1287094 h 1573115"/>
              <a:gd name="connsiteX40" fmla="*/ 39003 w 2268214"/>
              <a:gd name="connsiteY40" fmla="*/ 1291428 h 1573115"/>
              <a:gd name="connsiteX41" fmla="*/ 30322 w 2268214"/>
              <a:gd name="connsiteY41" fmla="*/ 1422966 h 1573115"/>
              <a:gd name="connsiteX0" fmla="*/ 30322 w 2268214"/>
              <a:gd name="connsiteY0" fmla="*/ 1422966 h 1573115"/>
              <a:gd name="connsiteX1" fmla="*/ 455033 w 2268214"/>
              <a:gd name="connsiteY1" fmla="*/ 1425771 h 1573115"/>
              <a:gd name="connsiteX2" fmla="*/ 455033 w 2268214"/>
              <a:gd name="connsiteY2" fmla="*/ 1477775 h 1573115"/>
              <a:gd name="connsiteX3" fmla="*/ 563374 w 2268214"/>
              <a:gd name="connsiteY3" fmla="*/ 1486442 h 1573115"/>
              <a:gd name="connsiteX4" fmla="*/ 554707 w 2268214"/>
              <a:gd name="connsiteY4" fmla="*/ 1573115 h 1573115"/>
              <a:gd name="connsiteX5" fmla="*/ 988072 w 2268214"/>
              <a:gd name="connsiteY5" fmla="*/ 1573115 h 1573115"/>
              <a:gd name="connsiteX6" fmla="*/ 996739 w 2268214"/>
              <a:gd name="connsiteY6" fmla="*/ 1382434 h 1573115"/>
              <a:gd name="connsiteX7" fmla="*/ 1404102 w 2268214"/>
              <a:gd name="connsiteY7" fmla="*/ 1386768 h 1573115"/>
              <a:gd name="connsiteX8" fmla="*/ 1408436 w 2268214"/>
              <a:gd name="connsiteY8" fmla="*/ 1560114 h 1573115"/>
              <a:gd name="connsiteX9" fmla="*/ 2257831 w 2268214"/>
              <a:gd name="connsiteY9" fmla="*/ 1555780 h 1573115"/>
              <a:gd name="connsiteX10" fmla="*/ 2262165 w 2268214"/>
              <a:gd name="connsiteY10" fmla="*/ 1083413 h 1573115"/>
              <a:gd name="connsiteX11" fmla="*/ 2268214 w 2268214"/>
              <a:gd name="connsiteY11" fmla="*/ 1026647 h 1573115"/>
              <a:gd name="connsiteX12" fmla="*/ 2217745 w 2268214"/>
              <a:gd name="connsiteY12" fmla="*/ 1012404 h 1573115"/>
              <a:gd name="connsiteX13" fmla="*/ 2213592 w 2268214"/>
              <a:gd name="connsiteY13" fmla="*/ 957545 h 1573115"/>
              <a:gd name="connsiteX14" fmla="*/ 2132020 w 2268214"/>
              <a:gd name="connsiteY14" fmla="*/ 981448 h 1573115"/>
              <a:gd name="connsiteX15" fmla="*/ 2067726 w 2268214"/>
              <a:gd name="connsiteY15" fmla="*/ 957635 h 1573115"/>
              <a:gd name="connsiteX16" fmla="*/ 2019243 w 2268214"/>
              <a:gd name="connsiteY16" fmla="*/ 860253 h 1573115"/>
              <a:gd name="connsiteX17" fmla="*/ 1941519 w 2268214"/>
              <a:gd name="connsiteY17" fmla="*/ 833811 h 1573115"/>
              <a:gd name="connsiteX18" fmla="*/ 2005577 w 2268214"/>
              <a:gd name="connsiteY18" fmla="*/ 758197 h 1573115"/>
              <a:gd name="connsiteX19" fmla="*/ 1941519 w 2268214"/>
              <a:gd name="connsiteY19" fmla="*/ 724273 h 1573115"/>
              <a:gd name="connsiteX20" fmla="*/ 1879946 w 2268214"/>
              <a:gd name="connsiteY20" fmla="*/ 708958 h 1573115"/>
              <a:gd name="connsiteX21" fmla="*/ 1870082 w 2268214"/>
              <a:gd name="connsiteY21" fmla="*/ 629023 h 1573115"/>
              <a:gd name="connsiteX22" fmla="*/ 1824466 w 2268214"/>
              <a:gd name="connsiteY22" fmla="*/ 606711 h 1573115"/>
              <a:gd name="connsiteX23" fmla="*/ 1759462 w 2268214"/>
              <a:gd name="connsiteY23" fmla="*/ 603427 h 1573115"/>
              <a:gd name="connsiteX24" fmla="*/ 1774832 w 2268214"/>
              <a:gd name="connsiteY24" fmla="*/ 538535 h 1573115"/>
              <a:gd name="connsiteX25" fmla="*/ 1759462 w 2268214"/>
              <a:gd name="connsiteY25" fmla="*/ 450700 h 1573115"/>
              <a:gd name="connsiteX26" fmla="*/ 1902472 w 2268214"/>
              <a:gd name="connsiteY26" fmla="*/ 411697 h 1573115"/>
              <a:gd name="connsiteX27" fmla="*/ 1932808 w 2268214"/>
              <a:gd name="connsiteY27" fmla="*/ 316357 h 1573115"/>
              <a:gd name="connsiteX28" fmla="*/ 1950142 w 2268214"/>
              <a:gd name="connsiteY28" fmla="*/ 221016 h 1573115"/>
              <a:gd name="connsiteX29" fmla="*/ 1919807 w 2268214"/>
              <a:gd name="connsiteY29" fmla="*/ 156012 h 1573115"/>
              <a:gd name="connsiteX30" fmla="*/ 1872136 w 2268214"/>
              <a:gd name="connsiteY30" fmla="*/ 130010 h 1573115"/>
              <a:gd name="connsiteX31" fmla="*/ 1781130 w 2268214"/>
              <a:gd name="connsiteY31" fmla="*/ 173346 h 1573115"/>
              <a:gd name="connsiteX32" fmla="*/ 1677122 w 2268214"/>
              <a:gd name="connsiteY32" fmla="*/ 112675 h 1573115"/>
              <a:gd name="connsiteX33" fmla="*/ 1586116 w 2268214"/>
              <a:gd name="connsiteY33" fmla="*/ 47670 h 1573115"/>
              <a:gd name="connsiteX34" fmla="*/ 1586116 w 2268214"/>
              <a:gd name="connsiteY34" fmla="*/ 47670 h 1573115"/>
              <a:gd name="connsiteX35" fmla="*/ 1551446 w 2268214"/>
              <a:gd name="connsiteY35" fmla="*/ 0 h 1573115"/>
              <a:gd name="connsiteX36" fmla="*/ 143010 w 2268214"/>
              <a:gd name="connsiteY36" fmla="*/ 8668 h 1573115"/>
              <a:gd name="connsiteX37" fmla="*/ 147344 w 2268214"/>
              <a:gd name="connsiteY37" fmla="*/ 572042 h 1573115"/>
              <a:gd name="connsiteX38" fmla="*/ 0 w 2268214"/>
              <a:gd name="connsiteY38" fmla="*/ 576376 h 1573115"/>
              <a:gd name="connsiteX39" fmla="*/ 8667 w 2268214"/>
              <a:gd name="connsiteY39" fmla="*/ 1287094 h 1573115"/>
              <a:gd name="connsiteX40" fmla="*/ 39003 w 2268214"/>
              <a:gd name="connsiteY40" fmla="*/ 1291428 h 1573115"/>
              <a:gd name="connsiteX41" fmla="*/ 30322 w 2268214"/>
              <a:gd name="connsiteY41" fmla="*/ 1422966 h 1573115"/>
              <a:gd name="connsiteX0" fmla="*/ 30322 w 2268214"/>
              <a:gd name="connsiteY0" fmla="*/ 1422966 h 1573115"/>
              <a:gd name="connsiteX1" fmla="*/ 455033 w 2268214"/>
              <a:gd name="connsiteY1" fmla="*/ 1425771 h 1573115"/>
              <a:gd name="connsiteX2" fmla="*/ 455033 w 2268214"/>
              <a:gd name="connsiteY2" fmla="*/ 1477775 h 1573115"/>
              <a:gd name="connsiteX3" fmla="*/ 563374 w 2268214"/>
              <a:gd name="connsiteY3" fmla="*/ 1486442 h 1573115"/>
              <a:gd name="connsiteX4" fmla="*/ 554707 w 2268214"/>
              <a:gd name="connsiteY4" fmla="*/ 1573115 h 1573115"/>
              <a:gd name="connsiteX5" fmla="*/ 988072 w 2268214"/>
              <a:gd name="connsiteY5" fmla="*/ 1573115 h 1573115"/>
              <a:gd name="connsiteX6" fmla="*/ 996739 w 2268214"/>
              <a:gd name="connsiteY6" fmla="*/ 1382434 h 1573115"/>
              <a:gd name="connsiteX7" fmla="*/ 1404102 w 2268214"/>
              <a:gd name="connsiteY7" fmla="*/ 1386768 h 1573115"/>
              <a:gd name="connsiteX8" fmla="*/ 1408436 w 2268214"/>
              <a:gd name="connsiteY8" fmla="*/ 1560114 h 1573115"/>
              <a:gd name="connsiteX9" fmla="*/ 2257831 w 2268214"/>
              <a:gd name="connsiteY9" fmla="*/ 1555780 h 1573115"/>
              <a:gd name="connsiteX10" fmla="*/ 2262165 w 2268214"/>
              <a:gd name="connsiteY10" fmla="*/ 1083413 h 1573115"/>
              <a:gd name="connsiteX11" fmla="*/ 2268214 w 2268214"/>
              <a:gd name="connsiteY11" fmla="*/ 1026647 h 1573115"/>
              <a:gd name="connsiteX12" fmla="*/ 2217745 w 2268214"/>
              <a:gd name="connsiteY12" fmla="*/ 1012404 h 1573115"/>
              <a:gd name="connsiteX13" fmla="*/ 2213592 w 2268214"/>
              <a:gd name="connsiteY13" fmla="*/ 957545 h 1573115"/>
              <a:gd name="connsiteX14" fmla="*/ 2132020 w 2268214"/>
              <a:gd name="connsiteY14" fmla="*/ 981448 h 1573115"/>
              <a:gd name="connsiteX15" fmla="*/ 2067726 w 2268214"/>
              <a:gd name="connsiteY15" fmla="*/ 957635 h 1573115"/>
              <a:gd name="connsiteX16" fmla="*/ 2019243 w 2268214"/>
              <a:gd name="connsiteY16" fmla="*/ 860253 h 1573115"/>
              <a:gd name="connsiteX17" fmla="*/ 1941519 w 2268214"/>
              <a:gd name="connsiteY17" fmla="*/ 833811 h 1573115"/>
              <a:gd name="connsiteX18" fmla="*/ 2005577 w 2268214"/>
              <a:gd name="connsiteY18" fmla="*/ 758197 h 1573115"/>
              <a:gd name="connsiteX19" fmla="*/ 1941519 w 2268214"/>
              <a:gd name="connsiteY19" fmla="*/ 724273 h 1573115"/>
              <a:gd name="connsiteX20" fmla="*/ 1879946 w 2268214"/>
              <a:gd name="connsiteY20" fmla="*/ 708958 h 1573115"/>
              <a:gd name="connsiteX21" fmla="*/ 1870082 w 2268214"/>
              <a:gd name="connsiteY21" fmla="*/ 629023 h 1573115"/>
              <a:gd name="connsiteX22" fmla="*/ 1824466 w 2268214"/>
              <a:gd name="connsiteY22" fmla="*/ 606711 h 1573115"/>
              <a:gd name="connsiteX23" fmla="*/ 1759462 w 2268214"/>
              <a:gd name="connsiteY23" fmla="*/ 603427 h 1573115"/>
              <a:gd name="connsiteX24" fmla="*/ 1774832 w 2268214"/>
              <a:gd name="connsiteY24" fmla="*/ 538535 h 1573115"/>
              <a:gd name="connsiteX25" fmla="*/ 1759462 w 2268214"/>
              <a:gd name="connsiteY25" fmla="*/ 450700 h 1573115"/>
              <a:gd name="connsiteX26" fmla="*/ 1902472 w 2268214"/>
              <a:gd name="connsiteY26" fmla="*/ 411697 h 1573115"/>
              <a:gd name="connsiteX27" fmla="*/ 1932808 w 2268214"/>
              <a:gd name="connsiteY27" fmla="*/ 316357 h 1573115"/>
              <a:gd name="connsiteX28" fmla="*/ 1950142 w 2268214"/>
              <a:gd name="connsiteY28" fmla="*/ 221016 h 1573115"/>
              <a:gd name="connsiteX29" fmla="*/ 1919807 w 2268214"/>
              <a:gd name="connsiteY29" fmla="*/ 156012 h 1573115"/>
              <a:gd name="connsiteX30" fmla="*/ 1872136 w 2268214"/>
              <a:gd name="connsiteY30" fmla="*/ 130010 h 1573115"/>
              <a:gd name="connsiteX31" fmla="*/ 1781130 w 2268214"/>
              <a:gd name="connsiteY31" fmla="*/ 173346 h 1573115"/>
              <a:gd name="connsiteX32" fmla="*/ 1677122 w 2268214"/>
              <a:gd name="connsiteY32" fmla="*/ 112675 h 1573115"/>
              <a:gd name="connsiteX33" fmla="*/ 1586116 w 2268214"/>
              <a:gd name="connsiteY33" fmla="*/ 47670 h 1573115"/>
              <a:gd name="connsiteX34" fmla="*/ 1586116 w 2268214"/>
              <a:gd name="connsiteY34" fmla="*/ 47670 h 1573115"/>
              <a:gd name="connsiteX35" fmla="*/ 1551446 w 2268214"/>
              <a:gd name="connsiteY35" fmla="*/ 0 h 1573115"/>
              <a:gd name="connsiteX36" fmla="*/ 143010 w 2268214"/>
              <a:gd name="connsiteY36" fmla="*/ 8668 h 1573115"/>
              <a:gd name="connsiteX37" fmla="*/ 147344 w 2268214"/>
              <a:gd name="connsiteY37" fmla="*/ 572042 h 1573115"/>
              <a:gd name="connsiteX38" fmla="*/ 0 w 2268214"/>
              <a:gd name="connsiteY38" fmla="*/ 576376 h 1573115"/>
              <a:gd name="connsiteX39" fmla="*/ 8667 w 2268214"/>
              <a:gd name="connsiteY39" fmla="*/ 1287094 h 1573115"/>
              <a:gd name="connsiteX40" fmla="*/ 39003 w 2268214"/>
              <a:gd name="connsiteY40" fmla="*/ 1291428 h 1573115"/>
              <a:gd name="connsiteX41" fmla="*/ 30322 w 2268214"/>
              <a:gd name="connsiteY41" fmla="*/ 1422966 h 1573115"/>
              <a:gd name="connsiteX0" fmla="*/ 30322 w 2268214"/>
              <a:gd name="connsiteY0" fmla="*/ 1422966 h 1573115"/>
              <a:gd name="connsiteX1" fmla="*/ 455033 w 2268214"/>
              <a:gd name="connsiteY1" fmla="*/ 1425771 h 1573115"/>
              <a:gd name="connsiteX2" fmla="*/ 455033 w 2268214"/>
              <a:gd name="connsiteY2" fmla="*/ 1477775 h 1573115"/>
              <a:gd name="connsiteX3" fmla="*/ 563374 w 2268214"/>
              <a:gd name="connsiteY3" fmla="*/ 1486442 h 1573115"/>
              <a:gd name="connsiteX4" fmla="*/ 554707 w 2268214"/>
              <a:gd name="connsiteY4" fmla="*/ 1573115 h 1573115"/>
              <a:gd name="connsiteX5" fmla="*/ 988072 w 2268214"/>
              <a:gd name="connsiteY5" fmla="*/ 1573115 h 1573115"/>
              <a:gd name="connsiteX6" fmla="*/ 996739 w 2268214"/>
              <a:gd name="connsiteY6" fmla="*/ 1382434 h 1573115"/>
              <a:gd name="connsiteX7" fmla="*/ 1404102 w 2268214"/>
              <a:gd name="connsiteY7" fmla="*/ 1386768 h 1573115"/>
              <a:gd name="connsiteX8" fmla="*/ 1408436 w 2268214"/>
              <a:gd name="connsiteY8" fmla="*/ 1560114 h 1573115"/>
              <a:gd name="connsiteX9" fmla="*/ 2257831 w 2268214"/>
              <a:gd name="connsiteY9" fmla="*/ 1555780 h 1573115"/>
              <a:gd name="connsiteX10" fmla="*/ 2262165 w 2268214"/>
              <a:gd name="connsiteY10" fmla="*/ 1083413 h 1573115"/>
              <a:gd name="connsiteX11" fmla="*/ 2268214 w 2268214"/>
              <a:gd name="connsiteY11" fmla="*/ 1026647 h 1573115"/>
              <a:gd name="connsiteX12" fmla="*/ 2217745 w 2268214"/>
              <a:gd name="connsiteY12" fmla="*/ 1012404 h 1573115"/>
              <a:gd name="connsiteX13" fmla="*/ 2213592 w 2268214"/>
              <a:gd name="connsiteY13" fmla="*/ 957545 h 1573115"/>
              <a:gd name="connsiteX14" fmla="*/ 2132020 w 2268214"/>
              <a:gd name="connsiteY14" fmla="*/ 981448 h 1573115"/>
              <a:gd name="connsiteX15" fmla="*/ 2067726 w 2268214"/>
              <a:gd name="connsiteY15" fmla="*/ 957635 h 1573115"/>
              <a:gd name="connsiteX16" fmla="*/ 2019243 w 2268214"/>
              <a:gd name="connsiteY16" fmla="*/ 860253 h 1573115"/>
              <a:gd name="connsiteX17" fmla="*/ 1941519 w 2268214"/>
              <a:gd name="connsiteY17" fmla="*/ 833811 h 1573115"/>
              <a:gd name="connsiteX18" fmla="*/ 2005577 w 2268214"/>
              <a:gd name="connsiteY18" fmla="*/ 758197 h 1573115"/>
              <a:gd name="connsiteX19" fmla="*/ 1941519 w 2268214"/>
              <a:gd name="connsiteY19" fmla="*/ 724273 h 1573115"/>
              <a:gd name="connsiteX20" fmla="*/ 1879946 w 2268214"/>
              <a:gd name="connsiteY20" fmla="*/ 708958 h 1573115"/>
              <a:gd name="connsiteX21" fmla="*/ 1870082 w 2268214"/>
              <a:gd name="connsiteY21" fmla="*/ 629023 h 1573115"/>
              <a:gd name="connsiteX22" fmla="*/ 1824466 w 2268214"/>
              <a:gd name="connsiteY22" fmla="*/ 606711 h 1573115"/>
              <a:gd name="connsiteX23" fmla="*/ 1759462 w 2268214"/>
              <a:gd name="connsiteY23" fmla="*/ 603427 h 1573115"/>
              <a:gd name="connsiteX24" fmla="*/ 1774832 w 2268214"/>
              <a:gd name="connsiteY24" fmla="*/ 538535 h 1573115"/>
              <a:gd name="connsiteX25" fmla="*/ 1804706 w 2268214"/>
              <a:gd name="connsiteY25" fmla="*/ 524519 h 1573115"/>
              <a:gd name="connsiteX26" fmla="*/ 1902472 w 2268214"/>
              <a:gd name="connsiteY26" fmla="*/ 411697 h 1573115"/>
              <a:gd name="connsiteX27" fmla="*/ 1932808 w 2268214"/>
              <a:gd name="connsiteY27" fmla="*/ 316357 h 1573115"/>
              <a:gd name="connsiteX28" fmla="*/ 1950142 w 2268214"/>
              <a:gd name="connsiteY28" fmla="*/ 221016 h 1573115"/>
              <a:gd name="connsiteX29" fmla="*/ 1919807 w 2268214"/>
              <a:gd name="connsiteY29" fmla="*/ 156012 h 1573115"/>
              <a:gd name="connsiteX30" fmla="*/ 1872136 w 2268214"/>
              <a:gd name="connsiteY30" fmla="*/ 130010 h 1573115"/>
              <a:gd name="connsiteX31" fmla="*/ 1781130 w 2268214"/>
              <a:gd name="connsiteY31" fmla="*/ 173346 h 1573115"/>
              <a:gd name="connsiteX32" fmla="*/ 1677122 w 2268214"/>
              <a:gd name="connsiteY32" fmla="*/ 112675 h 1573115"/>
              <a:gd name="connsiteX33" fmla="*/ 1586116 w 2268214"/>
              <a:gd name="connsiteY33" fmla="*/ 47670 h 1573115"/>
              <a:gd name="connsiteX34" fmla="*/ 1586116 w 2268214"/>
              <a:gd name="connsiteY34" fmla="*/ 47670 h 1573115"/>
              <a:gd name="connsiteX35" fmla="*/ 1551446 w 2268214"/>
              <a:gd name="connsiteY35" fmla="*/ 0 h 1573115"/>
              <a:gd name="connsiteX36" fmla="*/ 143010 w 2268214"/>
              <a:gd name="connsiteY36" fmla="*/ 8668 h 1573115"/>
              <a:gd name="connsiteX37" fmla="*/ 147344 w 2268214"/>
              <a:gd name="connsiteY37" fmla="*/ 572042 h 1573115"/>
              <a:gd name="connsiteX38" fmla="*/ 0 w 2268214"/>
              <a:gd name="connsiteY38" fmla="*/ 576376 h 1573115"/>
              <a:gd name="connsiteX39" fmla="*/ 8667 w 2268214"/>
              <a:gd name="connsiteY39" fmla="*/ 1287094 h 1573115"/>
              <a:gd name="connsiteX40" fmla="*/ 39003 w 2268214"/>
              <a:gd name="connsiteY40" fmla="*/ 1291428 h 1573115"/>
              <a:gd name="connsiteX41" fmla="*/ 30322 w 2268214"/>
              <a:gd name="connsiteY41" fmla="*/ 1422966 h 1573115"/>
              <a:gd name="connsiteX0" fmla="*/ 30322 w 2268214"/>
              <a:gd name="connsiteY0" fmla="*/ 1422966 h 1573115"/>
              <a:gd name="connsiteX1" fmla="*/ 455033 w 2268214"/>
              <a:gd name="connsiteY1" fmla="*/ 1425771 h 1573115"/>
              <a:gd name="connsiteX2" fmla="*/ 455033 w 2268214"/>
              <a:gd name="connsiteY2" fmla="*/ 1477775 h 1573115"/>
              <a:gd name="connsiteX3" fmla="*/ 563374 w 2268214"/>
              <a:gd name="connsiteY3" fmla="*/ 1486442 h 1573115"/>
              <a:gd name="connsiteX4" fmla="*/ 554707 w 2268214"/>
              <a:gd name="connsiteY4" fmla="*/ 1573115 h 1573115"/>
              <a:gd name="connsiteX5" fmla="*/ 988072 w 2268214"/>
              <a:gd name="connsiteY5" fmla="*/ 1573115 h 1573115"/>
              <a:gd name="connsiteX6" fmla="*/ 996739 w 2268214"/>
              <a:gd name="connsiteY6" fmla="*/ 1382434 h 1573115"/>
              <a:gd name="connsiteX7" fmla="*/ 1404102 w 2268214"/>
              <a:gd name="connsiteY7" fmla="*/ 1386768 h 1573115"/>
              <a:gd name="connsiteX8" fmla="*/ 1408436 w 2268214"/>
              <a:gd name="connsiteY8" fmla="*/ 1560114 h 1573115"/>
              <a:gd name="connsiteX9" fmla="*/ 2257831 w 2268214"/>
              <a:gd name="connsiteY9" fmla="*/ 1555780 h 1573115"/>
              <a:gd name="connsiteX10" fmla="*/ 2262165 w 2268214"/>
              <a:gd name="connsiteY10" fmla="*/ 1083413 h 1573115"/>
              <a:gd name="connsiteX11" fmla="*/ 2268214 w 2268214"/>
              <a:gd name="connsiteY11" fmla="*/ 1026647 h 1573115"/>
              <a:gd name="connsiteX12" fmla="*/ 2217745 w 2268214"/>
              <a:gd name="connsiteY12" fmla="*/ 1012404 h 1573115"/>
              <a:gd name="connsiteX13" fmla="*/ 2213592 w 2268214"/>
              <a:gd name="connsiteY13" fmla="*/ 957545 h 1573115"/>
              <a:gd name="connsiteX14" fmla="*/ 2132020 w 2268214"/>
              <a:gd name="connsiteY14" fmla="*/ 981448 h 1573115"/>
              <a:gd name="connsiteX15" fmla="*/ 2067726 w 2268214"/>
              <a:gd name="connsiteY15" fmla="*/ 957635 h 1573115"/>
              <a:gd name="connsiteX16" fmla="*/ 2019243 w 2268214"/>
              <a:gd name="connsiteY16" fmla="*/ 860253 h 1573115"/>
              <a:gd name="connsiteX17" fmla="*/ 1941519 w 2268214"/>
              <a:gd name="connsiteY17" fmla="*/ 833811 h 1573115"/>
              <a:gd name="connsiteX18" fmla="*/ 2005577 w 2268214"/>
              <a:gd name="connsiteY18" fmla="*/ 758197 h 1573115"/>
              <a:gd name="connsiteX19" fmla="*/ 1941519 w 2268214"/>
              <a:gd name="connsiteY19" fmla="*/ 724273 h 1573115"/>
              <a:gd name="connsiteX20" fmla="*/ 1879946 w 2268214"/>
              <a:gd name="connsiteY20" fmla="*/ 708958 h 1573115"/>
              <a:gd name="connsiteX21" fmla="*/ 1870082 w 2268214"/>
              <a:gd name="connsiteY21" fmla="*/ 629023 h 1573115"/>
              <a:gd name="connsiteX22" fmla="*/ 1824466 w 2268214"/>
              <a:gd name="connsiteY22" fmla="*/ 606711 h 1573115"/>
              <a:gd name="connsiteX23" fmla="*/ 1759462 w 2268214"/>
              <a:gd name="connsiteY23" fmla="*/ 603427 h 1573115"/>
              <a:gd name="connsiteX24" fmla="*/ 1774832 w 2268214"/>
              <a:gd name="connsiteY24" fmla="*/ 538535 h 1573115"/>
              <a:gd name="connsiteX25" fmla="*/ 1804706 w 2268214"/>
              <a:gd name="connsiteY25" fmla="*/ 524519 h 1573115"/>
              <a:gd name="connsiteX26" fmla="*/ 1774832 w 2268214"/>
              <a:gd name="connsiteY26" fmla="*/ 459954 h 1573115"/>
              <a:gd name="connsiteX27" fmla="*/ 1902472 w 2268214"/>
              <a:gd name="connsiteY27" fmla="*/ 411697 h 1573115"/>
              <a:gd name="connsiteX28" fmla="*/ 1932808 w 2268214"/>
              <a:gd name="connsiteY28" fmla="*/ 316357 h 1573115"/>
              <a:gd name="connsiteX29" fmla="*/ 1950142 w 2268214"/>
              <a:gd name="connsiteY29" fmla="*/ 221016 h 1573115"/>
              <a:gd name="connsiteX30" fmla="*/ 1919807 w 2268214"/>
              <a:gd name="connsiteY30" fmla="*/ 156012 h 1573115"/>
              <a:gd name="connsiteX31" fmla="*/ 1872136 w 2268214"/>
              <a:gd name="connsiteY31" fmla="*/ 130010 h 1573115"/>
              <a:gd name="connsiteX32" fmla="*/ 1781130 w 2268214"/>
              <a:gd name="connsiteY32" fmla="*/ 173346 h 1573115"/>
              <a:gd name="connsiteX33" fmla="*/ 1677122 w 2268214"/>
              <a:gd name="connsiteY33" fmla="*/ 112675 h 1573115"/>
              <a:gd name="connsiteX34" fmla="*/ 1586116 w 2268214"/>
              <a:gd name="connsiteY34" fmla="*/ 47670 h 1573115"/>
              <a:gd name="connsiteX35" fmla="*/ 1586116 w 2268214"/>
              <a:gd name="connsiteY35" fmla="*/ 47670 h 1573115"/>
              <a:gd name="connsiteX36" fmla="*/ 1551446 w 2268214"/>
              <a:gd name="connsiteY36" fmla="*/ 0 h 1573115"/>
              <a:gd name="connsiteX37" fmla="*/ 143010 w 2268214"/>
              <a:gd name="connsiteY37" fmla="*/ 8668 h 1573115"/>
              <a:gd name="connsiteX38" fmla="*/ 147344 w 2268214"/>
              <a:gd name="connsiteY38" fmla="*/ 572042 h 1573115"/>
              <a:gd name="connsiteX39" fmla="*/ 0 w 2268214"/>
              <a:gd name="connsiteY39" fmla="*/ 576376 h 1573115"/>
              <a:gd name="connsiteX40" fmla="*/ 8667 w 2268214"/>
              <a:gd name="connsiteY40" fmla="*/ 1287094 h 1573115"/>
              <a:gd name="connsiteX41" fmla="*/ 39003 w 2268214"/>
              <a:gd name="connsiteY41" fmla="*/ 1291428 h 1573115"/>
              <a:gd name="connsiteX42" fmla="*/ 30322 w 2268214"/>
              <a:gd name="connsiteY42" fmla="*/ 1422966 h 1573115"/>
              <a:gd name="connsiteX0" fmla="*/ 30322 w 2268214"/>
              <a:gd name="connsiteY0" fmla="*/ 1422966 h 1573115"/>
              <a:gd name="connsiteX1" fmla="*/ 455033 w 2268214"/>
              <a:gd name="connsiteY1" fmla="*/ 1425771 h 1573115"/>
              <a:gd name="connsiteX2" fmla="*/ 455033 w 2268214"/>
              <a:gd name="connsiteY2" fmla="*/ 1477775 h 1573115"/>
              <a:gd name="connsiteX3" fmla="*/ 563374 w 2268214"/>
              <a:gd name="connsiteY3" fmla="*/ 1486442 h 1573115"/>
              <a:gd name="connsiteX4" fmla="*/ 554707 w 2268214"/>
              <a:gd name="connsiteY4" fmla="*/ 1573115 h 1573115"/>
              <a:gd name="connsiteX5" fmla="*/ 988072 w 2268214"/>
              <a:gd name="connsiteY5" fmla="*/ 1573115 h 1573115"/>
              <a:gd name="connsiteX6" fmla="*/ 996739 w 2268214"/>
              <a:gd name="connsiteY6" fmla="*/ 1382434 h 1573115"/>
              <a:gd name="connsiteX7" fmla="*/ 1404102 w 2268214"/>
              <a:gd name="connsiteY7" fmla="*/ 1386768 h 1573115"/>
              <a:gd name="connsiteX8" fmla="*/ 1408436 w 2268214"/>
              <a:gd name="connsiteY8" fmla="*/ 1560114 h 1573115"/>
              <a:gd name="connsiteX9" fmla="*/ 2257831 w 2268214"/>
              <a:gd name="connsiteY9" fmla="*/ 1555780 h 1573115"/>
              <a:gd name="connsiteX10" fmla="*/ 2262165 w 2268214"/>
              <a:gd name="connsiteY10" fmla="*/ 1083413 h 1573115"/>
              <a:gd name="connsiteX11" fmla="*/ 2268214 w 2268214"/>
              <a:gd name="connsiteY11" fmla="*/ 1026647 h 1573115"/>
              <a:gd name="connsiteX12" fmla="*/ 2217745 w 2268214"/>
              <a:gd name="connsiteY12" fmla="*/ 1012404 h 1573115"/>
              <a:gd name="connsiteX13" fmla="*/ 2213592 w 2268214"/>
              <a:gd name="connsiteY13" fmla="*/ 957545 h 1573115"/>
              <a:gd name="connsiteX14" fmla="*/ 2132020 w 2268214"/>
              <a:gd name="connsiteY14" fmla="*/ 981448 h 1573115"/>
              <a:gd name="connsiteX15" fmla="*/ 2067726 w 2268214"/>
              <a:gd name="connsiteY15" fmla="*/ 957635 h 1573115"/>
              <a:gd name="connsiteX16" fmla="*/ 2019243 w 2268214"/>
              <a:gd name="connsiteY16" fmla="*/ 860253 h 1573115"/>
              <a:gd name="connsiteX17" fmla="*/ 1941519 w 2268214"/>
              <a:gd name="connsiteY17" fmla="*/ 833811 h 1573115"/>
              <a:gd name="connsiteX18" fmla="*/ 2005577 w 2268214"/>
              <a:gd name="connsiteY18" fmla="*/ 758197 h 1573115"/>
              <a:gd name="connsiteX19" fmla="*/ 1941519 w 2268214"/>
              <a:gd name="connsiteY19" fmla="*/ 724273 h 1573115"/>
              <a:gd name="connsiteX20" fmla="*/ 1879946 w 2268214"/>
              <a:gd name="connsiteY20" fmla="*/ 708958 h 1573115"/>
              <a:gd name="connsiteX21" fmla="*/ 1870082 w 2268214"/>
              <a:gd name="connsiteY21" fmla="*/ 629023 h 1573115"/>
              <a:gd name="connsiteX22" fmla="*/ 1824466 w 2268214"/>
              <a:gd name="connsiteY22" fmla="*/ 606711 h 1573115"/>
              <a:gd name="connsiteX23" fmla="*/ 1759462 w 2268214"/>
              <a:gd name="connsiteY23" fmla="*/ 603427 h 1573115"/>
              <a:gd name="connsiteX24" fmla="*/ 1774832 w 2268214"/>
              <a:gd name="connsiteY24" fmla="*/ 538535 h 1573115"/>
              <a:gd name="connsiteX25" fmla="*/ 1804706 w 2268214"/>
              <a:gd name="connsiteY25" fmla="*/ 524519 h 1573115"/>
              <a:gd name="connsiteX26" fmla="*/ 1774832 w 2268214"/>
              <a:gd name="connsiteY26" fmla="*/ 459954 h 1573115"/>
              <a:gd name="connsiteX27" fmla="*/ 1772450 w 2268214"/>
              <a:gd name="connsiteY27" fmla="*/ 409948 h 1573115"/>
              <a:gd name="connsiteX28" fmla="*/ 1902472 w 2268214"/>
              <a:gd name="connsiteY28" fmla="*/ 411697 h 1573115"/>
              <a:gd name="connsiteX29" fmla="*/ 1932808 w 2268214"/>
              <a:gd name="connsiteY29" fmla="*/ 316357 h 1573115"/>
              <a:gd name="connsiteX30" fmla="*/ 1950142 w 2268214"/>
              <a:gd name="connsiteY30" fmla="*/ 221016 h 1573115"/>
              <a:gd name="connsiteX31" fmla="*/ 1919807 w 2268214"/>
              <a:gd name="connsiteY31" fmla="*/ 156012 h 1573115"/>
              <a:gd name="connsiteX32" fmla="*/ 1872136 w 2268214"/>
              <a:gd name="connsiteY32" fmla="*/ 130010 h 1573115"/>
              <a:gd name="connsiteX33" fmla="*/ 1781130 w 2268214"/>
              <a:gd name="connsiteY33" fmla="*/ 173346 h 1573115"/>
              <a:gd name="connsiteX34" fmla="*/ 1677122 w 2268214"/>
              <a:gd name="connsiteY34" fmla="*/ 112675 h 1573115"/>
              <a:gd name="connsiteX35" fmla="*/ 1586116 w 2268214"/>
              <a:gd name="connsiteY35" fmla="*/ 47670 h 1573115"/>
              <a:gd name="connsiteX36" fmla="*/ 1586116 w 2268214"/>
              <a:gd name="connsiteY36" fmla="*/ 47670 h 1573115"/>
              <a:gd name="connsiteX37" fmla="*/ 1551446 w 2268214"/>
              <a:gd name="connsiteY37" fmla="*/ 0 h 1573115"/>
              <a:gd name="connsiteX38" fmla="*/ 143010 w 2268214"/>
              <a:gd name="connsiteY38" fmla="*/ 8668 h 1573115"/>
              <a:gd name="connsiteX39" fmla="*/ 147344 w 2268214"/>
              <a:gd name="connsiteY39" fmla="*/ 572042 h 1573115"/>
              <a:gd name="connsiteX40" fmla="*/ 0 w 2268214"/>
              <a:gd name="connsiteY40" fmla="*/ 576376 h 1573115"/>
              <a:gd name="connsiteX41" fmla="*/ 8667 w 2268214"/>
              <a:gd name="connsiteY41" fmla="*/ 1287094 h 1573115"/>
              <a:gd name="connsiteX42" fmla="*/ 39003 w 2268214"/>
              <a:gd name="connsiteY42" fmla="*/ 1291428 h 1573115"/>
              <a:gd name="connsiteX43" fmla="*/ 30322 w 2268214"/>
              <a:gd name="connsiteY43" fmla="*/ 1422966 h 1573115"/>
              <a:gd name="connsiteX0" fmla="*/ 30322 w 2268214"/>
              <a:gd name="connsiteY0" fmla="*/ 1422966 h 1573115"/>
              <a:gd name="connsiteX1" fmla="*/ 455033 w 2268214"/>
              <a:gd name="connsiteY1" fmla="*/ 1425771 h 1573115"/>
              <a:gd name="connsiteX2" fmla="*/ 455033 w 2268214"/>
              <a:gd name="connsiteY2" fmla="*/ 1477775 h 1573115"/>
              <a:gd name="connsiteX3" fmla="*/ 563374 w 2268214"/>
              <a:gd name="connsiteY3" fmla="*/ 1486442 h 1573115"/>
              <a:gd name="connsiteX4" fmla="*/ 554707 w 2268214"/>
              <a:gd name="connsiteY4" fmla="*/ 1573115 h 1573115"/>
              <a:gd name="connsiteX5" fmla="*/ 988072 w 2268214"/>
              <a:gd name="connsiteY5" fmla="*/ 1573115 h 1573115"/>
              <a:gd name="connsiteX6" fmla="*/ 996739 w 2268214"/>
              <a:gd name="connsiteY6" fmla="*/ 1382434 h 1573115"/>
              <a:gd name="connsiteX7" fmla="*/ 1404102 w 2268214"/>
              <a:gd name="connsiteY7" fmla="*/ 1386768 h 1573115"/>
              <a:gd name="connsiteX8" fmla="*/ 1408436 w 2268214"/>
              <a:gd name="connsiteY8" fmla="*/ 1560114 h 1573115"/>
              <a:gd name="connsiteX9" fmla="*/ 2257831 w 2268214"/>
              <a:gd name="connsiteY9" fmla="*/ 1555780 h 1573115"/>
              <a:gd name="connsiteX10" fmla="*/ 2262165 w 2268214"/>
              <a:gd name="connsiteY10" fmla="*/ 1083413 h 1573115"/>
              <a:gd name="connsiteX11" fmla="*/ 2268214 w 2268214"/>
              <a:gd name="connsiteY11" fmla="*/ 1026647 h 1573115"/>
              <a:gd name="connsiteX12" fmla="*/ 2217745 w 2268214"/>
              <a:gd name="connsiteY12" fmla="*/ 1012404 h 1573115"/>
              <a:gd name="connsiteX13" fmla="*/ 2213592 w 2268214"/>
              <a:gd name="connsiteY13" fmla="*/ 957545 h 1573115"/>
              <a:gd name="connsiteX14" fmla="*/ 2132020 w 2268214"/>
              <a:gd name="connsiteY14" fmla="*/ 981448 h 1573115"/>
              <a:gd name="connsiteX15" fmla="*/ 2067726 w 2268214"/>
              <a:gd name="connsiteY15" fmla="*/ 957635 h 1573115"/>
              <a:gd name="connsiteX16" fmla="*/ 2019243 w 2268214"/>
              <a:gd name="connsiteY16" fmla="*/ 860253 h 1573115"/>
              <a:gd name="connsiteX17" fmla="*/ 1941519 w 2268214"/>
              <a:gd name="connsiteY17" fmla="*/ 833811 h 1573115"/>
              <a:gd name="connsiteX18" fmla="*/ 2005577 w 2268214"/>
              <a:gd name="connsiteY18" fmla="*/ 758197 h 1573115"/>
              <a:gd name="connsiteX19" fmla="*/ 1941519 w 2268214"/>
              <a:gd name="connsiteY19" fmla="*/ 724273 h 1573115"/>
              <a:gd name="connsiteX20" fmla="*/ 1879946 w 2268214"/>
              <a:gd name="connsiteY20" fmla="*/ 708958 h 1573115"/>
              <a:gd name="connsiteX21" fmla="*/ 1870082 w 2268214"/>
              <a:gd name="connsiteY21" fmla="*/ 629023 h 1573115"/>
              <a:gd name="connsiteX22" fmla="*/ 1824466 w 2268214"/>
              <a:gd name="connsiteY22" fmla="*/ 606711 h 1573115"/>
              <a:gd name="connsiteX23" fmla="*/ 1759462 w 2268214"/>
              <a:gd name="connsiteY23" fmla="*/ 603427 h 1573115"/>
              <a:gd name="connsiteX24" fmla="*/ 1774832 w 2268214"/>
              <a:gd name="connsiteY24" fmla="*/ 538535 h 1573115"/>
              <a:gd name="connsiteX25" fmla="*/ 1804706 w 2268214"/>
              <a:gd name="connsiteY25" fmla="*/ 524519 h 1573115"/>
              <a:gd name="connsiteX26" fmla="*/ 1767688 w 2268214"/>
              <a:gd name="connsiteY26" fmla="*/ 459954 h 1573115"/>
              <a:gd name="connsiteX27" fmla="*/ 1772450 w 2268214"/>
              <a:gd name="connsiteY27" fmla="*/ 409948 h 1573115"/>
              <a:gd name="connsiteX28" fmla="*/ 1902472 w 2268214"/>
              <a:gd name="connsiteY28" fmla="*/ 411697 h 1573115"/>
              <a:gd name="connsiteX29" fmla="*/ 1932808 w 2268214"/>
              <a:gd name="connsiteY29" fmla="*/ 316357 h 1573115"/>
              <a:gd name="connsiteX30" fmla="*/ 1950142 w 2268214"/>
              <a:gd name="connsiteY30" fmla="*/ 221016 h 1573115"/>
              <a:gd name="connsiteX31" fmla="*/ 1919807 w 2268214"/>
              <a:gd name="connsiteY31" fmla="*/ 156012 h 1573115"/>
              <a:gd name="connsiteX32" fmla="*/ 1872136 w 2268214"/>
              <a:gd name="connsiteY32" fmla="*/ 130010 h 1573115"/>
              <a:gd name="connsiteX33" fmla="*/ 1781130 w 2268214"/>
              <a:gd name="connsiteY33" fmla="*/ 173346 h 1573115"/>
              <a:gd name="connsiteX34" fmla="*/ 1677122 w 2268214"/>
              <a:gd name="connsiteY34" fmla="*/ 112675 h 1573115"/>
              <a:gd name="connsiteX35" fmla="*/ 1586116 w 2268214"/>
              <a:gd name="connsiteY35" fmla="*/ 47670 h 1573115"/>
              <a:gd name="connsiteX36" fmla="*/ 1586116 w 2268214"/>
              <a:gd name="connsiteY36" fmla="*/ 47670 h 1573115"/>
              <a:gd name="connsiteX37" fmla="*/ 1551446 w 2268214"/>
              <a:gd name="connsiteY37" fmla="*/ 0 h 1573115"/>
              <a:gd name="connsiteX38" fmla="*/ 143010 w 2268214"/>
              <a:gd name="connsiteY38" fmla="*/ 8668 h 1573115"/>
              <a:gd name="connsiteX39" fmla="*/ 147344 w 2268214"/>
              <a:gd name="connsiteY39" fmla="*/ 572042 h 1573115"/>
              <a:gd name="connsiteX40" fmla="*/ 0 w 2268214"/>
              <a:gd name="connsiteY40" fmla="*/ 576376 h 1573115"/>
              <a:gd name="connsiteX41" fmla="*/ 8667 w 2268214"/>
              <a:gd name="connsiteY41" fmla="*/ 1287094 h 1573115"/>
              <a:gd name="connsiteX42" fmla="*/ 39003 w 2268214"/>
              <a:gd name="connsiteY42" fmla="*/ 1291428 h 1573115"/>
              <a:gd name="connsiteX43" fmla="*/ 30322 w 2268214"/>
              <a:gd name="connsiteY43" fmla="*/ 1422966 h 1573115"/>
              <a:gd name="connsiteX0" fmla="*/ 30322 w 2268214"/>
              <a:gd name="connsiteY0" fmla="*/ 1422966 h 1573115"/>
              <a:gd name="connsiteX1" fmla="*/ 455033 w 2268214"/>
              <a:gd name="connsiteY1" fmla="*/ 1425771 h 1573115"/>
              <a:gd name="connsiteX2" fmla="*/ 455033 w 2268214"/>
              <a:gd name="connsiteY2" fmla="*/ 1477775 h 1573115"/>
              <a:gd name="connsiteX3" fmla="*/ 563374 w 2268214"/>
              <a:gd name="connsiteY3" fmla="*/ 1486442 h 1573115"/>
              <a:gd name="connsiteX4" fmla="*/ 554707 w 2268214"/>
              <a:gd name="connsiteY4" fmla="*/ 1573115 h 1573115"/>
              <a:gd name="connsiteX5" fmla="*/ 988072 w 2268214"/>
              <a:gd name="connsiteY5" fmla="*/ 1573115 h 1573115"/>
              <a:gd name="connsiteX6" fmla="*/ 996739 w 2268214"/>
              <a:gd name="connsiteY6" fmla="*/ 1382434 h 1573115"/>
              <a:gd name="connsiteX7" fmla="*/ 1404102 w 2268214"/>
              <a:gd name="connsiteY7" fmla="*/ 1386768 h 1573115"/>
              <a:gd name="connsiteX8" fmla="*/ 1408436 w 2268214"/>
              <a:gd name="connsiteY8" fmla="*/ 1560114 h 1573115"/>
              <a:gd name="connsiteX9" fmla="*/ 2257831 w 2268214"/>
              <a:gd name="connsiteY9" fmla="*/ 1555780 h 1573115"/>
              <a:gd name="connsiteX10" fmla="*/ 2262165 w 2268214"/>
              <a:gd name="connsiteY10" fmla="*/ 1083413 h 1573115"/>
              <a:gd name="connsiteX11" fmla="*/ 2268214 w 2268214"/>
              <a:gd name="connsiteY11" fmla="*/ 1026647 h 1573115"/>
              <a:gd name="connsiteX12" fmla="*/ 2217745 w 2268214"/>
              <a:gd name="connsiteY12" fmla="*/ 1012404 h 1573115"/>
              <a:gd name="connsiteX13" fmla="*/ 2213592 w 2268214"/>
              <a:gd name="connsiteY13" fmla="*/ 957545 h 1573115"/>
              <a:gd name="connsiteX14" fmla="*/ 2132020 w 2268214"/>
              <a:gd name="connsiteY14" fmla="*/ 981448 h 1573115"/>
              <a:gd name="connsiteX15" fmla="*/ 2067726 w 2268214"/>
              <a:gd name="connsiteY15" fmla="*/ 957635 h 1573115"/>
              <a:gd name="connsiteX16" fmla="*/ 2019243 w 2268214"/>
              <a:gd name="connsiteY16" fmla="*/ 860253 h 1573115"/>
              <a:gd name="connsiteX17" fmla="*/ 1941519 w 2268214"/>
              <a:gd name="connsiteY17" fmla="*/ 833811 h 1573115"/>
              <a:gd name="connsiteX18" fmla="*/ 2005577 w 2268214"/>
              <a:gd name="connsiteY18" fmla="*/ 758197 h 1573115"/>
              <a:gd name="connsiteX19" fmla="*/ 1941519 w 2268214"/>
              <a:gd name="connsiteY19" fmla="*/ 724273 h 1573115"/>
              <a:gd name="connsiteX20" fmla="*/ 1879946 w 2268214"/>
              <a:gd name="connsiteY20" fmla="*/ 708958 h 1573115"/>
              <a:gd name="connsiteX21" fmla="*/ 1870082 w 2268214"/>
              <a:gd name="connsiteY21" fmla="*/ 629023 h 1573115"/>
              <a:gd name="connsiteX22" fmla="*/ 1824466 w 2268214"/>
              <a:gd name="connsiteY22" fmla="*/ 606711 h 1573115"/>
              <a:gd name="connsiteX23" fmla="*/ 1759462 w 2268214"/>
              <a:gd name="connsiteY23" fmla="*/ 603427 h 1573115"/>
              <a:gd name="connsiteX24" fmla="*/ 1774832 w 2268214"/>
              <a:gd name="connsiteY24" fmla="*/ 538535 h 1573115"/>
              <a:gd name="connsiteX25" fmla="*/ 1804706 w 2268214"/>
              <a:gd name="connsiteY25" fmla="*/ 524519 h 1573115"/>
              <a:gd name="connsiteX26" fmla="*/ 1767688 w 2268214"/>
              <a:gd name="connsiteY26" fmla="*/ 459954 h 1573115"/>
              <a:gd name="connsiteX27" fmla="*/ 1772450 w 2268214"/>
              <a:gd name="connsiteY27" fmla="*/ 409948 h 1573115"/>
              <a:gd name="connsiteX28" fmla="*/ 1902472 w 2268214"/>
              <a:gd name="connsiteY28" fmla="*/ 411697 h 1573115"/>
              <a:gd name="connsiteX29" fmla="*/ 1932808 w 2268214"/>
              <a:gd name="connsiteY29" fmla="*/ 316357 h 1573115"/>
              <a:gd name="connsiteX30" fmla="*/ 1950142 w 2268214"/>
              <a:gd name="connsiteY30" fmla="*/ 221016 h 1573115"/>
              <a:gd name="connsiteX31" fmla="*/ 1919807 w 2268214"/>
              <a:gd name="connsiteY31" fmla="*/ 156012 h 1573115"/>
              <a:gd name="connsiteX32" fmla="*/ 1872136 w 2268214"/>
              <a:gd name="connsiteY32" fmla="*/ 130010 h 1573115"/>
              <a:gd name="connsiteX33" fmla="*/ 1781130 w 2268214"/>
              <a:gd name="connsiteY33" fmla="*/ 173346 h 1573115"/>
              <a:gd name="connsiteX34" fmla="*/ 1677122 w 2268214"/>
              <a:gd name="connsiteY34" fmla="*/ 112675 h 1573115"/>
              <a:gd name="connsiteX35" fmla="*/ 1586116 w 2268214"/>
              <a:gd name="connsiteY35" fmla="*/ 47670 h 1573115"/>
              <a:gd name="connsiteX36" fmla="*/ 1586116 w 2268214"/>
              <a:gd name="connsiteY36" fmla="*/ 47670 h 1573115"/>
              <a:gd name="connsiteX37" fmla="*/ 1551446 w 2268214"/>
              <a:gd name="connsiteY37" fmla="*/ 0 h 1573115"/>
              <a:gd name="connsiteX38" fmla="*/ 143010 w 2268214"/>
              <a:gd name="connsiteY38" fmla="*/ 8668 h 1573115"/>
              <a:gd name="connsiteX39" fmla="*/ 147344 w 2268214"/>
              <a:gd name="connsiteY39" fmla="*/ 572042 h 1573115"/>
              <a:gd name="connsiteX40" fmla="*/ 0 w 2268214"/>
              <a:gd name="connsiteY40" fmla="*/ 576376 h 1573115"/>
              <a:gd name="connsiteX41" fmla="*/ 8667 w 2268214"/>
              <a:gd name="connsiteY41" fmla="*/ 1287094 h 1573115"/>
              <a:gd name="connsiteX42" fmla="*/ 39003 w 2268214"/>
              <a:gd name="connsiteY42" fmla="*/ 1291428 h 1573115"/>
              <a:gd name="connsiteX43" fmla="*/ 30322 w 2268214"/>
              <a:gd name="connsiteY43" fmla="*/ 1422966 h 1573115"/>
              <a:gd name="connsiteX0" fmla="*/ 30322 w 2268214"/>
              <a:gd name="connsiteY0" fmla="*/ 1422966 h 1573115"/>
              <a:gd name="connsiteX1" fmla="*/ 455033 w 2268214"/>
              <a:gd name="connsiteY1" fmla="*/ 1425771 h 1573115"/>
              <a:gd name="connsiteX2" fmla="*/ 455033 w 2268214"/>
              <a:gd name="connsiteY2" fmla="*/ 1477775 h 1573115"/>
              <a:gd name="connsiteX3" fmla="*/ 563374 w 2268214"/>
              <a:gd name="connsiteY3" fmla="*/ 1486442 h 1573115"/>
              <a:gd name="connsiteX4" fmla="*/ 554707 w 2268214"/>
              <a:gd name="connsiteY4" fmla="*/ 1573115 h 1573115"/>
              <a:gd name="connsiteX5" fmla="*/ 988072 w 2268214"/>
              <a:gd name="connsiteY5" fmla="*/ 1573115 h 1573115"/>
              <a:gd name="connsiteX6" fmla="*/ 996739 w 2268214"/>
              <a:gd name="connsiteY6" fmla="*/ 1382434 h 1573115"/>
              <a:gd name="connsiteX7" fmla="*/ 1404102 w 2268214"/>
              <a:gd name="connsiteY7" fmla="*/ 1386768 h 1573115"/>
              <a:gd name="connsiteX8" fmla="*/ 1408436 w 2268214"/>
              <a:gd name="connsiteY8" fmla="*/ 1560114 h 1573115"/>
              <a:gd name="connsiteX9" fmla="*/ 2257831 w 2268214"/>
              <a:gd name="connsiteY9" fmla="*/ 1555780 h 1573115"/>
              <a:gd name="connsiteX10" fmla="*/ 2262165 w 2268214"/>
              <a:gd name="connsiteY10" fmla="*/ 1083413 h 1573115"/>
              <a:gd name="connsiteX11" fmla="*/ 2268214 w 2268214"/>
              <a:gd name="connsiteY11" fmla="*/ 1026647 h 1573115"/>
              <a:gd name="connsiteX12" fmla="*/ 2217745 w 2268214"/>
              <a:gd name="connsiteY12" fmla="*/ 1012404 h 1573115"/>
              <a:gd name="connsiteX13" fmla="*/ 2213592 w 2268214"/>
              <a:gd name="connsiteY13" fmla="*/ 957545 h 1573115"/>
              <a:gd name="connsiteX14" fmla="*/ 2132020 w 2268214"/>
              <a:gd name="connsiteY14" fmla="*/ 981448 h 1573115"/>
              <a:gd name="connsiteX15" fmla="*/ 2067726 w 2268214"/>
              <a:gd name="connsiteY15" fmla="*/ 957635 h 1573115"/>
              <a:gd name="connsiteX16" fmla="*/ 2019243 w 2268214"/>
              <a:gd name="connsiteY16" fmla="*/ 860253 h 1573115"/>
              <a:gd name="connsiteX17" fmla="*/ 1941519 w 2268214"/>
              <a:gd name="connsiteY17" fmla="*/ 833811 h 1573115"/>
              <a:gd name="connsiteX18" fmla="*/ 2005577 w 2268214"/>
              <a:gd name="connsiteY18" fmla="*/ 758197 h 1573115"/>
              <a:gd name="connsiteX19" fmla="*/ 1941519 w 2268214"/>
              <a:gd name="connsiteY19" fmla="*/ 724273 h 1573115"/>
              <a:gd name="connsiteX20" fmla="*/ 1879946 w 2268214"/>
              <a:gd name="connsiteY20" fmla="*/ 708958 h 1573115"/>
              <a:gd name="connsiteX21" fmla="*/ 1870082 w 2268214"/>
              <a:gd name="connsiteY21" fmla="*/ 629023 h 1573115"/>
              <a:gd name="connsiteX22" fmla="*/ 1824466 w 2268214"/>
              <a:gd name="connsiteY22" fmla="*/ 606711 h 1573115"/>
              <a:gd name="connsiteX23" fmla="*/ 1759462 w 2268214"/>
              <a:gd name="connsiteY23" fmla="*/ 603427 h 1573115"/>
              <a:gd name="connsiteX24" fmla="*/ 1774832 w 2268214"/>
              <a:gd name="connsiteY24" fmla="*/ 538535 h 1573115"/>
              <a:gd name="connsiteX25" fmla="*/ 1804706 w 2268214"/>
              <a:gd name="connsiteY25" fmla="*/ 524519 h 1573115"/>
              <a:gd name="connsiteX26" fmla="*/ 1767688 w 2268214"/>
              <a:gd name="connsiteY26" fmla="*/ 459954 h 1573115"/>
              <a:gd name="connsiteX27" fmla="*/ 1772450 w 2268214"/>
              <a:gd name="connsiteY27" fmla="*/ 409948 h 1573115"/>
              <a:gd name="connsiteX28" fmla="*/ 1902472 w 2268214"/>
              <a:gd name="connsiteY28" fmla="*/ 411697 h 1573115"/>
              <a:gd name="connsiteX29" fmla="*/ 1932808 w 2268214"/>
              <a:gd name="connsiteY29" fmla="*/ 316357 h 1573115"/>
              <a:gd name="connsiteX30" fmla="*/ 1950142 w 2268214"/>
              <a:gd name="connsiteY30" fmla="*/ 221016 h 1573115"/>
              <a:gd name="connsiteX31" fmla="*/ 1919807 w 2268214"/>
              <a:gd name="connsiteY31" fmla="*/ 156012 h 1573115"/>
              <a:gd name="connsiteX32" fmla="*/ 1872136 w 2268214"/>
              <a:gd name="connsiteY32" fmla="*/ 130010 h 1573115"/>
              <a:gd name="connsiteX33" fmla="*/ 1781130 w 2268214"/>
              <a:gd name="connsiteY33" fmla="*/ 173346 h 1573115"/>
              <a:gd name="connsiteX34" fmla="*/ 1677122 w 2268214"/>
              <a:gd name="connsiteY34" fmla="*/ 112675 h 1573115"/>
              <a:gd name="connsiteX35" fmla="*/ 1586116 w 2268214"/>
              <a:gd name="connsiteY35" fmla="*/ 47670 h 1573115"/>
              <a:gd name="connsiteX36" fmla="*/ 1586116 w 2268214"/>
              <a:gd name="connsiteY36" fmla="*/ 47670 h 1573115"/>
              <a:gd name="connsiteX37" fmla="*/ 1551446 w 2268214"/>
              <a:gd name="connsiteY37" fmla="*/ 0 h 1573115"/>
              <a:gd name="connsiteX38" fmla="*/ 143010 w 2268214"/>
              <a:gd name="connsiteY38" fmla="*/ 8668 h 1573115"/>
              <a:gd name="connsiteX39" fmla="*/ 147344 w 2268214"/>
              <a:gd name="connsiteY39" fmla="*/ 572042 h 1573115"/>
              <a:gd name="connsiteX40" fmla="*/ 0 w 2268214"/>
              <a:gd name="connsiteY40" fmla="*/ 576376 h 1573115"/>
              <a:gd name="connsiteX41" fmla="*/ 8667 w 2268214"/>
              <a:gd name="connsiteY41" fmla="*/ 1287094 h 1573115"/>
              <a:gd name="connsiteX42" fmla="*/ 39003 w 2268214"/>
              <a:gd name="connsiteY42" fmla="*/ 1291428 h 1573115"/>
              <a:gd name="connsiteX43" fmla="*/ 30322 w 2268214"/>
              <a:gd name="connsiteY43" fmla="*/ 1422966 h 1573115"/>
              <a:gd name="connsiteX0" fmla="*/ 30322 w 2268214"/>
              <a:gd name="connsiteY0" fmla="*/ 1422966 h 1573115"/>
              <a:gd name="connsiteX1" fmla="*/ 455033 w 2268214"/>
              <a:gd name="connsiteY1" fmla="*/ 1425771 h 1573115"/>
              <a:gd name="connsiteX2" fmla="*/ 455033 w 2268214"/>
              <a:gd name="connsiteY2" fmla="*/ 1477775 h 1573115"/>
              <a:gd name="connsiteX3" fmla="*/ 563374 w 2268214"/>
              <a:gd name="connsiteY3" fmla="*/ 1486442 h 1573115"/>
              <a:gd name="connsiteX4" fmla="*/ 554707 w 2268214"/>
              <a:gd name="connsiteY4" fmla="*/ 1573115 h 1573115"/>
              <a:gd name="connsiteX5" fmla="*/ 988072 w 2268214"/>
              <a:gd name="connsiteY5" fmla="*/ 1573115 h 1573115"/>
              <a:gd name="connsiteX6" fmla="*/ 996739 w 2268214"/>
              <a:gd name="connsiteY6" fmla="*/ 1382434 h 1573115"/>
              <a:gd name="connsiteX7" fmla="*/ 1404102 w 2268214"/>
              <a:gd name="connsiteY7" fmla="*/ 1386768 h 1573115"/>
              <a:gd name="connsiteX8" fmla="*/ 1408436 w 2268214"/>
              <a:gd name="connsiteY8" fmla="*/ 1560114 h 1573115"/>
              <a:gd name="connsiteX9" fmla="*/ 2257831 w 2268214"/>
              <a:gd name="connsiteY9" fmla="*/ 1555780 h 1573115"/>
              <a:gd name="connsiteX10" fmla="*/ 2262165 w 2268214"/>
              <a:gd name="connsiteY10" fmla="*/ 1083413 h 1573115"/>
              <a:gd name="connsiteX11" fmla="*/ 2268214 w 2268214"/>
              <a:gd name="connsiteY11" fmla="*/ 1026647 h 1573115"/>
              <a:gd name="connsiteX12" fmla="*/ 2217745 w 2268214"/>
              <a:gd name="connsiteY12" fmla="*/ 1012404 h 1573115"/>
              <a:gd name="connsiteX13" fmla="*/ 2213592 w 2268214"/>
              <a:gd name="connsiteY13" fmla="*/ 957545 h 1573115"/>
              <a:gd name="connsiteX14" fmla="*/ 2132020 w 2268214"/>
              <a:gd name="connsiteY14" fmla="*/ 981448 h 1573115"/>
              <a:gd name="connsiteX15" fmla="*/ 2067726 w 2268214"/>
              <a:gd name="connsiteY15" fmla="*/ 957635 h 1573115"/>
              <a:gd name="connsiteX16" fmla="*/ 2019243 w 2268214"/>
              <a:gd name="connsiteY16" fmla="*/ 860253 h 1573115"/>
              <a:gd name="connsiteX17" fmla="*/ 1941519 w 2268214"/>
              <a:gd name="connsiteY17" fmla="*/ 833811 h 1573115"/>
              <a:gd name="connsiteX18" fmla="*/ 2005577 w 2268214"/>
              <a:gd name="connsiteY18" fmla="*/ 758197 h 1573115"/>
              <a:gd name="connsiteX19" fmla="*/ 1941519 w 2268214"/>
              <a:gd name="connsiteY19" fmla="*/ 724273 h 1573115"/>
              <a:gd name="connsiteX20" fmla="*/ 1879946 w 2268214"/>
              <a:gd name="connsiteY20" fmla="*/ 708958 h 1573115"/>
              <a:gd name="connsiteX21" fmla="*/ 1870082 w 2268214"/>
              <a:gd name="connsiteY21" fmla="*/ 629023 h 1573115"/>
              <a:gd name="connsiteX22" fmla="*/ 1824466 w 2268214"/>
              <a:gd name="connsiteY22" fmla="*/ 606711 h 1573115"/>
              <a:gd name="connsiteX23" fmla="*/ 1759462 w 2268214"/>
              <a:gd name="connsiteY23" fmla="*/ 603427 h 1573115"/>
              <a:gd name="connsiteX24" fmla="*/ 1774832 w 2268214"/>
              <a:gd name="connsiteY24" fmla="*/ 538535 h 1573115"/>
              <a:gd name="connsiteX25" fmla="*/ 1804706 w 2268214"/>
              <a:gd name="connsiteY25" fmla="*/ 524519 h 1573115"/>
              <a:gd name="connsiteX26" fmla="*/ 1767688 w 2268214"/>
              <a:gd name="connsiteY26" fmla="*/ 459954 h 1573115"/>
              <a:gd name="connsiteX27" fmla="*/ 1772450 w 2268214"/>
              <a:gd name="connsiteY27" fmla="*/ 409948 h 1573115"/>
              <a:gd name="connsiteX28" fmla="*/ 1827219 w 2268214"/>
              <a:gd name="connsiteY28" fmla="*/ 400423 h 1573115"/>
              <a:gd name="connsiteX29" fmla="*/ 1902472 w 2268214"/>
              <a:gd name="connsiteY29" fmla="*/ 411697 h 1573115"/>
              <a:gd name="connsiteX30" fmla="*/ 1932808 w 2268214"/>
              <a:gd name="connsiteY30" fmla="*/ 316357 h 1573115"/>
              <a:gd name="connsiteX31" fmla="*/ 1950142 w 2268214"/>
              <a:gd name="connsiteY31" fmla="*/ 221016 h 1573115"/>
              <a:gd name="connsiteX32" fmla="*/ 1919807 w 2268214"/>
              <a:gd name="connsiteY32" fmla="*/ 156012 h 1573115"/>
              <a:gd name="connsiteX33" fmla="*/ 1872136 w 2268214"/>
              <a:gd name="connsiteY33" fmla="*/ 130010 h 1573115"/>
              <a:gd name="connsiteX34" fmla="*/ 1781130 w 2268214"/>
              <a:gd name="connsiteY34" fmla="*/ 173346 h 1573115"/>
              <a:gd name="connsiteX35" fmla="*/ 1677122 w 2268214"/>
              <a:gd name="connsiteY35" fmla="*/ 112675 h 1573115"/>
              <a:gd name="connsiteX36" fmla="*/ 1586116 w 2268214"/>
              <a:gd name="connsiteY36" fmla="*/ 47670 h 1573115"/>
              <a:gd name="connsiteX37" fmla="*/ 1586116 w 2268214"/>
              <a:gd name="connsiteY37" fmla="*/ 47670 h 1573115"/>
              <a:gd name="connsiteX38" fmla="*/ 1551446 w 2268214"/>
              <a:gd name="connsiteY38" fmla="*/ 0 h 1573115"/>
              <a:gd name="connsiteX39" fmla="*/ 143010 w 2268214"/>
              <a:gd name="connsiteY39" fmla="*/ 8668 h 1573115"/>
              <a:gd name="connsiteX40" fmla="*/ 147344 w 2268214"/>
              <a:gd name="connsiteY40" fmla="*/ 572042 h 1573115"/>
              <a:gd name="connsiteX41" fmla="*/ 0 w 2268214"/>
              <a:gd name="connsiteY41" fmla="*/ 576376 h 1573115"/>
              <a:gd name="connsiteX42" fmla="*/ 8667 w 2268214"/>
              <a:gd name="connsiteY42" fmla="*/ 1287094 h 1573115"/>
              <a:gd name="connsiteX43" fmla="*/ 39003 w 2268214"/>
              <a:gd name="connsiteY43" fmla="*/ 1291428 h 1573115"/>
              <a:gd name="connsiteX44" fmla="*/ 30322 w 2268214"/>
              <a:gd name="connsiteY44" fmla="*/ 1422966 h 1573115"/>
              <a:gd name="connsiteX0" fmla="*/ 30322 w 2268214"/>
              <a:gd name="connsiteY0" fmla="*/ 1422966 h 1573115"/>
              <a:gd name="connsiteX1" fmla="*/ 455033 w 2268214"/>
              <a:gd name="connsiteY1" fmla="*/ 1425771 h 1573115"/>
              <a:gd name="connsiteX2" fmla="*/ 455033 w 2268214"/>
              <a:gd name="connsiteY2" fmla="*/ 1477775 h 1573115"/>
              <a:gd name="connsiteX3" fmla="*/ 563374 w 2268214"/>
              <a:gd name="connsiteY3" fmla="*/ 1486442 h 1573115"/>
              <a:gd name="connsiteX4" fmla="*/ 554707 w 2268214"/>
              <a:gd name="connsiteY4" fmla="*/ 1573115 h 1573115"/>
              <a:gd name="connsiteX5" fmla="*/ 988072 w 2268214"/>
              <a:gd name="connsiteY5" fmla="*/ 1573115 h 1573115"/>
              <a:gd name="connsiteX6" fmla="*/ 996739 w 2268214"/>
              <a:gd name="connsiteY6" fmla="*/ 1382434 h 1573115"/>
              <a:gd name="connsiteX7" fmla="*/ 1404102 w 2268214"/>
              <a:gd name="connsiteY7" fmla="*/ 1386768 h 1573115"/>
              <a:gd name="connsiteX8" fmla="*/ 1408436 w 2268214"/>
              <a:gd name="connsiteY8" fmla="*/ 1560114 h 1573115"/>
              <a:gd name="connsiteX9" fmla="*/ 2257831 w 2268214"/>
              <a:gd name="connsiteY9" fmla="*/ 1555780 h 1573115"/>
              <a:gd name="connsiteX10" fmla="*/ 2262165 w 2268214"/>
              <a:gd name="connsiteY10" fmla="*/ 1083413 h 1573115"/>
              <a:gd name="connsiteX11" fmla="*/ 2268214 w 2268214"/>
              <a:gd name="connsiteY11" fmla="*/ 1026647 h 1573115"/>
              <a:gd name="connsiteX12" fmla="*/ 2217745 w 2268214"/>
              <a:gd name="connsiteY12" fmla="*/ 1012404 h 1573115"/>
              <a:gd name="connsiteX13" fmla="*/ 2213592 w 2268214"/>
              <a:gd name="connsiteY13" fmla="*/ 957545 h 1573115"/>
              <a:gd name="connsiteX14" fmla="*/ 2132020 w 2268214"/>
              <a:gd name="connsiteY14" fmla="*/ 981448 h 1573115"/>
              <a:gd name="connsiteX15" fmla="*/ 2067726 w 2268214"/>
              <a:gd name="connsiteY15" fmla="*/ 957635 h 1573115"/>
              <a:gd name="connsiteX16" fmla="*/ 2019243 w 2268214"/>
              <a:gd name="connsiteY16" fmla="*/ 860253 h 1573115"/>
              <a:gd name="connsiteX17" fmla="*/ 1941519 w 2268214"/>
              <a:gd name="connsiteY17" fmla="*/ 833811 h 1573115"/>
              <a:gd name="connsiteX18" fmla="*/ 2005577 w 2268214"/>
              <a:gd name="connsiteY18" fmla="*/ 758197 h 1573115"/>
              <a:gd name="connsiteX19" fmla="*/ 1941519 w 2268214"/>
              <a:gd name="connsiteY19" fmla="*/ 724273 h 1573115"/>
              <a:gd name="connsiteX20" fmla="*/ 1879946 w 2268214"/>
              <a:gd name="connsiteY20" fmla="*/ 708958 h 1573115"/>
              <a:gd name="connsiteX21" fmla="*/ 1870082 w 2268214"/>
              <a:gd name="connsiteY21" fmla="*/ 629023 h 1573115"/>
              <a:gd name="connsiteX22" fmla="*/ 1824466 w 2268214"/>
              <a:gd name="connsiteY22" fmla="*/ 606711 h 1573115"/>
              <a:gd name="connsiteX23" fmla="*/ 1759462 w 2268214"/>
              <a:gd name="connsiteY23" fmla="*/ 603427 h 1573115"/>
              <a:gd name="connsiteX24" fmla="*/ 1774832 w 2268214"/>
              <a:gd name="connsiteY24" fmla="*/ 538535 h 1573115"/>
              <a:gd name="connsiteX25" fmla="*/ 1804706 w 2268214"/>
              <a:gd name="connsiteY25" fmla="*/ 524519 h 1573115"/>
              <a:gd name="connsiteX26" fmla="*/ 1767688 w 2268214"/>
              <a:gd name="connsiteY26" fmla="*/ 459954 h 1573115"/>
              <a:gd name="connsiteX27" fmla="*/ 1772450 w 2268214"/>
              <a:gd name="connsiteY27" fmla="*/ 409948 h 1573115"/>
              <a:gd name="connsiteX28" fmla="*/ 1827219 w 2268214"/>
              <a:gd name="connsiteY28" fmla="*/ 400423 h 1573115"/>
              <a:gd name="connsiteX29" fmla="*/ 1909616 w 2268214"/>
              <a:gd name="connsiteY29" fmla="*/ 397409 h 1573115"/>
              <a:gd name="connsiteX30" fmla="*/ 1932808 w 2268214"/>
              <a:gd name="connsiteY30" fmla="*/ 316357 h 1573115"/>
              <a:gd name="connsiteX31" fmla="*/ 1950142 w 2268214"/>
              <a:gd name="connsiteY31" fmla="*/ 221016 h 1573115"/>
              <a:gd name="connsiteX32" fmla="*/ 1919807 w 2268214"/>
              <a:gd name="connsiteY32" fmla="*/ 156012 h 1573115"/>
              <a:gd name="connsiteX33" fmla="*/ 1872136 w 2268214"/>
              <a:gd name="connsiteY33" fmla="*/ 130010 h 1573115"/>
              <a:gd name="connsiteX34" fmla="*/ 1781130 w 2268214"/>
              <a:gd name="connsiteY34" fmla="*/ 173346 h 1573115"/>
              <a:gd name="connsiteX35" fmla="*/ 1677122 w 2268214"/>
              <a:gd name="connsiteY35" fmla="*/ 112675 h 1573115"/>
              <a:gd name="connsiteX36" fmla="*/ 1586116 w 2268214"/>
              <a:gd name="connsiteY36" fmla="*/ 47670 h 1573115"/>
              <a:gd name="connsiteX37" fmla="*/ 1586116 w 2268214"/>
              <a:gd name="connsiteY37" fmla="*/ 47670 h 1573115"/>
              <a:gd name="connsiteX38" fmla="*/ 1551446 w 2268214"/>
              <a:gd name="connsiteY38" fmla="*/ 0 h 1573115"/>
              <a:gd name="connsiteX39" fmla="*/ 143010 w 2268214"/>
              <a:gd name="connsiteY39" fmla="*/ 8668 h 1573115"/>
              <a:gd name="connsiteX40" fmla="*/ 147344 w 2268214"/>
              <a:gd name="connsiteY40" fmla="*/ 572042 h 1573115"/>
              <a:gd name="connsiteX41" fmla="*/ 0 w 2268214"/>
              <a:gd name="connsiteY41" fmla="*/ 576376 h 1573115"/>
              <a:gd name="connsiteX42" fmla="*/ 8667 w 2268214"/>
              <a:gd name="connsiteY42" fmla="*/ 1287094 h 1573115"/>
              <a:gd name="connsiteX43" fmla="*/ 39003 w 2268214"/>
              <a:gd name="connsiteY43" fmla="*/ 1291428 h 1573115"/>
              <a:gd name="connsiteX44" fmla="*/ 30322 w 2268214"/>
              <a:gd name="connsiteY44" fmla="*/ 1422966 h 1573115"/>
              <a:gd name="connsiteX0" fmla="*/ 30322 w 2268214"/>
              <a:gd name="connsiteY0" fmla="*/ 1422966 h 1573115"/>
              <a:gd name="connsiteX1" fmla="*/ 455033 w 2268214"/>
              <a:gd name="connsiteY1" fmla="*/ 1425771 h 1573115"/>
              <a:gd name="connsiteX2" fmla="*/ 455033 w 2268214"/>
              <a:gd name="connsiteY2" fmla="*/ 1477775 h 1573115"/>
              <a:gd name="connsiteX3" fmla="*/ 563374 w 2268214"/>
              <a:gd name="connsiteY3" fmla="*/ 1486442 h 1573115"/>
              <a:gd name="connsiteX4" fmla="*/ 554707 w 2268214"/>
              <a:gd name="connsiteY4" fmla="*/ 1573115 h 1573115"/>
              <a:gd name="connsiteX5" fmla="*/ 988072 w 2268214"/>
              <a:gd name="connsiteY5" fmla="*/ 1573115 h 1573115"/>
              <a:gd name="connsiteX6" fmla="*/ 996739 w 2268214"/>
              <a:gd name="connsiteY6" fmla="*/ 1382434 h 1573115"/>
              <a:gd name="connsiteX7" fmla="*/ 1404102 w 2268214"/>
              <a:gd name="connsiteY7" fmla="*/ 1386768 h 1573115"/>
              <a:gd name="connsiteX8" fmla="*/ 1408436 w 2268214"/>
              <a:gd name="connsiteY8" fmla="*/ 1560114 h 1573115"/>
              <a:gd name="connsiteX9" fmla="*/ 2257831 w 2268214"/>
              <a:gd name="connsiteY9" fmla="*/ 1555780 h 1573115"/>
              <a:gd name="connsiteX10" fmla="*/ 2262165 w 2268214"/>
              <a:gd name="connsiteY10" fmla="*/ 1083413 h 1573115"/>
              <a:gd name="connsiteX11" fmla="*/ 2268214 w 2268214"/>
              <a:gd name="connsiteY11" fmla="*/ 1026647 h 1573115"/>
              <a:gd name="connsiteX12" fmla="*/ 2217745 w 2268214"/>
              <a:gd name="connsiteY12" fmla="*/ 1012404 h 1573115"/>
              <a:gd name="connsiteX13" fmla="*/ 2213592 w 2268214"/>
              <a:gd name="connsiteY13" fmla="*/ 957545 h 1573115"/>
              <a:gd name="connsiteX14" fmla="*/ 2132020 w 2268214"/>
              <a:gd name="connsiteY14" fmla="*/ 981448 h 1573115"/>
              <a:gd name="connsiteX15" fmla="*/ 2067726 w 2268214"/>
              <a:gd name="connsiteY15" fmla="*/ 957635 h 1573115"/>
              <a:gd name="connsiteX16" fmla="*/ 2019243 w 2268214"/>
              <a:gd name="connsiteY16" fmla="*/ 860253 h 1573115"/>
              <a:gd name="connsiteX17" fmla="*/ 1941519 w 2268214"/>
              <a:gd name="connsiteY17" fmla="*/ 833811 h 1573115"/>
              <a:gd name="connsiteX18" fmla="*/ 2005577 w 2268214"/>
              <a:gd name="connsiteY18" fmla="*/ 758197 h 1573115"/>
              <a:gd name="connsiteX19" fmla="*/ 1941519 w 2268214"/>
              <a:gd name="connsiteY19" fmla="*/ 724273 h 1573115"/>
              <a:gd name="connsiteX20" fmla="*/ 1879946 w 2268214"/>
              <a:gd name="connsiteY20" fmla="*/ 708958 h 1573115"/>
              <a:gd name="connsiteX21" fmla="*/ 1870082 w 2268214"/>
              <a:gd name="connsiteY21" fmla="*/ 629023 h 1573115"/>
              <a:gd name="connsiteX22" fmla="*/ 1824466 w 2268214"/>
              <a:gd name="connsiteY22" fmla="*/ 606711 h 1573115"/>
              <a:gd name="connsiteX23" fmla="*/ 1759462 w 2268214"/>
              <a:gd name="connsiteY23" fmla="*/ 603427 h 1573115"/>
              <a:gd name="connsiteX24" fmla="*/ 1774832 w 2268214"/>
              <a:gd name="connsiteY24" fmla="*/ 538535 h 1573115"/>
              <a:gd name="connsiteX25" fmla="*/ 1804706 w 2268214"/>
              <a:gd name="connsiteY25" fmla="*/ 524519 h 1573115"/>
              <a:gd name="connsiteX26" fmla="*/ 1767688 w 2268214"/>
              <a:gd name="connsiteY26" fmla="*/ 459954 h 1573115"/>
              <a:gd name="connsiteX27" fmla="*/ 1772450 w 2268214"/>
              <a:gd name="connsiteY27" fmla="*/ 409948 h 1573115"/>
              <a:gd name="connsiteX28" fmla="*/ 1827219 w 2268214"/>
              <a:gd name="connsiteY28" fmla="*/ 400423 h 1573115"/>
              <a:gd name="connsiteX29" fmla="*/ 1909616 w 2268214"/>
              <a:gd name="connsiteY29" fmla="*/ 397409 h 1573115"/>
              <a:gd name="connsiteX30" fmla="*/ 1878039 w 2268214"/>
              <a:gd name="connsiteY30" fmla="*/ 321119 h 1573115"/>
              <a:gd name="connsiteX31" fmla="*/ 1950142 w 2268214"/>
              <a:gd name="connsiteY31" fmla="*/ 221016 h 1573115"/>
              <a:gd name="connsiteX32" fmla="*/ 1919807 w 2268214"/>
              <a:gd name="connsiteY32" fmla="*/ 156012 h 1573115"/>
              <a:gd name="connsiteX33" fmla="*/ 1872136 w 2268214"/>
              <a:gd name="connsiteY33" fmla="*/ 130010 h 1573115"/>
              <a:gd name="connsiteX34" fmla="*/ 1781130 w 2268214"/>
              <a:gd name="connsiteY34" fmla="*/ 173346 h 1573115"/>
              <a:gd name="connsiteX35" fmla="*/ 1677122 w 2268214"/>
              <a:gd name="connsiteY35" fmla="*/ 112675 h 1573115"/>
              <a:gd name="connsiteX36" fmla="*/ 1586116 w 2268214"/>
              <a:gd name="connsiteY36" fmla="*/ 47670 h 1573115"/>
              <a:gd name="connsiteX37" fmla="*/ 1586116 w 2268214"/>
              <a:gd name="connsiteY37" fmla="*/ 47670 h 1573115"/>
              <a:gd name="connsiteX38" fmla="*/ 1551446 w 2268214"/>
              <a:gd name="connsiteY38" fmla="*/ 0 h 1573115"/>
              <a:gd name="connsiteX39" fmla="*/ 143010 w 2268214"/>
              <a:gd name="connsiteY39" fmla="*/ 8668 h 1573115"/>
              <a:gd name="connsiteX40" fmla="*/ 147344 w 2268214"/>
              <a:gd name="connsiteY40" fmla="*/ 572042 h 1573115"/>
              <a:gd name="connsiteX41" fmla="*/ 0 w 2268214"/>
              <a:gd name="connsiteY41" fmla="*/ 576376 h 1573115"/>
              <a:gd name="connsiteX42" fmla="*/ 8667 w 2268214"/>
              <a:gd name="connsiteY42" fmla="*/ 1287094 h 1573115"/>
              <a:gd name="connsiteX43" fmla="*/ 39003 w 2268214"/>
              <a:gd name="connsiteY43" fmla="*/ 1291428 h 1573115"/>
              <a:gd name="connsiteX44" fmla="*/ 30322 w 2268214"/>
              <a:gd name="connsiteY44" fmla="*/ 1422966 h 1573115"/>
              <a:gd name="connsiteX0" fmla="*/ 30322 w 2268214"/>
              <a:gd name="connsiteY0" fmla="*/ 1422966 h 1573115"/>
              <a:gd name="connsiteX1" fmla="*/ 455033 w 2268214"/>
              <a:gd name="connsiteY1" fmla="*/ 1425771 h 1573115"/>
              <a:gd name="connsiteX2" fmla="*/ 455033 w 2268214"/>
              <a:gd name="connsiteY2" fmla="*/ 1477775 h 1573115"/>
              <a:gd name="connsiteX3" fmla="*/ 563374 w 2268214"/>
              <a:gd name="connsiteY3" fmla="*/ 1486442 h 1573115"/>
              <a:gd name="connsiteX4" fmla="*/ 554707 w 2268214"/>
              <a:gd name="connsiteY4" fmla="*/ 1573115 h 1573115"/>
              <a:gd name="connsiteX5" fmla="*/ 988072 w 2268214"/>
              <a:gd name="connsiteY5" fmla="*/ 1573115 h 1573115"/>
              <a:gd name="connsiteX6" fmla="*/ 996739 w 2268214"/>
              <a:gd name="connsiteY6" fmla="*/ 1382434 h 1573115"/>
              <a:gd name="connsiteX7" fmla="*/ 1404102 w 2268214"/>
              <a:gd name="connsiteY7" fmla="*/ 1386768 h 1573115"/>
              <a:gd name="connsiteX8" fmla="*/ 1408436 w 2268214"/>
              <a:gd name="connsiteY8" fmla="*/ 1560114 h 1573115"/>
              <a:gd name="connsiteX9" fmla="*/ 2257831 w 2268214"/>
              <a:gd name="connsiteY9" fmla="*/ 1555780 h 1573115"/>
              <a:gd name="connsiteX10" fmla="*/ 2262165 w 2268214"/>
              <a:gd name="connsiteY10" fmla="*/ 1083413 h 1573115"/>
              <a:gd name="connsiteX11" fmla="*/ 2268214 w 2268214"/>
              <a:gd name="connsiteY11" fmla="*/ 1026647 h 1573115"/>
              <a:gd name="connsiteX12" fmla="*/ 2217745 w 2268214"/>
              <a:gd name="connsiteY12" fmla="*/ 1012404 h 1573115"/>
              <a:gd name="connsiteX13" fmla="*/ 2213592 w 2268214"/>
              <a:gd name="connsiteY13" fmla="*/ 957545 h 1573115"/>
              <a:gd name="connsiteX14" fmla="*/ 2132020 w 2268214"/>
              <a:gd name="connsiteY14" fmla="*/ 981448 h 1573115"/>
              <a:gd name="connsiteX15" fmla="*/ 2067726 w 2268214"/>
              <a:gd name="connsiteY15" fmla="*/ 957635 h 1573115"/>
              <a:gd name="connsiteX16" fmla="*/ 2019243 w 2268214"/>
              <a:gd name="connsiteY16" fmla="*/ 860253 h 1573115"/>
              <a:gd name="connsiteX17" fmla="*/ 1941519 w 2268214"/>
              <a:gd name="connsiteY17" fmla="*/ 833811 h 1573115"/>
              <a:gd name="connsiteX18" fmla="*/ 2005577 w 2268214"/>
              <a:gd name="connsiteY18" fmla="*/ 758197 h 1573115"/>
              <a:gd name="connsiteX19" fmla="*/ 1941519 w 2268214"/>
              <a:gd name="connsiteY19" fmla="*/ 724273 h 1573115"/>
              <a:gd name="connsiteX20" fmla="*/ 1879946 w 2268214"/>
              <a:gd name="connsiteY20" fmla="*/ 708958 h 1573115"/>
              <a:gd name="connsiteX21" fmla="*/ 1870082 w 2268214"/>
              <a:gd name="connsiteY21" fmla="*/ 629023 h 1573115"/>
              <a:gd name="connsiteX22" fmla="*/ 1824466 w 2268214"/>
              <a:gd name="connsiteY22" fmla="*/ 606711 h 1573115"/>
              <a:gd name="connsiteX23" fmla="*/ 1759462 w 2268214"/>
              <a:gd name="connsiteY23" fmla="*/ 603427 h 1573115"/>
              <a:gd name="connsiteX24" fmla="*/ 1774832 w 2268214"/>
              <a:gd name="connsiteY24" fmla="*/ 538535 h 1573115"/>
              <a:gd name="connsiteX25" fmla="*/ 1804706 w 2268214"/>
              <a:gd name="connsiteY25" fmla="*/ 524519 h 1573115"/>
              <a:gd name="connsiteX26" fmla="*/ 1767688 w 2268214"/>
              <a:gd name="connsiteY26" fmla="*/ 459954 h 1573115"/>
              <a:gd name="connsiteX27" fmla="*/ 1772450 w 2268214"/>
              <a:gd name="connsiteY27" fmla="*/ 409948 h 1573115"/>
              <a:gd name="connsiteX28" fmla="*/ 1827219 w 2268214"/>
              <a:gd name="connsiteY28" fmla="*/ 400423 h 1573115"/>
              <a:gd name="connsiteX29" fmla="*/ 1909616 w 2268214"/>
              <a:gd name="connsiteY29" fmla="*/ 397409 h 1573115"/>
              <a:gd name="connsiteX30" fmla="*/ 1903419 w 2268214"/>
              <a:gd name="connsiteY30" fmla="*/ 364704 h 1573115"/>
              <a:gd name="connsiteX31" fmla="*/ 1878039 w 2268214"/>
              <a:gd name="connsiteY31" fmla="*/ 321119 h 1573115"/>
              <a:gd name="connsiteX32" fmla="*/ 1950142 w 2268214"/>
              <a:gd name="connsiteY32" fmla="*/ 221016 h 1573115"/>
              <a:gd name="connsiteX33" fmla="*/ 1919807 w 2268214"/>
              <a:gd name="connsiteY33" fmla="*/ 156012 h 1573115"/>
              <a:gd name="connsiteX34" fmla="*/ 1872136 w 2268214"/>
              <a:gd name="connsiteY34" fmla="*/ 130010 h 1573115"/>
              <a:gd name="connsiteX35" fmla="*/ 1781130 w 2268214"/>
              <a:gd name="connsiteY35" fmla="*/ 173346 h 1573115"/>
              <a:gd name="connsiteX36" fmla="*/ 1677122 w 2268214"/>
              <a:gd name="connsiteY36" fmla="*/ 112675 h 1573115"/>
              <a:gd name="connsiteX37" fmla="*/ 1586116 w 2268214"/>
              <a:gd name="connsiteY37" fmla="*/ 47670 h 1573115"/>
              <a:gd name="connsiteX38" fmla="*/ 1586116 w 2268214"/>
              <a:gd name="connsiteY38" fmla="*/ 47670 h 1573115"/>
              <a:gd name="connsiteX39" fmla="*/ 1551446 w 2268214"/>
              <a:gd name="connsiteY39" fmla="*/ 0 h 1573115"/>
              <a:gd name="connsiteX40" fmla="*/ 143010 w 2268214"/>
              <a:gd name="connsiteY40" fmla="*/ 8668 h 1573115"/>
              <a:gd name="connsiteX41" fmla="*/ 147344 w 2268214"/>
              <a:gd name="connsiteY41" fmla="*/ 572042 h 1573115"/>
              <a:gd name="connsiteX42" fmla="*/ 0 w 2268214"/>
              <a:gd name="connsiteY42" fmla="*/ 576376 h 1573115"/>
              <a:gd name="connsiteX43" fmla="*/ 8667 w 2268214"/>
              <a:gd name="connsiteY43" fmla="*/ 1287094 h 1573115"/>
              <a:gd name="connsiteX44" fmla="*/ 39003 w 2268214"/>
              <a:gd name="connsiteY44" fmla="*/ 1291428 h 1573115"/>
              <a:gd name="connsiteX45" fmla="*/ 30322 w 2268214"/>
              <a:gd name="connsiteY45" fmla="*/ 1422966 h 1573115"/>
              <a:gd name="connsiteX0" fmla="*/ 30322 w 2268214"/>
              <a:gd name="connsiteY0" fmla="*/ 1422966 h 1573115"/>
              <a:gd name="connsiteX1" fmla="*/ 455033 w 2268214"/>
              <a:gd name="connsiteY1" fmla="*/ 1425771 h 1573115"/>
              <a:gd name="connsiteX2" fmla="*/ 455033 w 2268214"/>
              <a:gd name="connsiteY2" fmla="*/ 1477775 h 1573115"/>
              <a:gd name="connsiteX3" fmla="*/ 563374 w 2268214"/>
              <a:gd name="connsiteY3" fmla="*/ 1486442 h 1573115"/>
              <a:gd name="connsiteX4" fmla="*/ 554707 w 2268214"/>
              <a:gd name="connsiteY4" fmla="*/ 1573115 h 1573115"/>
              <a:gd name="connsiteX5" fmla="*/ 988072 w 2268214"/>
              <a:gd name="connsiteY5" fmla="*/ 1573115 h 1573115"/>
              <a:gd name="connsiteX6" fmla="*/ 996739 w 2268214"/>
              <a:gd name="connsiteY6" fmla="*/ 1382434 h 1573115"/>
              <a:gd name="connsiteX7" fmla="*/ 1404102 w 2268214"/>
              <a:gd name="connsiteY7" fmla="*/ 1386768 h 1573115"/>
              <a:gd name="connsiteX8" fmla="*/ 1408436 w 2268214"/>
              <a:gd name="connsiteY8" fmla="*/ 1560114 h 1573115"/>
              <a:gd name="connsiteX9" fmla="*/ 2257831 w 2268214"/>
              <a:gd name="connsiteY9" fmla="*/ 1555780 h 1573115"/>
              <a:gd name="connsiteX10" fmla="*/ 2262165 w 2268214"/>
              <a:gd name="connsiteY10" fmla="*/ 1083413 h 1573115"/>
              <a:gd name="connsiteX11" fmla="*/ 2268214 w 2268214"/>
              <a:gd name="connsiteY11" fmla="*/ 1026647 h 1573115"/>
              <a:gd name="connsiteX12" fmla="*/ 2217745 w 2268214"/>
              <a:gd name="connsiteY12" fmla="*/ 1012404 h 1573115"/>
              <a:gd name="connsiteX13" fmla="*/ 2213592 w 2268214"/>
              <a:gd name="connsiteY13" fmla="*/ 957545 h 1573115"/>
              <a:gd name="connsiteX14" fmla="*/ 2132020 w 2268214"/>
              <a:gd name="connsiteY14" fmla="*/ 981448 h 1573115"/>
              <a:gd name="connsiteX15" fmla="*/ 2067726 w 2268214"/>
              <a:gd name="connsiteY15" fmla="*/ 957635 h 1573115"/>
              <a:gd name="connsiteX16" fmla="*/ 2019243 w 2268214"/>
              <a:gd name="connsiteY16" fmla="*/ 860253 h 1573115"/>
              <a:gd name="connsiteX17" fmla="*/ 1941519 w 2268214"/>
              <a:gd name="connsiteY17" fmla="*/ 833811 h 1573115"/>
              <a:gd name="connsiteX18" fmla="*/ 2005577 w 2268214"/>
              <a:gd name="connsiteY18" fmla="*/ 758197 h 1573115"/>
              <a:gd name="connsiteX19" fmla="*/ 1941519 w 2268214"/>
              <a:gd name="connsiteY19" fmla="*/ 724273 h 1573115"/>
              <a:gd name="connsiteX20" fmla="*/ 1879946 w 2268214"/>
              <a:gd name="connsiteY20" fmla="*/ 708958 h 1573115"/>
              <a:gd name="connsiteX21" fmla="*/ 1870082 w 2268214"/>
              <a:gd name="connsiteY21" fmla="*/ 629023 h 1573115"/>
              <a:gd name="connsiteX22" fmla="*/ 1824466 w 2268214"/>
              <a:gd name="connsiteY22" fmla="*/ 606711 h 1573115"/>
              <a:gd name="connsiteX23" fmla="*/ 1759462 w 2268214"/>
              <a:gd name="connsiteY23" fmla="*/ 603427 h 1573115"/>
              <a:gd name="connsiteX24" fmla="*/ 1774832 w 2268214"/>
              <a:gd name="connsiteY24" fmla="*/ 538535 h 1573115"/>
              <a:gd name="connsiteX25" fmla="*/ 1804706 w 2268214"/>
              <a:gd name="connsiteY25" fmla="*/ 524519 h 1573115"/>
              <a:gd name="connsiteX26" fmla="*/ 1767688 w 2268214"/>
              <a:gd name="connsiteY26" fmla="*/ 459954 h 1573115"/>
              <a:gd name="connsiteX27" fmla="*/ 1772450 w 2268214"/>
              <a:gd name="connsiteY27" fmla="*/ 409948 h 1573115"/>
              <a:gd name="connsiteX28" fmla="*/ 1827219 w 2268214"/>
              <a:gd name="connsiteY28" fmla="*/ 400423 h 1573115"/>
              <a:gd name="connsiteX29" fmla="*/ 1909616 w 2268214"/>
              <a:gd name="connsiteY29" fmla="*/ 397409 h 1573115"/>
              <a:gd name="connsiteX30" fmla="*/ 1903419 w 2268214"/>
              <a:gd name="connsiteY30" fmla="*/ 364704 h 1573115"/>
              <a:gd name="connsiteX31" fmla="*/ 1878039 w 2268214"/>
              <a:gd name="connsiteY31" fmla="*/ 321119 h 1573115"/>
              <a:gd name="connsiteX32" fmla="*/ 1926329 w 2268214"/>
              <a:gd name="connsiteY32" fmla="*/ 297216 h 1573115"/>
              <a:gd name="connsiteX33" fmla="*/ 1919807 w 2268214"/>
              <a:gd name="connsiteY33" fmla="*/ 156012 h 1573115"/>
              <a:gd name="connsiteX34" fmla="*/ 1872136 w 2268214"/>
              <a:gd name="connsiteY34" fmla="*/ 130010 h 1573115"/>
              <a:gd name="connsiteX35" fmla="*/ 1781130 w 2268214"/>
              <a:gd name="connsiteY35" fmla="*/ 173346 h 1573115"/>
              <a:gd name="connsiteX36" fmla="*/ 1677122 w 2268214"/>
              <a:gd name="connsiteY36" fmla="*/ 112675 h 1573115"/>
              <a:gd name="connsiteX37" fmla="*/ 1586116 w 2268214"/>
              <a:gd name="connsiteY37" fmla="*/ 47670 h 1573115"/>
              <a:gd name="connsiteX38" fmla="*/ 1586116 w 2268214"/>
              <a:gd name="connsiteY38" fmla="*/ 47670 h 1573115"/>
              <a:gd name="connsiteX39" fmla="*/ 1551446 w 2268214"/>
              <a:gd name="connsiteY39" fmla="*/ 0 h 1573115"/>
              <a:gd name="connsiteX40" fmla="*/ 143010 w 2268214"/>
              <a:gd name="connsiteY40" fmla="*/ 8668 h 1573115"/>
              <a:gd name="connsiteX41" fmla="*/ 147344 w 2268214"/>
              <a:gd name="connsiteY41" fmla="*/ 572042 h 1573115"/>
              <a:gd name="connsiteX42" fmla="*/ 0 w 2268214"/>
              <a:gd name="connsiteY42" fmla="*/ 576376 h 1573115"/>
              <a:gd name="connsiteX43" fmla="*/ 8667 w 2268214"/>
              <a:gd name="connsiteY43" fmla="*/ 1287094 h 1573115"/>
              <a:gd name="connsiteX44" fmla="*/ 39003 w 2268214"/>
              <a:gd name="connsiteY44" fmla="*/ 1291428 h 1573115"/>
              <a:gd name="connsiteX45" fmla="*/ 30322 w 2268214"/>
              <a:gd name="connsiteY45" fmla="*/ 1422966 h 1573115"/>
              <a:gd name="connsiteX0" fmla="*/ 30322 w 2268214"/>
              <a:gd name="connsiteY0" fmla="*/ 1422966 h 1573115"/>
              <a:gd name="connsiteX1" fmla="*/ 455033 w 2268214"/>
              <a:gd name="connsiteY1" fmla="*/ 1425771 h 1573115"/>
              <a:gd name="connsiteX2" fmla="*/ 455033 w 2268214"/>
              <a:gd name="connsiteY2" fmla="*/ 1477775 h 1573115"/>
              <a:gd name="connsiteX3" fmla="*/ 563374 w 2268214"/>
              <a:gd name="connsiteY3" fmla="*/ 1486442 h 1573115"/>
              <a:gd name="connsiteX4" fmla="*/ 554707 w 2268214"/>
              <a:gd name="connsiteY4" fmla="*/ 1573115 h 1573115"/>
              <a:gd name="connsiteX5" fmla="*/ 988072 w 2268214"/>
              <a:gd name="connsiteY5" fmla="*/ 1573115 h 1573115"/>
              <a:gd name="connsiteX6" fmla="*/ 996739 w 2268214"/>
              <a:gd name="connsiteY6" fmla="*/ 1382434 h 1573115"/>
              <a:gd name="connsiteX7" fmla="*/ 1404102 w 2268214"/>
              <a:gd name="connsiteY7" fmla="*/ 1386768 h 1573115"/>
              <a:gd name="connsiteX8" fmla="*/ 1408436 w 2268214"/>
              <a:gd name="connsiteY8" fmla="*/ 1560114 h 1573115"/>
              <a:gd name="connsiteX9" fmla="*/ 2257831 w 2268214"/>
              <a:gd name="connsiteY9" fmla="*/ 1555780 h 1573115"/>
              <a:gd name="connsiteX10" fmla="*/ 2262165 w 2268214"/>
              <a:gd name="connsiteY10" fmla="*/ 1083413 h 1573115"/>
              <a:gd name="connsiteX11" fmla="*/ 2268214 w 2268214"/>
              <a:gd name="connsiteY11" fmla="*/ 1026647 h 1573115"/>
              <a:gd name="connsiteX12" fmla="*/ 2217745 w 2268214"/>
              <a:gd name="connsiteY12" fmla="*/ 1012404 h 1573115"/>
              <a:gd name="connsiteX13" fmla="*/ 2213592 w 2268214"/>
              <a:gd name="connsiteY13" fmla="*/ 957545 h 1573115"/>
              <a:gd name="connsiteX14" fmla="*/ 2132020 w 2268214"/>
              <a:gd name="connsiteY14" fmla="*/ 981448 h 1573115"/>
              <a:gd name="connsiteX15" fmla="*/ 2067726 w 2268214"/>
              <a:gd name="connsiteY15" fmla="*/ 957635 h 1573115"/>
              <a:gd name="connsiteX16" fmla="*/ 2019243 w 2268214"/>
              <a:gd name="connsiteY16" fmla="*/ 860253 h 1573115"/>
              <a:gd name="connsiteX17" fmla="*/ 1941519 w 2268214"/>
              <a:gd name="connsiteY17" fmla="*/ 833811 h 1573115"/>
              <a:gd name="connsiteX18" fmla="*/ 2005577 w 2268214"/>
              <a:gd name="connsiteY18" fmla="*/ 758197 h 1573115"/>
              <a:gd name="connsiteX19" fmla="*/ 1941519 w 2268214"/>
              <a:gd name="connsiteY19" fmla="*/ 724273 h 1573115"/>
              <a:gd name="connsiteX20" fmla="*/ 1879946 w 2268214"/>
              <a:gd name="connsiteY20" fmla="*/ 708958 h 1573115"/>
              <a:gd name="connsiteX21" fmla="*/ 1870082 w 2268214"/>
              <a:gd name="connsiteY21" fmla="*/ 629023 h 1573115"/>
              <a:gd name="connsiteX22" fmla="*/ 1824466 w 2268214"/>
              <a:gd name="connsiteY22" fmla="*/ 606711 h 1573115"/>
              <a:gd name="connsiteX23" fmla="*/ 1759462 w 2268214"/>
              <a:gd name="connsiteY23" fmla="*/ 603427 h 1573115"/>
              <a:gd name="connsiteX24" fmla="*/ 1774832 w 2268214"/>
              <a:gd name="connsiteY24" fmla="*/ 538535 h 1573115"/>
              <a:gd name="connsiteX25" fmla="*/ 1804706 w 2268214"/>
              <a:gd name="connsiteY25" fmla="*/ 524519 h 1573115"/>
              <a:gd name="connsiteX26" fmla="*/ 1767688 w 2268214"/>
              <a:gd name="connsiteY26" fmla="*/ 459954 h 1573115"/>
              <a:gd name="connsiteX27" fmla="*/ 1772450 w 2268214"/>
              <a:gd name="connsiteY27" fmla="*/ 409948 h 1573115"/>
              <a:gd name="connsiteX28" fmla="*/ 1827219 w 2268214"/>
              <a:gd name="connsiteY28" fmla="*/ 400423 h 1573115"/>
              <a:gd name="connsiteX29" fmla="*/ 1909616 w 2268214"/>
              <a:gd name="connsiteY29" fmla="*/ 397409 h 1573115"/>
              <a:gd name="connsiteX30" fmla="*/ 1903419 w 2268214"/>
              <a:gd name="connsiteY30" fmla="*/ 364704 h 1573115"/>
              <a:gd name="connsiteX31" fmla="*/ 1878039 w 2268214"/>
              <a:gd name="connsiteY31" fmla="*/ 321119 h 1573115"/>
              <a:gd name="connsiteX32" fmla="*/ 1926329 w 2268214"/>
              <a:gd name="connsiteY32" fmla="*/ 297216 h 1573115"/>
              <a:gd name="connsiteX33" fmla="*/ 1962950 w 2268214"/>
              <a:gd name="connsiteY33" fmla="*/ 317079 h 1573115"/>
              <a:gd name="connsiteX34" fmla="*/ 1919807 w 2268214"/>
              <a:gd name="connsiteY34" fmla="*/ 156012 h 1573115"/>
              <a:gd name="connsiteX35" fmla="*/ 1872136 w 2268214"/>
              <a:gd name="connsiteY35" fmla="*/ 130010 h 1573115"/>
              <a:gd name="connsiteX36" fmla="*/ 1781130 w 2268214"/>
              <a:gd name="connsiteY36" fmla="*/ 173346 h 1573115"/>
              <a:gd name="connsiteX37" fmla="*/ 1677122 w 2268214"/>
              <a:gd name="connsiteY37" fmla="*/ 112675 h 1573115"/>
              <a:gd name="connsiteX38" fmla="*/ 1586116 w 2268214"/>
              <a:gd name="connsiteY38" fmla="*/ 47670 h 1573115"/>
              <a:gd name="connsiteX39" fmla="*/ 1586116 w 2268214"/>
              <a:gd name="connsiteY39" fmla="*/ 47670 h 1573115"/>
              <a:gd name="connsiteX40" fmla="*/ 1551446 w 2268214"/>
              <a:gd name="connsiteY40" fmla="*/ 0 h 1573115"/>
              <a:gd name="connsiteX41" fmla="*/ 143010 w 2268214"/>
              <a:gd name="connsiteY41" fmla="*/ 8668 h 1573115"/>
              <a:gd name="connsiteX42" fmla="*/ 147344 w 2268214"/>
              <a:gd name="connsiteY42" fmla="*/ 572042 h 1573115"/>
              <a:gd name="connsiteX43" fmla="*/ 0 w 2268214"/>
              <a:gd name="connsiteY43" fmla="*/ 576376 h 1573115"/>
              <a:gd name="connsiteX44" fmla="*/ 8667 w 2268214"/>
              <a:gd name="connsiteY44" fmla="*/ 1287094 h 1573115"/>
              <a:gd name="connsiteX45" fmla="*/ 39003 w 2268214"/>
              <a:gd name="connsiteY45" fmla="*/ 1291428 h 1573115"/>
              <a:gd name="connsiteX46" fmla="*/ 30322 w 2268214"/>
              <a:gd name="connsiteY46" fmla="*/ 1422966 h 1573115"/>
              <a:gd name="connsiteX0" fmla="*/ 30322 w 2268214"/>
              <a:gd name="connsiteY0" fmla="*/ 1422966 h 1573115"/>
              <a:gd name="connsiteX1" fmla="*/ 455033 w 2268214"/>
              <a:gd name="connsiteY1" fmla="*/ 1425771 h 1573115"/>
              <a:gd name="connsiteX2" fmla="*/ 455033 w 2268214"/>
              <a:gd name="connsiteY2" fmla="*/ 1477775 h 1573115"/>
              <a:gd name="connsiteX3" fmla="*/ 563374 w 2268214"/>
              <a:gd name="connsiteY3" fmla="*/ 1486442 h 1573115"/>
              <a:gd name="connsiteX4" fmla="*/ 554707 w 2268214"/>
              <a:gd name="connsiteY4" fmla="*/ 1573115 h 1573115"/>
              <a:gd name="connsiteX5" fmla="*/ 988072 w 2268214"/>
              <a:gd name="connsiteY5" fmla="*/ 1573115 h 1573115"/>
              <a:gd name="connsiteX6" fmla="*/ 996739 w 2268214"/>
              <a:gd name="connsiteY6" fmla="*/ 1382434 h 1573115"/>
              <a:gd name="connsiteX7" fmla="*/ 1404102 w 2268214"/>
              <a:gd name="connsiteY7" fmla="*/ 1386768 h 1573115"/>
              <a:gd name="connsiteX8" fmla="*/ 1408436 w 2268214"/>
              <a:gd name="connsiteY8" fmla="*/ 1560114 h 1573115"/>
              <a:gd name="connsiteX9" fmla="*/ 2257831 w 2268214"/>
              <a:gd name="connsiteY9" fmla="*/ 1555780 h 1573115"/>
              <a:gd name="connsiteX10" fmla="*/ 2262165 w 2268214"/>
              <a:gd name="connsiteY10" fmla="*/ 1083413 h 1573115"/>
              <a:gd name="connsiteX11" fmla="*/ 2268214 w 2268214"/>
              <a:gd name="connsiteY11" fmla="*/ 1026647 h 1573115"/>
              <a:gd name="connsiteX12" fmla="*/ 2217745 w 2268214"/>
              <a:gd name="connsiteY12" fmla="*/ 1012404 h 1573115"/>
              <a:gd name="connsiteX13" fmla="*/ 2213592 w 2268214"/>
              <a:gd name="connsiteY13" fmla="*/ 957545 h 1573115"/>
              <a:gd name="connsiteX14" fmla="*/ 2132020 w 2268214"/>
              <a:gd name="connsiteY14" fmla="*/ 981448 h 1573115"/>
              <a:gd name="connsiteX15" fmla="*/ 2067726 w 2268214"/>
              <a:gd name="connsiteY15" fmla="*/ 957635 h 1573115"/>
              <a:gd name="connsiteX16" fmla="*/ 2019243 w 2268214"/>
              <a:gd name="connsiteY16" fmla="*/ 860253 h 1573115"/>
              <a:gd name="connsiteX17" fmla="*/ 1941519 w 2268214"/>
              <a:gd name="connsiteY17" fmla="*/ 833811 h 1573115"/>
              <a:gd name="connsiteX18" fmla="*/ 2005577 w 2268214"/>
              <a:gd name="connsiteY18" fmla="*/ 758197 h 1573115"/>
              <a:gd name="connsiteX19" fmla="*/ 1941519 w 2268214"/>
              <a:gd name="connsiteY19" fmla="*/ 724273 h 1573115"/>
              <a:gd name="connsiteX20" fmla="*/ 1879946 w 2268214"/>
              <a:gd name="connsiteY20" fmla="*/ 708958 h 1573115"/>
              <a:gd name="connsiteX21" fmla="*/ 1870082 w 2268214"/>
              <a:gd name="connsiteY21" fmla="*/ 629023 h 1573115"/>
              <a:gd name="connsiteX22" fmla="*/ 1824466 w 2268214"/>
              <a:gd name="connsiteY22" fmla="*/ 606711 h 1573115"/>
              <a:gd name="connsiteX23" fmla="*/ 1759462 w 2268214"/>
              <a:gd name="connsiteY23" fmla="*/ 603427 h 1573115"/>
              <a:gd name="connsiteX24" fmla="*/ 1774832 w 2268214"/>
              <a:gd name="connsiteY24" fmla="*/ 538535 h 1573115"/>
              <a:gd name="connsiteX25" fmla="*/ 1804706 w 2268214"/>
              <a:gd name="connsiteY25" fmla="*/ 524519 h 1573115"/>
              <a:gd name="connsiteX26" fmla="*/ 1767688 w 2268214"/>
              <a:gd name="connsiteY26" fmla="*/ 459954 h 1573115"/>
              <a:gd name="connsiteX27" fmla="*/ 1772450 w 2268214"/>
              <a:gd name="connsiteY27" fmla="*/ 409948 h 1573115"/>
              <a:gd name="connsiteX28" fmla="*/ 1827219 w 2268214"/>
              <a:gd name="connsiteY28" fmla="*/ 400423 h 1573115"/>
              <a:gd name="connsiteX29" fmla="*/ 1909616 w 2268214"/>
              <a:gd name="connsiteY29" fmla="*/ 397409 h 1573115"/>
              <a:gd name="connsiteX30" fmla="*/ 1903419 w 2268214"/>
              <a:gd name="connsiteY30" fmla="*/ 364704 h 1573115"/>
              <a:gd name="connsiteX31" fmla="*/ 1878039 w 2268214"/>
              <a:gd name="connsiteY31" fmla="*/ 321119 h 1573115"/>
              <a:gd name="connsiteX32" fmla="*/ 1926329 w 2268214"/>
              <a:gd name="connsiteY32" fmla="*/ 297216 h 1573115"/>
              <a:gd name="connsiteX33" fmla="*/ 1962950 w 2268214"/>
              <a:gd name="connsiteY33" fmla="*/ 317079 h 1573115"/>
              <a:gd name="connsiteX34" fmla="*/ 1974857 w 2268214"/>
              <a:gd name="connsiteY34" fmla="*/ 283742 h 1573115"/>
              <a:gd name="connsiteX35" fmla="*/ 1919807 w 2268214"/>
              <a:gd name="connsiteY35" fmla="*/ 156012 h 1573115"/>
              <a:gd name="connsiteX36" fmla="*/ 1872136 w 2268214"/>
              <a:gd name="connsiteY36" fmla="*/ 130010 h 1573115"/>
              <a:gd name="connsiteX37" fmla="*/ 1781130 w 2268214"/>
              <a:gd name="connsiteY37" fmla="*/ 173346 h 1573115"/>
              <a:gd name="connsiteX38" fmla="*/ 1677122 w 2268214"/>
              <a:gd name="connsiteY38" fmla="*/ 112675 h 1573115"/>
              <a:gd name="connsiteX39" fmla="*/ 1586116 w 2268214"/>
              <a:gd name="connsiteY39" fmla="*/ 47670 h 1573115"/>
              <a:gd name="connsiteX40" fmla="*/ 1586116 w 2268214"/>
              <a:gd name="connsiteY40" fmla="*/ 47670 h 1573115"/>
              <a:gd name="connsiteX41" fmla="*/ 1551446 w 2268214"/>
              <a:gd name="connsiteY41" fmla="*/ 0 h 1573115"/>
              <a:gd name="connsiteX42" fmla="*/ 143010 w 2268214"/>
              <a:gd name="connsiteY42" fmla="*/ 8668 h 1573115"/>
              <a:gd name="connsiteX43" fmla="*/ 147344 w 2268214"/>
              <a:gd name="connsiteY43" fmla="*/ 572042 h 1573115"/>
              <a:gd name="connsiteX44" fmla="*/ 0 w 2268214"/>
              <a:gd name="connsiteY44" fmla="*/ 576376 h 1573115"/>
              <a:gd name="connsiteX45" fmla="*/ 8667 w 2268214"/>
              <a:gd name="connsiteY45" fmla="*/ 1287094 h 1573115"/>
              <a:gd name="connsiteX46" fmla="*/ 39003 w 2268214"/>
              <a:gd name="connsiteY46" fmla="*/ 1291428 h 1573115"/>
              <a:gd name="connsiteX47" fmla="*/ 30322 w 2268214"/>
              <a:gd name="connsiteY47" fmla="*/ 1422966 h 1573115"/>
              <a:gd name="connsiteX0" fmla="*/ 30322 w 2268214"/>
              <a:gd name="connsiteY0" fmla="*/ 1422966 h 1573115"/>
              <a:gd name="connsiteX1" fmla="*/ 455033 w 2268214"/>
              <a:gd name="connsiteY1" fmla="*/ 1425771 h 1573115"/>
              <a:gd name="connsiteX2" fmla="*/ 455033 w 2268214"/>
              <a:gd name="connsiteY2" fmla="*/ 1477775 h 1573115"/>
              <a:gd name="connsiteX3" fmla="*/ 563374 w 2268214"/>
              <a:gd name="connsiteY3" fmla="*/ 1486442 h 1573115"/>
              <a:gd name="connsiteX4" fmla="*/ 554707 w 2268214"/>
              <a:gd name="connsiteY4" fmla="*/ 1573115 h 1573115"/>
              <a:gd name="connsiteX5" fmla="*/ 988072 w 2268214"/>
              <a:gd name="connsiteY5" fmla="*/ 1573115 h 1573115"/>
              <a:gd name="connsiteX6" fmla="*/ 996739 w 2268214"/>
              <a:gd name="connsiteY6" fmla="*/ 1382434 h 1573115"/>
              <a:gd name="connsiteX7" fmla="*/ 1404102 w 2268214"/>
              <a:gd name="connsiteY7" fmla="*/ 1386768 h 1573115"/>
              <a:gd name="connsiteX8" fmla="*/ 1408436 w 2268214"/>
              <a:gd name="connsiteY8" fmla="*/ 1560114 h 1573115"/>
              <a:gd name="connsiteX9" fmla="*/ 2257831 w 2268214"/>
              <a:gd name="connsiteY9" fmla="*/ 1555780 h 1573115"/>
              <a:gd name="connsiteX10" fmla="*/ 2262165 w 2268214"/>
              <a:gd name="connsiteY10" fmla="*/ 1083413 h 1573115"/>
              <a:gd name="connsiteX11" fmla="*/ 2268214 w 2268214"/>
              <a:gd name="connsiteY11" fmla="*/ 1026647 h 1573115"/>
              <a:gd name="connsiteX12" fmla="*/ 2217745 w 2268214"/>
              <a:gd name="connsiteY12" fmla="*/ 1012404 h 1573115"/>
              <a:gd name="connsiteX13" fmla="*/ 2213592 w 2268214"/>
              <a:gd name="connsiteY13" fmla="*/ 957545 h 1573115"/>
              <a:gd name="connsiteX14" fmla="*/ 2132020 w 2268214"/>
              <a:gd name="connsiteY14" fmla="*/ 981448 h 1573115"/>
              <a:gd name="connsiteX15" fmla="*/ 2067726 w 2268214"/>
              <a:gd name="connsiteY15" fmla="*/ 957635 h 1573115"/>
              <a:gd name="connsiteX16" fmla="*/ 2019243 w 2268214"/>
              <a:gd name="connsiteY16" fmla="*/ 860253 h 1573115"/>
              <a:gd name="connsiteX17" fmla="*/ 1941519 w 2268214"/>
              <a:gd name="connsiteY17" fmla="*/ 833811 h 1573115"/>
              <a:gd name="connsiteX18" fmla="*/ 2005577 w 2268214"/>
              <a:gd name="connsiteY18" fmla="*/ 758197 h 1573115"/>
              <a:gd name="connsiteX19" fmla="*/ 1941519 w 2268214"/>
              <a:gd name="connsiteY19" fmla="*/ 724273 h 1573115"/>
              <a:gd name="connsiteX20" fmla="*/ 1879946 w 2268214"/>
              <a:gd name="connsiteY20" fmla="*/ 708958 h 1573115"/>
              <a:gd name="connsiteX21" fmla="*/ 1870082 w 2268214"/>
              <a:gd name="connsiteY21" fmla="*/ 629023 h 1573115"/>
              <a:gd name="connsiteX22" fmla="*/ 1824466 w 2268214"/>
              <a:gd name="connsiteY22" fmla="*/ 606711 h 1573115"/>
              <a:gd name="connsiteX23" fmla="*/ 1759462 w 2268214"/>
              <a:gd name="connsiteY23" fmla="*/ 603427 h 1573115"/>
              <a:gd name="connsiteX24" fmla="*/ 1774832 w 2268214"/>
              <a:gd name="connsiteY24" fmla="*/ 538535 h 1573115"/>
              <a:gd name="connsiteX25" fmla="*/ 1804706 w 2268214"/>
              <a:gd name="connsiteY25" fmla="*/ 524519 h 1573115"/>
              <a:gd name="connsiteX26" fmla="*/ 1767688 w 2268214"/>
              <a:gd name="connsiteY26" fmla="*/ 459954 h 1573115"/>
              <a:gd name="connsiteX27" fmla="*/ 1772450 w 2268214"/>
              <a:gd name="connsiteY27" fmla="*/ 409948 h 1573115"/>
              <a:gd name="connsiteX28" fmla="*/ 1827219 w 2268214"/>
              <a:gd name="connsiteY28" fmla="*/ 400423 h 1573115"/>
              <a:gd name="connsiteX29" fmla="*/ 1909616 w 2268214"/>
              <a:gd name="connsiteY29" fmla="*/ 397409 h 1573115"/>
              <a:gd name="connsiteX30" fmla="*/ 1903419 w 2268214"/>
              <a:gd name="connsiteY30" fmla="*/ 364704 h 1573115"/>
              <a:gd name="connsiteX31" fmla="*/ 1878039 w 2268214"/>
              <a:gd name="connsiteY31" fmla="*/ 321119 h 1573115"/>
              <a:gd name="connsiteX32" fmla="*/ 1926329 w 2268214"/>
              <a:gd name="connsiteY32" fmla="*/ 297216 h 1573115"/>
              <a:gd name="connsiteX33" fmla="*/ 1962950 w 2268214"/>
              <a:gd name="connsiteY33" fmla="*/ 317079 h 1573115"/>
              <a:gd name="connsiteX34" fmla="*/ 1974857 w 2268214"/>
              <a:gd name="connsiteY34" fmla="*/ 283742 h 1573115"/>
              <a:gd name="connsiteX35" fmla="*/ 1931994 w 2268214"/>
              <a:gd name="connsiteY35" fmla="*/ 252785 h 1573115"/>
              <a:gd name="connsiteX36" fmla="*/ 1919807 w 2268214"/>
              <a:gd name="connsiteY36" fmla="*/ 156012 h 1573115"/>
              <a:gd name="connsiteX37" fmla="*/ 1872136 w 2268214"/>
              <a:gd name="connsiteY37" fmla="*/ 130010 h 1573115"/>
              <a:gd name="connsiteX38" fmla="*/ 1781130 w 2268214"/>
              <a:gd name="connsiteY38" fmla="*/ 173346 h 1573115"/>
              <a:gd name="connsiteX39" fmla="*/ 1677122 w 2268214"/>
              <a:gd name="connsiteY39" fmla="*/ 112675 h 1573115"/>
              <a:gd name="connsiteX40" fmla="*/ 1586116 w 2268214"/>
              <a:gd name="connsiteY40" fmla="*/ 47670 h 1573115"/>
              <a:gd name="connsiteX41" fmla="*/ 1586116 w 2268214"/>
              <a:gd name="connsiteY41" fmla="*/ 47670 h 1573115"/>
              <a:gd name="connsiteX42" fmla="*/ 1551446 w 2268214"/>
              <a:gd name="connsiteY42" fmla="*/ 0 h 1573115"/>
              <a:gd name="connsiteX43" fmla="*/ 143010 w 2268214"/>
              <a:gd name="connsiteY43" fmla="*/ 8668 h 1573115"/>
              <a:gd name="connsiteX44" fmla="*/ 147344 w 2268214"/>
              <a:gd name="connsiteY44" fmla="*/ 572042 h 1573115"/>
              <a:gd name="connsiteX45" fmla="*/ 0 w 2268214"/>
              <a:gd name="connsiteY45" fmla="*/ 576376 h 1573115"/>
              <a:gd name="connsiteX46" fmla="*/ 8667 w 2268214"/>
              <a:gd name="connsiteY46" fmla="*/ 1287094 h 1573115"/>
              <a:gd name="connsiteX47" fmla="*/ 39003 w 2268214"/>
              <a:gd name="connsiteY47" fmla="*/ 1291428 h 1573115"/>
              <a:gd name="connsiteX48" fmla="*/ 30322 w 2268214"/>
              <a:gd name="connsiteY48" fmla="*/ 1422966 h 1573115"/>
              <a:gd name="connsiteX0" fmla="*/ 30322 w 2268214"/>
              <a:gd name="connsiteY0" fmla="*/ 1422966 h 1573115"/>
              <a:gd name="connsiteX1" fmla="*/ 455033 w 2268214"/>
              <a:gd name="connsiteY1" fmla="*/ 1425771 h 1573115"/>
              <a:gd name="connsiteX2" fmla="*/ 455033 w 2268214"/>
              <a:gd name="connsiteY2" fmla="*/ 1477775 h 1573115"/>
              <a:gd name="connsiteX3" fmla="*/ 563374 w 2268214"/>
              <a:gd name="connsiteY3" fmla="*/ 1486442 h 1573115"/>
              <a:gd name="connsiteX4" fmla="*/ 554707 w 2268214"/>
              <a:gd name="connsiteY4" fmla="*/ 1573115 h 1573115"/>
              <a:gd name="connsiteX5" fmla="*/ 988072 w 2268214"/>
              <a:gd name="connsiteY5" fmla="*/ 1573115 h 1573115"/>
              <a:gd name="connsiteX6" fmla="*/ 996739 w 2268214"/>
              <a:gd name="connsiteY6" fmla="*/ 1382434 h 1573115"/>
              <a:gd name="connsiteX7" fmla="*/ 1404102 w 2268214"/>
              <a:gd name="connsiteY7" fmla="*/ 1386768 h 1573115"/>
              <a:gd name="connsiteX8" fmla="*/ 1408436 w 2268214"/>
              <a:gd name="connsiteY8" fmla="*/ 1560114 h 1573115"/>
              <a:gd name="connsiteX9" fmla="*/ 2257831 w 2268214"/>
              <a:gd name="connsiteY9" fmla="*/ 1555780 h 1573115"/>
              <a:gd name="connsiteX10" fmla="*/ 2262165 w 2268214"/>
              <a:gd name="connsiteY10" fmla="*/ 1083413 h 1573115"/>
              <a:gd name="connsiteX11" fmla="*/ 2268214 w 2268214"/>
              <a:gd name="connsiteY11" fmla="*/ 1026647 h 1573115"/>
              <a:gd name="connsiteX12" fmla="*/ 2217745 w 2268214"/>
              <a:gd name="connsiteY12" fmla="*/ 1012404 h 1573115"/>
              <a:gd name="connsiteX13" fmla="*/ 2213592 w 2268214"/>
              <a:gd name="connsiteY13" fmla="*/ 957545 h 1573115"/>
              <a:gd name="connsiteX14" fmla="*/ 2132020 w 2268214"/>
              <a:gd name="connsiteY14" fmla="*/ 981448 h 1573115"/>
              <a:gd name="connsiteX15" fmla="*/ 2067726 w 2268214"/>
              <a:gd name="connsiteY15" fmla="*/ 957635 h 1573115"/>
              <a:gd name="connsiteX16" fmla="*/ 2019243 w 2268214"/>
              <a:gd name="connsiteY16" fmla="*/ 860253 h 1573115"/>
              <a:gd name="connsiteX17" fmla="*/ 1941519 w 2268214"/>
              <a:gd name="connsiteY17" fmla="*/ 833811 h 1573115"/>
              <a:gd name="connsiteX18" fmla="*/ 2005577 w 2268214"/>
              <a:gd name="connsiteY18" fmla="*/ 758197 h 1573115"/>
              <a:gd name="connsiteX19" fmla="*/ 1941519 w 2268214"/>
              <a:gd name="connsiteY19" fmla="*/ 724273 h 1573115"/>
              <a:gd name="connsiteX20" fmla="*/ 1879946 w 2268214"/>
              <a:gd name="connsiteY20" fmla="*/ 708958 h 1573115"/>
              <a:gd name="connsiteX21" fmla="*/ 1870082 w 2268214"/>
              <a:gd name="connsiteY21" fmla="*/ 629023 h 1573115"/>
              <a:gd name="connsiteX22" fmla="*/ 1824466 w 2268214"/>
              <a:gd name="connsiteY22" fmla="*/ 606711 h 1573115"/>
              <a:gd name="connsiteX23" fmla="*/ 1759462 w 2268214"/>
              <a:gd name="connsiteY23" fmla="*/ 603427 h 1573115"/>
              <a:gd name="connsiteX24" fmla="*/ 1774832 w 2268214"/>
              <a:gd name="connsiteY24" fmla="*/ 538535 h 1573115"/>
              <a:gd name="connsiteX25" fmla="*/ 1804706 w 2268214"/>
              <a:gd name="connsiteY25" fmla="*/ 524519 h 1573115"/>
              <a:gd name="connsiteX26" fmla="*/ 1767688 w 2268214"/>
              <a:gd name="connsiteY26" fmla="*/ 459954 h 1573115"/>
              <a:gd name="connsiteX27" fmla="*/ 1772450 w 2268214"/>
              <a:gd name="connsiteY27" fmla="*/ 409948 h 1573115"/>
              <a:gd name="connsiteX28" fmla="*/ 1827219 w 2268214"/>
              <a:gd name="connsiteY28" fmla="*/ 400423 h 1573115"/>
              <a:gd name="connsiteX29" fmla="*/ 1909616 w 2268214"/>
              <a:gd name="connsiteY29" fmla="*/ 397409 h 1573115"/>
              <a:gd name="connsiteX30" fmla="*/ 1903419 w 2268214"/>
              <a:gd name="connsiteY30" fmla="*/ 364704 h 1573115"/>
              <a:gd name="connsiteX31" fmla="*/ 1878039 w 2268214"/>
              <a:gd name="connsiteY31" fmla="*/ 321119 h 1573115"/>
              <a:gd name="connsiteX32" fmla="*/ 1926329 w 2268214"/>
              <a:gd name="connsiteY32" fmla="*/ 297216 h 1573115"/>
              <a:gd name="connsiteX33" fmla="*/ 1962950 w 2268214"/>
              <a:gd name="connsiteY33" fmla="*/ 317079 h 1573115"/>
              <a:gd name="connsiteX34" fmla="*/ 1974857 w 2268214"/>
              <a:gd name="connsiteY34" fmla="*/ 283742 h 1573115"/>
              <a:gd name="connsiteX35" fmla="*/ 1931994 w 2268214"/>
              <a:gd name="connsiteY35" fmla="*/ 252785 h 1573115"/>
              <a:gd name="connsiteX36" fmla="*/ 1970094 w 2268214"/>
              <a:gd name="connsiteY36" fmla="*/ 209923 h 1573115"/>
              <a:gd name="connsiteX37" fmla="*/ 1919807 w 2268214"/>
              <a:gd name="connsiteY37" fmla="*/ 156012 h 1573115"/>
              <a:gd name="connsiteX38" fmla="*/ 1872136 w 2268214"/>
              <a:gd name="connsiteY38" fmla="*/ 130010 h 1573115"/>
              <a:gd name="connsiteX39" fmla="*/ 1781130 w 2268214"/>
              <a:gd name="connsiteY39" fmla="*/ 173346 h 1573115"/>
              <a:gd name="connsiteX40" fmla="*/ 1677122 w 2268214"/>
              <a:gd name="connsiteY40" fmla="*/ 112675 h 1573115"/>
              <a:gd name="connsiteX41" fmla="*/ 1586116 w 2268214"/>
              <a:gd name="connsiteY41" fmla="*/ 47670 h 1573115"/>
              <a:gd name="connsiteX42" fmla="*/ 1586116 w 2268214"/>
              <a:gd name="connsiteY42" fmla="*/ 47670 h 1573115"/>
              <a:gd name="connsiteX43" fmla="*/ 1551446 w 2268214"/>
              <a:gd name="connsiteY43" fmla="*/ 0 h 1573115"/>
              <a:gd name="connsiteX44" fmla="*/ 143010 w 2268214"/>
              <a:gd name="connsiteY44" fmla="*/ 8668 h 1573115"/>
              <a:gd name="connsiteX45" fmla="*/ 147344 w 2268214"/>
              <a:gd name="connsiteY45" fmla="*/ 572042 h 1573115"/>
              <a:gd name="connsiteX46" fmla="*/ 0 w 2268214"/>
              <a:gd name="connsiteY46" fmla="*/ 576376 h 1573115"/>
              <a:gd name="connsiteX47" fmla="*/ 8667 w 2268214"/>
              <a:gd name="connsiteY47" fmla="*/ 1287094 h 1573115"/>
              <a:gd name="connsiteX48" fmla="*/ 39003 w 2268214"/>
              <a:gd name="connsiteY48" fmla="*/ 1291428 h 1573115"/>
              <a:gd name="connsiteX49" fmla="*/ 30322 w 2268214"/>
              <a:gd name="connsiteY49" fmla="*/ 1422966 h 1573115"/>
              <a:gd name="connsiteX0" fmla="*/ 30322 w 2268214"/>
              <a:gd name="connsiteY0" fmla="*/ 1422966 h 1573115"/>
              <a:gd name="connsiteX1" fmla="*/ 455033 w 2268214"/>
              <a:gd name="connsiteY1" fmla="*/ 1425771 h 1573115"/>
              <a:gd name="connsiteX2" fmla="*/ 455033 w 2268214"/>
              <a:gd name="connsiteY2" fmla="*/ 1477775 h 1573115"/>
              <a:gd name="connsiteX3" fmla="*/ 563374 w 2268214"/>
              <a:gd name="connsiteY3" fmla="*/ 1486442 h 1573115"/>
              <a:gd name="connsiteX4" fmla="*/ 554707 w 2268214"/>
              <a:gd name="connsiteY4" fmla="*/ 1573115 h 1573115"/>
              <a:gd name="connsiteX5" fmla="*/ 988072 w 2268214"/>
              <a:gd name="connsiteY5" fmla="*/ 1573115 h 1573115"/>
              <a:gd name="connsiteX6" fmla="*/ 996739 w 2268214"/>
              <a:gd name="connsiteY6" fmla="*/ 1382434 h 1573115"/>
              <a:gd name="connsiteX7" fmla="*/ 1404102 w 2268214"/>
              <a:gd name="connsiteY7" fmla="*/ 1386768 h 1573115"/>
              <a:gd name="connsiteX8" fmla="*/ 1408436 w 2268214"/>
              <a:gd name="connsiteY8" fmla="*/ 1560114 h 1573115"/>
              <a:gd name="connsiteX9" fmla="*/ 2257831 w 2268214"/>
              <a:gd name="connsiteY9" fmla="*/ 1555780 h 1573115"/>
              <a:gd name="connsiteX10" fmla="*/ 2262165 w 2268214"/>
              <a:gd name="connsiteY10" fmla="*/ 1083413 h 1573115"/>
              <a:gd name="connsiteX11" fmla="*/ 2268214 w 2268214"/>
              <a:gd name="connsiteY11" fmla="*/ 1026647 h 1573115"/>
              <a:gd name="connsiteX12" fmla="*/ 2217745 w 2268214"/>
              <a:gd name="connsiteY12" fmla="*/ 1012404 h 1573115"/>
              <a:gd name="connsiteX13" fmla="*/ 2213592 w 2268214"/>
              <a:gd name="connsiteY13" fmla="*/ 957545 h 1573115"/>
              <a:gd name="connsiteX14" fmla="*/ 2132020 w 2268214"/>
              <a:gd name="connsiteY14" fmla="*/ 981448 h 1573115"/>
              <a:gd name="connsiteX15" fmla="*/ 2067726 w 2268214"/>
              <a:gd name="connsiteY15" fmla="*/ 957635 h 1573115"/>
              <a:gd name="connsiteX16" fmla="*/ 2019243 w 2268214"/>
              <a:gd name="connsiteY16" fmla="*/ 860253 h 1573115"/>
              <a:gd name="connsiteX17" fmla="*/ 1941519 w 2268214"/>
              <a:gd name="connsiteY17" fmla="*/ 833811 h 1573115"/>
              <a:gd name="connsiteX18" fmla="*/ 2005577 w 2268214"/>
              <a:gd name="connsiteY18" fmla="*/ 758197 h 1573115"/>
              <a:gd name="connsiteX19" fmla="*/ 1941519 w 2268214"/>
              <a:gd name="connsiteY19" fmla="*/ 724273 h 1573115"/>
              <a:gd name="connsiteX20" fmla="*/ 1879946 w 2268214"/>
              <a:gd name="connsiteY20" fmla="*/ 708958 h 1573115"/>
              <a:gd name="connsiteX21" fmla="*/ 1870082 w 2268214"/>
              <a:gd name="connsiteY21" fmla="*/ 629023 h 1573115"/>
              <a:gd name="connsiteX22" fmla="*/ 1824466 w 2268214"/>
              <a:gd name="connsiteY22" fmla="*/ 606711 h 1573115"/>
              <a:gd name="connsiteX23" fmla="*/ 1759462 w 2268214"/>
              <a:gd name="connsiteY23" fmla="*/ 603427 h 1573115"/>
              <a:gd name="connsiteX24" fmla="*/ 1774832 w 2268214"/>
              <a:gd name="connsiteY24" fmla="*/ 538535 h 1573115"/>
              <a:gd name="connsiteX25" fmla="*/ 1804706 w 2268214"/>
              <a:gd name="connsiteY25" fmla="*/ 524519 h 1573115"/>
              <a:gd name="connsiteX26" fmla="*/ 1767688 w 2268214"/>
              <a:gd name="connsiteY26" fmla="*/ 459954 h 1573115"/>
              <a:gd name="connsiteX27" fmla="*/ 1772450 w 2268214"/>
              <a:gd name="connsiteY27" fmla="*/ 409948 h 1573115"/>
              <a:gd name="connsiteX28" fmla="*/ 1827219 w 2268214"/>
              <a:gd name="connsiteY28" fmla="*/ 400423 h 1573115"/>
              <a:gd name="connsiteX29" fmla="*/ 1909616 w 2268214"/>
              <a:gd name="connsiteY29" fmla="*/ 397409 h 1573115"/>
              <a:gd name="connsiteX30" fmla="*/ 1903419 w 2268214"/>
              <a:gd name="connsiteY30" fmla="*/ 364704 h 1573115"/>
              <a:gd name="connsiteX31" fmla="*/ 1878039 w 2268214"/>
              <a:gd name="connsiteY31" fmla="*/ 321119 h 1573115"/>
              <a:gd name="connsiteX32" fmla="*/ 1926329 w 2268214"/>
              <a:gd name="connsiteY32" fmla="*/ 297216 h 1573115"/>
              <a:gd name="connsiteX33" fmla="*/ 1962950 w 2268214"/>
              <a:gd name="connsiteY33" fmla="*/ 317079 h 1573115"/>
              <a:gd name="connsiteX34" fmla="*/ 1974857 w 2268214"/>
              <a:gd name="connsiteY34" fmla="*/ 283742 h 1573115"/>
              <a:gd name="connsiteX35" fmla="*/ 1931994 w 2268214"/>
              <a:gd name="connsiteY35" fmla="*/ 252785 h 1573115"/>
              <a:gd name="connsiteX36" fmla="*/ 1970094 w 2268214"/>
              <a:gd name="connsiteY36" fmla="*/ 209923 h 1573115"/>
              <a:gd name="connsiteX37" fmla="*/ 1955807 w 2268214"/>
              <a:gd name="connsiteY37" fmla="*/ 148010 h 1573115"/>
              <a:gd name="connsiteX38" fmla="*/ 1919807 w 2268214"/>
              <a:gd name="connsiteY38" fmla="*/ 156012 h 1573115"/>
              <a:gd name="connsiteX39" fmla="*/ 1872136 w 2268214"/>
              <a:gd name="connsiteY39" fmla="*/ 130010 h 1573115"/>
              <a:gd name="connsiteX40" fmla="*/ 1781130 w 2268214"/>
              <a:gd name="connsiteY40" fmla="*/ 173346 h 1573115"/>
              <a:gd name="connsiteX41" fmla="*/ 1677122 w 2268214"/>
              <a:gd name="connsiteY41" fmla="*/ 112675 h 1573115"/>
              <a:gd name="connsiteX42" fmla="*/ 1586116 w 2268214"/>
              <a:gd name="connsiteY42" fmla="*/ 47670 h 1573115"/>
              <a:gd name="connsiteX43" fmla="*/ 1586116 w 2268214"/>
              <a:gd name="connsiteY43" fmla="*/ 47670 h 1573115"/>
              <a:gd name="connsiteX44" fmla="*/ 1551446 w 2268214"/>
              <a:gd name="connsiteY44" fmla="*/ 0 h 1573115"/>
              <a:gd name="connsiteX45" fmla="*/ 143010 w 2268214"/>
              <a:gd name="connsiteY45" fmla="*/ 8668 h 1573115"/>
              <a:gd name="connsiteX46" fmla="*/ 147344 w 2268214"/>
              <a:gd name="connsiteY46" fmla="*/ 572042 h 1573115"/>
              <a:gd name="connsiteX47" fmla="*/ 0 w 2268214"/>
              <a:gd name="connsiteY47" fmla="*/ 576376 h 1573115"/>
              <a:gd name="connsiteX48" fmla="*/ 8667 w 2268214"/>
              <a:gd name="connsiteY48" fmla="*/ 1287094 h 1573115"/>
              <a:gd name="connsiteX49" fmla="*/ 39003 w 2268214"/>
              <a:gd name="connsiteY49" fmla="*/ 1291428 h 1573115"/>
              <a:gd name="connsiteX50" fmla="*/ 30322 w 2268214"/>
              <a:gd name="connsiteY50" fmla="*/ 1422966 h 1573115"/>
              <a:gd name="connsiteX0" fmla="*/ 30322 w 2268214"/>
              <a:gd name="connsiteY0" fmla="*/ 1422966 h 1573115"/>
              <a:gd name="connsiteX1" fmla="*/ 455033 w 2268214"/>
              <a:gd name="connsiteY1" fmla="*/ 1425771 h 1573115"/>
              <a:gd name="connsiteX2" fmla="*/ 455033 w 2268214"/>
              <a:gd name="connsiteY2" fmla="*/ 1477775 h 1573115"/>
              <a:gd name="connsiteX3" fmla="*/ 563374 w 2268214"/>
              <a:gd name="connsiteY3" fmla="*/ 1486442 h 1573115"/>
              <a:gd name="connsiteX4" fmla="*/ 554707 w 2268214"/>
              <a:gd name="connsiteY4" fmla="*/ 1573115 h 1573115"/>
              <a:gd name="connsiteX5" fmla="*/ 988072 w 2268214"/>
              <a:gd name="connsiteY5" fmla="*/ 1573115 h 1573115"/>
              <a:gd name="connsiteX6" fmla="*/ 996739 w 2268214"/>
              <a:gd name="connsiteY6" fmla="*/ 1382434 h 1573115"/>
              <a:gd name="connsiteX7" fmla="*/ 1404102 w 2268214"/>
              <a:gd name="connsiteY7" fmla="*/ 1386768 h 1573115"/>
              <a:gd name="connsiteX8" fmla="*/ 1408436 w 2268214"/>
              <a:gd name="connsiteY8" fmla="*/ 1560114 h 1573115"/>
              <a:gd name="connsiteX9" fmla="*/ 2257831 w 2268214"/>
              <a:gd name="connsiteY9" fmla="*/ 1555780 h 1573115"/>
              <a:gd name="connsiteX10" fmla="*/ 2262165 w 2268214"/>
              <a:gd name="connsiteY10" fmla="*/ 1083413 h 1573115"/>
              <a:gd name="connsiteX11" fmla="*/ 2268214 w 2268214"/>
              <a:gd name="connsiteY11" fmla="*/ 1026647 h 1573115"/>
              <a:gd name="connsiteX12" fmla="*/ 2217745 w 2268214"/>
              <a:gd name="connsiteY12" fmla="*/ 1012404 h 1573115"/>
              <a:gd name="connsiteX13" fmla="*/ 2213592 w 2268214"/>
              <a:gd name="connsiteY13" fmla="*/ 957545 h 1573115"/>
              <a:gd name="connsiteX14" fmla="*/ 2132020 w 2268214"/>
              <a:gd name="connsiteY14" fmla="*/ 981448 h 1573115"/>
              <a:gd name="connsiteX15" fmla="*/ 2067726 w 2268214"/>
              <a:gd name="connsiteY15" fmla="*/ 957635 h 1573115"/>
              <a:gd name="connsiteX16" fmla="*/ 2019243 w 2268214"/>
              <a:gd name="connsiteY16" fmla="*/ 860253 h 1573115"/>
              <a:gd name="connsiteX17" fmla="*/ 1941519 w 2268214"/>
              <a:gd name="connsiteY17" fmla="*/ 833811 h 1573115"/>
              <a:gd name="connsiteX18" fmla="*/ 2005577 w 2268214"/>
              <a:gd name="connsiteY18" fmla="*/ 758197 h 1573115"/>
              <a:gd name="connsiteX19" fmla="*/ 1941519 w 2268214"/>
              <a:gd name="connsiteY19" fmla="*/ 724273 h 1573115"/>
              <a:gd name="connsiteX20" fmla="*/ 1879946 w 2268214"/>
              <a:gd name="connsiteY20" fmla="*/ 708958 h 1573115"/>
              <a:gd name="connsiteX21" fmla="*/ 1870082 w 2268214"/>
              <a:gd name="connsiteY21" fmla="*/ 629023 h 1573115"/>
              <a:gd name="connsiteX22" fmla="*/ 1824466 w 2268214"/>
              <a:gd name="connsiteY22" fmla="*/ 606711 h 1573115"/>
              <a:gd name="connsiteX23" fmla="*/ 1759462 w 2268214"/>
              <a:gd name="connsiteY23" fmla="*/ 603427 h 1573115"/>
              <a:gd name="connsiteX24" fmla="*/ 1774832 w 2268214"/>
              <a:gd name="connsiteY24" fmla="*/ 538535 h 1573115"/>
              <a:gd name="connsiteX25" fmla="*/ 1804706 w 2268214"/>
              <a:gd name="connsiteY25" fmla="*/ 524519 h 1573115"/>
              <a:gd name="connsiteX26" fmla="*/ 1767688 w 2268214"/>
              <a:gd name="connsiteY26" fmla="*/ 459954 h 1573115"/>
              <a:gd name="connsiteX27" fmla="*/ 1772450 w 2268214"/>
              <a:gd name="connsiteY27" fmla="*/ 409948 h 1573115"/>
              <a:gd name="connsiteX28" fmla="*/ 1827219 w 2268214"/>
              <a:gd name="connsiteY28" fmla="*/ 400423 h 1573115"/>
              <a:gd name="connsiteX29" fmla="*/ 1909616 w 2268214"/>
              <a:gd name="connsiteY29" fmla="*/ 397409 h 1573115"/>
              <a:gd name="connsiteX30" fmla="*/ 1903419 w 2268214"/>
              <a:gd name="connsiteY30" fmla="*/ 364704 h 1573115"/>
              <a:gd name="connsiteX31" fmla="*/ 1878039 w 2268214"/>
              <a:gd name="connsiteY31" fmla="*/ 321119 h 1573115"/>
              <a:gd name="connsiteX32" fmla="*/ 1926329 w 2268214"/>
              <a:gd name="connsiteY32" fmla="*/ 297216 h 1573115"/>
              <a:gd name="connsiteX33" fmla="*/ 1962950 w 2268214"/>
              <a:gd name="connsiteY33" fmla="*/ 317079 h 1573115"/>
              <a:gd name="connsiteX34" fmla="*/ 1974857 w 2268214"/>
              <a:gd name="connsiteY34" fmla="*/ 283742 h 1573115"/>
              <a:gd name="connsiteX35" fmla="*/ 1931994 w 2268214"/>
              <a:gd name="connsiteY35" fmla="*/ 252785 h 1573115"/>
              <a:gd name="connsiteX36" fmla="*/ 1970094 w 2268214"/>
              <a:gd name="connsiteY36" fmla="*/ 209923 h 1573115"/>
              <a:gd name="connsiteX37" fmla="*/ 1955807 w 2268214"/>
              <a:gd name="connsiteY37" fmla="*/ 148010 h 1573115"/>
              <a:gd name="connsiteX38" fmla="*/ 1917426 w 2268214"/>
              <a:gd name="connsiteY38" fmla="*/ 148868 h 1573115"/>
              <a:gd name="connsiteX39" fmla="*/ 1872136 w 2268214"/>
              <a:gd name="connsiteY39" fmla="*/ 130010 h 1573115"/>
              <a:gd name="connsiteX40" fmla="*/ 1781130 w 2268214"/>
              <a:gd name="connsiteY40" fmla="*/ 173346 h 1573115"/>
              <a:gd name="connsiteX41" fmla="*/ 1677122 w 2268214"/>
              <a:gd name="connsiteY41" fmla="*/ 112675 h 1573115"/>
              <a:gd name="connsiteX42" fmla="*/ 1586116 w 2268214"/>
              <a:gd name="connsiteY42" fmla="*/ 47670 h 1573115"/>
              <a:gd name="connsiteX43" fmla="*/ 1586116 w 2268214"/>
              <a:gd name="connsiteY43" fmla="*/ 47670 h 1573115"/>
              <a:gd name="connsiteX44" fmla="*/ 1551446 w 2268214"/>
              <a:gd name="connsiteY44" fmla="*/ 0 h 1573115"/>
              <a:gd name="connsiteX45" fmla="*/ 143010 w 2268214"/>
              <a:gd name="connsiteY45" fmla="*/ 8668 h 1573115"/>
              <a:gd name="connsiteX46" fmla="*/ 147344 w 2268214"/>
              <a:gd name="connsiteY46" fmla="*/ 572042 h 1573115"/>
              <a:gd name="connsiteX47" fmla="*/ 0 w 2268214"/>
              <a:gd name="connsiteY47" fmla="*/ 576376 h 1573115"/>
              <a:gd name="connsiteX48" fmla="*/ 8667 w 2268214"/>
              <a:gd name="connsiteY48" fmla="*/ 1287094 h 1573115"/>
              <a:gd name="connsiteX49" fmla="*/ 39003 w 2268214"/>
              <a:gd name="connsiteY49" fmla="*/ 1291428 h 1573115"/>
              <a:gd name="connsiteX50" fmla="*/ 30322 w 2268214"/>
              <a:gd name="connsiteY50" fmla="*/ 1422966 h 1573115"/>
              <a:gd name="connsiteX0" fmla="*/ 30322 w 2268214"/>
              <a:gd name="connsiteY0" fmla="*/ 1422966 h 1573115"/>
              <a:gd name="connsiteX1" fmla="*/ 455033 w 2268214"/>
              <a:gd name="connsiteY1" fmla="*/ 1425771 h 1573115"/>
              <a:gd name="connsiteX2" fmla="*/ 455033 w 2268214"/>
              <a:gd name="connsiteY2" fmla="*/ 1477775 h 1573115"/>
              <a:gd name="connsiteX3" fmla="*/ 563374 w 2268214"/>
              <a:gd name="connsiteY3" fmla="*/ 1486442 h 1573115"/>
              <a:gd name="connsiteX4" fmla="*/ 554707 w 2268214"/>
              <a:gd name="connsiteY4" fmla="*/ 1573115 h 1573115"/>
              <a:gd name="connsiteX5" fmla="*/ 988072 w 2268214"/>
              <a:gd name="connsiteY5" fmla="*/ 1573115 h 1573115"/>
              <a:gd name="connsiteX6" fmla="*/ 996739 w 2268214"/>
              <a:gd name="connsiteY6" fmla="*/ 1382434 h 1573115"/>
              <a:gd name="connsiteX7" fmla="*/ 1404102 w 2268214"/>
              <a:gd name="connsiteY7" fmla="*/ 1386768 h 1573115"/>
              <a:gd name="connsiteX8" fmla="*/ 1408436 w 2268214"/>
              <a:gd name="connsiteY8" fmla="*/ 1560114 h 1573115"/>
              <a:gd name="connsiteX9" fmla="*/ 2257831 w 2268214"/>
              <a:gd name="connsiteY9" fmla="*/ 1555780 h 1573115"/>
              <a:gd name="connsiteX10" fmla="*/ 2262165 w 2268214"/>
              <a:gd name="connsiteY10" fmla="*/ 1083413 h 1573115"/>
              <a:gd name="connsiteX11" fmla="*/ 2268214 w 2268214"/>
              <a:gd name="connsiteY11" fmla="*/ 1026647 h 1573115"/>
              <a:gd name="connsiteX12" fmla="*/ 2217745 w 2268214"/>
              <a:gd name="connsiteY12" fmla="*/ 1012404 h 1573115"/>
              <a:gd name="connsiteX13" fmla="*/ 2213592 w 2268214"/>
              <a:gd name="connsiteY13" fmla="*/ 957545 h 1573115"/>
              <a:gd name="connsiteX14" fmla="*/ 2132020 w 2268214"/>
              <a:gd name="connsiteY14" fmla="*/ 981448 h 1573115"/>
              <a:gd name="connsiteX15" fmla="*/ 2067726 w 2268214"/>
              <a:gd name="connsiteY15" fmla="*/ 957635 h 1573115"/>
              <a:gd name="connsiteX16" fmla="*/ 2019243 w 2268214"/>
              <a:gd name="connsiteY16" fmla="*/ 860253 h 1573115"/>
              <a:gd name="connsiteX17" fmla="*/ 1941519 w 2268214"/>
              <a:gd name="connsiteY17" fmla="*/ 833811 h 1573115"/>
              <a:gd name="connsiteX18" fmla="*/ 2005577 w 2268214"/>
              <a:gd name="connsiteY18" fmla="*/ 758197 h 1573115"/>
              <a:gd name="connsiteX19" fmla="*/ 1941519 w 2268214"/>
              <a:gd name="connsiteY19" fmla="*/ 724273 h 1573115"/>
              <a:gd name="connsiteX20" fmla="*/ 1879946 w 2268214"/>
              <a:gd name="connsiteY20" fmla="*/ 708958 h 1573115"/>
              <a:gd name="connsiteX21" fmla="*/ 1870082 w 2268214"/>
              <a:gd name="connsiteY21" fmla="*/ 629023 h 1573115"/>
              <a:gd name="connsiteX22" fmla="*/ 1824466 w 2268214"/>
              <a:gd name="connsiteY22" fmla="*/ 606711 h 1573115"/>
              <a:gd name="connsiteX23" fmla="*/ 1759462 w 2268214"/>
              <a:gd name="connsiteY23" fmla="*/ 603427 h 1573115"/>
              <a:gd name="connsiteX24" fmla="*/ 1774832 w 2268214"/>
              <a:gd name="connsiteY24" fmla="*/ 538535 h 1573115"/>
              <a:gd name="connsiteX25" fmla="*/ 1804706 w 2268214"/>
              <a:gd name="connsiteY25" fmla="*/ 524519 h 1573115"/>
              <a:gd name="connsiteX26" fmla="*/ 1767688 w 2268214"/>
              <a:gd name="connsiteY26" fmla="*/ 459954 h 1573115"/>
              <a:gd name="connsiteX27" fmla="*/ 1772450 w 2268214"/>
              <a:gd name="connsiteY27" fmla="*/ 409948 h 1573115"/>
              <a:gd name="connsiteX28" fmla="*/ 1827219 w 2268214"/>
              <a:gd name="connsiteY28" fmla="*/ 400423 h 1573115"/>
              <a:gd name="connsiteX29" fmla="*/ 1909616 w 2268214"/>
              <a:gd name="connsiteY29" fmla="*/ 397409 h 1573115"/>
              <a:gd name="connsiteX30" fmla="*/ 1903419 w 2268214"/>
              <a:gd name="connsiteY30" fmla="*/ 364704 h 1573115"/>
              <a:gd name="connsiteX31" fmla="*/ 1878039 w 2268214"/>
              <a:gd name="connsiteY31" fmla="*/ 321119 h 1573115"/>
              <a:gd name="connsiteX32" fmla="*/ 1926329 w 2268214"/>
              <a:gd name="connsiteY32" fmla="*/ 297216 h 1573115"/>
              <a:gd name="connsiteX33" fmla="*/ 1962950 w 2268214"/>
              <a:gd name="connsiteY33" fmla="*/ 317079 h 1573115"/>
              <a:gd name="connsiteX34" fmla="*/ 1974857 w 2268214"/>
              <a:gd name="connsiteY34" fmla="*/ 283742 h 1573115"/>
              <a:gd name="connsiteX35" fmla="*/ 1931994 w 2268214"/>
              <a:gd name="connsiteY35" fmla="*/ 252785 h 1573115"/>
              <a:gd name="connsiteX36" fmla="*/ 1970094 w 2268214"/>
              <a:gd name="connsiteY36" fmla="*/ 209923 h 1573115"/>
              <a:gd name="connsiteX37" fmla="*/ 1955807 w 2268214"/>
              <a:gd name="connsiteY37" fmla="*/ 148010 h 1573115"/>
              <a:gd name="connsiteX38" fmla="*/ 1917426 w 2268214"/>
              <a:gd name="connsiteY38" fmla="*/ 148868 h 1573115"/>
              <a:gd name="connsiteX39" fmla="*/ 1886423 w 2268214"/>
              <a:gd name="connsiteY39" fmla="*/ 160966 h 1573115"/>
              <a:gd name="connsiteX40" fmla="*/ 1781130 w 2268214"/>
              <a:gd name="connsiteY40" fmla="*/ 173346 h 1573115"/>
              <a:gd name="connsiteX41" fmla="*/ 1677122 w 2268214"/>
              <a:gd name="connsiteY41" fmla="*/ 112675 h 1573115"/>
              <a:gd name="connsiteX42" fmla="*/ 1586116 w 2268214"/>
              <a:gd name="connsiteY42" fmla="*/ 47670 h 1573115"/>
              <a:gd name="connsiteX43" fmla="*/ 1586116 w 2268214"/>
              <a:gd name="connsiteY43" fmla="*/ 47670 h 1573115"/>
              <a:gd name="connsiteX44" fmla="*/ 1551446 w 2268214"/>
              <a:gd name="connsiteY44" fmla="*/ 0 h 1573115"/>
              <a:gd name="connsiteX45" fmla="*/ 143010 w 2268214"/>
              <a:gd name="connsiteY45" fmla="*/ 8668 h 1573115"/>
              <a:gd name="connsiteX46" fmla="*/ 147344 w 2268214"/>
              <a:gd name="connsiteY46" fmla="*/ 572042 h 1573115"/>
              <a:gd name="connsiteX47" fmla="*/ 0 w 2268214"/>
              <a:gd name="connsiteY47" fmla="*/ 576376 h 1573115"/>
              <a:gd name="connsiteX48" fmla="*/ 8667 w 2268214"/>
              <a:gd name="connsiteY48" fmla="*/ 1287094 h 1573115"/>
              <a:gd name="connsiteX49" fmla="*/ 39003 w 2268214"/>
              <a:gd name="connsiteY49" fmla="*/ 1291428 h 1573115"/>
              <a:gd name="connsiteX50" fmla="*/ 30322 w 2268214"/>
              <a:gd name="connsiteY50" fmla="*/ 1422966 h 1573115"/>
              <a:gd name="connsiteX0" fmla="*/ 30322 w 2268214"/>
              <a:gd name="connsiteY0" fmla="*/ 1422966 h 1573115"/>
              <a:gd name="connsiteX1" fmla="*/ 455033 w 2268214"/>
              <a:gd name="connsiteY1" fmla="*/ 1425771 h 1573115"/>
              <a:gd name="connsiteX2" fmla="*/ 455033 w 2268214"/>
              <a:gd name="connsiteY2" fmla="*/ 1477775 h 1573115"/>
              <a:gd name="connsiteX3" fmla="*/ 563374 w 2268214"/>
              <a:gd name="connsiteY3" fmla="*/ 1486442 h 1573115"/>
              <a:gd name="connsiteX4" fmla="*/ 554707 w 2268214"/>
              <a:gd name="connsiteY4" fmla="*/ 1573115 h 1573115"/>
              <a:gd name="connsiteX5" fmla="*/ 988072 w 2268214"/>
              <a:gd name="connsiteY5" fmla="*/ 1573115 h 1573115"/>
              <a:gd name="connsiteX6" fmla="*/ 996739 w 2268214"/>
              <a:gd name="connsiteY6" fmla="*/ 1382434 h 1573115"/>
              <a:gd name="connsiteX7" fmla="*/ 1404102 w 2268214"/>
              <a:gd name="connsiteY7" fmla="*/ 1386768 h 1573115"/>
              <a:gd name="connsiteX8" fmla="*/ 1408436 w 2268214"/>
              <a:gd name="connsiteY8" fmla="*/ 1560114 h 1573115"/>
              <a:gd name="connsiteX9" fmla="*/ 2257831 w 2268214"/>
              <a:gd name="connsiteY9" fmla="*/ 1555780 h 1573115"/>
              <a:gd name="connsiteX10" fmla="*/ 2262165 w 2268214"/>
              <a:gd name="connsiteY10" fmla="*/ 1083413 h 1573115"/>
              <a:gd name="connsiteX11" fmla="*/ 2268214 w 2268214"/>
              <a:gd name="connsiteY11" fmla="*/ 1026647 h 1573115"/>
              <a:gd name="connsiteX12" fmla="*/ 2217745 w 2268214"/>
              <a:gd name="connsiteY12" fmla="*/ 1012404 h 1573115"/>
              <a:gd name="connsiteX13" fmla="*/ 2213592 w 2268214"/>
              <a:gd name="connsiteY13" fmla="*/ 957545 h 1573115"/>
              <a:gd name="connsiteX14" fmla="*/ 2132020 w 2268214"/>
              <a:gd name="connsiteY14" fmla="*/ 981448 h 1573115"/>
              <a:gd name="connsiteX15" fmla="*/ 2067726 w 2268214"/>
              <a:gd name="connsiteY15" fmla="*/ 957635 h 1573115"/>
              <a:gd name="connsiteX16" fmla="*/ 2019243 w 2268214"/>
              <a:gd name="connsiteY16" fmla="*/ 860253 h 1573115"/>
              <a:gd name="connsiteX17" fmla="*/ 1941519 w 2268214"/>
              <a:gd name="connsiteY17" fmla="*/ 833811 h 1573115"/>
              <a:gd name="connsiteX18" fmla="*/ 2005577 w 2268214"/>
              <a:gd name="connsiteY18" fmla="*/ 758197 h 1573115"/>
              <a:gd name="connsiteX19" fmla="*/ 1941519 w 2268214"/>
              <a:gd name="connsiteY19" fmla="*/ 724273 h 1573115"/>
              <a:gd name="connsiteX20" fmla="*/ 1879946 w 2268214"/>
              <a:gd name="connsiteY20" fmla="*/ 708958 h 1573115"/>
              <a:gd name="connsiteX21" fmla="*/ 1870082 w 2268214"/>
              <a:gd name="connsiteY21" fmla="*/ 629023 h 1573115"/>
              <a:gd name="connsiteX22" fmla="*/ 1824466 w 2268214"/>
              <a:gd name="connsiteY22" fmla="*/ 606711 h 1573115"/>
              <a:gd name="connsiteX23" fmla="*/ 1759462 w 2268214"/>
              <a:gd name="connsiteY23" fmla="*/ 603427 h 1573115"/>
              <a:gd name="connsiteX24" fmla="*/ 1774832 w 2268214"/>
              <a:gd name="connsiteY24" fmla="*/ 538535 h 1573115"/>
              <a:gd name="connsiteX25" fmla="*/ 1804706 w 2268214"/>
              <a:gd name="connsiteY25" fmla="*/ 524519 h 1573115"/>
              <a:gd name="connsiteX26" fmla="*/ 1767688 w 2268214"/>
              <a:gd name="connsiteY26" fmla="*/ 459954 h 1573115"/>
              <a:gd name="connsiteX27" fmla="*/ 1772450 w 2268214"/>
              <a:gd name="connsiteY27" fmla="*/ 409948 h 1573115"/>
              <a:gd name="connsiteX28" fmla="*/ 1827219 w 2268214"/>
              <a:gd name="connsiteY28" fmla="*/ 400423 h 1573115"/>
              <a:gd name="connsiteX29" fmla="*/ 1909616 w 2268214"/>
              <a:gd name="connsiteY29" fmla="*/ 397409 h 1573115"/>
              <a:gd name="connsiteX30" fmla="*/ 1903419 w 2268214"/>
              <a:gd name="connsiteY30" fmla="*/ 364704 h 1573115"/>
              <a:gd name="connsiteX31" fmla="*/ 1878039 w 2268214"/>
              <a:gd name="connsiteY31" fmla="*/ 321119 h 1573115"/>
              <a:gd name="connsiteX32" fmla="*/ 1926329 w 2268214"/>
              <a:gd name="connsiteY32" fmla="*/ 297216 h 1573115"/>
              <a:gd name="connsiteX33" fmla="*/ 1962950 w 2268214"/>
              <a:gd name="connsiteY33" fmla="*/ 317079 h 1573115"/>
              <a:gd name="connsiteX34" fmla="*/ 1974857 w 2268214"/>
              <a:gd name="connsiteY34" fmla="*/ 283742 h 1573115"/>
              <a:gd name="connsiteX35" fmla="*/ 1931994 w 2268214"/>
              <a:gd name="connsiteY35" fmla="*/ 252785 h 1573115"/>
              <a:gd name="connsiteX36" fmla="*/ 1970094 w 2268214"/>
              <a:gd name="connsiteY36" fmla="*/ 209923 h 1573115"/>
              <a:gd name="connsiteX37" fmla="*/ 1955807 w 2268214"/>
              <a:gd name="connsiteY37" fmla="*/ 148010 h 1573115"/>
              <a:gd name="connsiteX38" fmla="*/ 1917426 w 2268214"/>
              <a:gd name="connsiteY38" fmla="*/ 148868 h 1573115"/>
              <a:gd name="connsiteX39" fmla="*/ 1886423 w 2268214"/>
              <a:gd name="connsiteY39" fmla="*/ 160966 h 1573115"/>
              <a:gd name="connsiteX40" fmla="*/ 1878761 w 2268214"/>
              <a:gd name="connsiteY40" fmla="*/ 92384 h 1573115"/>
              <a:gd name="connsiteX41" fmla="*/ 1677122 w 2268214"/>
              <a:gd name="connsiteY41" fmla="*/ 112675 h 1573115"/>
              <a:gd name="connsiteX42" fmla="*/ 1586116 w 2268214"/>
              <a:gd name="connsiteY42" fmla="*/ 47670 h 1573115"/>
              <a:gd name="connsiteX43" fmla="*/ 1586116 w 2268214"/>
              <a:gd name="connsiteY43" fmla="*/ 47670 h 1573115"/>
              <a:gd name="connsiteX44" fmla="*/ 1551446 w 2268214"/>
              <a:gd name="connsiteY44" fmla="*/ 0 h 1573115"/>
              <a:gd name="connsiteX45" fmla="*/ 143010 w 2268214"/>
              <a:gd name="connsiteY45" fmla="*/ 8668 h 1573115"/>
              <a:gd name="connsiteX46" fmla="*/ 147344 w 2268214"/>
              <a:gd name="connsiteY46" fmla="*/ 572042 h 1573115"/>
              <a:gd name="connsiteX47" fmla="*/ 0 w 2268214"/>
              <a:gd name="connsiteY47" fmla="*/ 576376 h 1573115"/>
              <a:gd name="connsiteX48" fmla="*/ 8667 w 2268214"/>
              <a:gd name="connsiteY48" fmla="*/ 1287094 h 1573115"/>
              <a:gd name="connsiteX49" fmla="*/ 39003 w 2268214"/>
              <a:gd name="connsiteY49" fmla="*/ 1291428 h 1573115"/>
              <a:gd name="connsiteX50" fmla="*/ 30322 w 2268214"/>
              <a:gd name="connsiteY50" fmla="*/ 1422966 h 1573115"/>
              <a:gd name="connsiteX0" fmla="*/ 30322 w 2268214"/>
              <a:gd name="connsiteY0" fmla="*/ 1422966 h 1573115"/>
              <a:gd name="connsiteX1" fmla="*/ 455033 w 2268214"/>
              <a:gd name="connsiteY1" fmla="*/ 1425771 h 1573115"/>
              <a:gd name="connsiteX2" fmla="*/ 455033 w 2268214"/>
              <a:gd name="connsiteY2" fmla="*/ 1477775 h 1573115"/>
              <a:gd name="connsiteX3" fmla="*/ 563374 w 2268214"/>
              <a:gd name="connsiteY3" fmla="*/ 1486442 h 1573115"/>
              <a:gd name="connsiteX4" fmla="*/ 554707 w 2268214"/>
              <a:gd name="connsiteY4" fmla="*/ 1573115 h 1573115"/>
              <a:gd name="connsiteX5" fmla="*/ 988072 w 2268214"/>
              <a:gd name="connsiteY5" fmla="*/ 1573115 h 1573115"/>
              <a:gd name="connsiteX6" fmla="*/ 996739 w 2268214"/>
              <a:gd name="connsiteY6" fmla="*/ 1382434 h 1573115"/>
              <a:gd name="connsiteX7" fmla="*/ 1404102 w 2268214"/>
              <a:gd name="connsiteY7" fmla="*/ 1386768 h 1573115"/>
              <a:gd name="connsiteX8" fmla="*/ 1408436 w 2268214"/>
              <a:gd name="connsiteY8" fmla="*/ 1560114 h 1573115"/>
              <a:gd name="connsiteX9" fmla="*/ 2257831 w 2268214"/>
              <a:gd name="connsiteY9" fmla="*/ 1555780 h 1573115"/>
              <a:gd name="connsiteX10" fmla="*/ 2262165 w 2268214"/>
              <a:gd name="connsiteY10" fmla="*/ 1083413 h 1573115"/>
              <a:gd name="connsiteX11" fmla="*/ 2268214 w 2268214"/>
              <a:gd name="connsiteY11" fmla="*/ 1026647 h 1573115"/>
              <a:gd name="connsiteX12" fmla="*/ 2217745 w 2268214"/>
              <a:gd name="connsiteY12" fmla="*/ 1012404 h 1573115"/>
              <a:gd name="connsiteX13" fmla="*/ 2213592 w 2268214"/>
              <a:gd name="connsiteY13" fmla="*/ 957545 h 1573115"/>
              <a:gd name="connsiteX14" fmla="*/ 2132020 w 2268214"/>
              <a:gd name="connsiteY14" fmla="*/ 981448 h 1573115"/>
              <a:gd name="connsiteX15" fmla="*/ 2067726 w 2268214"/>
              <a:gd name="connsiteY15" fmla="*/ 957635 h 1573115"/>
              <a:gd name="connsiteX16" fmla="*/ 2019243 w 2268214"/>
              <a:gd name="connsiteY16" fmla="*/ 860253 h 1573115"/>
              <a:gd name="connsiteX17" fmla="*/ 1941519 w 2268214"/>
              <a:gd name="connsiteY17" fmla="*/ 833811 h 1573115"/>
              <a:gd name="connsiteX18" fmla="*/ 2005577 w 2268214"/>
              <a:gd name="connsiteY18" fmla="*/ 758197 h 1573115"/>
              <a:gd name="connsiteX19" fmla="*/ 1941519 w 2268214"/>
              <a:gd name="connsiteY19" fmla="*/ 724273 h 1573115"/>
              <a:gd name="connsiteX20" fmla="*/ 1879946 w 2268214"/>
              <a:gd name="connsiteY20" fmla="*/ 708958 h 1573115"/>
              <a:gd name="connsiteX21" fmla="*/ 1870082 w 2268214"/>
              <a:gd name="connsiteY21" fmla="*/ 629023 h 1573115"/>
              <a:gd name="connsiteX22" fmla="*/ 1824466 w 2268214"/>
              <a:gd name="connsiteY22" fmla="*/ 606711 h 1573115"/>
              <a:gd name="connsiteX23" fmla="*/ 1759462 w 2268214"/>
              <a:gd name="connsiteY23" fmla="*/ 603427 h 1573115"/>
              <a:gd name="connsiteX24" fmla="*/ 1774832 w 2268214"/>
              <a:gd name="connsiteY24" fmla="*/ 538535 h 1573115"/>
              <a:gd name="connsiteX25" fmla="*/ 1804706 w 2268214"/>
              <a:gd name="connsiteY25" fmla="*/ 524519 h 1573115"/>
              <a:gd name="connsiteX26" fmla="*/ 1767688 w 2268214"/>
              <a:gd name="connsiteY26" fmla="*/ 459954 h 1573115"/>
              <a:gd name="connsiteX27" fmla="*/ 1772450 w 2268214"/>
              <a:gd name="connsiteY27" fmla="*/ 409948 h 1573115"/>
              <a:gd name="connsiteX28" fmla="*/ 1827219 w 2268214"/>
              <a:gd name="connsiteY28" fmla="*/ 400423 h 1573115"/>
              <a:gd name="connsiteX29" fmla="*/ 1909616 w 2268214"/>
              <a:gd name="connsiteY29" fmla="*/ 397409 h 1573115"/>
              <a:gd name="connsiteX30" fmla="*/ 1903419 w 2268214"/>
              <a:gd name="connsiteY30" fmla="*/ 364704 h 1573115"/>
              <a:gd name="connsiteX31" fmla="*/ 1878039 w 2268214"/>
              <a:gd name="connsiteY31" fmla="*/ 321119 h 1573115"/>
              <a:gd name="connsiteX32" fmla="*/ 1926329 w 2268214"/>
              <a:gd name="connsiteY32" fmla="*/ 297216 h 1573115"/>
              <a:gd name="connsiteX33" fmla="*/ 1962950 w 2268214"/>
              <a:gd name="connsiteY33" fmla="*/ 317079 h 1573115"/>
              <a:gd name="connsiteX34" fmla="*/ 1974857 w 2268214"/>
              <a:gd name="connsiteY34" fmla="*/ 283742 h 1573115"/>
              <a:gd name="connsiteX35" fmla="*/ 1931994 w 2268214"/>
              <a:gd name="connsiteY35" fmla="*/ 252785 h 1573115"/>
              <a:gd name="connsiteX36" fmla="*/ 1970094 w 2268214"/>
              <a:gd name="connsiteY36" fmla="*/ 209923 h 1573115"/>
              <a:gd name="connsiteX37" fmla="*/ 1955807 w 2268214"/>
              <a:gd name="connsiteY37" fmla="*/ 148010 h 1573115"/>
              <a:gd name="connsiteX38" fmla="*/ 1917426 w 2268214"/>
              <a:gd name="connsiteY38" fmla="*/ 148868 h 1573115"/>
              <a:gd name="connsiteX39" fmla="*/ 1886423 w 2268214"/>
              <a:gd name="connsiteY39" fmla="*/ 160966 h 1573115"/>
              <a:gd name="connsiteX40" fmla="*/ 1878761 w 2268214"/>
              <a:gd name="connsiteY40" fmla="*/ 92384 h 1573115"/>
              <a:gd name="connsiteX41" fmla="*/ 1798644 w 2268214"/>
              <a:gd name="connsiteY41" fmla="*/ 176585 h 1573115"/>
              <a:gd name="connsiteX42" fmla="*/ 1677122 w 2268214"/>
              <a:gd name="connsiteY42" fmla="*/ 112675 h 1573115"/>
              <a:gd name="connsiteX43" fmla="*/ 1586116 w 2268214"/>
              <a:gd name="connsiteY43" fmla="*/ 47670 h 1573115"/>
              <a:gd name="connsiteX44" fmla="*/ 1586116 w 2268214"/>
              <a:gd name="connsiteY44" fmla="*/ 47670 h 1573115"/>
              <a:gd name="connsiteX45" fmla="*/ 1551446 w 2268214"/>
              <a:gd name="connsiteY45" fmla="*/ 0 h 1573115"/>
              <a:gd name="connsiteX46" fmla="*/ 143010 w 2268214"/>
              <a:gd name="connsiteY46" fmla="*/ 8668 h 1573115"/>
              <a:gd name="connsiteX47" fmla="*/ 147344 w 2268214"/>
              <a:gd name="connsiteY47" fmla="*/ 572042 h 1573115"/>
              <a:gd name="connsiteX48" fmla="*/ 0 w 2268214"/>
              <a:gd name="connsiteY48" fmla="*/ 576376 h 1573115"/>
              <a:gd name="connsiteX49" fmla="*/ 8667 w 2268214"/>
              <a:gd name="connsiteY49" fmla="*/ 1287094 h 1573115"/>
              <a:gd name="connsiteX50" fmla="*/ 39003 w 2268214"/>
              <a:gd name="connsiteY50" fmla="*/ 1291428 h 1573115"/>
              <a:gd name="connsiteX51" fmla="*/ 30322 w 2268214"/>
              <a:gd name="connsiteY51" fmla="*/ 1422966 h 1573115"/>
              <a:gd name="connsiteX0" fmla="*/ 30322 w 2268214"/>
              <a:gd name="connsiteY0" fmla="*/ 1422966 h 1573115"/>
              <a:gd name="connsiteX1" fmla="*/ 455033 w 2268214"/>
              <a:gd name="connsiteY1" fmla="*/ 1425771 h 1573115"/>
              <a:gd name="connsiteX2" fmla="*/ 455033 w 2268214"/>
              <a:gd name="connsiteY2" fmla="*/ 1477775 h 1573115"/>
              <a:gd name="connsiteX3" fmla="*/ 563374 w 2268214"/>
              <a:gd name="connsiteY3" fmla="*/ 1486442 h 1573115"/>
              <a:gd name="connsiteX4" fmla="*/ 554707 w 2268214"/>
              <a:gd name="connsiteY4" fmla="*/ 1573115 h 1573115"/>
              <a:gd name="connsiteX5" fmla="*/ 988072 w 2268214"/>
              <a:gd name="connsiteY5" fmla="*/ 1573115 h 1573115"/>
              <a:gd name="connsiteX6" fmla="*/ 996739 w 2268214"/>
              <a:gd name="connsiteY6" fmla="*/ 1382434 h 1573115"/>
              <a:gd name="connsiteX7" fmla="*/ 1404102 w 2268214"/>
              <a:gd name="connsiteY7" fmla="*/ 1386768 h 1573115"/>
              <a:gd name="connsiteX8" fmla="*/ 1408436 w 2268214"/>
              <a:gd name="connsiteY8" fmla="*/ 1560114 h 1573115"/>
              <a:gd name="connsiteX9" fmla="*/ 2257831 w 2268214"/>
              <a:gd name="connsiteY9" fmla="*/ 1555780 h 1573115"/>
              <a:gd name="connsiteX10" fmla="*/ 2262165 w 2268214"/>
              <a:gd name="connsiteY10" fmla="*/ 1083413 h 1573115"/>
              <a:gd name="connsiteX11" fmla="*/ 2268214 w 2268214"/>
              <a:gd name="connsiteY11" fmla="*/ 1026647 h 1573115"/>
              <a:gd name="connsiteX12" fmla="*/ 2217745 w 2268214"/>
              <a:gd name="connsiteY12" fmla="*/ 1012404 h 1573115"/>
              <a:gd name="connsiteX13" fmla="*/ 2213592 w 2268214"/>
              <a:gd name="connsiteY13" fmla="*/ 957545 h 1573115"/>
              <a:gd name="connsiteX14" fmla="*/ 2132020 w 2268214"/>
              <a:gd name="connsiteY14" fmla="*/ 981448 h 1573115"/>
              <a:gd name="connsiteX15" fmla="*/ 2067726 w 2268214"/>
              <a:gd name="connsiteY15" fmla="*/ 957635 h 1573115"/>
              <a:gd name="connsiteX16" fmla="*/ 2019243 w 2268214"/>
              <a:gd name="connsiteY16" fmla="*/ 860253 h 1573115"/>
              <a:gd name="connsiteX17" fmla="*/ 1941519 w 2268214"/>
              <a:gd name="connsiteY17" fmla="*/ 833811 h 1573115"/>
              <a:gd name="connsiteX18" fmla="*/ 2005577 w 2268214"/>
              <a:gd name="connsiteY18" fmla="*/ 758197 h 1573115"/>
              <a:gd name="connsiteX19" fmla="*/ 1941519 w 2268214"/>
              <a:gd name="connsiteY19" fmla="*/ 724273 h 1573115"/>
              <a:gd name="connsiteX20" fmla="*/ 1879946 w 2268214"/>
              <a:gd name="connsiteY20" fmla="*/ 708958 h 1573115"/>
              <a:gd name="connsiteX21" fmla="*/ 1870082 w 2268214"/>
              <a:gd name="connsiteY21" fmla="*/ 629023 h 1573115"/>
              <a:gd name="connsiteX22" fmla="*/ 1824466 w 2268214"/>
              <a:gd name="connsiteY22" fmla="*/ 606711 h 1573115"/>
              <a:gd name="connsiteX23" fmla="*/ 1759462 w 2268214"/>
              <a:gd name="connsiteY23" fmla="*/ 603427 h 1573115"/>
              <a:gd name="connsiteX24" fmla="*/ 1774832 w 2268214"/>
              <a:gd name="connsiteY24" fmla="*/ 538535 h 1573115"/>
              <a:gd name="connsiteX25" fmla="*/ 1804706 w 2268214"/>
              <a:gd name="connsiteY25" fmla="*/ 524519 h 1573115"/>
              <a:gd name="connsiteX26" fmla="*/ 1767688 w 2268214"/>
              <a:gd name="connsiteY26" fmla="*/ 459954 h 1573115"/>
              <a:gd name="connsiteX27" fmla="*/ 1772450 w 2268214"/>
              <a:gd name="connsiteY27" fmla="*/ 409948 h 1573115"/>
              <a:gd name="connsiteX28" fmla="*/ 1827219 w 2268214"/>
              <a:gd name="connsiteY28" fmla="*/ 400423 h 1573115"/>
              <a:gd name="connsiteX29" fmla="*/ 1909616 w 2268214"/>
              <a:gd name="connsiteY29" fmla="*/ 397409 h 1573115"/>
              <a:gd name="connsiteX30" fmla="*/ 1903419 w 2268214"/>
              <a:gd name="connsiteY30" fmla="*/ 364704 h 1573115"/>
              <a:gd name="connsiteX31" fmla="*/ 1878039 w 2268214"/>
              <a:gd name="connsiteY31" fmla="*/ 321119 h 1573115"/>
              <a:gd name="connsiteX32" fmla="*/ 1926329 w 2268214"/>
              <a:gd name="connsiteY32" fmla="*/ 297216 h 1573115"/>
              <a:gd name="connsiteX33" fmla="*/ 1962950 w 2268214"/>
              <a:gd name="connsiteY33" fmla="*/ 317079 h 1573115"/>
              <a:gd name="connsiteX34" fmla="*/ 1974857 w 2268214"/>
              <a:gd name="connsiteY34" fmla="*/ 283742 h 1573115"/>
              <a:gd name="connsiteX35" fmla="*/ 1931994 w 2268214"/>
              <a:gd name="connsiteY35" fmla="*/ 252785 h 1573115"/>
              <a:gd name="connsiteX36" fmla="*/ 1970094 w 2268214"/>
              <a:gd name="connsiteY36" fmla="*/ 209923 h 1573115"/>
              <a:gd name="connsiteX37" fmla="*/ 1955807 w 2268214"/>
              <a:gd name="connsiteY37" fmla="*/ 148010 h 1573115"/>
              <a:gd name="connsiteX38" fmla="*/ 1917426 w 2268214"/>
              <a:gd name="connsiteY38" fmla="*/ 148868 h 1573115"/>
              <a:gd name="connsiteX39" fmla="*/ 1886423 w 2268214"/>
              <a:gd name="connsiteY39" fmla="*/ 160966 h 1573115"/>
              <a:gd name="connsiteX40" fmla="*/ 1878761 w 2268214"/>
              <a:gd name="connsiteY40" fmla="*/ 92384 h 1573115"/>
              <a:gd name="connsiteX41" fmla="*/ 1798644 w 2268214"/>
              <a:gd name="connsiteY41" fmla="*/ 176585 h 1573115"/>
              <a:gd name="connsiteX42" fmla="*/ 1729588 w 2268214"/>
              <a:gd name="connsiteY42" fmla="*/ 152773 h 1573115"/>
              <a:gd name="connsiteX43" fmla="*/ 1677122 w 2268214"/>
              <a:gd name="connsiteY43" fmla="*/ 112675 h 1573115"/>
              <a:gd name="connsiteX44" fmla="*/ 1586116 w 2268214"/>
              <a:gd name="connsiteY44" fmla="*/ 47670 h 1573115"/>
              <a:gd name="connsiteX45" fmla="*/ 1586116 w 2268214"/>
              <a:gd name="connsiteY45" fmla="*/ 47670 h 1573115"/>
              <a:gd name="connsiteX46" fmla="*/ 1551446 w 2268214"/>
              <a:gd name="connsiteY46" fmla="*/ 0 h 1573115"/>
              <a:gd name="connsiteX47" fmla="*/ 143010 w 2268214"/>
              <a:gd name="connsiteY47" fmla="*/ 8668 h 1573115"/>
              <a:gd name="connsiteX48" fmla="*/ 147344 w 2268214"/>
              <a:gd name="connsiteY48" fmla="*/ 572042 h 1573115"/>
              <a:gd name="connsiteX49" fmla="*/ 0 w 2268214"/>
              <a:gd name="connsiteY49" fmla="*/ 576376 h 1573115"/>
              <a:gd name="connsiteX50" fmla="*/ 8667 w 2268214"/>
              <a:gd name="connsiteY50" fmla="*/ 1287094 h 1573115"/>
              <a:gd name="connsiteX51" fmla="*/ 39003 w 2268214"/>
              <a:gd name="connsiteY51" fmla="*/ 1291428 h 1573115"/>
              <a:gd name="connsiteX52" fmla="*/ 30322 w 2268214"/>
              <a:gd name="connsiteY52" fmla="*/ 1422966 h 1573115"/>
              <a:gd name="connsiteX0" fmla="*/ 30322 w 2268214"/>
              <a:gd name="connsiteY0" fmla="*/ 1422966 h 1573115"/>
              <a:gd name="connsiteX1" fmla="*/ 455033 w 2268214"/>
              <a:gd name="connsiteY1" fmla="*/ 1425771 h 1573115"/>
              <a:gd name="connsiteX2" fmla="*/ 455033 w 2268214"/>
              <a:gd name="connsiteY2" fmla="*/ 1477775 h 1573115"/>
              <a:gd name="connsiteX3" fmla="*/ 563374 w 2268214"/>
              <a:gd name="connsiteY3" fmla="*/ 1486442 h 1573115"/>
              <a:gd name="connsiteX4" fmla="*/ 554707 w 2268214"/>
              <a:gd name="connsiteY4" fmla="*/ 1573115 h 1573115"/>
              <a:gd name="connsiteX5" fmla="*/ 988072 w 2268214"/>
              <a:gd name="connsiteY5" fmla="*/ 1573115 h 1573115"/>
              <a:gd name="connsiteX6" fmla="*/ 996739 w 2268214"/>
              <a:gd name="connsiteY6" fmla="*/ 1382434 h 1573115"/>
              <a:gd name="connsiteX7" fmla="*/ 1404102 w 2268214"/>
              <a:gd name="connsiteY7" fmla="*/ 1386768 h 1573115"/>
              <a:gd name="connsiteX8" fmla="*/ 1408436 w 2268214"/>
              <a:gd name="connsiteY8" fmla="*/ 1560114 h 1573115"/>
              <a:gd name="connsiteX9" fmla="*/ 2257831 w 2268214"/>
              <a:gd name="connsiteY9" fmla="*/ 1555780 h 1573115"/>
              <a:gd name="connsiteX10" fmla="*/ 2262165 w 2268214"/>
              <a:gd name="connsiteY10" fmla="*/ 1083413 h 1573115"/>
              <a:gd name="connsiteX11" fmla="*/ 2268214 w 2268214"/>
              <a:gd name="connsiteY11" fmla="*/ 1026647 h 1573115"/>
              <a:gd name="connsiteX12" fmla="*/ 2217745 w 2268214"/>
              <a:gd name="connsiteY12" fmla="*/ 1012404 h 1573115"/>
              <a:gd name="connsiteX13" fmla="*/ 2213592 w 2268214"/>
              <a:gd name="connsiteY13" fmla="*/ 957545 h 1573115"/>
              <a:gd name="connsiteX14" fmla="*/ 2132020 w 2268214"/>
              <a:gd name="connsiteY14" fmla="*/ 981448 h 1573115"/>
              <a:gd name="connsiteX15" fmla="*/ 2067726 w 2268214"/>
              <a:gd name="connsiteY15" fmla="*/ 957635 h 1573115"/>
              <a:gd name="connsiteX16" fmla="*/ 2019243 w 2268214"/>
              <a:gd name="connsiteY16" fmla="*/ 860253 h 1573115"/>
              <a:gd name="connsiteX17" fmla="*/ 1941519 w 2268214"/>
              <a:gd name="connsiteY17" fmla="*/ 833811 h 1573115"/>
              <a:gd name="connsiteX18" fmla="*/ 2005577 w 2268214"/>
              <a:gd name="connsiteY18" fmla="*/ 758197 h 1573115"/>
              <a:gd name="connsiteX19" fmla="*/ 1941519 w 2268214"/>
              <a:gd name="connsiteY19" fmla="*/ 724273 h 1573115"/>
              <a:gd name="connsiteX20" fmla="*/ 1879946 w 2268214"/>
              <a:gd name="connsiteY20" fmla="*/ 708958 h 1573115"/>
              <a:gd name="connsiteX21" fmla="*/ 1870082 w 2268214"/>
              <a:gd name="connsiteY21" fmla="*/ 629023 h 1573115"/>
              <a:gd name="connsiteX22" fmla="*/ 1824466 w 2268214"/>
              <a:gd name="connsiteY22" fmla="*/ 606711 h 1573115"/>
              <a:gd name="connsiteX23" fmla="*/ 1759462 w 2268214"/>
              <a:gd name="connsiteY23" fmla="*/ 603427 h 1573115"/>
              <a:gd name="connsiteX24" fmla="*/ 1774832 w 2268214"/>
              <a:gd name="connsiteY24" fmla="*/ 538535 h 1573115"/>
              <a:gd name="connsiteX25" fmla="*/ 1804706 w 2268214"/>
              <a:gd name="connsiteY25" fmla="*/ 524519 h 1573115"/>
              <a:gd name="connsiteX26" fmla="*/ 1767688 w 2268214"/>
              <a:gd name="connsiteY26" fmla="*/ 459954 h 1573115"/>
              <a:gd name="connsiteX27" fmla="*/ 1772450 w 2268214"/>
              <a:gd name="connsiteY27" fmla="*/ 409948 h 1573115"/>
              <a:gd name="connsiteX28" fmla="*/ 1827219 w 2268214"/>
              <a:gd name="connsiteY28" fmla="*/ 400423 h 1573115"/>
              <a:gd name="connsiteX29" fmla="*/ 1909616 w 2268214"/>
              <a:gd name="connsiteY29" fmla="*/ 397409 h 1573115"/>
              <a:gd name="connsiteX30" fmla="*/ 1903419 w 2268214"/>
              <a:gd name="connsiteY30" fmla="*/ 364704 h 1573115"/>
              <a:gd name="connsiteX31" fmla="*/ 1878039 w 2268214"/>
              <a:gd name="connsiteY31" fmla="*/ 321119 h 1573115"/>
              <a:gd name="connsiteX32" fmla="*/ 1926329 w 2268214"/>
              <a:gd name="connsiteY32" fmla="*/ 297216 h 1573115"/>
              <a:gd name="connsiteX33" fmla="*/ 1962950 w 2268214"/>
              <a:gd name="connsiteY33" fmla="*/ 317079 h 1573115"/>
              <a:gd name="connsiteX34" fmla="*/ 1974857 w 2268214"/>
              <a:gd name="connsiteY34" fmla="*/ 283742 h 1573115"/>
              <a:gd name="connsiteX35" fmla="*/ 1931994 w 2268214"/>
              <a:gd name="connsiteY35" fmla="*/ 252785 h 1573115"/>
              <a:gd name="connsiteX36" fmla="*/ 1970094 w 2268214"/>
              <a:gd name="connsiteY36" fmla="*/ 209923 h 1573115"/>
              <a:gd name="connsiteX37" fmla="*/ 1955807 w 2268214"/>
              <a:gd name="connsiteY37" fmla="*/ 148010 h 1573115"/>
              <a:gd name="connsiteX38" fmla="*/ 1917426 w 2268214"/>
              <a:gd name="connsiteY38" fmla="*/ 148868 h 1573115"/>
              <a:gd name="connsiteX39" fmla="*/ 1886423 w 2268214"/>
              <a:gd name="connsiteY39" fmla="*/ 160966 h 1573115"/>
              <a:gd name="connsiteX40" fmla="*/ 1878761 w 2268214"/>
              <a:gd name="connsiteY40" fmla="*/ 92384 h 1573115"/>
              <a:gd name="connsiteX41" fmla="*/ 1798644 w 2268214"/>
              <a:gd name="connsiteY41" fmla="*/ 176585 h 1573115"/>
              <a:gd name="connsiteX42" fmla="*/ 1729588 w 2268214"/>
              <a:gd name="connsiteY42" fmla="*/ 152773 h 1573115"/>
              <a:gd name="connsiteX43" fmla="*/ 1700935 w 2268214"/>
              <a:gd name="connsiteY43" fmla="*/ 76956 h 1573115"/>
              <a:gd name="connsiteX44" fmla="*/ 1586116 w 2268214"/>
              <a:gd name="connsiteY44" fmla="*/ 47670 h 1573115"/>
              <a:gd name="connsiteX45" fmla="*/ 1586116 w 2268214"/>
              <a:gd name="connsiteY45" fmla="*/ 47670 h 1573115"/>
              <a:gd name="connsiteX46" fmla="*/ 1551446 w 2268214"/>
              <a:gd name="connsiteY46" fmla="*/ 0 h 1573115"/>
              <a:gd name="connsiteX47" fmla="*/ 143010 w 2268214"/>
              <a:gd name="connsiteY47" fmla="*/ 8668 h 1573115"/>
              <a:gd name="connsiteX48" fmla="*/ 147344 w 2268214"/>
              <a:gd name="connsiteY48" fmla="*/ 572042 h 1573115"/>
              <a:gd name="connsiteX49" fmla="*/ 0 w 2268214"/>
              <a:gd name="connsiteY49" fmla="*/ 576376 h 1573115"/>
              <a:gd name="connsiteX50" fmla="*/ 8667 w 2268214"/>
              <a:gd name="connsiteY50" fmla="*/ 1287094 h 1573115"/>
              <a:gd name="connsiteX51" fmla="*/ 39003 w 2268214"/>
              <a:gd name="connsiteY51" fmla="*/ 1291428 h 1573115"/>
              <a:gd name="connsiteX52" fmla="*/ 30322 w 2268214"/>
              <a:gd name="connsiteY52" fmla="*/ 1422966 h 1573115"/>
              <a:gd name="connsiteX0" fmla="*/ 30322 w 2268214"/>
              <a:gd name="connsiteY0" fmla="*/ 1422966 h 1573115"/>
              <a:gd name="connsiteX1" fmla="*/ 455033 w 2268214"/>
              <a:gd name="connsiteY1" fmla="*/ 1425771 h 1573115"/>
              <a:gd name="connsiteX2" fmla="*/ 455033 w 2268214"/>
              <a:gd name="connsiteY2" fmla="*/ 1477775 h 1573115"/>
              <a:gd name="connsiteX3" fmla="*/ 563374 w 2268214"/>
              <a:gd name="connsiteY3" fmla="*/ 1486442 h 1573115"/>
              <a:gd name="connsiteX4" fmla="*/ 554707 w 2268214"/>
              <a:gd name="connsiteY4" fmla="*/ 1573115 h 1573115"/>
              <a:gd name="connsiteX5" fmla="*/ 988072 w 2268214"/>
              <a:gd name="connsiteY5" fmla="*/ 1573115 h 1573115"/>
              <a:gd name="connsiteX6" fmla="*/ 996739 w 2268214"/>
              <a:gd name="connsiteY6" fmla="*/ 1382434 h 1573115"/>
              <a:gd name="connsiteX7" fmla="*/ 1404102 w 2268214"/>
              <a:gd name="connsiteY7" fmla="*/ 1386768 h 1573115"/>
              <a:gd name="connsiteX8" fmla="*/ 1408436 w 2268214"/>
              <a:gd name="connsiteY8" fmla="*/ 1560114 h 1573115"/>
              <a:gd name="connsiteX9" fmla="*/ 2257831 w 2268214"/>
              <a:gd name="connsiteY9" fmla="*/ 1555780 h 1573115"/>
              <a:gd name="connsiteX10" fmla="*/ 2262165 w 2268214"/>
              <a:gd name="connsiteY10" fmla="*/ 1083413 h 1573115"/>
              <a:gd name="connsiteX11" fmla="*/ 2268214 w 2268214"/>
              <a:gd name="connsiteY11" fmla="*/ 1026647 h 1573115"/>
              <a:gd name="connsiteX12" fmla="*/ 2217745 w 2268214"/>
              <a:gd name="connsiteY12" fmla="*/ 1012404 h 1573115"/>
              <a:gd name="connsiteX13" fmla="*/ 2213592 w 2268214"/>
              <a:gd name="connsiteY13" fmla="*/ 957545 h 1573115"/>
              <a:gd name="connsiteX14" fmla="*/ 2132020 w 2268214"/>
              <a:gd name="connsiteY14" fmla="*/ 981448 h 1573115"/>
              <a:gd name="connsiteX15" fmla="*/ 2067726 w 2268214"/>
              <a:gd name="connsiteY15" fmla="*/ 957635 h 1573115"/>
              <a:gd name="connsiteX16" fmla="*/ 2019243 w 2268214"/>
              <a:gd name="connsiteY16" fmla="*/ 860253 h 1573115"/>
              <a:gd name="connsiteX17" fmla="*/ 1941519 w 2268214"/>
              <a:gd name="connsiteY17" fmla="*/ 833811 h 1573115"/>
              <a:gd name="connsiteX18" fmla="*/ 2005577 w 2268214"/>
              <a:gd name="connsiteY18" fmla="*/ 758197 h 1573115"/>
              <a:gd name="connsiteX19" fmla="*/ 1941519 w 2268214"/>
              <a:gd name="connsiteY19" fmla="*/ 724273 h 1573115"/>
              <a:gd name="connsiteX20" fmla="*/ 1879946 w 2268214"/>
              <a:gd name="connsiteY20" fmla="*/ 708958 h 1573115"/>
              <a:gd name="connsiteX21" fmla="*/ 1870082 w 2268214"/>
              <a:gd name="connsiteY21" fmla="*/ 629023 h 1573115"/>
              <a:gd name="connsiteX22" fmla="*/ 1824466 w 2268214"/>
              <a:gd name="connsiteY22" fmla="*/ 606711 h 1573115"/>
              <a:gd name="connsiteX23" fmla="*/ 1759462 w 2268214"/>
              <a:gd name="connsiteY23" fmla="*/ 603427 h 1573115"/>
              <a:gd name="connsiteX24" fmla="*/ 1774832 w 2268214"/>
              <a:gd name="connsiteY24" fmla="*/ 538535 h 1573115"/>
              <a:gd name="connsiteX25" fmla="*/ 1804706 w 2268214"/>
              <a:gd name="connsiteY25" fmla="*/ 524519 h 1573115"/>
              <a:gd name="connsiteX26" fmla="*/ 1767688 w 2268214"/>
              <a:gd name="connsiteY26" fmla="*/ 459954 h 1573115"/>
              <a:gd name="connsiteX27" fmla="*/ 1772450 w 2268214"/>
              <a:gd name="connsiteY27" fmla="*/ 409948 h 1573115"/>
              <a:gd name="connsiteX28" fmla="*/ 1827219 w 2268214"/>
              <a:gd name="connsiteY28" fmla="*/ 400423 h 1573115"/>
              <a:gd name="connsiteX29" fmla="*/ 1909616 w 2268214"/>
              <a:gd name="connsiteY29" fmla="*/ 397409 h 1573115"/>
              <a:gd name="connsiteX30" fmla="*/ 1903419 w 2268214"/>
              <a:gd name="connsiteY30" fmla="*/ 364704 h 1573115"/>
              <a:gd name="connsiteX31" fmla="*/ 1878039 w 2268214"/>
              <a:gd name="connsiteY31" fmla="*/ 321119 h 1573115"/>
              <a:gd name="connsiteX32" fmla="*/ 1926329 w 2268214"/>
              <a:gd name="connsiteY32" fmla="*/ 297216 h 1573115"/>
              <a:gd name="connsiteX33" fmla="*/ 1962950 w 2268214"/>
              <a:gd name="connsiteY33" fmla="*/ 317079 h 1573115"/>
              <a:gd name="connsiteX34" fmla="*/ 1974857 w 2268214"/>
              <a:gd name="connsiteY34" fmla="*/ 283742 h 1573115"/>
              <a:gd name="connsiteX35" fmla="*/ 1931994 w 2268214"/>
              <a:gd name="connsiteY35" fmla="*/ 252785 h 1573115"/>
              <a:gd name="connsiteX36" fmla="*/ 1970094 w 2268214"/>
              <a:gd name="connsiteY36" fmla="*/ 209923 h 1573115"/>
              <a:gd name="connsiteX37" fmla="*/ 1955807 w 2268214"/>
              <a:gd name="connsiteY37" fmla="*/ 148010 h 1573115"/>
              <a:gd name="connsiteX38" fmla="*/ 1917426 w 2268214"/>
              <a:gd name="connsiteY38" fmla="*/ 148868 h 1573115"/>
              <a:gd name="connsiteX39" fmla="*/ 1886423 w 2268214"/>
              <a:gd name="connsiteY39" fmla="*/ 160966 h 1573115"/>
              <a:gd name="connsiteX40" fmla="*/ 1878761 w 2268214"/>
              <a:gd name="connsiteY40" fmla="*/ 92384 h 1573115"/>
              <a:gd name="connsiteX41" fmla="*/ 1798644 w 2268214"/>
              <a:gd name="connsiteY41" fmla="*/ 176585 h 1573115"/>
              <a:gd name="connsiteX42" fmla="*/ 1729588 w 2268214"/>
              <a:gd name="connsiteY42" fmla="*/ 152773 h 1573115"/>
              <a:gd name="connsiteX43" fmla="*/ 1700935 w 2268214"/>
              <a:gd name="connsiteY43" fmla="*/ 76956 h 1573115"/>
              <a:gd name="connsiteX44" fmla="*/ 1586116 w 2268214"/>
              <a:gd name="connsiteY44" fmla="*/ 47670 h 1573115"/>
              <a:gd name="connsiteX45" fmla="*/ 1638503 w 2268214"/>
              <a:gd name="connsiteY45" fmla="*/ 16714 h 1573115"/>
              <a:gd name="connsiteX46" fmla="*/ 1551446 w 2268214"/>
              <a:gd name="connsiteY46" fmla="*/ 0 h 1573115"/>
              <a:gd name="connsiteX47" fmla="*/ 143010 w 2268214"/>
              <a:gd name="connsiteY47" fmla="*/ 8668 h 1573115"/>
              <a:gd name="connsiteX48" fmla="*/ 147344 w 2268214"/>
              <a:gd name="connsiteY48" fmla="*/ 572042 h 1573115"/>
              <a:gd name="connsiteX49" fmla="*/ 0 w 2268214"/>
              <a:gd name="connsiteY49" fmla="*/ 576376 h 1573115"/>
              <a:gd name="connsiteX50" fmla="*/ 8667 w 2268214"/>
              <a:gd name="connsiteY50" fmla="*/ 1287094 h 1573115"/>
              <a:gd name="connsiteX51" fmla="*/ 39003 w 2268214"/>
              <a:gd name="connsiteY51" fmla="*/ 1291428 h 1573115"/>
              <a:gd name="connsiteX52" fmla="*/ 30322 w 2268214"/>
              <a:gd name="connsiteY52" fmla="*/ 1422966 h 1573115"/>
              <a:gd name="connsiteX0" fmla="*/ 30322 w 2268214"/>
              <a:gd name="connsiteY0" fmla="*/ 1422966 h 1573115"/>
              <a:gd name="connsiteX1" fmla="*/ 455033 w 2268214"/>
              <a:gd name="connsiteY1" fmla="*/ 1425771 h 1573115"/>
              <a:gd name="connsiteX2" fmla="*/ 455033 w 2268214"/>
              <a:gd name="connsiteY2" fmla="*/ 1477775 h 1573115"/>
              <a:gd name="connsiteX3" fmla="*/ 563374 w 2268214"/>
              <a:gd name="connsiteY3" fmla="*/ 1486442 h 1573115"/>
              <a:gd name="connsiteX4" fmla="*/ 554707 w 2268214"/>
              <a:gd name="connsiteY4" fmla="*/ 1573115 h 1573115"/>
              <a:gd name="connsiteX5" fmla="*/ 988072 w 2268214"/>
              <a:gd name="connsiteY5" fmla="*/ 1573115 h 1573115"/>
              <a:gd name="connsiteX6" fmla="*/ 996739 w 2268214"/>
              <a:gd name="connsiteY6" fmla="*/ 1382434 h 1573115"/>
              <a:gd name="connsiteX7" fmla="*/ 1404102 w 2268214"/>
              <a:gd name="connsiteY7" fmla="*/ 1386768 h 1573115"/>
              <a:gd name="connsiteX8" fmla="*/ 1408436 w 2268214"/>
              <a:gd name="connsiteY8" fmla="*/ 1560114 h 1573115"/>
              <a:gd name="connsiteX9" fmla="*/ 2257831 w 2268214"/>
              <a:gd name="connsiteY9" fmla="*/ 1555780 h 1573115"/>
              <a:gd name="connsiteX10" fmla="*/ 2262165 w 2268214"/>
              <a:gd name="connsiteY10" fmla="*/ 1083413 h 1573115"/>
              <a:gd name="connsiteX11" fmla="*/ 2268214 w 2268214"/>
              <a:gd name="connsiteY11" fmla="*/ 1026647 h 1573115"/>
              <a:gd name="connsiteX12" fmla="*/ 2217745 w 2268214"/>
              <a:gd name="connsiteY12" fmla="*/ 1012404 h 1573115"/>
              <a:gd name="connsiteX13" fmla="*/ 2213592 w 2268214"/>
              <a:gd name="connsiteY13" fmla="*/ 957545 h 1573115"/>
              <a:gd name="connsiteX14" fmla="*/ 2132020 w 2268214"/>
              <a:gd name="connsiteY14" fmla="*/ 981448 h 1573115"/>
              <a:gd name="connsiteX15" fmla="*/ 2067726 w 2268214"/>
              <a:gd name="connsiteY15" fmla="*/ 957635 h 1573115"/>
              <a:gd name="connsiteX16" fmla="*/ 2019243 w 2268214"/>
              <a:gd name="connsiteY16" fmla="*/ 860253 h 1573115"/>
              <a:gd name="connsiteX17" fmla="*/ 1941519 w 2268214"/>
              <a:gd name="connsiteY17" fmla="*/ 833811 h 1573115"/>
              <a:gd name="connsiteX18" fmla="*/ 2005577 w 2268214"/>
              <a:gd name="connsiteY18" fmla="*/ 758197 h 1573115"/>
              <a:gd name="connsiteX19" fmla="*/ 1941519 w 2268214"/>
              <a:gd name="connsiteY19" fmla="*/ 724273 h 1573115"/>
              <a:gd name="connsiteX20" fmla="*/ 1879946 w 2268214"/>
              <a:gd name="connsiteY20" fmla="*/ 708958 h 1573115"/>
              <a:gd name="connsiteX21" fmla="*/ 1870082 w 2268214"/>
              <a:gd name="connsiteY21" fmla="*/ 629023 h 1573115"/>
              <a:gd name="connsiteX22" fmla="*/ 1824466 w 2268214"/>
              <a:gd name="connsiteY22" fmla="*/ 606711 h 1573115"/>
              <a:gd name="connsiteX23" fmla="*/ 1759462 w 2268214"/>
              <a:gd name="connsiteY23" fmla="*/ 603427 h 1573115"/>
              <a:gd name="connsiteX24" fmla="*/ 1774832 w 2268214"/>
              <a:gd name="connsiteY24" fmla="*/ 538535 h 1573115"/>
              <a:gd name="connsiteX25" fmla="*/ 1804706 w 2268214"/>
              <a:gd name="connsiteY25" fmla="*/ 524519 h 1573115"/>
              <a:gd name="connsiteX26" fmla="*/ 1767688 w 2268214"/>
              <a:gd name="connsiteY26" fmla="*/ 459954 h 1573115"/>
              <a:gd name="connsiteX27" fmla="*/ 1772450 w 2268214"/>
              <a:gd name="connsiteY27" fmla="*/ 409948 h 1573115"/>
              <a:gd name="connsiteX28" fmla="*/ 1827219 w 2268214"/>
              <a:gd name="connsiteY28" fmla="*/ 400423 h 1573115"/>
              <a:gd name="connsiteX29" fmla="*/ 1909616 w 2268214"/>
              <a:gd name="connsiteY29" fmla="*/ 397409 h 1573115"/>
              <a:gd name="connsiteX30" fmla="*/ 1903419 w 2268214"/>
              <a:gd name="connsiteY30" fmla="*/ 364704 h 1573115"/>
              <a:gd name="connsiteX31" fmla="*/ 1878039 w 2268214"/>
              <a:gd name="connsiteY31" fmla="*/ 321119 h 1573115"/>
              <a:gd name="connsiteX32" fmla="*/ 1926329 w 2268214"/>
              <a:gd name="connsiteY32" fmla="*/ 297216 h 1573115"/>
              <a:gd name="connsiteX33" fmla="*/ 1962950 w 2268214"/>
              <a:gd name="connsiteY33" fmla="*/ 317079 h 1573115"/>
              <a:gd name="connsiteX34" fmla="*/ 1974857 w 2268214"/>
              <a:gd name="connsiteY34" fmla="*/ 283742 h 1573115"/>
              <a:gd name="connsiteX35" fmla="*/ 1931994 w 2268214"/>
              <a:gd name="connsiteY35" fmla="*/ 252785 h 1573115"/>
              <a:gd name="connsiteX36" fmla="*/ 1970094 w 2268214"/>
              <a:gd name="connsiteY36" fmla="*/ 209923 h 1573115"/>
              <a:gd name="connsiteX37" fmla="*/ 1955807 w 2268214"/>
              <a:gd name="connsiteY37" fmla="*/ 148010 h 1573115"/>
              <a:gd name="connsiteX38" fmla="*/ 1917426 w 2268214"/>
              <a:gd name="connsiteY38" fmla="*/ 148868 h 1573115"/>
              <a:gd name="connsiteX39" fmla="*/ 1886423 w 2268214"/>
              <a:gd name="connsiteY39" fmla="*/ 160966 h 1573115"/>
              <a:gd name="connsiteX40" fmla="*/ 1878761 w 2268214"/>
              <a:gd name="connsiteY40" fmla="*/ 92384 h 1573115"/>
              <a:gd name="connsiteX41" fmla="*/ 1798644 w 2268214"/>
              <a:gd name="connsiteY41" fmla="*/ 176585 h 1573115"/>
              <a:gd name="connsiteX42" fmla="*/ 1729588 w 2268214"/>
              <a:gd name="connsiteY42" fmla="*/ 152773 h 1573115"/>
              <a:gd name="connsiteX43" fmla="*/ 1700935 w 2268214"/>
              <a:gd name="connsiteY43" fmla="*/ 76956 h 1573115"/>
              <a:gd name="connsiteX44" fmla="*/ 1619453 w 2268214"/>
              <a:gd name="connsiteY44" fmla="*/ 78626 h 1573115"/>
              <a:gd name="connsiteX45" fmla="*/ 1638503 w 2268214"/>
              <a:gd name="connsiteY45" fmla="*/ 16714 h 1573115"/>
              <a:gd name="connsiteX46" fmla="*/ 1551446 w 2268214"/>
              <a:gd name="connsiteY46" fmla="*/ 0 h 1573115"/>
              <a:gd name="connsiteX47" fmla="*/ 143010 w 2268214"/>
              <a:gd name="connsiteY47" fmla="*/ 8668 h 1573115"/>
              <a:gd name="connsiteX48" fmla="*/ 147344 w 2268214"/>
              <a:gd name="connsiteY48" fmla="*/ 572042 h 1573115"/>
              <a:gd name="connsiteX49" fmla="*/ 0 w 2268214"/>
              <a:gd name="connsiteY49" fmla="*/ 576376 h 1573115"/>
              <a:gd name="connsiteX50" fmla="*/ 8667 w 2268214"/>
              <a:gd name="connsiteY50" fmla="*/ 1287094 h 1573115"/>
              <a:gd name="connsiteX51" fmla="*/ 39003 w 2268214"/>
              <a:gd name="connsiteY51" fmla="*/ 1291428 h 1573115"/>
              <a:gd name="connsiteX52" fmla="*/ 30322 w 2268214"/>
              <a:gd name="connsiteY52" fmla="*/ 1422966 h 1573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268214" h="1573115">
                <a:moveTo>
                  <a:pt x="30322" y="1422966"/>
                </a:moveTo>
                <a:lnTo>
                  <a:pt x="455033" y="1425771"/>
                </a:lnTo>
                <a:lnTo>
                  <a:pt x="455033" y="1477775"/>
                </a:lnTo>
                <a:lnTo>
                  <a:pt x="563374" y="1486442"/>
                </a:lnTo>
                <a:lnTo>
                  <a:pt x="554707" y="1573115"/>
                </a:lnTo>
                <a:lnTo>
                  <a:pt x="988072" y="1573115"/>
                </a:lnTo>
                <a:lnTo>
                  <a:pt x="996739" y="1382434"/>
                </a:lnTo>
                <a:lnTo>
                  <a:pt x="1404102" y="1386768"/>
                </a:lnTo>
                <a:lnTo>
                  <a:pt x="1408436" y="1560114"/>
                </a:lnTo>
                <a:lnTo>
                  <a:pt x="2257831" y="1555780"/>
                </a:lnTo>
                <a:cubicBezTo>
                  <a:pt x="2259276" y="1398324"/>
                  <a:pt x="2260720" y="1240869"/>
                  <a:pt x="2262165" y="1083413"/>
                </a:cubicBezTo>
                <a:lnTo>
                  <a:pt x="2268214" y="1026647"/>
                </a:lnTo>
                <a:cubicBezTo>
                  <a:pt x="2262504" y="1016343"/>
                  <a:pt x="2223455" y="1022708"/>
                  <a:pt x="2217745" y="1012404"/>
                </a:cubicBezTo>
                <a:lnTo>
                  <a:pt x="2213592" y="957545"/>
                </a:lnTo>
                <a:cubicBezTo>
                  <a:pt x="2194068" y="946837"/>
                  <a:pt x="2156331" y="981433"/>
                  <a:pt x="2132020" y="981448"/>
                </a:cubicBezTo>
                <a:cubicBezTo>
                  <a:pt x="2107709" y="981463"/>
                  <a:pt x="2090094" y="971484"/>
                  <a:pt x="2067726" y="957635"/>
                </a:cubicBezTo>
                <a:cubicBezTo>
                  <a:pt x="2051565" y="925174"/>
                  <a:pt x="2023497" y="921289"/>
                  <a:pt x="2019243" y="860253"/>
                </a:cubicBezTo>
                <a:lnTo>
                  <a:pt x="1941519" y="833811"/>
                </a:lnTo>
                <a:lnTo>
                  <a:pt x="2005577" y="758197"/>
                </a:lnTo>
                <a:cubicBezTo>
                  <a:pt x="1985812" y="742920"/>
                  <a:pt x="1961284" y="739550"/>
                  <a:pt x="1941519" y="724273"/>
                </a:cubicBezTo>
                <a:lnTo>
                  <a:pt x="1879946" y="708958"/>
                </a:lnTo>
                <a:cubicBezTo>
                  <a:pt x="1868720" y="690250"/>
                  <a:pt x="1881308" y="647731"/>
                  <a:pt x="1870082" y="629023"/>
                </a:cubicBezTo>
                <a:lnTo>
                  <a:pt x="1824466" y="606711"/>
                </a:lnTo>
                <a:lnTo>
                  <a:pt x="1759462" y="603427"/>
                </a:lnTo>
                <a:cubicBezTo>
                  <a:pt x="1759029" y="572271"/>
                  <a:pt x="1758597" y="569691"/>
                  <a:pt x="1774832" y="538535"/>
                </a:cubicBezTo>
                <a:lnTo>
                  <a:pt x="1804706" y="524519"/>
                </a:lnTo>
                <a:cubicBezTo>
                  <a:pt x="1820148" y="507760"/>
                  <a:pt x="1783202" y="481475"/>
                  <a:pt x="1767688" y="459954"/>
                </a:cubicBezTo>
                <a:cubicBezTo>
                  <a:pt x="1763720" y="436142"/>
                  <a:pt x="1752606" y="417092"/>
                  <a:pt x="1772450" y="409948"/>
                </a:cubicBezTo>
                <a:cubicBezTo>
                  <a:pt x="1792294" y="409154"/>
                  <a:pt x="1807375" y="401217"/>
                  <a:pt x="1827219" y="400423"/>
                </a:cubicBezTo>
                <a:lnTo>
                  <a:pt x="1909616" y="397409"/>
                </a:lnTo>
                <a:cubicBezTo>
                  <a:pt x="1903582" y="388095"/>
                  <a:pt x="1909453" y="374018"/>
                  <a:pt x="1903419" y="364704"/>
                </a:cubicBezTo>
                <a:lnTo>
                  <a:pt x="1878039" y="321119"/>
                </a:lnTo>
                <a:lnTo>
                  <a:pt x="1926329" y="297216"/>
                </a:lnTo>
                <a:cubicBezTo>
                  <a:pt x="1925042" y="273675"/>
                  <a:pt x="1964237" y="340620"/>
                  <a:pt x="1962950" y="317079"/>
                </a:cubicBezTo>
                <a:cubicBezTo>
                  <a:pt x="1960569" y="307554"/>
                  <a:pt x="1977238" y="293267"/>
                  <a:pt x="1974857" y="283742"/>
                </a:cubicBezTo>
                <a:cubicBezTo>
                  <a:pt x="1962157" y="257548"/>
                  <a:pt x="1944694" y="278979"/>
                  <a:pt x="1931994" y="252785"/>
                </a:cubicBezTo>
                <a:cubicBezTo>
                  <a:pt x="1929613" y="232148"/>
                  <a:pt x="1972475" y="230560"/>
                  <a:pt x="1970094" y="209923"/>
                </a:cubicBezTo>
                <a:cubicBezTo>
                  <a:pt x="1958188" y="198810"/>
                  <a:pt x="1967713" y="159123"/>
                  <a:pt x="1955807" y="148010"/>
                </a:cubicBezTo>
                <a:lnTo>
                  <a:pt x="1917426" y="148868"/>
                </a:lnTo>
                <a:lnTo>
                  <a:pt x="1886423" y="160966"/>
                </a:lnTo>
                <a:lnTo>
                  <a:pt x="1878761" y="92384"/>
                </a:lnTo>
                <a:cubicBezTo>
                  <a:pt x="1846499" y="96639"/>
                  <a:pt x="1830906" y="172330"/>
                  <a:pt x="1798644" y="176585"/>
                </a:cubicBezTo>
                <a:cubicBezTo>
                  <a:pt x="1776419" y="165473"/>
                  <a:pt x="1751813" y="163885"/>
                  <a:pt x="1729588" y="152773"/>
                </a:cubicBezTo>
                <a:lnTo>
                  <a:pt x="1700935" y="76956"/>
                </a:lnTo>
                <a:cubicBezTo>
                  <a:pt x="1662662" y="67194"/>
                  <a:pt x="1629858" y="88666"/>
                  <a:pt x="1619453" y="78626"/>
                </a:cubicBezTo>
                <a:cubicBezTo>
                  <a:pt x="1609048" y="68586"/>
                  <a:pt x="1649837" y="29818"/>
                  <a:pt x="1638503" y="16714"/>
                </a:cubicBezTo>
                <a:cubicBezTo>
                  <a:pt x="1627169" y="3610"/>
                  <a:pt x="1580465" y="5571"/>
                  <a:pt x="1551446" y="0"/>
                </a:cubicBezTo>
                <a:lnTo>
                  <a:pt x="143010" y="8668"/>
                </a:lnTo>
                <a:cubicBezTo>
                  <a:pt x="144455" y="196459"/>
                  <a:pt x="145899" y="384251"/>
                  <a:pt x="147344" y="572042"/>
                </a:cubicBezTo>
                <a:lnTo>
                  <a:pt x="0" y="576376"/>
                </a:lnTo>
                <a:lnTo>
                  <a:pt x="8667" y="1287094"/>
                </a:lnTo>
                <a:lnTo>
                  <a:pt x="39003" y="1291428"/>
                </a:lnTo>
                <a:lnTo>
                  <a:pt x="30322" y="1422966"/>
                </a:lnTo>
                <a:close/>
              </a:path>
            </a:pathLst>
          </a:custGeom>
          <a:solidFill>
            <a:srgbClr val="7030A0">
              <a:alpha val="2000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6075947" y="3039979"/>
            <a:ext cx="2422358" cy="2322095"/>
          </a:xfrm>
          <a:custGeom>
            <a:avLst/>
            <a:gdLst>
              <a:gd name="connsiteX0" fmla="*/ 2422358 w 2422358"/>
              <a:gd name="connsiteY0" fmla="*/ 2318084 h 2322095"/>
              <a:gd name="connsiteX1" fmla="*/ 2418348 w 2422358"/>
              <a:gd name="connsiteY1" fmla="*/ 180474 h 2322095"/>
              <a:gd name="connsiteX2" fmla="*/ 1568116 w 2422358"/>
              <a:gd name="connsiteY2" fmla="*/ 180474 h 2322095"/>
              <a:gd name="connsiteX3" fmla="*/ 1568116 w 2422358"/>
              <a:gd name="connsiteY3" fmla="*/ 12032 h 2322095"/>
              <a:gd name="connsiteX4" fmla="*/ 1155032 w 2422358"/>
              <a:gd name="connsiteY4" fmla="*/ 0 h 2322095"/>
              <a:gd name="connsiteX5" fmla="*/ 1151021 w 2422358"/>
              <a:gd name="connsiteY5" fmla="*/ 200526 h 2322095"/>
              <a:gd name="connsiteX6" fmla="*/ 721895 w 2422358"/>
              <a:gd name="connsiteY6" fmla="*/ 196516 h 2322095"/>
              <a:gd name="connsiteX7" fmla="*/ 729916 w 2422358"/>
              <a:gd name="connsiteY7" fmla="*/ 104274 h 2322095"/>
              <a:gd name="connsiteX8" fmla="*/ 613611 w 2422358"/>
              <a:gd name="connsiteY8" fmla="*/ 112295 h 2322095"/>
              <a:gd name="connsiteX9" fmla="*/ 621632 w 2422358"/>
              <a:gd name="connsiteY9" fmla="*/ 48126 h 2322095"/>
              <a:gd name="connsiteX10" fmla="*/ 244642 w 2422358"/>
              <a:gd name="connsiteY10" fmla="*/ 44116 h 2322095"/>
              <a:gd name="connsiteX11" fmla="*/ 256674 w 2422358"/>
              <a:gd name="connsiteY11" fmla="*/ 120316 h 2322095"/>
              <a:gd name="connsiteX12" fmla="*/ 196516 w 2422358"/>
              <a:gd name="connsiteY12" fmla="*/ 120316 h 2322095"/>
              <a:gd name="connsiteX13" fmla="*/ 192506 w 2422358"/>
              <a:gd name="connsiteY13" fmla="*/ 481263 h 2322095"/>
              <a:gd name="connsiteX14" fmla="*/ 324853 w 2422358"/>
              <a:gd name="connsiteY14" fmla="*/ 477253 h 2322095"/>
              <a:gd name="connsiteX15" fmla="*/ 328864 w 2422358"/>
              <a:gd name="connsiteY15" fmla="*/ 729916 h 2322095"/>
              <a:gd name="connsiteX16" fmla="*/ 296779 w 2422358"/>
              <a:gd name="connsiteY16" fmla="*/ 733926 h 2322095"/>
              <a:gd name="connsiteX17" fmla="*/ 300790 w 2422358"/>
              <a:gd name="connsiteY17" fmla="*/ 1002632 h 2322095"/>
              <a:gd name="connsiteX18" fmla="*/ 0 w 2422358"/>
              <a:gd name="connsiteY18" fmla="*/ 998621 h 2322095"/>
              <a:gd name="connsiteX19" fmla="*/ 4011 w 2422358"/>
              <a:gd name="connsiteY19" fmla="*/ 2322095 h 2322095"/>
              <a:gd name="connsiteX20" fmla="*/ 2422358 w 2422358"/>
              <a:gd name="connsiteY20" fmla="*/ 2318084 h 2322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422358" h="2322095">
                <a:moveTo>
                  <a:pt x="2422358" y="2318084"/>
                </a:moveTo>
                <a:cubicBezTo>
                  <a:pt x="2421021" y="1605547"/>
                  <a:pt x="2419685" y="893011"/>
                  <a:pt x="2418348" y="180474"/>
                </a:cubicBezTo>
                <a:lnTo>
                  <a:pt x="1568116" y="180474"/>
                </a:lnTo>
                <a:lnTo>
                  <a:pt x="1568116" y="12032"/>
                </a:lnTo>
                <a:lnTo>
                  <a:pt x="1155032" y="0"/>
                </a:lnTo>
                <a:lnTo>
                  <a:pt x="1151021" y="200526"/>
                </a:lnTo>
                <a:lnTo>
                  <a:pt x="721895" y="196516"/>
                </a:lnTo>
                <a:lnTo>
                  <a:pt x="729916" y="104274"/>
                </a:lnTo>
                <a:lnTo>
                  <a:pt x="613611" y="112295"/>
                </a:lnTo>
                <a:lnTo>
                  <a:pt x="621632" y="48126"/>
                </a:lnTo>
                <a:lnTo>
                  <a:pt x="244642" y="44116"/>
                </a:lnTo>
                <a:lnTo>
                  <a:pt x="256674" y="120316"/>
                </a:lnTo>
                <a:lnTo>
                  <a:pt x="196516" y="120316"/>
                </a:lnTo>
                <a:cubicBezTo>
                  <a:pt x="195179" y="240632"/>
                  <a:pt x="193843" y="360947"/>
                  <a:pt x="192506" y="481263"/>
                </a:cubicBezTo>
                <a:lnTo>
                  <a:pt x="324853" y="477253"/>
                </a:lnTo>
                <a:lnTo>
                  <a:pt x="328864" y="729916"/>
                </a:lnTo>
                <a:lnTo>
                  <a:pt x="296779" y="733926"/>
                </a:lnTo>
                <a:lnTo>
                  <a:pt x="300790" y="1002632"/>
                </a:lnTo>
                <a:lnTo>
                  <a:pt x="0" y="998621"/>
                </a:lnTo>
                <a:lnTo>
                  <a:pt x="4011" y="2322095"/>
                </a:lnTo>
                <a:lnTo>
                  <a:pt x="2422358" y="2318084"/>
                </a:lnTo>
                <a:close/>
              </a:path>
            </a:pathLst>
          </a:custGeom>
          <a:solidFill>
            <a:schemeClr val="bg2">
              <a:lumMod val="50000"/>
              <a:alpha val="20000"/>
            </a:schemeClr>
          </a:solidFill>
          <a:ln>
            <a:solidFill>
              <a:schemeClr val="bg2">
                <a:lumMod val="50000"/>
                <a:alpha val="9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1295400" y="1653695"/>
            <a:ext cx="2444621" cy="1623527"/>
          </a:xfrm>
          <a:custGeom>
            <a:avLst/>
            <a:gdLst>
              <a:gd name="connsiteX0" fmla="*/ 2407298 w 2444621"/>
              <a:gd name="connsiteY0" fmla="*/ 9331 h 1623527"/>
              <a:gd name="connsiteX1" fmla="*/ 2416629 w 2444621"/>
              <a:gd name="connsiteY1" fmla="*/ 550506 h 1623527"/>
              <a:gd name="connsiteX2" fmla="*/ 2444621 w 2444621"/>
              <a:gd name="connsiteY2" fmla="*/ 559837 h 1623527"/>
              <a:gd name="connsiteX3" fmla="*/ 2435290 w 2444621"/>
              <a:gd name="connsiteY3" fmla="*/ 1623527 h 1623527"/>
              <a:gd name="connsiteX4" fmla="*/ 0 w 2444621"/>
              <a:gd name="connsiteY4" fmla="*/ 1604865 h 1623527"/>
              <a:gd name="connsiteX5" fmla="*/ 18661 w 2444621"/>
              <a:gd name="connsiteY5" fmla="*/ 0 h 1623527"/>
              <a:gd name="connsiteX6" fmla="*/ 18661 w 2444621"/>
              <a:gd name="connsiteY6" fmla="*/ 0 h 1623527"/>
              <a:gd name="connsiteX0" fmla="*/ 2407298 w 2444621"/>
              <a:gd name="connsiteY0" fmla="*/ 9331 h 1623527"/>
              <a:gd name="connsiteX1" fmla="*/ 2406138 w 2444621"/>
              <a:gd name="connsiteY1" fmla="*/ 199796 h 1623527"/>
              <a:gd name="connsiteX2" fmla="*/ 2416629 w 2444621"/>
              <a:gd name="connsiteY2" fmla="*/ 550506 h 1623527"/>
              <a:gd name="connsiteX3" fmla="*/ 2444621 w 2444621"/>
              <a:gd name="connsiteY3" fmla="*/ 559837 h 1623527"/>
              <a:gd name="connsiteX4" fmla="*/ 2435290 w 2444621"/>
              <a:gd name="connsiteY4" fmla="*/ 1623527 h 1623527"/>
              <a:gd name="connsiteX5" fmla="*/ 0 w 2444621"/>
              <a:gd name="connsiteY5" fmla="*/ 1604865 h 1623527"/>
              <a:gd name="connsiteX6" fmla="*/ 18661 w 2444621"/>
              <a:gd name="connsiteY6" fmla="*/ 0 h 1623527"/>
              <a:gd name="connsiteX7" fmla="*/ 18661 w 2444621"/>
              <a:gd name="connsiteY7" fmla="*/ 0 h 1623527"/>
              <a:gd name="connsiteX0" fmla="*/ 23489 w 2444621"/>
              <a:gd name="connsiteY0" fmla="*/ 4781 h 1623527"/>
              <a:gd name="connsiteX1" fmla="*/ 2406138 w 2444621"/>
              <a:gd name="connsiteY1" fmla="*/ 199796 h 1623527"/>
              <a:gd name="connsiteX2" fmla="*/ 2416629 w 2444621"/>
              <a:gd name="connsiteY2" fmla="*/ 550506 h 1623527"/>
              <a:gd name="connsiteX3" fmla="*/ 2444621 w 2444621"/>
              <a:gd name="connsiteY3" fmla="*/ 559837 h 1623527"/>
              <a:gd name="connsiteX4" fmla="*/ 2435290 w 2444621"/>
              <a:gd name="connsiteY4" fmla="*/ 1623527 h 1623527"/>
              <a:gd name="connsiteX5" fmla="*/ 0 w 2444621"/>
              <a:gd name="connsiteY5" fmla="*/ 1604865 h 1623527"/>
              <a:gd name="connsiteX6" fmla="*/ 18661 w 2444621"/>
              <a:gd name="connsiteY6" fmla="*/ 0 h 1623527"/>
              <a:gd name="connsiteX7" fmla="*/ 18661 w 2444621"/>
              <a:gd name="connsiteY7" fmla="*/ 0 h 1623527"/>
              <a:gd name="connsiteX0" fmla="*/ 23489 w 2444621"/>
              <a:gd name="connsiteY0" fmla="*/ 6926 h 1625672"/>
              <a:gd name="connsiteX1" fmla="*/ 2406138 w 2444621"/>
              <a:gd name="connsiteY1" fmla="*/ 19970 h 1625672"/>
              <a:gd name="connsiteX2" fmla="*/ 2416629 w 2444621"/>
              <a:gd name="connsiteY2" fmla="*/ 552651 h 1625672"/>
              <a:gd name="connsiteX3" fmla="*/ 2444621 w 2444621"/>
              <a:gd name="connsiteY3" fmla="*/ 561982 h 1625672"/>
              <a:gd name="connsiteX4" fmla="*/ 2435290 w 2444621"/>
              <a:gd name="connsiteY4" fmla="*/ 1625672 h 1625672"/>
              <a:gd name="connsiteX5" fmla="*/ 0 w 2444621"/>
              <a:gd name="connsiteY5" fmla="*/ 1607010 h 1625672"/>
              <a:gd name="connsiteX6" fmla="*/ 18661 w 2444621"/>
              <a:gd name="connsiteY6" fmla="*/ 2145 h 1625672"/>
              <a:gd name="connsiteX7" fmla="*/ 18661 w 2444621"/>
              <a:gd name="connsiteY7" fmla="*/ 2145 h 1625672"/>
              <a:gd name="connsiteX0" fmla="*/ 23489 w 2444621"/>
              <a:gd name="connsiteY0" fmla="*/ 6926 h 1625672"/>
              <a:gd name="connsiteX1" fmla="*/ 2406138 w 2444621"/>
              <a:gd name="connsiteY1" fmla="*/ 19970 h 1625672"/>
              <a:gd name="connsiteX2" fmla="*/ 2416629 w 2444621"/>
              <a:gd name="connsiteY2" fmla="*/ 552651 h 1625672"/>
              <a:gd name="connsiteX3" fmla="*/ 2444621 w 2444621"/>
              <a:gd name="connsiteY3" fmla="*/ 561982 h 1625672"/>
              <a:gd name="connsiteX4" fmla="*/ 2435290 w 2444621"/>
              <a:gd name="connsiteY4" fmla="*/ 1625672 h 1625672"/>
              <a:gd name="connsiteX5" fmla="*/ 0 w 2444621"/>
              <a:gd name="connsiteY5" fmla="*/ 1607010 h 1625672"/>
              <a:gd name="connsiteX6" fmla="*/ 18661 w 2444621"/>
              <a:gd name="connsiteY6" fmla="*/ 2145 h 1625672"/>
              <a:gd name="connsiteX7" fmla="*/ 18661 w 2444621"/>
              <a:gd name="connsiteY7" fmla="*/ 2145 h 1625672"/>
              <a:gd name="connsiteX0" fmla="*/ 23489 w 2444621"/>
              <a:gd name="connsiteY0" fmla="*/ 6926 h 1625672"/>
              <a:gd name="connsiteX1" fmla="*/ 2419786 w 2444621"/>
              <a:gd name="connsiteY1" fmla="*/ 19970 h 1625672"/>
              <a:gd name="connsiteX2" fmla="*/ 2416629 w 2444621"/>
              <a:gd name="connsiteY2" fmla="*/ 552651 h 1625672"/>
              <a:gd name="connsiteX3" fmla="*/ 2444621 w 2444621"/>
              <a:gd name="connsiteY3" fmla="*/ 561982 h 1625672"/>
              <a:gd name="connsiteX4" fmla="*/ 2435290 w 2444621"/>
              <a:gd name="connsiteY4" fmla="*/ 1625672 h 1625672"/>
              <a:gd name="connsiteX5" fmla="*/ 0 w 2444621"/>
              <a:gd name="connsiteY5" fmla="*/ 1607010 h 1625672"/>
              <a:gd name="connsiteX6" fmla="*/ 18661 w 2444621"/>
              <a:gd name="connsiteY6" fmla="*/ 2145 h 1625672"/>
              <a:gd name="connsiteX7" fmla="*/ 18661 w 2444621"/>
              <a:gd name="connsiteY7" fmla="*/ 2145 h 1625672"/>
              <a:gd name="connsiteX0" fmla="*/ 23489 w 2444621"/>
              <a:gd name="connsiteY0" fmla="*/ 6926 h 1625672"/>
              <a:gd name="connsiteX1" fmla="*/ 2410687 w 2444621"/>
              <a:gd name="connsiteY1" fmla="*/ 19970 h 1625672"/>
              <a:gd name="connsiteX2" fmla="*/ 2416629 w 2444621"/>
              <a:gd name="connsiteY2" fmla="*/ 552651 h 1625672"/>
              <a:gd name="connsiteX3" fmla="*/ 2444621 w 2444621"/>
              <a:gd name="connsiteY3" fmla="*/ 561982 h 1625672"/>
              <a:gd name="connsiteX4" fmla="*/ 2435290 w 2444621"/>
              <a:gd name="connsiteY4" fmla="*/ 1625672 h 1625672"/>
              <a:gd name="connsiteX5" fmla="*/ 0 w 2444621"/>
              <a:gd name="connsiteY5" fmla="*/ 1607010 h 1625672"/>
              <a:gd name="connsiteX6" fmla="*/ 18661 w 2444621"/>
              <a:gd name="connsiteY6" fmla="*/ 2145 h 1625672"/>
              <a:gd name="connsiteX7" fmla="*/ 18661 w 2444621"/>
              <a:gd name="connsiteY7" fmla="*/ 2145 h 1625672"/>
              <a:gd name="connsiteX0" fmla="*/ 23489 w 2444621"/>
              <a:gd name="connsiteY0" fmla="*/ 4781 h 1623527"/>
              <a:gd name="connsiteX1" fmla="*/ 2410687 w 2444621"/>
              <a:gd name="connsiteY1" fmla="*/ 17825 h 1623527"/>
              <a:gd name="connsiteX2" fmla="*/ 2416629 w 2444621"/>
              <a:gd name="connsiteY2" fmla="*/ 550506 h 1623527"/>
              <a:gd name="connsiteX3" fmla="*/ 2444621 w 2444621"/>
              <a:gd name="connsiteY3" fmla="*/ 559837 h 1623527"/>
              <a:gd name="connsiteX4" fmla="*/ 2435290 w 2444621"/>
              <a:gd name="connsiteY4" fmla="*/ 1623527 h 1623527"/>
              <a:gd name="connsiteX5" fmla="*/ 0 w 2444621"/>
              <a:gd name="connsiteY5" fmla="*/ 1604865 h 1623527"/>
              <a:gd name="connsiteX6" fmla="*/ 18661 w 2444621"/>
              <a:gd name="connsiteY6" fmla="*/ 0 h 1623527"/>
              <a:gd name="connsiteX7" fmla="*/ 18661 w 2444621"/>
              <a:gd name="connsiteY7" fmla="*/ 0 h 1623527"/>
              <a:gd name="connsiteX0" fmla="*/ 23489 w 2444621"/>
              <a:gd name="connsiteY0" fmla="*/ 4781 h 1623527"/>
              <a:gd name="connsiteX1" fmla="*/ 2410687 w 2444621"/>
              <a:gd name="connsiteY1" fmla="*/ 17825 h 1623527"/>
              <a:gd name="connsiteX2" fmla="*/ 2416629 w 2444621"/>
              <a:gd name="connsiteY2" fmla="*/ 550506 h 1623527"/>
              <a:gd name="connsiteX3" fmla="*/ 2444621 w 2444621"/>
              <a:gd name="connsiteY3" fmla="*/ 559837 h 1623527"/>
              <a:gd name="connsiteX4" fmla="*/ 2435290 w 2444621"/>
              <a:gd name="connsiteY4" fmla="*/ 1623527 h 1623527"/>
              <a:gd name="connsiteX5" fmla="*/ 0 w 2444621"/>
              <a:gd name="connsiteY5" fmla="*/ 1604865 h 1623527"/>
              <a:gd name="connsiteX6" fmla="*/ 18661 w 2444621"/>
              <a:gd name="connsiteY6" fmla="*/ 0 h 1623527"/>
              <a:gd name="connsiteX7" fmla="*/ 18661 w 2444621"/>
              <a:gd name="connsiteY7" fmla="*/ 0 h 1623527"/>
              <a:gd name="connsiteX0" fmla="*/ 23489 w 2444621"/>
              <a:gd name="connsiteY0" fmla="*/ 21008 h 1639754"/>
              <a:gd name="connsiteX1" fmla="*/ 619836 w 2444621"/>
              <a:gd name="connsiteY1" fmla="*/ 50304 h 1639754"/>
              <a:gd name="connsiteX2" fmla="*/ 2410687 w 2444621"/>
              <a:gd name="connsiteY2" fmla="*/ 34052 h 1639754"/>
              <a:gd name="connsiteX3" fmla="*/ 2416629 w 2444621"/>
              <a:gd name="connsiteY3" fmla="*/ 566733 h 1639754"/>
              <a:gd name="connsiteX4" fmla="*/ 2444621 w 2444621"/>
              <a:gd name="connsiteY4" fmla="*/ 576064 h 1639754"/>
              <a:gd name="connsiteX5" fmla="*/ 2435290 w 2444621"/>
              <a:gd name="connsiteY5" fmla="*/ 1639754 h 1639754"/>
              <a:gd name="connsiteX6" fmla="*/ 0 w 2444621"/>
              <a:gd name="connsiteY6" fmla="*/ 1621092 h 1639754"/>
              <a:gd name="connsiteX7" fmla="*/ 18661 w 2444621"/>
              <a:gd name="connsiteY7" fmla="*/ 16227 h 1639754"/>
              <a:gd name="connsiteX8" fmla="*/ 18661 w 2444621"/>
              <a:gd name="connsiteY8" fmla="*/ 16227 h 1639754"/>
              <a:gd name="connsiteX0" fmla="*/ 23489 w 2444621"/>
              <a:gd name="connsiteY0" fmla="*/ 21851 h 1640597"/>
              <a:gd name="connsiteX1" fmla="*/ 619836 w 2444621"/>
              <a:gd name="connsiteY1" fmla="*/ 51147 h 1640597"/>
              <a:gd name="connsiteX2" fmla="*/ 2410687 w 2444621"/>
              <a:gd name="connsiteY2" fmla="*/ 34895 h 1640597"/>
              <a:gd name="connsiteX3" fmla="*/ 2416629 w 2444621"/>
              <a:gd name="connsiteY3" fmla="*/ 567576 h 1640597"/>
              <a:gd name="connsiteX4" fmla="*/ 2444621 w 2444621"/>
              <a:gd name="connsiteY4" fmla="*/ 576907 h 1640597"/>
              <a:gd name="connsiteX5" fmla="*/ 2435290 w 2444621"/>
              <a:gd name="connsiteY5" fmla="*/ 1640597 h 1640597"/>
              <a:gd name="connsiteX6" fmla="*/ 0 w 2444621"/>
              <a:gd name="connsiteY6" fmla="*/ 1621935 h 1640597"/>
              <a:gd name="connsiteX7" fmla="*/ 18661 w 2444621"/>
              <a:gd name="connsiteY7" fmla="*/ 17070 h 1640597"/>
              <a:gd name="connsiteX8" fmla="*/ 18661 w 2444621"/>
              <a:gd name="connsiteY8" fmla="*/ 17070 h 1640597"/>
              <a:gd name="connsiteX0" fmla="*/ 23489 w 2444621"/>
              <a:gd name="connsiteY0" fmla="*/ 21851 h 1640597"/>
              <a:gd name="connsiteX1" fmla="*/ 619836 w 2444621"/>
              <a:gd name="connsiteY1" fmla="*/ 51147 h 1640597"/>
              <a:gd name="connsiteX2" fmla="*/ 2410687 w 2444621"/>
              <a:gd name="connsiteY2" fmla="*/ 34895 h 1640597"/>
              <a:gd name="connsiteX3" fmla="*/ 2416629 w 2444621"/>
              <a:gd name="connsiteY3" fmla="*/ 567576 h 1640597"/>
              <a:gd name="connsiteX4" fmla="*/ 2444621 w 2444621"/>
              <a:gd name="connsiteY4" fmla="*/ 576907 h 1640597"/>
              <a:gd name="connsiteX5" fmla="*/ 2435290 w 2444621"/>
              <a:gd name="connsiteY5" fmla="*/ 1640597 h 1640597"/>
              <a:gd name="connsiteX6" fmla="*/ 0 w 2444621"/>
              <a:gd name="connsiteY6" fmla="*/ 1621935 h 1640597"/>
              <a:gd name="connsiteX7" fmla="*/ 18661 w 2444621"/>
              <a:gd name="connsiteY7" fmla="*/ 17070 h 1640597"/>
              <a:gd name="connsiteX8" fmla="*/ 18661 w 2444621"/>
              <a:gd name="connsiteY8" fmla="*/ 17070 h 1640597"/>
              <a:gd name="connsiteX0" fmla="*/ 23489 w 2444621"/>
              <a:gd name="connsiteY0" fmla="*/ 30371 h 1649117"/>
              <a:gd name="connsiteX1" fmla="*/ 2410687 w 2444621"/>
              <a:gd name="connsiteY1" fmla="*/ 43415 h 1649117"/>
              <a:gd name="connsiteX2" fmla="*/ 2416629 w 2444621"/>
              <a:gd name="connsiteY2" fmla="*/ 576096 h 1649117"/>
              <a:gd name="connsiteX3" fmla="*/ 2444621 w 2444621"/>
              <a:gd name="connsiteY3" fmla="*/ 585427 h 1649117"/>
              <a:gd name="connsiteX4" fmla="*/ 2435290 w 2444621"/>
              <a:gd name="connsiteY4" fmla="*/ 1649117 h 1649117"/>
              <a:gd name="connsiteX5" fmla="*/ 0 w 2444621"/>
              <a:gd name="connsiteY5" fmla="*/ 1630455 h 1649117"/>
              <a:gd name="connsiteX6" fmla="*/ 18661 w 2444621"/>
              <a:gd name="connsiteY6" fmla="*/ 25590 h 1649117"/>
              <a:gd name="connsiteX7" fmla="*/ 18661 w 2444621"/>
              <a:gd name="connsiteY7" fmla="*/ 25590 h 1649117"/>
              <a:gd name="connsiteX0" fmla="*/ 23489 w 2444621"/>
              <a:gd name="connsiteY0" fmla="*/ 4781 h 1623527"/>
              <a:gd name="connsiteX1" fmla="*/ 2410687 w 2444621"/>
              <a:gd name="connsiteY1" fmla="*/ 17825 h 1623527"/>
              <a:gd name="connsiteX2" fmla="*/ 2416629 w 2444621"/>
              <a:gd name="connsiteY2" fmla="*/ 550506 h 1623527"/>
              <a:gd name="connsiteX3" fmla="*/ 2444621 w 2444621"/>
              <a:gd name="connsiteY3" fmla="*/ 559837 h 1623527"/>
              <a:gd name="connsiteX4" fmla="*/ 2435290 w 2444621"/>
              <a:gd name="connsiteY4" fmla="*/ 1623527 h 1623527"/>
              <a:gd name="connsiteX5" fmla="*/ 0 w 2444621"/>
              <a:gd name="connsiteY5" fmla="*/ 1604865 h 1623527"/>
              <a:gd name="connsiteX6" fmla="*/ 18661 w 2444621"/>
              <a:gd name="connsiteY6" fmla="*/ 0 h 1623527"/>
              <a:gd name="connsiteX7" fmla="*/ 18661 w 2444621"/>
              <a:gd name="connsiteY7" fmla="*/ 0 h 1623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44621" h="1623527">
                <a:moveTo>
                  <a:pt x="23489" y="4781"/>
                </a:moveTo>
                <a:lnTo>
                  <a:pt x="2410687" y="17825"/>
                </a:lnTo>
                <a:cubicBezTo>
                  <a:pt x="2405086" y="17964"/>
                  <a:pt x="2417681" y="372946"/>
                  <a:pt x="2416629" y="550506"/>
                </a:cubicBezTo>
                <a:lnTo>
                  <a:pt x="2444621" y="559837"/>
                </a:lnTo>
                <a:cubicBezTo>
                  <a:pt x="2441511" y="914400"/>
                  <a:pt x="2438400" y="1268964"/>
                  <a:pt x="2435290" y="1623527"/>
                </a:cubicBezTo>
                <a:lnTo>
                  <a:pt x="0" y="1604865"/>
                </a:lnTo>
                <a:lnTo>
                  <a:pt x="18661" y="0"/>
                </a:lnTo>
                <a:lnTo>
                  <a:pt x="18661" y="0"/>
                </a:lnTo>
              </a:path>
            </a:pathLst>
          </a:cu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-1276350" y="178951"/>
            <a:ext cx="7391400" cy="6679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bg1"/>
                </a:solidFill>
              </a:rPr>
              <a:t>Returns ($/acre)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09899" y="2292934"/>
            <a:ext cx="1600887" cy="5232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Sorghum = $107.79</a:t>
            </a:r>
          </a:p>
          <a:p>
            <a:r>
              <a:rPr lang="en-US" sz="1400" dirty="0" smtClean="0"/>
              <a:t>Corn = $-3.12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1733302" y="5375048"/>
            <a:ext cx="59402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Source: AgManager.info, 2018 Cost-Return </a:t>
            </a:r>
            <a:r>
              <a:rPr lang="en-US" sz="1600" dirty="0" smtClean="0"/>
              <a:t>Budgets for Dryland Crops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6512769" y="4208107"/>
            <a:ext cx="1599284" cy="5232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Sorghum = $46.42</a:t>
            </a:r>
            <a:r>
              <a:rPr lang="en-US" sz="1400" dirty="0" smtClean="0">
                <a:latin typeface="Calibri" panose="020F0502020204030204" pitchFamily="34" charset="0"/>
              </a:rPr>
              <a:t>†</a:t>
            </a:r>
            <a:endParaRPr lang="en-US" sz="1400" dirty="0" smtClean="0"/>
          </a:p>
          <a:p>
            <a:r>
              <a:rPr lang="en-US" sz="1400" dirty="0" smtClean="0"/>
              <a:t>Corn = $38.87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4342778" y="4221707"/>
            <a:ext cx="1600887" cy="5232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Sorghum = $118.53</a:t>
            </a:r>
          </a:p>
          <a:p>
            <a:r>
              <a:rPr lang="en-US" sz="1400" dirty="0" smtClean="0"/>
              <a:t>Corn = $36.59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4337232" y="2041860"/>
            <a:ext cx="1600887" cy="5232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Sorghum = $103.76</a:t>
            </a:r>
          </a:p>
          <a:p>
            <a:r>
              <a:rPr lang="en-US" sz="1400" dirty="0" smtClean="0"/>
              <a:t>Corn = $26.14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1886466" y="2032040"/>
            <a:ext cx="1472647" cy="5232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Sorghum = $-5.45</a:t>
            </a:r>
          </a:p>
          <a:p>
            <a:r>
              <a:rPr lang="en-US" sz="1400" dirty="0" smtClean="0"/>
              <a:t>Corn = $-11.99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1795095" y="4221707"/>
            <a:ext cx="1564018" cy="5232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Sorghum = $-21.54</a:t>
            </a:r>
          </a:p>
          <a:p>
            <a:r>
              <a:rPr lang="en-US" sz="1400" dirty="0" smtClean="0"/>
              <a:t>Corn = $-5.75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1733301" y="5639825"/>
            <a:ext cx="5787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alibri" panose="020F0502020204030204" pitchFamily="34" charset="0"/>
              </a:rPr>
              <a:t>† Published price for sorghum was $3.13/</a:t>
            </a:r>
            <a:r>
              <a:rPr lang="en-US" sz="1200" dirty="0" err="1" smtClean="0">
                <a:latin typeface="Calibri" panose="020F0502020204030204" pitchFamily="34" charset="0"/>
              </a:rPr>
              <a:t>bu</a:t>
            </a:r>
            <a:r>
              <a:rPr lang="en-US" sz="1200" dirty="0" smtClean="0">
                <a:latin typeface="Calibri" panose="020F0502020204030204" pitchFamily="34" charset="0"/>
              </a:rPr>
              <a:t>; price was changed to reflect the rest of NE and SC KS prices of $3.63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78314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/>
        </p:nvSpPr>
        <p:spPr>
          <a:xfrm>
            <a:off x="3124200" y="6315392"/>
            <a:ext cx="2895600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200">
                <a:solidFill>
                  <a:srgbClr val="888888"/>
                </a:solidFill>
              </a:defRPr>
            </a:lvl1pPr>
          </a:lstStyle>
          <a:p>
            <a:r>
              <a:t>Copyright © 2015 Sorghum Partners – All Rights Reserved</a:t>
            </a:r>
          </a:p>
        </p:txBody>
      </p:sp>
      <p:sp>
        <p:nvSpPr>
          <p:cNvPr id="147" name="Shape 147"/>
          <p:cNvSpPr>
            <a:spLocks noGrp="1"/>
          </p:cNvSpPr>
          <p:nvPr>
            <p:ph type="title"/>
          </p:nvPr>
        </p:nvSpPr>
        <p:spPr>
          <a:xfrm>
            <a:off x="1082149" y="186848"/>
            <a:ext cx="7669763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3600" dirty="0" smtClean="0"/>
              <a:t>Sorghum</a:t>
            </a:r>
            <a:r>
              <a:rPr lang="en-US" sz="3600" dirty="0" smtClean="0"/>
              <a:t> &amp; Corn</a:t>
            </a:r>
            <a:r>
              <a:rPr sz="3600" dirty="0" smtClean="0"/>
              <a:t> Economics</a:t>
            </a:r>
            <a:r>
              <a:rPr lang="en-US" sz="3600" dirty="0" smtClean="0"/>
              <a:t> (SW NE)</a:t>
            </a:r>
            <a:endParaRPr sz="3600" dirty="0"/>
          </a:p>
        </p:txBody>
      </p:sp>
      <p:graphicFrame>
        <p:nvGraphicFramePr>
          <p:cNvPr id="148" name="Table 148"/>
          <p:cNvGraphicFramePr/>
          <p:nvPr>
            <p:extLst>
              <p:ext uri="{D42A27DB-BD31-4B8C-83A1-F6EECF244321}">
                <p14:modId xmlns:p14="http://schemas.microsoft.com/office/powerpoint/2010/main" val="1719002669"/>
              </p:ext>
            </p:extLst>
          </p:nvPr>
        </p:nvGraphicFramePr>
        <p:xfrm>
          <a:off x="5069402" y="1687988"/>
          <a:ext cx="3949567" cy="2763520"/>
        </p:xfrm>
        <a:graphic>
          <a:graphicData uri="http://schemas.openxmlformats.org/drawingml/2006/table">
            <a:tbl>
              <a:tblPr firstRow="1" bandRow="1"/>
              <a:tblGrid>
                <a:gridCol w="1863244"/>
                <a:gridCol w="1080483"/>
                <a:gridCol w="1005840"/>
              </a:tblGrid>
              <a:tr h="370840">
                <a:tc>
                  <a:txBody>
                    <a:bodyPr/>
                    <a:lstStyle/>
                    <a:p>
                      <a:pPr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b="1" dirty="0"/>
                        <a:t>Per Acre Returns</a:t>
                      </a:r>
                    </a:p>
                  </a:txBody>
                  <a:tcPr marL="45720" marR="457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miter lim="400000"/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en-US" dirty="0" smtClean="0"/>
                        <a:t>Grain Sorghum</a:t>
                      </a:r>
                      <a:endParaRPr dirty="0"/>
                    </a:p>
                  </a:txBody>
                  <a:tcPr marL="45720" marR="45720" anchor="b" horzOverflow="overflow">
                    <a:lnL w="12700">
                      <a:miter lim="400000"/>
                    </a:lnL>
                    <a:lnR w="12700">
                      <a:noFill/>
                    </a:lnR>
                    <a:lnT w="12700">
                      <a:solidFill>
                        <a:srgbClr val="000000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en-US" dirty="0" smtClean="0"/>
                        <a:t>Corn</a:t>
                      </a:r>
                      <a:endParaRPr dirty="0"/>
                    </a:p>
                  </a:txBody>
                  <a:tcPr marL="45720" marR="45720" anchor="b" horzOverflow="overflow">
                    <a:lnL w="12700">
                      <a:miter lim="400000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dirty="0"/>
                        <a:t>Yield (</a:t>
                      </a:r>
                      <a:r>
                        <a:rPr dirty="0" err="1"/>
                        <a:t>bu</a:t>
                      </a:r>
                      <a:r>
                        <a:rPr dirty="0"/>
                        <a:t>/acre)</a:t>
                      </a:r>
                    </a:p>
                  </a:txBody>
                  <a:tcPr marL="45720" marR="4572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  <a:miter lim="400000"/>
                    </a:lnR>
                    <a:lnT w="12700">
                      <a:solidFill>
                        <a:srgbClr val="000000"/>
                      </a:solidFill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</a:t>
                      </a:r>
                    </a:p>
                  </a:txBody>
                  <a:tcPr marL="9525" marR="9525" marT="9525" marB="0" anchor="ctr">
                    <a:lnL w="12700">
                      <a:miter lim="400000"/>
                    </a:lnL>
                    <a:lnR w="12700">
                      <a:noFill/>
                    </a:lnR>
                    <a:lnT w="12700">
                      <a:solidFill>
                        <a:srgbClr val="000000"/>
                      </a:solidFill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</a:t>
                      </a:r>
                    </a:p>
                  </a:txBody>
                  <a:tcPr marL="9525" marR="9525" marT="9525" marB="0" anchor="ctr">
                    <a:lnL w="12700">
                      <a:miter lim="400000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dirty="0"/>
                        <a:t>Price per </a:t>
                      </a:r>
                      <a:r>
                        <a:rPr dirty="0" err="1" smtClean="0"/>
                        <a:t>bu</a:t>
                      </a:r>
                      <a:r>
                        <a:rPr lang="en-US" dirty="0" smtClean="0"/>
                        <a:t> ($)</a:t>
                      </a:r>
                      <a:endParaRPr dirty="0"/>
                    </a:p>
                  </a:txBody>
                  <a:tcPr marL="45720" marR="4572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  <a:miter lim="400000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2.95</a:t>
                      </a:r>
                    </a:p>
                  </a:txBody>
                  <a:tcPr marL="9525" marR="9525" marT="9525" marB="0" anchor="ctr">
                    <a:lnL w="12700">
                      <a:miter lim="400000"/>
                    </a:lnL>
                    <a:lnR w="12700">
                      <a:noFill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3.06</a:t>
                      </a:r>
                    </a:p>
                  </a:txBody>
                  <a:tcPr marL="9525" marR="9525" marT="9525" marB="0" anchor="ctr">
                    <a:lnL w="12700">
                      <a:miter lim="400000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dirty="0"/>
                        <a:t>Total Revenue </a:t>
                      </a:r>
                      <a:r>
                        <a:rPr lang="en-US" dirty="0" smtClean="0"/>
                        <a:t>($)</a:t>
                      </a:r>
                      <a:endParaRPr dirty="0"/>
                    </a:p>
                  </a:txBody>
                  <a:tcPr marL="45720" marR="4572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  <a:miter lim="400000"/>
                    </a:lnR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368.75</a:t>
                      </a:r>
                    </a:p>
                  </a:txBody>
                  <a:tcPr marL="9525" marR="9525" marT="9525" marB="0" anchor="ctr">
                    <a:lnL w="12700">
                      <a:miter lim="400000"/>
                    </a:lnL>
                    <a:lnR w="12700">
                      <a:noFill/>
                    </a:lnR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382.5</a:t>
                      </a:r>
                    </a:p>
                  </a:txBody>
                  <a:tcPr marL="9525" marR="9525" marT="9525" marB="0" anchor="ctr">
                    <a:lnL w="12700">
                      <a:miter lim="400000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dirty="0"/>
                        <a:t>Total </a:t>
                      </a:r>
                      <a:r>
                        <a:rPr dirty="0" smtClean="0"/>
                        <a:t>Costs</a:t>
                      </a:r>
                      <a:r>
                        <a:rPr lang="en-US" dirty="0" smtClean="0"/>
                        <a:t> ($)</a:t>
                      </a:r>
                      <a:endParaRPr dirty="0"/>
                    </a:p>
                  </a:txBody>
                  <a:tcPr marL="45720" marR="4572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  <a:miter lim="400000"/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343.39</a:t>
                      </a:r>
                    </a:p>
                  </a:txBody>
                  <a:tcPr marL="9525" marR="9525" marT="9525" marB="0" anchor="ctr">
                    <a:lnL w="12700">
                      <a:miter lim="400000"/>
                    </a:lnL>
                    <a:lnR w="12700">
                      <a:noFill/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396.13</a:t>
                      </a:r>
                    </a:p>
                  </a:txBody>
                  <a:tcPr marL="9525" marR="9525" marT="9525" marB="0" anchor="ctr">
                    <a:lnL w="12700">
                      <a:miter lim="400000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dirty="0"/>
                        <a:t>Returns over </a:t>
                      </a:r>
                      <a:r>
                        <a:rPr dirty="0" smtClean="0"/>
                        <a:t>Costs</a:t>
                      </a:r>
                      <a:r>
                        <a:rPr lang="en-US" dirty="0" smtClean="0"/>
                        <a:t> ($/acre)</a:t>
                      </a:r>
                      <a:endParaRPr dirty="0"/>
                    </a:p>
                  </a:txBody>
                  <a:tcPr marL="45720" marR="4572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  <a:miter lim="400000"/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25.36</a:t>
                      </a:r>
                    </a:p>
                  </a:txBody>
                  <a:tcPr marL="9525" marR="9525" marT="9525" marB="0" anchor="ctr">
                    <a:lnL w="12700">
                      <a:miter lim="400000"/>
                    </a:lnL>
                    <a:lnR w="12700">
                      <a:noFill/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-13.63</a:t>
                      </a:r>
                    </a:p>
                  </a:txBody>
                  <a:tcPr marL="9525" marR="9525" marT="9525" marB="0" anchor="ctr">
                    <a:lnL w="12700">
                      <a:miter lim="400000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9" name="Table 149"/>
          <p:cNvGraphicFramePr/>
          <p:nvPr>
            <p:extLst>
              <p:ext uri="{D42A27DB-BD31-4B8C-83A1-F6EECF244321}">
                <p14:modId xmlns:p14="http://schemas.microsoft.com/office/powerpoint/2010/main" val="4190128170"/>
              </p:ext>
            </p:extLst>
          </p:nvPr>
        </p:nvGraphicFramePr>
        <p:xfrm>
          <a:off x="755780" y="1329848"/>
          <a:ext cx="4073991" cy="4617720"/>
        </p:xfrm>
        <a:graphic>
          <a:graphicData uri="http://schemas.openxmlformats.org/drawingml/2006/table">
            <a:tbl>
              <a:tblPr firstRow="1" bandRow="1"/>
              <a:tblGrid>
                <a:gridCol w="2294683"/>
                <a:gridCol w="976663"/>
                <a:gridCol w="802645"/>
              </a:tblGrid>
              <a:tr h="370840"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b="1" dirty="0"/>
                        <a:t>Input Costs ($/ac)</a:t>
                      </a:r>
                    </a:p>
                  </a:txBody>
                  <a:tcPr marL="45720" marR="45720" horzOverflow="overflow">
                    <a:lnL w="12700">
                      <a:noFill/>
                    </a:lnL>
                    <a:lnR w="12700">
                      <a:noFill/>
                      <a:miter lim="4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en-US" dirty="0" smtClean="0"/>
                        <a:t>Grain Sorghum</a:t>
                      </a:r>
                      <a:endParaRPr dirty="0"/>
                    </a:p>
                  </a:txBody>
                  <a:tcPr marL="45720" marR="45720" horzOverflow="overflow">
                    <a:lnL w="12700">
                      <a:noFill/>
                      <a:miter lim="400000"/>
                    </a:lnL>
                    <a:lnR w="12700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en-US" dirty="0" smtClean="0"/>
                        <a:t>Corn</a:t>
                      </a:r>
                      <a:endParaRPr dirty="0"/>
                    </a:p>
                  </a:txBody>
                  <a:tcPr marL="45720" marR="45720" anchor="b" horzOverflow="overflow">
                    <a:lnL w="12700">
                      <a:noFill/>
                      <a:miter lim="400000"/>
                    </a:lnL>
                    <a:lnR w="12700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dirty="0"/>
                        <a:t>Seed</a:t>
                      </a:r>
                    </a:p>
                  </a:txBody>
                  <a:tcPr marL="45720" marR="45720" horzOverflow="overflow">
                    <a:lnL w="12700">
                      <a:noFill/>
                    </a:lnL>
                    <a:lnR w="12700">
                      <a:noFill/>
                      <a:miter lim="4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12.00</a:t>
                      </a:r>
                    </a:p>
                  </a:txBody>
                  <a:tcPr marL="9525" marR="9525" marT="9525" marB="0">
                    <a:lnL w="12700">
                      <a:noFill/>
                      <a:miter lim="400000"/>
                    </a:lnL>
                    <a:lnR w="12700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64.90</a:t>
                      </a:r>
                    </a:p>
                  </a:txBody>
                  <a:tcPr marL="9525" marR="9525" marT="9525" marB="0">
                    <a:lnL w="12700">
                      <a:noFill/>
                      <a:miter lim="400000"/>
                    </a:lnL>
                    <a:lnR w="12700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dirty="0"/>
                        <a:t>Herbicides</a:t>
                      </a:r>
                    </a:p>
                  </a:txBody>
                  <a:tcPr marL="45720" marR="45720" horzOverflow="overflow">
                    <a:lnL w="12700">
                      <a:noFill/>
                    </a:lnL>
                    <a:lnR w="12700">
                      <a:noFill/>
                      <a:miter lim="400000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67.44</a:t>
                      </a:r>
                    </a:p>
                  </a:txBody>
                  <a:tcPr marL="9525" marR="9525" marT="9525" marB="0">
                    <a:lnL w="12700">
                      <a:noFill/>
                      <a:miter lim="400000"/>
                    </a:lnL>
                    <a:lnR w="12700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16.55</a:t>
                      </a:r>
                    </a:p>
                  </a:txBody>
                  <a:tcPr marL="9525" marR="9525" marT="9525" marB="0">
                    <a:lnL w="12700">
                      <a:noFill/>
                      <a:miter lim="400000"/>
                    </a:lnL>
                    <a:lnR w="12700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dirty="0"/>
                        <a:t>Insect/Fungicides</a:t>
                      </a:r>
                    </a:p>
                  </a:txBody>
                  <a:tcPr marL="45720" marR="45720" horzOverflow="overflow">
                    <a:lnL w="12700">
                      <a:noFill/>
                    </a:lnL>
                    <a:lnR w="12700">
                      <a:noFill/>
                      <a:miter lim="400000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9525" marR="9525" marT="9525" marB="0">
                    <a:lnL w="12700">
                      <a:noFill/>
                      <a:miter lim="400000"/>
                    </a:lnL>
                    <a:lnR w="12700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9525" marR="9525" marT="9525" marB="0">
                    <a:lnL w="12700">
                      <a:noFill/>
                      <a:miter lim="400000"/>
                    </a:lnL>
                    <a:lnR w="12700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dirty="0"/>
                        <a:t>Fertilizer</a:t>
                      </a:r>
                    </a:p>
                  </a:txBody>
                  <a:tcPr marL="45720" marR="45720" horzOverflow="overflow">
                    <a:lnL w="12700">
                      <a:noFill/>
                    </a:lnL>
                    <a:lnR w="12700">
                      <a:noFill/>
                      <a:miter lim="400000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52.68</a:t>
                      </a:r>
                    </a:p>
                  </a:txBody>
                  <a:tcPr marL="9525" marR="9525" marT="9525" marB="0">
                    <a:lnL w="12700">
                      <a:noFill/>
                      <a:miter lim="400000"/>
                    </a:lnL>
                    <a:lnR w="12700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88.64</a:t>
                      </a:r>
                    </a:p>
                  </a:txBody>
                  <a:tcPr marL="9525" marR="9525" marT="9525" marB="0">
                    <a:lnL w="12700">
                      <a:noFill/>
                      <a:miter lim="400000"/>
                    </a:lnL>
                    <a:lnR w="12700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US" dirty="0" smtClean="0"/>
                        <a:t>Ins./Consult/Dry/ </a:t>
                      </a:r>
                      <a:r>
                        <a:rPr lang="en-US" baseline="0" dirty="0" smtClean="0"/>
                        <a:t>Misc. </a:t>
                      </a:r>
                      <a:endParaRPr dirty="0"/>
                    </a:p>
                  </a:txBody>
                  <a:tcPr marL="45720" marR="45720" horzOverflow="overflow">
                    <a:lnL w="12700">
                      <a:noFill/>
                    </a:lnL>
                    <a:lnR w="12700">
                      <a:noFill/>
                      <a:miter lim="400000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16.58</a:t>
                      </a:r>
                    </a:p>
                  </a:txBody>
                  <a:tcPr marL="9525" marR="9525" marT="9525" marB="0">
                    <a:lnL w="12700">
                      <a:noFill/>
                      <a:miter lim="400000"/>
                    </a:lnL>
                    <a:lnR w="12700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24.00</a:t>
                      </a:r>
                    </a:p>
                  </a:txBody>
                  <a:tcPr marL="9525" marR="9525" marT="9525" marB="0">
                    <a:lnL w="12700">
                      <a:noFill/>
                      <a:miter lim="400000"/>
                    </a:lnL>
                    <a:lnR w="12700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dirty="0"/>
                        <a:t>Machinery</a:t>
                      </a:r>
                    </a:p>
                  </a:txBody>
                  <a:tcPr marL="45720" marR="45720" horzOverflow="overflow">
                    <a:lnL w="12700">
                      <a:noFill/>
                    </a:lnL>
                    <a:lnR w="12700">
                      <a:noFill/>
                      <a:miter lim="400000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83.26</a:t>
                      </a:r>
                    </a:p>
                  </a:txBody>
                  <a:tcPr marL="9525" marR="9525" marT="9525" marB="0">
                    <a:lnL w="12700">
                      <a:noFill/>
                      <a:miter lim="400000"/>
                    </a:lnL>
                    <a:lnR w="12700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89.25</a:t>
                      </a:r>
                    </a:p>
                  </a:txBody>
                  <a:tcPr marL="9525" marR="9525" marT="9525" marB="0">
                    <a:lnL w="12700">
                      <a:noFill/>
                      <a:miter lim="400000"/>
                    </a:lnL>
                    <a:lnR w="12700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dirty="0"/>
                        <a:t>Non Machinery Labor</a:t>
                      </a:r>
                    </a:p>
                  </a:txBody>
                  <a:tcPr marL="45720" marR="45720" horzOverflow="overflow">
                    <a:lnL w="12700">
                      <a:noFill/>
                    </a:lnL>
                    <a:lnR w="12700">
                      <a:noFill/>
                      <a:miter lim="400000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20.00</a:t>
                      </a:r>
                    </a:p>
                  </a:txBody>
                  <a:tcPr marL="9525" marR="9525" marT="9525" marB="0">
                    <a:lnL w="12700">
                      <a:noFill/>
                      <a:miter lim="400000"/>
                    </a:lnL>
                    <a:lnR w="12700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20.00</a:t>
                      </a:r>
                    </a:p>
                  </a:txBody>
                  <a:tcPr marL="9525" marR="9525" marT="9525" marB="0">
                    <a:lnL w="12700">
                      <a:noFill/>
                      <a:miter lim="400000"/>
                    </a:lnL>
                    <a:lnR w="12700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US" dirty="0" smtClean="0"/>
                        <a:t>Interest </a:t>
                      </a:r>
                      <a:endParaRPr dirty="0"/>
                    </a:p>
                  </a:txBody>
                  <a:tcPr marL="45720" marR="45720" horzOverflow="overflow">
                    <a:lnL w="12700">
                      <a:noFill/>
                    </a:lnL>
                    <a:lnR w="12700">
                      <a:noFill/>
                      <a:miter lim="400000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5.36</a:t>
                      </a:r>
                    </a:p>
                  </a:txBody>
                  <a:tcPr marL="9525" marR="9525" marT="9525" marB="0">
                    <a:lnL w="12700">
                      <a:noFill/>
                      <a:miter lim="400000"/>
                    </a:lnL>
                    <a:lnR w="12700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6.72</a:t>
                      </a:r>
                    </a:p>
                  </a:txBody>
                  <a:tcPr marL="9525" marR="9525" marT="9525" marB="0">
                    <a:lnL w="12700">
                      <a:noFill/>
                      <a:miter lim="400000"/>
                    </a:lnL>
                    <a:lnR w="12700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US" dirty="0" smtClean="0"/>
                        <a:t>Cash Rent</a:t>
                      </a:r>
                      <a:endParaRPr dirty="0"/>
                    </a:p>
                  </a:txBody>
                  <a:tcPr marL="45720" marR="45720" horzOverflow="overflow">
                    <a:lnL w="12700">
                      <a:noFill/>
                    </a:lnL>
                    <a:lnR w="12700">
                      <a:noFill/>
                      <a:miter lim="400000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86.07</a:t>
                      </a:r>
                    </a:p>
                  </a:txBody>
                  <a:tcPr marL="9525" marR="9525" marT="9525" marB="0">
                    <a:lnL w="12700">
                      <a:noFill/>
                      <a:miter lim="400000"/>
                    </a:lnL>
                    <a:lnR w="12700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86.07</a:t>
                      </a:r>
                    </a:p>
                  </a:txBody>
                  <a:tcPr marL="9525" marR="9525" marT="9525" marB="0">
                    <a:lnL w="12700">
                      <a:noFill/>
                      <a:miter lim="400000"/>
                    </a:lnL>
                    <a:lnR w="12700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dirty="0"/>
                        <a:t>Total</a:t>
                      </a:r>
                    </a:p>
                  </a:txBody>
                  <a:tcPr marL="45720" marR="45720" horzOverflow="overflow">
                    <a:lnL w="12700">
                      <a:noFill/>
                    </a:lnL>
                    <a:lnR w="12700">
                      <a:noFill/>
                      <a:miter lim="4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343.39</a:t>
                      </a:r>
                    </a:p>
                  </a:txBody>
                  <a:tcPr marL="9525" marR="9525" marT="9525" marB="0">
                    <a:lnL w="12700">
                      <a:noFill/>
                      <a:miter lim="400000"/>
                    </a:lnL>
                    <a:lnR w="12700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396.13</a:t>
                      </a:r>
                    </a:p>
                  </a:txBody>
                  <a:tcPr marL="9525" marR="9525" marT="9525" marB="0">
                    <a:lnL w="12700">
                      <a:noFill/>
                      <a:miter lim="400000"/>
                    </a:lnL>
                    <a:lnR w="12700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50" name="Shape 150"/>
          <p:cNvSpPr/>
          <p:nvPr/>
        </p:nvSpPr>
        <p:spPr>
          <a:xfrm>
            <a:off x="5517271" y="1329848"/>
            <a:ext cx="3922141" cy="358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rPr dirty="0"/>
              <a:t>Simplified example using recent data</a:t>
            </a:r>
          </a:p>
        </p:txBody>
      </p:sp>
    </p:spTree>
    <p:extLst>
      <p:ext uri="{BB962C8B-B14F-4D97-AF65-F5344CB8AC3E}">
        <p14:creationId xmlns:p14="http://schemas.microsoft.com/office/powerpoint/2010/main" val="2791784519"/>
      </p:ext>
    </p:extLst>
  </p:cSld>
  <p:clrMapOvr>
    <a:masterClrMapping/>
  </p:clrMapOvr>
  <p:transition advTm="30000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Hybrid Maturity –What are you giving up?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849" y="1219200"/>
            <a:ext cx="4349025" cy="531971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Are you giving up yield because of hybrid maturity? </a:t>
            </a:r>
          </a:p>
          <a:p>
            <a:pPr lvl="1"/>
            <a:r>
              <a:rPr lang="en-US" dirty="0" smtClean="0"/>
              <a:t>Many would recommend a 65 day hybrid for Belleville, KS. But 70 to 72 (MF) hybrids routinely won the OVT trials there. </a:t>
            </a:r>
          </a:p>
          <a:p>
            <a:pPr lvl="1"/>
            <a:r>
              <a:rPr lang="en-US" dirty="0" smtClean="0"/>
              <a:t>Dry years result in maturity “creep”. Earlier maturing hybrids tend to yield better in these years. What about in the better and average years? </a:t>
            </a:r>
          </a:p>
          <a:p>
            <a:pPr lvl="1"/>
            <a:r>
              <a:rPr lang="en-US" dirty="0" smtClean="0"/>
              <a:t>If you have not tried a longer season hybrid in a while, I would suggest you do.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708B2-C2CC-42D3-9C7C-1E0F547AD7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4670071"/>
              </p:ext>
            </p:extLst>
          </p:nvPr>
        </p:nvGraphicFramePr>
        <p:xfrm>
          <a:off x="5406887" y="1009673"/>
          <a:ext cx="2674668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3112"/>
                <a:gridCol w="891556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UNL</a:t>
                      </a:r>
                      <a:r>
                        <a:rPr lang="en-US" baseline="0" dirty="0" smtClean="0"/>
                        <a:t>, Grant NE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Hybrid (days)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Yield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4F81BD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SP 31A15 (57)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71.6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SP 34A19 (60)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73.4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SP 68M57 (68)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84.2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SP 73B12 (72)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47.3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59531253"/>
              </p:ext>
            </p:extLst>
          </p:nvPr>
        </p:nvGraphicFramePr>
        <p:xfrm>
          <a:off x="4545874" y="3406186"/>
          <a:ext cx="4016234" cy="3212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8239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541&quot;&gt;&lt;object type=&quot;3&quot; unique_id=&quot;10542&quot;&gt;&lt;property id=&quot;20148&quot; value=&quot;5&quot;/&gt;&lt;property id=&quot;20300&quot; value=&quot;Slide 1 - &amp;quot;Research &amp;amp; Development and  Product Development Update&amp;quot;&quot;/&gt;&lt;property id=&quot;20307&quot; value=&quot;256&quot;/&gt;&lt;/object&gt;&lt;object type=&quot;3&quot; unique_id=&quot;10543&quot;&gt;&lt;property id=&quot;20148&quot; value=&quot;5&quot;/&gt;&lt;property id=&quot;20300&quot; value=&quot;Slide 2 - &amp;quot;New SCA Tolerant Hybrids from Sorghum Partners&amp;quot;&quot;/&gt;&lt;property id=&quot;20307&quot; value=&quot;294&quot;/&gt;&lt;/object&gt;&lt;object type=&quot;3&quot; unique_id=&quot;10544&quot;&gt;&lt;property id=&quot;20148&quot; value=&quot;5&quot;/&gt;&lt;property id=&quot;20300&quot; value=&quot;Slide 3 - &amp;quot;New Forage Hybrids from Sorghum Partners&amp;quot;&quot;/&gt;&lt;property id=&quot;20307&quot; value=&quot;295&quot;/&gt;&lt;/object&gt;&lt;object type=&quot;3&quot; unique_id=&quot;10545&quot;&gt;&lt;property id=&quot;20148&quot; value=&quot;5&quot;/&gt;&lt;property id=&quot;20300&quot; value=&quot;Slide 4 - &amp;quot;New Seed Treatment for Sorghum&amp;quot;&quot;/&gt;&lt;property id=&quot;20307&quot; value=&quot;301&quot;/&gt;&lt;/object&gt;&lt;object type=&quot;3&quot; unique_id=&quot;10546&quot;&gt;&lt;property id=&quot;20148&quot; value=&quot;5&quot;/&gt;&lt;property id=&quot;20300&quot; value=&quot;Slide 5 - &amp;quot;Technology and Trait Update&amp;quot;&quot;/&gt;&lt;property id=&quot;20307&quot; value=&quot;302&quot;/&gt;&lt;/object&gt;&lt;object type=&quot;3&quot; unique_id=&quot;10547&quot;&gt;&lt;property id=&quot;20148&quot; value=&quot;5&quot;/&gt;&lt;property id=&quot;20300&quot; value=&quot;Slide 6 - &amp;quot;Questions about Sorghum&amp;quot;&quot;/&gt;&lt;property id=&quot;20307&quot; value=&quot;306&quot;/&gt;&lt;/object&gt;&lt;object type=&quot;3&quot; unique_id=&quot;10548&quot;&gt;&lt;property id=&quot;20148&quot; value=&quot;5&quot;/&gt;&lt;property id=&quot;20300&quot; value=&quot;Slide 7&quot;/&gt;&lt;property id=&quot;20307&quot; value=&quot;303&quot;/&gt;&lt;/object&gt;&lt;object type=&quot;3&quot; unique_id=&quot;10549&quot;&gt;&lt;property id=&quot;20148&quot; value=&quot;5&quot;/&gt;&lt;property id=&quot;20300&quot; value=&quot;Slide 8 - &amp;quot;Sorghum &amp;amp; Corn Economics (SW NE)&amp;quot;&quot;/&gt;&lt;property id=&quot;20307&quot; value=&quot;304&quot;/&gt;&lt;/object&gt;&lt;object type=&quot;3&quot; unique_id=&quot;10550&quot;&gt;&lt;property id=&quot;20148&quot; value=&quot;5&quot;/&gt;&lt;property id=&quot;20300&quot; value=&quot;Slide 9 - &amp;quot;Hybrid Maturity –What are you giving up? &amp;quot;&quot;/&gt;&lt;property id=&quot;20307&quot; value=&quot;297&quot;/&gt;&lt;/object&gt;&lt;object type=&quot;3&quot; unique_id=&quot;10551&quot;&gt;&lt;property id=&quot;20148&quot; value=&quot;5&quot;/&gt;&lt;property id=&quot;20300&quot; value=&quot;Slide 10 - &amp;quot;High Yields in Northern High Plains&amp;quot;&quot;/&gt;&lt;property id=&quot;20307&quot; value=&quot;298&quot;/&gt;&lt;/object&gt;&lt;object type=&quot;3&quot; unique_id=&quot;10552&quot;&gt;&lt;property id=&quot;20148&quot; value=&quot;5&quot;/&gt;&lt;property id=&quot;20300&quot; value=&quot;Slide 11 - &amp;quot;Maximizing Yields &amp;quot;&quot;/&gt;&lt;property id=&quot;20307&quot; value=&quot;305&quot;/&gt;&lt;/object&gt;&lt;object type=&quot;3&quot; unique_id=&quot;10553&quot;&gt;&lt;property id=&quot;20148&quot; value=&quot;5&quot;/&gt;&lt;property id=&quot;20300&quot; value=&quot;Slide 12 - &amp;quot;Grain Sorghum Seed Treatments &amp;quot;&quot;/&gt;&lt;property id=&quot;20307&quot; value=&quot;299&quot;/&gt;&lt;/object&gt;&lt;object type=&quot;3&quot; unique_id=&quot;10554&quot;&gt;&lt;property id=&quot;20148&quot; value=&quot;5&quot;/&gt;&lt;property id=&quot;20300&quot; value=&quot;Slide 13 - &amp;quot;Row Spacing Results&amp;quot;&quot;/&gt;&lt;property id=&quot;20307&quot; value=&quot;300&quot;/&gt;&lt;/object&gt;&lt;/object&gt;&lt;object type=&quot;8&quot; unique_id=&quot;10569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Sorghum-Partners-Sales-Materials3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itillium">
      <a:majorFont>
        <a:latin typeface="Titillium Web"/>
        <a:ea typeface=""/>
        <a:cs typeface=""/>
      </a:majorFont>
      <a:minorFont>
        <a:latin typeface="Titillium Web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orghum-Partners-Sales-Materials3.potx" id="{02BE6940-7C7A-422A-A375-236283D0218F}" vid="{60CC5BB5-689A-4D80-9DA1-427A8C5DC1E9}"/>
    </a:ext>
  </a:extLst>
</a:theme>
</file>

<file path=ppt/theme/theme2.xml><?xml version="1.0" encoding="utf-8"?>
<a:theme xmlns:a="http://schemas.openxmlformats.org/drawingml/2006/main" name="Forag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itillium">
      <a:majorFont>
        <a:latin typeface="Titillium Web"/>
        <a:ea typeface=""/>
        <a:cs typeface=""/>
      </a:majorFont>
      <a:minorFont>
        <a:latin typeface="Titillium Web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orghum-Partners-Sales-Materials3.potx" id="{02BE6940-7C7A-422A-A375-236283D0218F}" vid="{3C408E82-8F69-4D4B-9D0A-08A505A6BA8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Sorghum-Partners-Sales-Materials3</Template>
  <TotalTime>299</TotalTime>
  <Words>876</Words>
  <Application>Microsoft Office PowerPoint</Application>
  <PresentationFormat>On-screen Show (4:3)</PresentationFormat>
  <Paragraphs>216</Paragraphs>
  <Slides>13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Titillium Web</vt:lpstr>
      <vt:lpstr>Calibri</vt:lpstr>
      <vt:lpstr>Times New Roman</vt:lpstr>
      <vt:lpstr>Sorghum-Partners-Sales-Materials3</vt:lpstr>
      <vt:lpstr>Forage Theme</vt:lpstr>
      <vt:lpstr>Research &amp; Development and  Product Development Update</vt:lpstr>
      <vt:lpstr>New SCA Tolerant Hybrids from Sorghum Partners</vt:lpstr>
      <vt:lpstr>New Forage Hybrids from Sorghum Partners</vt:lpstr>
      <vt:lpstr>New Seed Treatment for Sorghum</vt:lpstr>
      <vt:lpstr>Technology and Trait Update</vt:lpstr>
      <vt:lpstr>Questions about Sorghum</vt:lpstr>
      <vt:lpstr>PowerPoint Presentation</vt:lpstr>
      <vt:lpstr>Sorghum &amp; Corn Economics (SW NE)</vt:lpstr>
      <vt:lpstr>Hybrid Maturity –What are you giving up? </vt:lpstr>
      <vt:lpstr>High Yields in Northern High Plains</vt:lpstr>
      <vt:lpstr>Maximizing Yields </vt:lpstr>
      <vt:lpstr>Grain Sorghum Seed Treatments </vt:lpstr>
      <vt:lpstr>Row Spacing Results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Larry Hafer</dc:creator>
  <cp:lastModifiedBy>Bradford Ramsdale</cp:lastModifiedBy>
  <cp:revision>29</cp:revision>
  <dcterms:created xsi:type="dcterms:W3CDTF">2015-08-10T16:39:46Z</dcterms:created>
  <dcterms:modified xsi:type="dcterms:W3CDTF">2018-01-27T20:02:31Z</dcterms:modified>
</cp:coreProperties>
</file>