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3.xml" ContentType="application/vnd.openxmlformats-officedocument.presentationml.notesSlide+xml"/>
  <Override PartName="/ppt/tags/tag34.xml" ContentType="application/vnd.openxmlformats-officedocument.presentationml.tags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35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tags/tag36.xml" ContentType="application/vnd.openxmlformats-officedocument.presentationml.tags+xml"/>
  <Override PartName="/ppt/notesSlides/notesSlide11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760" r:id="rId2"/>
    <p:sldMasterId id="2147483772" r:id="rId3"/>
    <p:sldMasterId id="2147483840" r:id="rId4"/>
    <p:sldMasterId id="2147483914" r:id="rId5"/>
    <p:sldMasterId id="2147484169" r:id="rId6"/>
    <p:sldMasterId id="2147484185" r:id="rId7"/>
    <p:sldMasterId id="2147484197" r:id="rId8"/>
    <p:sldMasterId id="2147484210" r:id="rId9"/>
    <p:sldMasterId id="2147484237" r:id="rId10"/>
  </p:sldMasterIdLst>
  <p:notesMasterIdLst>
    <p:notesMasterId r:id="rId71"/>
  </p:notesMasterIdLst>
  <p:handoutMasterIdLst>
    <p:handoutMasterId r:id="rId72"/>
  </p:handoutMasterIdLst>
  <p:sldIdLst>
    <p:sldId id="394" r:id="rId11"/>
    <p:sldId id="616" r:id="rId12"/>
    <p:sldId id="614" r:id="rId13"/>
    <p:sldId id="613" r:id="rId14"/>
    <p:sldId id="612" r:id="rId15"/>
    <p:sldId id="615" r:id="rId16"/>
    <p:sldId id="601" r:id="rId17"/>
    <p:sldId id="617" r:id="rId18"/>
    <p:sldId id="620" r:id="rId19"/>
    <p:sldId id="619" r:id="rId20"/>
    <p:sldId id="496" r:id="rId21"/>
    <p:sldId id="618" r:id="rId22"/>
    <p:sldId id="609" r:id="rId23"/>
    <p:sldId id="610" r:id="rId24"/>
    <p:sldId id="608" r:id="rId25"/>
    <p:sldId id="606" r:id="rId26"/>
    <p:sldId id="607" r:id="rId27"/>
    <p:sldId id="624" r:id="rId28"/>
    <p:sldId id="623" r:id="rId29"/>
    <p:sldId id="625" r:id="rId30"/>
    <p:sldId id="626" r:id="rId31"/>
    <p:sldId id="627" r:id="rId32"/>
    <p:sldId id="631" r:id="rId33"/>
    <p:sldId id="634" r:id="rId34"/>
    <p:sldId id="551" r:id="rId35"/>
    <p:sldId id="632" r:id="rId36"/>
    <p:sldId id="635" r:id="rId37"/>
    <p:sldId id="604" r:id="rId38"/>
    <p:sldId id="605" r:id="rId39"/>
    <p:sldId id="562" r:id="rId40"/>
    <p:sldId id="636" r:id="rId41"/>
    <p:sldId id="602" r:id="rId42"/>
    <p:sldId id="603" r:id="rId43"/>
    <p:sldId id="552" r:id="rId44"/>
    <p:sldId id="553" r:id="rId45"/>
    <p:sldId id="554" r:id="rId46"/>
    <p:sldId id="555" r:id="rId47"/>
    <p:sldId id="556" r:id="rId48"/>
    <p:sldId id="447" r:id="rId49"/>
    <p:sldId id="565" r:id="rId50"/>
    <p:sldId id="566" r:id="rId51"/>
    <p:sldId id="568" r:id="rId52"/>
    <p:sldId id="569" r:id="rId53"/>
    <p:sldId id="570" r:id="rId54"/>
    <p:sldId id="591" r:id="rId55"/>
    <p:sldId id="571" r:id="rId56"/>
    <p:sldId id="590" r:id="rId57"/>
    <p:sldId id="575" r:id="rId58"/>
    <p:sldId id="592" r:id="rId59"/>
    <p:sldId id="579" r:id="rId60"/>
    <p:sldId id="539" r:id="rId61"/>
    <p:sldId id="540" r:id="rId62"/>
    <p:sldId id="541" r:id="rId63"/>
    <p:sldId id="594" r:id="rId64"/>
    <p:sldId id="542" r:id="rId65"/>
    <p:sldId id="543" r:id="rId66"/>
    <p:sldId id="637" r:id="rId67"/>
    <p:sldId id="596" r:id="rId68"/>
    <p:sldId id="599" r:id="rId69"/>
    <p:sldId id="421" r:id="rId7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D795"/>
    <a:srgbClr val="FFFF99"/>
    <a:srgbClr val="99FFCC"/>
    <a:srgbClr val="006600"/>
    <a:srgbClr val="F7FAD6"/>
    <a:srgbClr val="FFFFCC"/>
    <a:srgbClr val="5AB644"/>
    <a:srgbClr val="B0DD7F"/>
    <a:srgbClr val="0000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0" autoAdjust="0"/>
    <p:restoredTop sz="86410"/>
  </p:normalViewPr>
  <p:slideViewPr>
    <p:cSldViewPr>
      <p:cViewPr>
        <p:scale>
          <a:sx n="86" d="100"/>
          <a:sy n="86" d="100"/>
        </p:scale>
        <p:origin x="-276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22458"/>
    </p:cViewPr>
  </p:sorterViewPr>
  <p:notesViewPr>
    <p:cSldViewPr>
      <p:cViewPr varScale="1">
        <p:scale>
          <a:sx n="52" d="100"/>
          <a:sy n="52" d="100"/>
        </p:scale>
        <p:origin x="-1794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63" Type="http://schemas.openxmlformats.org/officeDocument/2006/relationships/slide" Target="slides/slide53.xml"/><Relationship Id="rId68" Type="http://schemas.openxmlformats.org/officeDocument/2006/relationships/slide" Target="slides/slide58.xml"/><Relationship Id="rId76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66" Type="http://schemas.openxmlformats.org/officeDocument/2006/relationships/slide" Target="slides/slide56.xml"/><Relationship Id="rId7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61" Type="http://schemas.openxmlformats.org/officeDocument/2006/relationships/slide" Target="slides/slide5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slide" Target="slides/slide57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slide" Target="slides/slide60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art\Desktop\Barta%20Brothers\Graphs%20and%20Tables\Graph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bart\Desktop\Barta%20Brothers\Graphs%20and%20Tables\Graphs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rvavala\Desktop\2012%20SRM%20Presentation\rob_KBobbyVersion.xlsx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Documents%20and%20Settings\wcrange\Desktop\Meadow%20Grazing%20Study\JJohnson%20Clipping%20Weights%202011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Documents%20and%20Settings\wcrange\Desktop\Meadow%20Grazing%20Study\JJohnson%20Clipping%20Weights%20201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'Heifer weights'!$P$32</c:f>
              <c:strCache>
                <c:ptCount val="1"/>
                <c:pt idx="0">
                  <c:v>DR</c:v>
                </c:pt>
              </c:strCache>
            </c:strRef>
          </c:tx>
          <c:invertIfNegative val="0"/>
          <c:errBars>
            <c:errBarType val="both"/>
            <c:errValType val="fixedVal"/>
            <c:noEndCap val="0"/>
            <c:val val="0.1"/>
          </c:errBars>
          <c:cat>
            <c:numRef>
              <c:f>'Heifer weights'!$O$33:$O$35</c:f>
              <c:numCache>
                <c:formatCode>General</c:formatCode>
                <c:ptCount val="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</c:numCache>
            </c:numRef>
          </c:cat>
          <c:val>
            <c:numRef>
              <c:f>'Heifer weights'!$P$33:$P$35</c:f>
              <c:numCache>
                <c:formatCode>General</c:formatCode>
                <c:ptCount val="3"/>
                <c:pt idx="0">
                  <c:v>1.7000000000000044</c:v>
                </c:pt>
                <c:pt idx="1">
                  <c:v>1.9</c:v>
                </c:pt>
                <c:pt idx="2">
                  <c:v>1.7000000000000044</c:v>
                </c:pt>
              </c:numCache>
            </c:numRef>
          </c:val>
        </c:ser>
        <c:ser>
          <c:idx val="1"/>
          <c:order val="1"/>
          <c:tx>
            <c:strRef>
              <c:f>'Heifer weights'!$Q$32</c:f>
              <c:strCache>
                <c:ptCount val="1"/>
                <c:pt idx="0">
                  <c:v>SDG</c:v>
                </c:pt>
              </c:strCache>
            </c:strRef>
          </c:tx>
          <c:invertIfNegative val="0"/>
          <c:errBars>
            <c:errBarType val="both"/>
            <c:errValType val="fixedVal"/>
            <c:noEndCap val="0"/>
            <c:val val="0.1"/>
          </c:errBars>
          <c:cat>
            <c:numRef>
              <c:f>'Heifer weights'!$O$33:$O$35</c:f>
              <c:numCache>
                <c:formatCode>General</c:formatCode>
                <c:ptCount val="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</c:numCache>
            </c:numRef>
          </c:cat>
          <c:val>
            <c:numRef>
              <c:f>'Heifer weights'!$Q$33:$Q$35</c:f>
              <c:numCache>
                <c:formatCode>General</c:formatCode>
                <c:ptCount val="3"/>
                <c:pt idx="0">
                  <c:v>1.9</c:v>
                </c:pt>
                <c:pt idx="1">
                  <c:v>2.1</c:v>
                </c:pt>
                <c:pt idx="2">
                  <c:v>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3541248"/>
        <c:axId val="153543040"/>
      </c:barChart>
      <c:catAx>
        <c:axId val="153541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8100">
            <a:solidFill>
              <a:srgbClr val="000000"/>
            </a:solidFill>
          </a:ln>
        </c:spPr>
        <c:txPr>
          <a:bodyPr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53543040"/>
        <c:crosses val="autoZero"/>
        <c:auto val="1"/>
        <c:lblAlgn val="ctr"/>
        <c:lblOffset val="100"/>
        <c:tickMarkSkip val="2"/>
        <c:noMultiLvlLbl val="0"/>
      </c:catAx>
      <c:valAx>
        <c:axId val="153543040"/>
        <c:scaling>
          <c:orientation val="minMax"/>
          <c:max val="2.5"/>
        </c:scaling>
        <c:delete val="0"/>
        <c:axPos val="l"/>
        <c:majorGridlines>
          <c:spPr>
            <a:ln w="19050">
              <a:solidFill>
                <a:srgbClr val="000000">
                  <a:tint val="75000"/>
                  <a:shade val="95000"/>
                  <a:satMod val="105000"/>
                </a:srgb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000" b="1">
                    <a:latin typeface="Arial" pitchFamily="34" charset="0"/>
                    <a:cs typeface="Arial" pitchFamily="34" charset="0"/>
                  </a:defRPr>
                </a:pPr>
                <a:r>
                  <a:rPr lang="en-US" sz="2000" b="1" dirty="0">
                    <a:latin typeface="Arial" pitchFamily="34" charset="0"/>
                    <a:cs typeface="Arial" pitchFamily="34" charset="0"/>
                  </a:rPr>
                  <a:t>Average Daily Gain (lbs)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 w="38100">
            <a:solidFill>
              <a:schemeClr val="tx1"/>
            </a:solidFill>
          </a:ln>
        </c:spPr>
        <c:txPr>
          <a:bodyPr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5354124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20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0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</c:legendEntry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'Total herbage graph'!$S$8</c:f>
              <c:strCache>
                <c:ptCount val="1"/>
                <c:pt idx="0">
                  <c:v>DR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'Total herbage graph'!$Q$9:$Q$17</c:f>
                <c:numCache>
                  <c:formatCode>General</c:formatCode>
                  <c:ptCount val="9"/>
                  <c:pt idx="0">
                    <c:v>175</c:v>
                  </c:pt>
                  <c:pt idx="1">
                    <c:v>118</c:v>
                  </c:pt>
                  <c:pt idx="2">
                    <c:v>118</c:v>
                  </c:pt>
                  <c:pt idx="3">
                    <c:v>118</c:v>
                  </c:pt>
                  <c:pt idx="4">
                    <c:v>118</c:v>
                  </c:pt>
                  <c:pt idx="5">
                    <c:v>118</c:v>
                  </c:pt>
                  <c:pt idx="6">
                    <c:v>118</c:v>
                  </c:pt>
                  <c:pt idx="7">
                    <c:v>118</c:v>
                  </c:pt>
                  <c:pt idx="8">
                    <c:v>118</c:v>
                  </c:pt>
                </c:numCache>
              </c:numRef>
            </c:plus>
            <c:minus>
              <c:numRef>
                <c:f>'Total herbage graph'!$Q$9:$Q$17</c:f>
                <c:numCache>
                  <c:formatCode>General</c:formatCode>
                  <c:ptCount val="9"/>
                  <c:pt idx="0">
                    <c:v>175</c:v>
                  </c:pt>
                  <c:pt idx="1">
                    <c:v>118</c:v>
                  </c:pt>
                  <c:pt idx="2">
                    <c:v>118</c:v>
                  </c:pt>
                  <c:pt idx="3">
                    <c:v>118</c:v>
                  </c:pt>
                  <c:pt idx="4">
                    <c:v>118</c:v>
                  </c:pt>
                  <c:pt idx="5">
                    <c:v>118</c:v>
                  </c:pt>
                  <c:pt idx="6">
                    <c:v>118</c:v>
                  </c:pt>
                  <c:pt idx="7">
                    <c:v>118</c:v>
                  </c:pt>
                  <c:pt idx="8">
                    <c:v>118</c:v>
                  </c:pt>
                </c:numCache>
              </c:numRef>
            </c:minus>
          </c:errBars>
          <c:cat>
            <c:numRef>
              <c:f>'Total herbage graph'!$N$9:$N$17</c:f>
              <c:numCache>
                <c:formatCode>General</c:formatCode>
                <c:ptCount val="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</c:numCache>
            </c:numRef>
          </c:cat>
          <c:val>
            <c:numRef>
              <c:f>'Total herbage graph'!$S$9:$S$17</c:f>
              <c:numCache>
                <c:formatCode>General</c:formatCode>
                <c:ptCount val="9"/>
                <c:pt idx="0">
                  <c:v>1509.5557000000001</c:v>
                </c:pt>
                <c:pt idx="1">
                  <c:v>1562.2250000000001</c:v>
                </c:pt>
                <c:pt idx="2">
                  <c:v>990.00430000000051</c:v>
                </c:pt>
                <c:pt idx="3">
                  <c:v>1969.2962</c:v>
                </c:pt>
                <c:pt idx="4">
                  <c:v>1740.7650000000001</c:v>
                </c:pt>
                <c:pt idx="5">
                  <c:v>2071.0640000000003</c:v>
                </c:pt>
                <c:pt idx="6">
                  <c:v>1150.6902999999998</c:v>
                </c:pt>
                <c:pt idx="7">
                  <c:v>1883.5970000000002</c:v>
                </c:pt>
                <c:pt idx="8">
                  <c:v>2146.0508</c:v>
                </c:pt>
              </c:numCache>
            </c:numRef>
          </c:val>
        </c:ser>
        <c:ser>
          <c:idx val="1"/>
          <c:order val="1"/>
          <c:tx>
            <c:strRef>
              <c:f>'Total herbage graph'!$T$8</c:f>
              <c:strCache>
                <c:ptCount val="1"/>
                <c:pt idx="0">
                  <c:v>SDG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'Total herbage graph'!$R$9:$R$17</c:f>
                <c:numCache>
                  <c:formatCode>General</c:formatCode>
                  <c:ptCount val="9"/>
                  <c:pt idx="0">
                    <c:v>148</c:v>
                  </c:pt>
                  <c:pt idx="1">
                    <c:v>102</c:v>
                  </c:pt>
                  <c:pt idx="2">
                    <c:v>102</c:v>
                  </c:pt>
                  <c:pt idx="3">
                    <c:v>102</c:v>
                  </c:pt>
                  <c:pt idx="4">
                    <c:v>102</c:v>
                  </c:pt>
                  <c:pt idx="5">
                    <c:v>102</c:v>
                  </c:pt>
                  <c:pt idx="6">
                    <c:v>102</c:v>
                  </c:pt>
                  <c:pt idx="7">
                    <c:v>102</c:v>
                  </c:pt>
                  <c:pt idx="8">
                    <c:v>102</c:v>
                  </c:pt>
                </c:numCache>
              </c:numRef>
            </c:plus>
            <c:minus>
              <c:numRef>
                <c:f>'Total herbage graph'!$R$9:$R$17</c:f>
                <c:numCache>
                  <c:formatCode>General</c:formatCode>
                  <c:ptCount val="9"/>
                  <c:pt idx="0">
                    <c:v>148</c:v>
                  </c:pt>
                  <c:pt idx="1">
                    <c:v>102</c:v>
                  </c:pt>
                  <c:pt idx="2">
                    <c:v>102</c:v>
                  </c:pt>
                  <c:pt idx="3">
                    <c:v>102</c:v>
                  </c:pt>
                  <c:pt idx="4">
                    <c:v>102</c:v>
                  </c:pt>
                  <c:pt idx="5">
                    <c:v>102</c:v>
                  </c:pt>
                  <c:pt idx="6">
                    <c:v>102</c:v>
                  </c:pt>
                  <c:pt idx="7">
                    <c:v>102</c:v>
                  </c:pt>
                  <c:pt idx="8">
                    <c:v>102</c:v>
                  </c:pt>
                </c:numCache>
              </c:numRef>
            </c:minus>
          </c:errBars>
          <c:cat>
            <c:numRef>
              <c:f>'Total herbage graph'!$N$9:$N$17</c:f>
              <c:numCache>
                <c:formatCode>General</c:formatCode>
                <c:ptCount val="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</c:numCache>
            </c:numRef>
          </c:cat>
          <c:val>
            <c:numRef>
              <c:f>'Total herbage graph'!$T$9:$T$17</c:f>
              <c:numCache>
                <c:formatCode>General</c:formatCode>
                <c:ptCount val="9"/>
                <c:pt idx="0">
                  <c:v>1422.9638</c:v>
                </c:pt>
                <c:pt idx="1">
                  <c:v>1145.3340999999998</c:v>
                </c:pt>
                <c:pt idx="2">
                  <c:v>819.49860000000001</c:v>
                </c:pt>
                <c:pt idx="3">
                  <c:v>1941.6225000000002</c:v>
                </c:pt>
                <c:pt idx="4">
                  <c:v>1719.3401999999999</c:v>
                </c:pt>
                <c:pt idx="5">
                  <c:v>2177.2953000000002</c:v>
                </c:pt>
                <c:pt idx="6">
                  <c:v>1169.4370000000001</c:v>
                </c:pt>
                <c:pt idx="7">
                  <c:v>1590.7913999999998</c:v>
                </c:pt>
                <c:pt idx="8">
                  <c:v>2145.1581000000001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axId val="153612288"/>
        <c:axId val="153613824"/>
      </c:barChart>
      <c:catAx>
        <c:axId val="153612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53613824"/>
        <c:crosses val="autoZero"/>
        <c:auto val="1"/>
        <c:lblAlgn val="ctr"/>
        <c:lblOffset val="100"/>
        <c:noMultiLvlLbl val="0"/>
      </c:catAx>
      <c:valAx>
        <c:axId val="1536138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r>
                  <a:rPr lang="en-US">
                    <a:latin typeface="Arial" pitchFamily="34" charset="0"/>
                    <a:cs typeface="Arial" pitchFamily="34" charset="0"/>
                  </a:rPr>
                  <a:t>Herbage Prodction (lbs/ac)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5361228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b="1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graphs!$Z$10</c:f>
              <c:strCache>
                <c:ptCount val="1"/>
                <c:pt idx="0">
                  <c:v>Continuous</c:v>
                </c:pt>
              </c:strCache>
            </c:strRef>
          </c:tx>
          <c:invertIfNegative val="0"/>
          <c:errBars>
            <c:errBarType val="both"/>
            <c:errValType val="stdErr"/>
            <c:noEndCap val="0"/>
          </c:errBars>
          <c:cat>
            <c:strRef>
              <c:f>graphs!$Y$11:$Y$14</c:f>
              <c:strCache>
                <c:ptCount val="4"/>
                <c:pt idx="0">
                  <c:v>DT</c:v>
                </c:pt>
                <c:pt idx="1">
                  <c:v>ID</c:v>
                </c:pt>
                <c:pt idx="2">
                  <c:v>NS</c:v>
                </c:pt>
                <c:pt idx="3">
                  <c:v>SS</c:v>
                </c:pt>
              </c:strCache>
            </c:strRef>
          </c:cat>
          <c:val>
            <c:numRef>
              <c:f>graphs!$Z$11:$Z$14</c:f>
              <c:numCache>
                <c:formatCode>General</c:formatCode>
                <c:ptCount val="4"/>
                <c:pt idx="0">
                  <c:v>13.31085</c:v>
                </c:pt>
                <c:pt idx="1">
                  <c:v>5.390225</c:v>
                </c:pt>
                <c:pt idx="2">
                  <c:v>11.233649999999999</c:v>
                </c:pt>
                <c:pt idx="3">
                  <c:v>14.880624999999998</c:v>
                </c:pt>
              </c:numCache>
            </c:numRef>
          </c:val>
        </c:ser>
        <c:ser>
          <c:idx val="1"/>
          <c:order val="1"/>
          <c:tx>
            <c:strRef>
              <c:f>graphs!$AA$10</c:f>
              <c:strCache>
                <c:ptCount val="1"/>
                <c:pt idx="0">
                  <c:v>4-Pasture</c:v>
                </c:pt>
              </c:strCache>
            </c:strRef>
          </c:tx>
          <c:invertIfNegative val="0"/>
          <c:errBars>
            <c:errBarType val="both"/>
            <c:errValType val="stdErr"/>
            <c:noEndCap val="0"/>
          </c:errBars>
          <c:cat>
            <c:strRef>
              <c:f>graphs!$Y$11:$Y$14</c:f>
              <c:strCache>
                <c:ptCount val="4"/>
                <c:pt idx="0">
                  <c:v>DT</c:v>
                </c:pt>
                <c:pt idx="1">
                  <c:v>ID</c:v>
                </c:pt>
                <c:pt idx="2">
                  <c:v>NS</c:v>
                </c:pt>
                <c:pt idx="3">
                  <c:v>SS</c:v>
                </c:pt>
              </c:strCache>
            </c:strRef>
          </c:cat>
          <c:val>
            <c:numRef>
              <c:f>graphs!$AA$11:$AA$14</c:f>
              <c:numCache>
                <c:formatCode>General</c:formatCode>
                <c:ptCount val="4"/>
                <c:pt idx="0">
                  <c:v>10.247575000000001</c:v>
                </c:pt>
                <c:pt idx="1">
                  <c:v>7.9945500000000003</c:v>
                </c:pt>
                <c:pt idx="2">
                  <c:v>10.918525000000001</c:v>
                </c:pt>
                <c:pt idx="3">
                  <c:v>11.521599999999999</c:v>
                </c:pt>
              </c:numCache>
            </c:numRef>
          </c:val>
        </c:ser>
        <c:ser>
          <c:idx val="2"/>
          <c:order val="2"/>
          <c:tx>
            <c:strRef>
              <c:f>graphs!$AB$10</c:f>
              <c:strCache>
                <c:ptCount val="1"/>
                <c:pt idx="0">
                  <c:v>50-Pasture</c:v>
                </c:pt>
              </c:strCache>
            </c:strRef>
          </c:tx>
          <c:invertIfNegative val="0"/>
          <c:errBars>
            <c:errBarType val="both"/>
            <c:errValType val="stdErr"/>
            <c:noEndCap val="0"/>
          </c:errBars>
          <c:cat>
            <c:strRef>
              <c:f>graphs!$Y$11:$Y$14</c:f>
              <c:strCache>
                <c:ptCount val="4"/>
                <c:pt idx="0">
                  <c:v>DT</c:v>
                </c:pt>
                <c:pt idx="1">
                  <c:v>ID</c:v>
                </c:pt>
                <c:pt idx="2">
                  <c:v>NS</c:v>
                </c:pt>
                <c:pt idx="3">
                  <c:v>SS</c:v>
                </c:pt>
              </c:strCache>
            </c:strRef>
          </c:cat>
          <c:val>
            <c:numRef>
              <c:f>graphs!$AB$11:$AB$14</c:f>
              <c:numCache>
                <c:formatCode>General</c:formatCode>
                <c:ptCount val="4"/>
                <c:pt idx="0">
                  <c:v>10.754350000000001</c:v>
                </c:pt>
                <c:pt idx="1">
                  <c:v>12.752924999999999</c:v>
                </c:pt>
                <c:pt idx="2">
                  <c:v>11.43355</c:v>
                </c:pt>
                <c:pt idx="3">
                  <c:v>11.709775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4196992"/>
        <c:axId val="154203264"/>
      </c:barChart>
      <c:catAx>
        <c:axId val="1541969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Topographic Position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c:rich>
          </c:tx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54203264"/>
        <c:crosses val="autoZero"/>
        <c:auto val="1"/>
        <c:lblAlgn val="ctr"/>
        <c:lblOffset val="100"/>
        <c:noMultiLvlLbl val="0"/>
      </c:catAx>
      <c:valAx>
        <c:axId val="1542032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Residual</a:t>
                </a:r>
                <a:r>
                  <a:rPr lang="en-US" baseline="0" dirty="0" smtClean="0">
                    <a:latin typeface="Arial" pitchFamily="34" charset="0"/>
                    <a:cs typeface="Arial" pitchFamily="34" charset="0"/>
                  </a:rPr>
                  <a:t> vegetation height (cm)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54196992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25645936403967201"/>
          <c:y val="6.0606060606060608E-2"/>
          <c:w val="0.51664227812231434"/>
          <c:h val="5.9838940586972082E-2"/>
        </c:manualLayout>
      </c:layout>
      <c:overlay val="1"/>
      <c:txPr>
        <a:bodyPr/>
        <a:lstStyle/>
        <a:p>
          <a:pPr>
            <a:defRPr sz="1600" b="1">
              <a:latin typeface="+mj-lt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</c:spPr>
  <c:txPr>
    <a:bodyPr/>
    <a:lstStyle/>
    <a:p>
      <a:pPr>
        <a:defRPr sz="1500" baseline="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71741032370954"/>
          <c:y val="0.10901414762179119"/>
          <c:w val="0.88000481189851265"/>
          <c:h val="0.72804221880801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SAS!$T$7</c:f>
              <c:strCache>
                <c:ptCount val="1"/>
                <c:pt idx="0">
                  <c:v>% Trampled</c:v>
                </c:pt>
              </c:strCache>
            </c:strRef>
          </c:tx>
          <c:spPr>
            <a:solidFill>
              <a:schemeClr val="accent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SAS!$R$8:$R$10</c:f>
              <c:strCache>
                <c:ptCount val="3"/>
                <c:pt idx="0">
                  <c:v>4-PR-1</c:v>
                </c:pt>
                <c:pt idx="1">
                  <c:v>4-PR-2 </c:v>
                </c:pt>
                <c:pt idx="2">
                  <c:v>MOB </c:v>
                </c:pt>
              </c:strCache>
            </c:strRef>
          </c:cat>
          <c:val>
            <c:numRef>
              <c:f>SAS!$T$8:$T$10</c:f>
              <c:numCache>
                <c:formatCode>0.00</c:formatCode>
                <c:ptCount val="3"/>
                <c:pt idx="0">
                  <c:v>0.35023626950446085</c:v>
                </c:pt>
                <c:pt idx="1">
                  <c:v>0.18435330084895798</c:v>
                </c:pt>
                <c:pt idx="2">
                  <c:v>0.60034273494296919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4551808"/>
        <c:axId val="154553728"/>
      </c:barChart>
      <c:catAx>
        <c:axId val="1545518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Treatments</a:t>
                </a:r>
              </a:p>
            </c:rich>
          </c:tx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154553728"/>
        <c:crosses val="autoZero"/>
        <c:auto val="1"/>
        <c:lblAlgn val="ctr"/>
        <c:lblOffset val="100"/>
        <c:noMultiLvlLbl val="0"/>
      </c:catAx>
      <c:valAx>
        <c:axId val="154553728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1545518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71741032370954"/>
          <c:y val="0.17423950131233604"/>
          <c:w val="0.88000481189851265"/>
          <c:h val="0.658743274278215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SAS!$S$7</c:f>
              <c:strCache>
                <c:ptCount val="1"/>
                <c:pt idx="0">
                  <c:v>Harvest Efficiency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SAS!$R$8:$R$10</c:f>
              <c:strCache>
                <c:ptCount val="3"/>
                <c:pt idx="0">
                  <c:v>4-PR-1</c:v>
                </c:pt>
                <c:pt idx="1">
                  <c:v>4-PR-2 </c:v>
                </c:pt>
                <c:pt idx="2">
                  <c:v>MOB </c:v>
                </c:pt>
              </c:strCache>
            </c:strRef>
          </c:cat>
          <c:val>
            <c:numRef>
              <c:f>SAS!$S$8:$S$10</c:f>
              <c:numCache>
                <c:formatCode>0.00</c:formatCode>
                <c:ptCount val="3"/>
                <c:pt idx="0">
                  <c:v>0.4872022867724034</c:v>
                </c:pt>
                <c:pt idx="1">
                  <c:v>0.460099845988648</c:v>
                </c:pt>
                <c:pt idx="2">
                  <c:v>0.30330438534765614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4487424"/>
        <c:axId val="154493696"/>
      </c:barChart>
      <c:catAx>
        <c:axId val="1544874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 dirty="0" smtClean="0"/>
                  <a:t>Treatments</a:t>
                </a:r>
                <a:endParaRPr lang="en-US" sz="2000" dirty="0"/>
              </a:p>
            </c:rich>
          </c:tx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154493696"/>
        <c:crosses val="autoZero"/>
        <c:auto val="1"/>
        <c:lblAlgn val="ctr"/>
        <c:lblOffset val="100"/>
        <c:noMultiLvlLbl val="0"/>
      </c:catAx>
      <c:valAx>
        <c:axId val="154493696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1544874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0.00373</cdr:x>
      <cdr:y>0.00686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0.25</cdr:x>
      <cdr:y>0.20203</cdr:y>
    </cdr:from>
    <cdr:to>
      <cdr:x>0.29804</cdr:x>
      <cdr:y>0.2905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057400" y="914400"/>
          <a:ext cx="395350" cy="4004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dirty="0">
              <a:latin typeface="Arial Black" pitchFamily="34" charset="0"/>
            </a:rPr>
            <a:t>*</a:t>
          </a:r>
          <a:endParaRPr lang="en-US" sz="1600" b="0" i="0" baseline="0" dirty="0">
            <a:latin typeface="Calibri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0.75</cdr:x>
      <cdr:y>0.10102</cdr:y>
    </cdr:from>
    <cdr:to>
      <cdr:x>0.79804</cdr:x>
      <cdr:y>0.18949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6172200" y="457200"/>
          <a:ext cx="395350" cy="4004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dirty="0">
              <a:latin typeface="Arial Black" pitchFamily="34" charset="0"/>
            </a:rPr>
            <a:t>*</a:t>
          </a:r>
          <a:endParaRPr lang="en-US" sz="1600" b="0" i="0" baseline="0" dirty="0">
            <a:latin typeface="Calibri"/>
            <a:ea typeface="+mn-ea"/>
            <a:cs typeface="+mn-cs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0.525</cdr:x>
      <cdr:y>0.57317</cdr:y>
    </cdr:from>
    <cdr:to>
      <cdr:x>0.575</cdr:x>
      <cdr:y>0.63414</cdr:y>
    </cdr:to>
    <cdr:sp macro="" textlink="">
      <cdr:nvSpPr>
        <cdr:cNvPr id="2" name="TextBox 5"/>
        <cdr:cNvSpPr txBox="1"/>
      </cdr:nvSpPr>
      <cdr:spPr>
        <a:xfrm xmlns:a="http://schemas.openxmlformats.org/drawingml/2006/main">
          <a:off x="4800600" y="3581400"/>
          <a:ext cx="457200" cy="3809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9pPr>
        </a:lstStyle>
        <a:p xmlns:a="http://schemas.openxmlformats.org/drawingml/2006/main">
          <a:r>
            <a:rPr lang="en-US" b="1" dirty="0" smtClean="0"/>
            <a:t>b</a:t>
          </a:r>
          <a:endParaRPr lang="en-US" b="1" dirty="0"/>
        </a:p>
      </cdr:txBody>
    </cdr:sp>
  </cdr:relSizeAnchor>
  <cdr:relSizeAnchor xmlns:cdr="http://schemas.openxmlformats.org/drawingml/2006/chartDrawing">
    <cdr:from>
      <cdr:x>0.85833</cdr:x>
      <cdr:y>0.90244</cdr:y>
    </cdr:from>
    <cdr:to>
      <cdr:x>0.975</cdr:x>
      <cdr:y>0.96155</cdr:y>
    </cdr:to>
    <cdr:sp macro="" textlink="">
      <cdr:nvSpPr>
        <cdr:cNvPr id="3" name="TextBox 4"/>
        <cdr:cNvSpPr txBox="1"/>
      </cdr:nvSpPr>
      <cdr:spPr>
        <a:xfrm xmlns:a="http://schemas.openxmlformats.org/drawingml/2006/main">
          <a:off x="7848600" y="5638800"/>
          <a:ext cx="106680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9pPr>
        </a:lstStyle>
        <a:p xmlns:a="http://schemas.openxmlformats.org/drawingml/2006/main">
          <a:r>
            <a:rPr lang="en-US" dirty="0" smtClean="0"/>
            <a:t>p &lt; 0.05</a:t>
          </a:r>
          <a:endParaRPr lang="en-US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0.23333</cdr:x>
      <cdr:y>0.2375</cdr:y>
    </cdr:from>
    <cdr:to>
      <cdr:x>0.28333</cdr:x>
      <cdr:y>0.3</cdr:y>
    </cdr:to>
    <cdr:sp macro="" textlink="">
      <cdr:nvSpPr>
        <cdr:cNvPr id="2" name="TextBox 5"/>
        <cdr:cNvSpPr txBox="1"/>
      </cdr:nvSpPr>
      <cdr:spPr>
        <a:xfrm xmlns:a="http://schemas.openxmlformats.org/drawingml/2006/main">
          <a:off x="2133600" y="1447800"/>
          <a:ext cx="457200" cy="38100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9pPr>
        </a:lstStyle>
        <a:p xmlns:a="http://schemas.openxmlformats.org/drawingml/2006/main">
          <a:r>
            <a:rPr lang="en-US" b="1" dirty="0" smtClean="0"/>
            <a:t>a</a:t>
          </a:r>
          <a:endParaRPr lang="en-US" b="1" dirty="0"/>
        </a:p>
      </cdr:txBody>
    </cdr:sp>
  </cdr:relSizeAnchor>
  <cdr:relSizeAnchor xmlns:cdr="http://schemas.openxmlformats.org/drawingml/2006/chartDrawing">
    <cdr:from>
      <cdr:x>0.525</cdr:x>
      <cdr:y>0.2625</cdr:y>
    </cdr:from>
    <cdr:to>
      <cdr:x>0.575</cdr:x>
      <cdr:y>0.325</cdr:y>
    </cdr:to>
    <cdr:sp macro="" textlink="">
      <cdr:nvSpPr>
        <cdr:cNvPr id="3" name="TextBox 5"/>
        <cdr:cNvSpPr txBox="1"/>
      </cdr:nvSpPr>
      <cdr:spPr>
        <a:xfrm xmlns:a="http://schemas.openxmlformats.org/drawingml/2006/main">
          <a:off x="4800600" y="1600200"/>
          <a:ext cx="457200" cy="38100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9pPr>
        </a:lstStyle>
        <a:p xmlns:a="http://schemas.openxmlformats.org/drawingml/2006/main">
          <a:r>
            <a:rPr lang="en-US" b="1" dirty="0" smtClean="0"/>
            <a:t>a</a:t>
          </a:r>
          <a:endParaRPr lang="en-US" b="1" dirty="0"/>
        </a:p>
      </cdr:txBody>
    </cdr:sp>
  </cdr:relSizeAnchor>
  <cdr:relSizeAnchor xmlns:cdr="http://schemas.openxmlformats.org/drawingml/2006/chartDrawing">
    <cdr:from>
      <cdr:x>0.81667</cdr:x>
      <cdr:y>0.4375</cdr:y>
    </cdr:from>
    <cdr:to>
      <cdr:x>0.86667</cdr:x>
      <cdr:y>0.5</cdr:y>
    </cdr:to>
    <cdr:sp macro="" textlink="">
      <cdr:nvSpPr>
        <cdr:cNvPr id="4" name="TextBox 5"/>
        <cdr:cNvSpPr txBox="1"/>
      </cdr:nvSpPr>
      <cdr:spPr>
        <a:xfrm xmlns:a="http://schemas.openxmlformats.org/drawingml/2006/main">
          <a:off x="7467600" y="2667000"/>
          <a:ext cx="457200" cy="38100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9pPr>
        </a:lstStyle>
        <a:p xmlns:a="http://schemas.openxmlformats.org/drawingml/2006/main">
          <a:r>
            <a:rPr lang="en-US" b="1" dirty="0" smtClean="0"/>
            <a:t>b</a:t>
          </a:r>
          <a:endParaRPr lang="en-US" b="1" dirty="0"/>
        </a:p>
      </cdr:txBody>
    </cdr:sp>
  </cdr:relSizeAnchor>
  <cdr:relSizeAnchor xmlns:cdr="http://schemas.openxmlformats.org/drawingml/2006/chartDrawing">
    <cdr:from>
      <cdr:x>0.85833</cdr:x>
      <cdr:y>0.9</cdr:y>
    </cdr:from>
    <cdr:to>
      <cdr:x>0.975</cdr:x>
      <cdr:y>0.96059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848600" y="5486400"/>
          <a:ext cx="106680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9pPr>
        </a:lstStyle>
        <a:p xmlns:a="http://schemas.openxmlformats.org/drawingml/2006/main">
          <a:r>
            <a:rPr lang="en-US" dirty="0" smtClean="0"/>
            <a:t>p &lt; 0.05</a:t>
          </a:r>
          <a:endParaRPr lang="en-US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Drought Workshop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D2DD52-430B-4A82-AD63-15BD87782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40935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 smtClean="0"/>
              <a:t>Drought Workshop</a:t>
            </a: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DFAD0E1-2525-473D-9A3E-9325A23F83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02400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E58192-DB8E-4143-99CF-5AEF57867119}" type="slidenum">
              <a:rPr lang="en-US">
                <a:solidFill>
                  <a:prstClr val="white"/>
                </a:solidFill>
              </a:rPr>
              <a:pPr/>
              <a:t>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035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5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Drought Workshop</a:t>
            </a: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C5AEA5-EC10-47ED-8099-6AF450492DA9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68400" y="697230"/>
            <a:ext cx="4673600" cy="3486150"/>
          </a:xfrm>
          <a:prstGeom prst="rect">
            <a:avLst/>
          </a:prstGeom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6428"/>
            <a:ext cx="5608320" cy="4183063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  <a:noFill/>
        </p:spPr>
        <p:txBody>
          <a:bodyPr/>
          <a:lstStyle/>
          <a:p>
            <a:fld id="{4985D2A3-1611-4E57-8C75-452BE11DEBC0}" type="slidenum">
              <a:rPr lang="en-US" smtClean="0">
                <a:solidFill>
                  <a:srgbClr val="FFFFFF"/>
                </a:solidFill>
              </a:rPr>
              <a:pPr/>
              <a:t>55</a:t>
            </a:fld>
            <a:endParaRPr lang="en-US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Trampling in mob is where</a:t>
            </a:r>
            <a:r>
              <a:rPr lang="en-US" baseline="0" dirty="0" smtClean="0"/>
              <a:t> we wanted it to be…</a:t>
            </a:r>
            <a:r>
              <a:rPr lang="en-US" baseline="0" dirty="0" err="1" smtClean="0"/>
              <a:t>prac</a:t>
            </a:r>
            <a:r>
              <a:rPr lang="en-US" baseline="0" dirty="0" smtClean="0"/>
              <a:t> want that amount trampling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E55B-9D2E-4396-8F55-6BC64F3355F6}" type="slidenum">
              <a:rPr lang="en-US" smtClean="0"/>
              <a:pPr/>
              <a:t>58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C28984-1A39-42BB-9F70-38ACD6BA9F52}" type="slidenum">
              <a:rPr lang="en-US"/>
              <a:pPr/>
              <a:t>15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  <a:ln/>
        </p:spPr>
        <p:txBody>
          <a:bodyPr/>
          <a:lstStyle/>
          <a:p>
            <a:fld id="{303BDA54-3C7A-4100-9C1E-8680CF927F4F}" type="slidenum">
              <a:rPr lang="en-US">
                <a:solidFill>
                  <a:prstClr val="black"/>
                </a:solidFill>
              </a:rPr>
              <a:pPr/>
              <a:t>41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6426"/>
            <a:ext cx="5608320" cy="4183063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25604" name="Slide Number Placeholder 3"/>
          <p:cNvSpPr txBox="1">
            <a:spLocks noGrp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F3EC5F2-59E8-48AE-9A08-3BBC7EC39839}" type="slidenum">
              <a:rPr lang="en-US" sz="1200">
                <a:solidFill>
                  <a:prstClr val="black"/>
                </a:solidFill>
                <a:latin typeface="Calibri" pitchFamily="34" charset="0"/>
              </a:rPr>
              <a:pPr algn="r"/>
              <a:t>41</a:t>
            </a:fld>
            <a:endParaRPr lang="en-US" sz="12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6426"/>
            <a:ext cx="5608320" cy="41830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Discuss differences</a:t>
            </a:r>
            <a:r>
              <a:rPr lang="en-US" baseline="0" dirty="0" smtClean="0"/>
              <a:t> in mid-August production.  Relate to June production where years with significant differences are different for August.  Graph with rainfall during the summer months.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</p:spPr>
        <p:txBody>
          <a:bodyPr/>
          <a:lstStyle/>
          <a:p>
            <a:fld id="{6FAA4BA5-35B3-4A76-B266-B5C13938A77D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en-US" dirty="0" smtClean="0"/>
              <a:t>I want to show that the need for the research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dirty="0" smtClean="0"/>
          </a:p>
          <a:p>
            <a:pPr marL="228600" indent="-2286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dirty="0" smtClean="0"/>
              <a:t>Past research in the Sandhills has shown the need to study the effects of when grazing occurs during the growing season.</a:t>
            </a:r>
          </a:p>
          <a:p>
            <a:pPr marL="228600" indent="-228600" eaLnBrk="1" hangingPunct="1">
              <a:spcBef>
                <a:spcPct val="0"/>
              </a:spcBef>
              <a:defRPr/>
            </a:pPr>
            <a:endParaRPr lang="en-US" dirty="0" smtClean="0"/>
          </a:p>
          <a:p>
            <a:pPr marL="228600" indent="-2286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dirty="0" smtClean="0"/>
              <a:t>These two studies looked at how timing of grazing impacted individual warm-season grass species and stated the reasons why timing of grazing is important</a:t>
            </a:r>
          </a:p>
          <a:p>
            <a:pPr marL="228600" indent="-228600"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US" dirty="0" smtClean="0"/>
          </a:p>
          <a:p>
            <a:pPr marL="228600" indent="-2286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dirty="0" err="1" smtClean="0"/>
              <a:t>Mullahey</a:t>
            </a:r>
            <a:r>
              <a:rPr lang="en-US" dirty="0" smtClean="0"/>
              <a:t>- Warm-Season grasses are the most important functional group in terms of production.</a:t>
            </a:r>
          </a:p>
          <a:p>
            <a:pPr marL="228600" indent="-228600"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US" dirty="0" smtClean="0"/>
          </a:p>
          <a:p>
            <a:pPr marL="228600" indent="-2286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dirty="0" smtClean="0"/>
              <a:t>Reece-Time of grazing to achieve specific vegetation management objectives</a:t>
            </a:r>
          </a:p>
          <a:p>
            <a:pPr marL="228600" indent="-228600"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US" dirty="0" smtClean="0"/>
          </a:p>
          <a:p>
            <a:pPr marL="228600" indent="-2286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dirty="0" smtClean="0"/>
              <a:t>While there have been several studies in the Sandhills that evaluated specific warm-season species we were interested in looking at the effects on all plant functional groups within a practical production scale scenario. 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0498ECC-ACE9-477C-A84F-04F5F1C5D8E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44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en-US" dirty="0" smtClean="0"/>
              <a:t>I want to show that the need for the research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dirty="0" smtClean="0"/>
          </a:p>
          <a:p>
            <a:pPr marL="228600" indent="-2286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dirty="0" smtClean="0"/>
              <a:t>Past research in the Sandhills has shown the need to study the effects of when grazing occurs during the growing season.</a:t>
            </a:r>
          </a:p>
          <a:p>
            <a:pPr marL="228600" indent="-228600" eaLnBrk="1" hangingPunct="1">
              <a:spcBef>
                <a:spcPct val="0"/>
              </a:spcBef>
              <a:defRPr/>
            </a:pPr>
            <a:endParaRPr lang="en-US" dirty="0" smtClean="0"/>
          </a:p>
          <a:p>
            <a:pPr marL="228600" indent="-2286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dirty="0" smtClean="0"/>
              <a:t>These two studies looked at how timing of grazing impacted individual warm-season grass species and stated the reasons why timing of grazing is important</a:t>
            </a:r>
          </a:p>
          <a:p>
            <a:pPr marL="228600" indent="-228600"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US" dirty="0" smtClean="0"/>
          </a:p>
          <a:p>
            <a:pPr marL="228600" indent="-2286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dirty="0" err="1" smtClean="0"/>
              <a:t>Mullahey</a:t>
            </a:r>
            <a:r>
              <a:rPr lang="en-US" dirty="0" smtClean="0"/>
              <a:t>- Warm-Season grasses are the most important functional group in terms of production.</a:t>
            </a:r>
          </a:p>
          <a:p>
            <a:pPr marL="228600" indent="-228600"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US" dirty="0" smtClean="0"/>
          </a:p>
          <a:p>
            <a:pPr marL="228600" indent="-2286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dirty="0" smtClean="0"/>
              <a:t>Reece-Time of grazing to achieve specific vegetation management objectives</a:t>
            </a:r>
          </a:p>
          <a:p>
            <a:pPr marL="228600" indent="-228600"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US" dirty="0" smtClean="0"/>
          </a:p>
          <a:p>
            <a:pPr marL="228600" indent="-2286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dirty="0" smtClean="0"/>
              <a:t>While there have been several studies in the Sandhills that evaluated specific warm-season species we were interested in looking at the effects on all plant functional groups within a practical production scale scenario. 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0498ECC-ACE9-477C-A84F-04F5F1C5D8E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45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en-US" dirty="0" smtClean="0"/>
              <a:t>I want to show that the need for the research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dirty="0" smtClean="0"/>
          </a:p>
          <a:p>
            <a:pPr marL="228600" indent="-2286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dirty="0" smtClean="0"/>
              <a:t>Past research in the Sandhills has shown the need to study the effects of when grazing occurs during the growing season.</a:t>
            </a:r>
          </a:p>
          <a:p>
            <a:pPr marL="228600" indent="-228600" eaLnBrk="1" hangingPunct="1">
              <a:spcBef>
                <a:spcPct val="0"/>
              </a:spcBef>
              <a:defRPr/>
            </a:pPr>
            <a:endParaRPr lang="en-US" dirty="0" smtClean="0"/>
          </a:p>
          <a:p>
            <a:pPr marL="228600" indent="-2286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dirty="0" smtClean="0"/>
              <a:t>These two studies looked at how timing of grazing impacted individual warm-season grass species and stated the reasons why timing of grazing is important</a:t>
            </a:r>
          </a:p>
          <a:p>
            <a:pPr marL="228600" indent="-228600"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US" dirty="0" smtClean="0"/>
          </a:p>
          <a:p>
            <a:pPr marL="228600" indent="-2286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dirty="0" err="1" smtClean="0"/>
              <a:t>Mullahey</a:t>
            </a:r>
            <a:r>
              <a:rPr lang="en-US" dirty="0" smtClean="0"/>
              <a:t>- Warm-Season grasses are the most important functional group in terms of production.</a:t>
            </a:r>
          </a:p>
          <a:p>
            <a:pPr marL="228600" indent="-228600"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US" dirty="0" smtClean="0"/>
          </a:p>
          <a:p>
            <a:pPr marL="228600" indent="-2286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dirty="0" smtClean="0"/>
              <a:t>Reece-Time of grazing to achieve specific vegetation management objectives</a:t>
            </a:r>
          </a:p>
          <a:p>
            <a:pPr marL="228600" indent="-228600"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US" dirty="0" smtClean="0"/>
          </a:p>
          <a:p>
            <a:pPr marL="228600" indent="-2286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dirty="0" smtClean="0"/>
              <a:t>While there have been several studies in the Sandhills that evaluated specific warm-season species we were interested in looking at the effects on all plant functional groups within a practical production scale scenario. 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0498ECC-ACE9-477C-A84F-04F5F1C5D8E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47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en-US" dirty="0" smtClean="0"/>
              <a:t>I want to show that the need for the research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dirty="0" smtClean="0"/>
          </a:p>
          <a:p>
            <a:pPr marL="228600" indent="-2286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dirty="0" smtClean="0"/>
              <a:t>Past research in the Sandhills has shown the need to study the effects of when grazing occurs during the growing season.</a:t>
            </a:r>
          </a:p>
          <a:p>
            <a:pPr marL="228600" indent="-228600" eaLnBrk="1" hangingPunct="1">
              <a:spcBef>
                <a:spcPct val="0"/>
              </a:spcBef>
              <a:defRPr/>
            </a:pPr>
            <a:endParaRPr lang="en-US" dirty="0" smtClean="0"/>
          </a:p>
          <a:p>
            <a:pPr marL="228600" indent="-2286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dirty="0" smtClean="0"/>
              <a:t>These two studies looked at how timing of grazing impacted individual warm-season grass species and stated the reasons why timing of grazing is important</a:t>
            </a:r>
          </a:p>
          <a:p>
            <a:pPr marL="228600" indent="-228600"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US" dirty="0" smtClean="0"/>
          </a:p>
          <a:p>
            <a:pPr marL="228600" indent="-2286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dirty="0" err="1" smtClean="0"/>
              <a:t>Mullahey</a:t>
            </a:r>
            <a:r>
              <a:rPr lang="en-US" dirty="0" smtClean="0"/>
              <a:t>- Warm-Season grasses are the most important functional group in terms of production.</a:t>
            </a:r>
          </a:p>
          <a:p>
            <a:pPr marL="228600" indent="-228600"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US" dirty="0" smtClean="0"/>
          </a:p>
          <a:p>
            <a:pPr marL="228600" indent="-2286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dirty="0" smtClean="0"/>
              <a:t>Reece-Time of grazing to achieve specific vegetation management objectives</a:t>
            </a:r>
          </a:p>
          <a:p>
            <a:pPr marL="228600" indent="-228600"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US" dirty="0" smtClean="0"/>
          </a:p>
          <a:p>
            <a:pPr marL="228600" indent="-2286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dirty="0" smtClean="0"/>
              <a:t>While there have been several studies in the Sandhills that evaluated specific warm-season species we were interested in looking at the effects on all plant functional groups within a practical production scale scenario. 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0498ECC-ACE9-477C-A84F-04F5F1C5D8E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49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29456" y="696913"/>
            <a:ext cx="4751493" cy="3486150"/>
          </a:xfrm>
          <a:prstGeom prst="rect">
            <a:avLst/>
          </a:prstGeom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6428"/>
            <a:ext cx="5608320" cy="4183063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  <a:noFill/>
        </p:spPr>
        <p:txBody>
          <a:bodyPr/>
          <a:lstStyle/>
          <a:p>
            <a:fld id="{C4F5D829-26E3-4D9E-A94B-8A92C0C393AF}" type="slidenum">
              <a:rPr lang="en-US" smtClean="0">
                <a:solidFill>
                  <a:srgbClr val="FFFFFF"/>
                </a:solidFill>
              </a:rPr>
              <a:pPr/>
              <a:t>51</a:t>
            </a:fld>
            <a:endParaRPr lang="en-US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218" name="Picture 2" descr="072004_sandhills013-lo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700" y="2495550"/>
            <a:ext cx="9167813" cy="2036763"/>
          </a:xfrm>
          <a:prstGeom prst="rect">
            <a:avLst/>
          </a:prstGeom>
          <a:noFill/>
        </p:spPr>
      </p:pic>
      <p:sp>
        <p:nvSpPr>
          <p:cNvPr id="10332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42925" y="638175"/>
            <a:ext cx="7772400" cy="1098550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332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765675"/>
            <a:ext cx="6400800" cy="107632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3322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3322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3322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4ECC6CB-84E4-49BB-BF2B-43068575149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33224" name="Picture 8" descr="IANR_4c_R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1025" y="5972175"/>
            <a:ext cx="482600" cy="577850"/>
          </a:xfrm>
          <a:prstGeom prst="rect">
            <a:avLst/>
          </a:prstGeom>
          <a:noFill/>
        </p:spPr>
      </p:pic>
      <p:grpSp>
        <p:nvGrpSpPr>
          <p:cNvPr id="2" name="Group 9"/>
          <p:cNvGrpSpPr>
            <a:grpSpLocks/>
          </p:cNvGrpSpPr>
          <p:nvPr userDrawn="1"/>
        </p:nvGrpSpPr>
        <p:grpSpPr bwMode="auto">
          <a:xfrm>
            <a:off x="0" y="2044700"/>
            <a:ext cx="9144000" cy="1049338"/>
            <a:chOff x="0" y="-200"/>
            <a:chExt cx="5760" cy="661"/>
          </a:xfrm>
        </p:grpSpPr>
        <p:sp>
          <p:nvSpPr>
            <p:cNvPr id="1033226" name="Rectangle 10"/>
            <p:cNvSpPr>
              <a:spLocks noChangeArrowheads="1"/>
            </p:cNvSpPr>
            <p:nvPr userDrawn="1"/>
          </p:nvSpPr>
          <p:spPr bwMode="auto">
            <a:xfrm>
              <a:off x="1548" y="1"/>
              <a:ext cx="4212" cy="458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rgbClr val="969696"/>
                </a:gs>
              </a:gsLst>
              <a:lin ang="0" scaled="1"/>
            </a:gradFill>
            <a:ln w="635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1033227" name="Rectangle 11"/>
            <p:cNvSpPr>
              <a:spLocks noChangeArrowheads="1"/>
            </p:cNvSpPr>
            <p:nvPr userDrawn="1"/>
          </p:nvSpPr>
          <p:spPr bwMode="auto">
            <a:xfrm>
              <a:off x="0" y="1"/>
              <a:ext cx="2309" cy="460"/>
            </a:xfrm>
            <a:prstGeom prst="rect">
              <a:avLst/>
            </a:prstGeom>
            <a:solidFill>
              <a:schemeClr val="tx1"/>
            </a:solidFill>
            <a:ln w="635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pic>
          <p:nvPicPr>
            <p:cNvPr id="1033228" name="Picture 12" descr="ExtBanner"/>
            <p:cNvPicPr>
              <a:picLocks noChangeAspect="1" noChangeArrowheads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" y="-200"/>
              <a:ext cx="2014" cy="651"/>
            </a:xfrm>
            <a:prstGeom prst="rect">
              <a:avLst/>
            </a:prstGeom>
            <a:noFill/>
          </p:spPr>
        </p:pic>
        <p:sp>
          <p:nvSpPr>
            <p:cNvPr id="1033229" name="Rectangle 13"/>
            <p:cNvSpPr>
              <a:spLocks noChangeArrowheads="1"/>
            </p:cNvSpPr>
            <p:nvPr userDrawn="1"/>
          </p:nvSpPr>
          <p:spPr bwMode="auto">
            <a:xfrm>
              <a:off x="0" y="0"/>
              <a:ext cx="3689" cy="39"/>
            </a:xfrm>
            <a:prstGeom prst="rect">
              <a:avLst/>
            </a:prstGeom>
            <a:solidFill>
              <a:srgbClr val="FF0000"/>
            </a:solidFill>
            <a:ln w="635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1033230" name="Text Box 14"/>
            <p:cNvSpPr txBox="1">
              <a:spLocks noChangeArrowheads="1"/>
            </p:cNvSpPr>
            <p:nvPr userDrawn="1"/>
          </p:nvSpPr>
          <p:spPr bwMode="auto">
            <a:xfrm>
              <a:off x="1876" y="16"/>
              <a:ext cx="2731" cy="365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3200">
                  <a:solidFill>
                    <a:srgbClr val="000000"/>
                  </a:solidFill>
                </a:rPr>
                <a:t>Know how. Know</a:t>
              </a:r>
              <a:r>
                <a:rPr lang="en-US" sz="32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</a:t>
              </a:r>
              <a:r>
                <a:rPr lang="en-US" sz="3200" b="1">
                  <a:solidFill>
                    <a:srgbClr val="FF0000"/>
                  </a:solidFill>
                </a:rPr>
                <a:t>now.</a:t>
              </a:r>
              <a:endPara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33231" name="Rectangle 15"/>
            <p:cNvSpPr>
              <a:spLocks noChangeArrowheads="1"/>
            </p:cNvSpPr>
            <p:nvPr userDrawn="1"/>
          </p:nvSpPr>
          <p:spPr bwMode="auto">
            <a:xfrm>
              <a:off x="936" y="394"/>
              <a:ext cx="4824" cy="67"/>
            </a:xfrm>
            <a:prstGeom prst="rect">
              <a:avLst/>
            </a:prstGeom>
            <a:solidFill>
              <a:srgbClr val="FF0000"/>
            </a:solidFill>
            <a:ln w="635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0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F035FF-F742-4F99-8288-67987AF6816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2EE384-6227-4103-A615-ACDAAFBD14B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8026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BD68D2-9948-4C94-9D4F-744D2058162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84806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B15C57-F2AC-48B9-852C-C5D22B3D1C5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55864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22A15F-934A-48B6-AB64-21DD338EAC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59486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860FA6-6F82-42BA-8B38-38ECD4C3F13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91069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D23F11-2AD4-407A-A7D2-D3E5085C508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73143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9BBA72-84D2-44DF-8FC3-82D987B1E30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95178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246F4E-63F6-4333-AE5B-6A6CDD1BD55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301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2D7406D-0390-426C-B11E-9B18C156EA3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04192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5A3F8B1-278B-4B1A-8DA9-23C70865E37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6871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36872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8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362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25488"/>
            <a:ext cx="2057400" cy="5627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25488"/>
            <a:ext cx="6019800" cy="5627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04D2F9-5B9B-4BB3-BE9B-A860B709181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007012-5DF9-4848-A7E0-56A1B4E8D98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31012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58913-54ED-4445-B0C4-4E589F4BF50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98116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51AD4F-27DC-4007-9BF4-64B14004D95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72065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BE0D3D-D588-4692-86C5-FF66099397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35352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B8519-5DEA-4272-8361-8F9F0A9AC59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24191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40B30-6714-4996-B09F-5FAE277F009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92256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AD4E9F-E68E-491B-96ED-9FCA2EFCF66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33004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09BEDE-A4C3-4EAC-A0B2-D2D218A3599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41293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E670C0-061A-4D8D-B708-0C10BE30FB7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3341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F905E8-DC01-4ECD-97FA-000EEFA5ADC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537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185CC-D0AA-49A9-9C24-C4CBF1D875D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447FE24-676C-48C4-AB51-12980243FE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836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45BE60-E142-4E0A-8AD0-93EF05C6A24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8969B3-D232-4AC9-8D4A-130A04FFB63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5C638B-0547-4F46-AC2C-C4802C4C99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4BEA9-487D-4C44-9293-BFCAF4ECCB6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827206-D76A-4BB3-9BED-DE15D61BD56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A97304-2016-44D7-8DE5-512857D6293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DAEF92-2368-43C3-A39B-15F4AB3D5F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19570F-1FE0-42FD-9FD2-D682C7C72D4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562B6E-9595-4405-8114-D4337DC3B32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817F47-F3DF-4254-953B-97DB401CDA6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627A9B-1EBC-4F5C-A1BB-FE083ED12AE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85F4F-365E-4984-93DD-830EE625A9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0482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Forage Resources: IBFS - 2007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966536B-801B-4188-8B44-725AFA1108B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6983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403225"/>
            <a:ext cx="8118475" cy="1209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118475" cy="4038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02390"/>
      </p:ext>
    </p:extLst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185CC-D0AA-49A9-9C24-C4CBF1D875D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45BE60-E142-4E0A-8AD0-93EF05C6A24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8969B3-D232-4AC9-8D4A-130A04FFB63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5C638B-0547-4F46-AC2C-C4802C4C99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86E220-7FCE-43B8-AE65-B92159FBDD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4BEA9-487D-4C44-9293-BFCAF4ECCB6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827206-D76A-4BB3-9BED-DE15D61BD56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A97304-2016-44D7-8DE5-512857D6293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DAEF92-2368-43C3-A39B-15F4AB3D5F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562B6E-9595-4405-8114-D4337DC3B32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817F47-F3DF-4254-953B-97DB401CDA6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627A9B-1EBC-4F5C-A1BB-FE083ED12AE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7BAC81-DAE4-4CFC-AD6A-950797831A8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DC0D2B-0E8D-436B-8BEF-4E0FC55AAE5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33DFD-3C10-45CF-A1B5-D8E65C36277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245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245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B20A40-7B4F-4D59-B6F2-6CFB2EF670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9FA949-4462-40E1-B72B-1997A76EE83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C69BED-0535-4F08-A23F-A0FF4200AAD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19236C-B791-4217-90D8-5E2BD2C95DC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45E8D7-3808-4FD2-B21E-A08D2746AB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C68F9C-FAA8-491E-B543-2EAD6203EA3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FAA3A-DAF9-48BB-AC43-455DF7F0F87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9765E-0C9F-4FE0-8440-74A81715A44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0D4CB8-4597-416F-9776-AE2CD8FDA72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3EC71-601E-4CFA-AD50-A16B9861143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700110"/>
      </p:ext>
    </p:extLst>
  </p:cSld>
  <p:clrMapOvr>
    <a:masterClrMapping/>
  </p:clrMapOvr>
  <p:transition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CA6DB-C2CA-445A-A00D-ECE8D906E87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91212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09E5F1-4B89-40DC-B0C4-5F3096DD487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7F123-6758-402B-AA5C-2E9F19AFF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010954"/>
      </p:ext>
    </p:extLst>
  </p:cSld>
  <p:clrMapOvr>
    <a:masterClrMapping/>
  </p:clrMapOvr>
  <p:transition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0DFCE-A63A-4AD2-A5E2-431488FE5AC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984958"/>
      </p:ext>
    </p:extLst>
  </p:cSld>
  <p:clrMapOvr>
    <a:masterClrMapping/>
  </p:clrMapOvr>
  <p:transition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6AAB0-55BA-4C2A-A98E-6358A7946C7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69517"/>
      </p:ext>
    </p:extLst>
  </p:cSld>
  <p:clrMapOvr>
    <a:masterClrMapping/>
  </p:clrMapOvr>
  <p:transition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57745-9A52-474B-B187-0D306BA2BC6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537371"/>
      </p:ext>
    </p:extLst>
  </p:cSld>
  <p:clrMapOvr>
    <a:masterClrMapping/>
  </p:clrMapOvr>
  <p:transition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25C82-CF92-4EC5-A804-5F1A42F5906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213693"/>
      </p:ext>
    </p:extLst>
  </p:cSld>
  <p:clrMapOvr>
    <a:masterClrMapping/>
  </p:clrMapOvr>
  <p:transition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C2A93-673F-4B49-B47D-8DC55CA49A3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012469"/>
      </p:ext>
    </p:extLst>
  </p:cSld>
  <p:clrMapOvr>
    <a:masterClrMapping/>
  </p:clrMapOvr>
  <p:transition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29506-C810-4AB9-8043-E2E16D9861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273979"/>
      </p:ext>
    </p:extLst>
  </p:cSld>
  <p:clrMapOvr>
    <a:masterClrMapping/>
  </p:clrMapOvr>
  <p:transition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10105-ADBE-4AD6-8088-69418426910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86222"/>
      </p:ext>
    </p:extLst>
  </p:cSld>
  <p:clrMapOvr>
    <a:masterClrMapping/>
  </p:clrMapOvr>
  <p:transition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48498-A7B6-4576-AD54-000B1FC2753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630157"/>
      </p:ext>
    </p:extLst>
  </p:cSld>
  <p:clrMapOvr>
    <a:masterClrMapping/>
  </p:clrMapOvr>
  <p:transition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Forage Resources: IBFS - 2007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8815F5-CE4C-45DA-80F7-94325A2F602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465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421D83-4427-460E-91F1-285CEBC68C9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Forage Resources: IBFS - 2007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51FD2F-501D-4980-9643-925E2938AB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45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Forage Resources: IBFS - 2007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5CA5FC-8AA7-4F25-9AC6-B4C10AF57FE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13340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Forage Resources: IBFS - 2007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2B8F6B-6AC1-4C8B-9140-35CEF9D0C11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826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Forage Resources: IBFS - 2007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5257E-637F-4558-B4D0-0917CD74CC0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973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Forage Resources: IBFS - 2007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20391A-7C2E-4C99-8C93-4DB9BF6FCC4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2198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Forage Resources: IBFS - 2007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FC9389-0817-46BF-8535-2FD79F2E709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9283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Forage Resources: IBFS - 2007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D99787-3ADA-40E9-BD99-CAE7091106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3287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Forage Resources: IBFS - 2007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424B2-3F7F-4EC6-8DCE-DC1234A9C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28325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Forage Resources: IBFS - 2007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DB957D-E5CE-4B58-837D-9BC8A313F0A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9816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Forage Resources: IBFS - 2007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C863E-3991-4EB6-9775-EE55C7CDAD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512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26205E-6464-48AE-B0E2-4265DAAC5B4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Forage Resources: IBFS - 2007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D98E2A1-6DC4-47D9-BD37-056B074DDB6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81064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Forage Resources: IBFS - 2007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2A50F96-D50E-4A88-8E71-CBE9F879654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49855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Forage Resources: IBFS - 2007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86E7138-2A2B-4A92-9E7C-45F09079EBD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19344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Forage Resources: IBFS - 2007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640A471-18C4-440B-82EC-FC101A7809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04103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4AE7E-97B0-451A-8260-1813108B3CF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56314-EB79-4A44-B1F6-DBF3EF87E49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48390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8C5A3-A226-47BE-9C1F-520CE317A04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14FB4-052F-488C-987E-63B773277F4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50495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77A56-30DE-47D9-BE2B-99DF3BB7DE1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DC8BC-3D13-4A82-AB2A-E72AA03A10A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48124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FB3D1-4A23-4194-B639-362596F56EE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1CDDE-91B5-493E-8F80-32F3CEDB21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50451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D09CC-2D10-4C94-9175-65169AE14E9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A7546-DC20-4772-BF49-C0B1D88899F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21454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A6665-7F45-443F-B357-2C32BAC9E4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95609-5BBB-46E1-A8CA-2BFA1C5A235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877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E91A06-084F-413D-B281-5107A183B78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70F50-F501-4670-B607-65EED7A139A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75795-C526-410E-83D1-5BC0E769AD5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23959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796F8-3540-4DB0-953C-A708AF9C56D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4B783-E1E6-4B37-8F39-6747FA811B8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29944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773C7-FADC-47E2-9EE0-507F883024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DFEA8-2A7E-4179-8D28-FBF96627539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50720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EC401-53E3-4767-93F7-270A62CACA4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6DFA9-4F64-4BD2-920A-78D6022A198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27326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46184-1DAF-493B-9CD5-A37CC2FD5E5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CB551-0B3F-42DE-AE6B-6DE8B9167D8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61334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44C6AB-E8F1-4E0B-AEB9-8E1B2D3008F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177158"/>
      </p:ext>
    </p:extLst>
  </p:cSld>
  <p:clrMapOvr>
    <a:masterClrMapping/>
  </p:clrMapOvr>
  <p:transition spd="med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E0C6D7-A429-4E59-B309-25B07D3BAAB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981283"/>
      </p:ext>
    </p:extLst>
  </p:cSld>
  <p:clrMapOvr>
    <a:masterClrMapping/>
  </p:clrMapOvr>
  <p:transition spd="med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35D7E3-B19F-4984-984B-86E78D3C12D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848930"/>
      </p:ext>
    </p:extLst>
  </p:cSld>
  <p:clrMapOvr>
    <a:masterClrMapping/>
  </p:clrMapOvr>
  <p:transition spd="med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CFE2F2-DBE2-4C16-AF5B-D3EF4AD4E1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519244"/>
      </p:ext>
    </p:extLst>
  </p:cSld>
  <p:clrMapOvr>
    <a:masterClrMapping/>
  </p:clrMapOvr>
  <p:transition spd="med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6F2F1-FF2D-4BDC-AD19-73A64D312E4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035091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9C3089-02BD-4A0E-9724-7CE8BF5D336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1588F5-2803-4832-A31F-81208E36A63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474116"/>
      </p:ext>
    </p:extLst>
  </p:cSld>
  <p:clrMapOvr>
    <a:masterClrMapping/>
  </p:clrMapOvr>
  <p:transition spd="med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D64873-F69D-4BD0-B652-6FA061649EA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995638"/>
      </p:ext>
    </p:extLst>
  </p:cSld>
  <p:clrMapOvr>
    <a:masterClrMapping/>
  </p:clrMapOvr>
  <p:transition spd="med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F2FAB-CC94-4C8F-89A4-202EF99B375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030669"/>
      </p:ext>
    </p:extLst>
  </p:cSld>
  <p:clrMapOvr>
    <a:masterClrMapping/>
  </p:clrMapOvr>
  <p:transition spd="med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D5866C-254A-4D98-9BC8-08EBCD99D2E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816622"/>
      </p:ext>
    </p:extLst>
  </p:cSld>
  <p:clrMapOvr>
    <a:masterClrMapping/>
  </p:clrMapOvr>
  <p:transition spd="med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ACAF8-F654-44EA-A8D0-C44A6935AE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517093"/>
      </p:ext>
    </p:extLst>
  </p:cSld>
  <p:clrMapOvr>
    <a:masterClrMapping/>
  </p:clrMapOvr>
  <p:transition spd="med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7BA48F-C79A-4460-9BE8-539B934A91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244162"/>
      </p:ext>
    </p:extLst>
  </p:cSld>
  <p:clrMapOvr>
    <a:masterClrMapping/>
  </p:clrMapOvr>
  <p:transition spd="med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FDF5142-E1A1-4BC9-AF73-4C28A8AF5A4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953790"/>
      </p:ext>
    </p:extLst>
  </p:cSld>
  <p:clrMapOvr>
    <a:masterClrMapping/>
  </p:clrMapOvr>
  <p:transition spd="med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3F15D1-9D1D-40EF-AF44-F3512CB0297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44171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E3493B-1F32-4EB8-8037-A5B784C0548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18041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E9B723-C5B6-4AD1-85B2-A0B5F926A81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644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60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19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u="none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3219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u="none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3219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u="none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fld id="{9434525C-2E3A-4B66-A8E1-AB526793012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3219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25488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219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245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2199" name="Picture 7" descr="IANR_4c_R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0550" y="5972175"/>
            <a:ext cx="482600" cy="577850"/>
          </a:xfrm>
          <a:prstGeom prst="rect">
            <a:avLst/>
          </a:prstGeom>
          <a:noFill/>
        </p:spPr>
      </p:pic>
      <p:grpSp>
        <p:nvGrpSpPr>
          <p:cNvPr id="2" name="Group 8"/>
          <p:cNvGrpSpPr>
            <a:grpSpLocks/>
          </p:cNvGrpSpPr>
          <p:nvPr userDrawn="1"/>
        </p:nvGrpSpPr>
        <p:grpSpPr bwMode="auto">
          <a:xfrm>
            <a:off x="0" y="-317500"/>
            <a:ext cx="9144000" cy="1049338"/>
            <a:chOff x="0" y="-200"/>
            <a:chExt cx="5760" cy="661"/>
          </a:xfrm>
        </p:grpSpPr>
        <p:sp>
          <p:nvSpPr>
            <p:cNvPr id="1032201" name="Rectangle 9"/>
            <p:cNvSpPr>
              <a:spLocks noChangeArrowheads="1"/>
            </p:cNvSpPr>
            <p:nvPr userDrawn="1"/>
          </p:nvSpPr>
          <p:spPr bwMode="auto">
            <a:xfrm>
              <a:off x="1548" y="1"/>
              <a:ext cx="4212" cy="458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rgbClr val="969696"/>
                </a:gs>
              </a:gsLst>
              <a:lin ang="0" scaled="1"/>
            </a:gradFill>
            <a:ln w="635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1032202" name="Rectangle 10"/>
            <p:cNvSpPr>
              <a:spLocks noChangeArrowheads="1"/>
            </p:cNvSpPr>
            <p:nvPr userDrawn="1"/>
          </p:nvSpPr>
          <p:spPr bwMode="auto">
            <a:xfrm>
              <a:off x="0" y="1"/>
              <a:ext cx="2309" cy="460"/>
            </a:xfrm>
            <a:prstGeom prst="rect">
              <a:avLst/>
            </a:prstGeom>
            <a:solidFill>
              <a:schemeClr val="tx1"/>
            </a:solidFill>
            <a:ln w="635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pic>
          <p:nvPicPr>
            <p:cNvPr id="1032203" name="Picture 11" descr="ExtBanner"/>
            <p:cNvPicPr>
              <a:picLocks noChangeAspect="1" noChangeArrowheads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" y="-200"/>
              <a:ext cx="2014" cy="651"/>
            </a:xfrm>
            <a:prstGeom prst="rect">
              <a:avLst/>
            </a:prstGeom>
            <a:noFill/>
          </p:spPr>
        </p:pic>
        <p:sp>
          <p:nvSpPr>
            <p:cNvPr id="1032204" name="Rectangle 12"/>
            <p:cNvSpPr>
              <a:spLocks noChangeArrowheads="1"/>
            </p:cNvSpPr>
            <p:nvPr userDrawn="1"/>
          </p:nvSpPr>
          <p:spPr bwMode="auto">
            <a:xfrm>
              <a:off x="0" y="0"/>
              <a:ext cx="3689" cy="39"/>
            </a:xfrm>
            <a:prstGeom prst="rect">
              <a:avLst/>
            </a:prstGeom>
            <a:solidFill>
              <a:srgbClr val="FF0000"/>
            </a:solidFill>
            <a:ln w="635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1032205" name="Text Box 13"/>
            <p:cNvSpPr txBox="1">
              <a:spLocks noChangeArrowheads="1"/>
            </p:cNvSpPr>
            <p:nvPr userDrawn="1"/>
          </p:nvSpPr>
          <p:spPr bwMode="auto">
            <a:xfrm>
              <a:off x="1876" y="16"/>
              <a:ext cx="2731" cy="365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3200">
                  <a:solidFill>
                    <a:srgbClr val="000000"/>
                  </a:solidFill>
                </a:rPr>
                <a:t>Know how. Know</a:t>
              </a:r>
              <a:r>
                <a:rPr lang="en-US" sz="32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</a:t>
              </a:r>
              <a:r>
                <a:rPr lang="en-US" sz="3200" b="1">
                  <a:solidFill>
                    <a:srgbClr val="FF0000"/>
                  </a:solidFill>
                </a:rPr>
                <a:t>now.</a:t>
              </a:r>
              <a:endPara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32206" name="Rectangle 14"/>
            <p:cNvSpPr>
              <a:spLocks noChangeArrowheads="1"/>
            </p:cNvSpPr>
            <p:nvPr userDrawn="1"/>
          </p:nvSpPr>
          <p:spPr bwMode="auto">
            <a:xfrm>
              <a:off x="936" y="394"/>
              <a:ext cx="4824" cy="67"/>
            </a:xfrm>
            <a:prstGeom prst="rect">
              <a:avLst/>
            </a:prstGeom>
            <a:solidFill>
              <a:srgbClr val="FF0000"/>
            </a:solidFill>
            <a:ln w="635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0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0000"/>
        </a:buClr>
        <a:buSzPct val="135000"/>
        <a:buFont typeface="Wingdings" pitchFamily="2" charset="2"/>
        <a:buChar char="§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F0000"/>
        </a:buClr>
        <a:buSzPct val="135000"/>
        <a:buFont typeface="Wingdings" pitchFamily="2" charset="2"/>
        <a:buChar char="§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135000"/>
        <a:buFont typeface="Wingdings" pitchFamily="2" charset="2"/>
        <a:buChar char="§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135000"/>
        <a:buFont typeface="Wingdings" pitchFamily="2" charset="2"/>
        <a:buChar char="§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135000"/>
        <a:buFont typeface="Wingdings" pitchFamily="2" charset="2"/>
        <a:buChar char="§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135000"/>
        <a:buFont typeface="Wingdings" pitchFamily="2" charset="2"/>
        <a:buChar char="§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135000"/>
        <a:buFont typeface="Wingdings" pitchFamily="2" charset="2"/>
        <a:buChar char="§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135000"/>
        <a:buFont typeface="Wingdings" pitchFamily="2" charset="2"/>
        <a:buChar char="§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135000"/>
        <a:buFont typeface="Wingdings" pitchFamily="2" charset="2"/>
        <a:buChar char="§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AD687F2D-0552-4B97-966A-8453D6FB3264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5847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8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681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8" r:id="rId1"/>
    <p:sldLayoutId id="2147484239" r:id="rId2"/>
    <p:sldLayoutId id="2147484240" r:id="rId3"/>
    <p:sldLayoutId id="2147484241" r:id="rId4"/>
    <p:sldLayoutId id="2147484242" r:id="rId5"/>
    <p:sldLayoutId id="2147484243" r:id="rId6"/>
    <p:sldLayoutId id="2147484244" r:id="rId7"/>
    <p:sldLayoutId id="2147484245" r:id="rId8"/>
    <p:sldLayoutId id="2147484246" r:id="rId9"/>
    <p:sldLayoutId id="2147484247" r:id="rId10"/>
    <p:sldLayoutId id="2147484248" r:id="rId11"/>
    <p:sldLayoutId id="2147484249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u="none">
                <a:solidFill>
                  <a:schemeClr val="tx1"/>
                </a:solidFill>
                <a:latin typeface="+mn-lt"/>
              </a:defRPr>
            </a:lvl1pPr>
          </a:lstStyle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u="none">
                <a:solidFill>
                  <a:schemeClr val="tx1"/>
                </a:solidFill>
                <a:latin typeface="+mn-lt"/>
              </a:defRPr>
            </a:lvl1pPr>
          </a:lstStyle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u="none">
                <a:solidFill>
                  <a:schemeClr val="tx1"/>
                </a:solidFill>
                <a:latin typeface="+mn-lt"/>
              </a:defRPr>
            </a:lvl1pPr>
          </a:lstStyle>
          <a:p>
            <a:pPr eaLnBrk="0" hangingPunct="0"/>
            <a:fld id="{CF284C9B-FC76-4AB4-9452-6BAEABE00283}" type="slidenum">
              <a:rPr lang="en-US">
                <a:solidFill>
                  <a:srgbClr val="000000"/>
                </a:solidFill>
              </a:rPr>
              <a:pPr eaLnBrk="0" hangingPunct="0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4250" r:id="rId12"/>
    <p:sldLayoutId id="2147484251" r:id="rId13"/>
    <p:sldLayoutId id="214748425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u="none">
                <a:solidFill>
                  <a:schemeClr val="tx1"/>
                </a:solidFill>
                <a:latin typeface="+mn-lt"/>
              </a:defRPr>
            </a:lvl1pPr>
          </a:lstStyle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u="none">
                <a:solidFill>
                  <a:schemeClr val="tx1"/>
                </a:solidFill>
                <a:latin typeface="+mn-lt"/>
              </a:defRPr>
            </a:lvl1pPr>
          </a:lstStyle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u="none">
                <a:solidFill>
                  <a:schemeClr val="tx1"/>
                </a:solidFill>
                <a:latin typeface="+mn-lt"/>
              </a:defRPr>
            </a:lvl1pPr>
          </a:lstStyle>
          <a:p>
            <a:pPr eaLnBrk="0" hangingPunct="0"/>
            <a:fld id="{CF284C9B-FC76-4AB4-9452-6BAEABE00283}" type="slidenum">
              <a:rPr lang="en-US">
                <a:solidFill>
                  <a:srgbClr val="000000"/>
                </a:solidFill>
              </a:rPr>
              <a:pPr eaLnBrk="0" hangingPunct="0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9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9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u="none">
                <a:solidFill>
                  <a:schemeClr val="tx1"/>
                </a:solidFill>
                <a:latin typeface="+mn-lt"/>
              </a:defRPr>
            </a:lvl1pPr>
          </a:lstStyle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929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u="none">
                <a:solidFill>
                  <a:schemeClr val="tx1"/>
                </a:solidFill>
                <a:latin typeface="+mn-lt"/>
              </a:defRPr>
            </a:lvl1pPr>
          </a:lstStyle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929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u="none">
                <a:solidFill>
                  <a:schemeClr val="tx1"/>
                </a:solidFill>
                <a:latin typeface="+mn-lt"/>
              </a:defRPr>
            </a:lvl1pPr>
          </a:lstStyle>
          <a:p>
            <a:pPr eaLnBrk="0" hangingPunct="0"/>
            <a:fld id="{72152704-DE16-44DD-B8E4-6A0C698CBE04}" type="slidenum">
              <a:rPr lang="en-US">
                <a:solidFill>
                  <a:srgbClr val="000000"/>
                </a:solidFill>
              </a:rPr>
              <a:pPr eaLnBrk="0" hangingPunct="0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>
              <a:defRPr/>
            </a:pPr>
            <a:fld id="{2D0A720C-42CF-4579-AB47-6F0F5CC5E194}" type="slidenum">
              <a:rPr lang="en-US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eaLnBrk="0" hangingPunct="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968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</a:rPr>
              <a:t>Forage Resources: IBFS - 2007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 eaLnBrk="0" hangingPunct="0"/>
            <a:fld id="{C2B97B2C-9499-4852-88DA-A10F0253202E}" type="slidenum">
              <a:rPr lang="en-US">
                <a:solidFill>
                  <a:srgbClr val="000000"/>
                </a:solidFill>
              </a:rPr>
              <a:pPr eaLnBrk="0" hangingPunct="0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046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0" r:id="rId1"/>
    <p:sldLayoutId id="2147484171" r:id="rId2"/>
    <p:sldLayoutId id="2147484172" r:id="rId3"/>
    <p:sldLayoutId id="2147484173" r:id="rId4"/>
    <p:sldLayoutId id="2147484174" r:id="rId5"/>
    <p:sldLayoutId id="2147484175" r:id="rId6"/>
    <p:sldLayoutId id="2147484176" r:id="rId7"/>
    <p:sldLayoutId id="2147484177" r:id="rId8"/>
    <p:sldLayoutId id="2147484178" r:id="rId9"/>
    <p:sldLayoutId id="2147484179" r:id="rId10"/>
    <p:sldLayoutId id="2147484180" r:id="rId11"/>
    <p:sldLayoutId id="2147484181" r:id="rId12"/>
    <p:sldLayoutId id="2147484182" r:id="rId13"/>
    <p:sldLayoutId id="2147484183" r:id="rId14"/>
    <p:sldLayoutId id="2147484184" r:id="rId1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577318-3FAD-48B5-B96B-87D33DF19B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95CCE5-3FB1-407A-AC8D-C9BDB7D56A9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6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6" r:id="rId1"/>
    <p:sldLayoutId id="2147484187" r:id="rId2"/>
    <p:sldLayoutId id="2147484188" r:id="rId3"/>
    <p:sldLayoutId id="2147484189" r:id="rId4"/>
    <p:sldLayoutId id="2147484190" r:id="rId5"/>
    <p:sldLayoutId id="2147484191" r:id="rId6"/>
    <p:sldLayoutId id="2147484192" r:id="rId7"/>
    <p:sldLayoutId id="2147484193" r:id="rId8"/>
    <p:sldLayoutId id="2147484194" r:id="rId9"/>
    <p:sldLayoutId id="2147484195" r:id="rId10"/>
    <p:sldLayoutId id="21474841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9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0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09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u="none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09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u="none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09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u="none">
                <a:solidFill>
                  <a:schemeClr val="tx1"/>
                </a:solidFill>
              </a:defRPr>
            </a:lvl1pPr>
          </a:lstStyle>
          <a:p>
            <a:fld id="{C29CED39-4279-4217-81A7-1B521431BE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321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8" r:id="rId1"/>
    <p:sldLayoutId id="2147484199" r:id="rId2"/>
    <p:sldLayoutId id="2147484200" r:id="rId3"/>
    <p:sldLayoutId id="2147484201" r:id="rId4"/>
    <p:sldLayoutId id="2147484202" r:id="rId5"/>
    <p:sldLayoutId id="2147484203" r:id="rId6"/>
    <p:sldLayoutId id="2147484204" r:id="rId7"/>
    <p:sldLayoutId id="2147484205" r:id="rId8"/>
    <p:sldLayoutId id="2147484206" r:id="rId9"/>
    <p:sldLayoutId id="2147484207" r:id="rId10"/>
    <p:sldLayoutId id="2147484208" r:id="rId11"/>
    <p:sldLayoutId id="2147484209" r:id="rId12"/>
  </p:sldLayoutIdLst>
  <p:transition spd="med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7BF6095-3E57-4C2C-88E5-F8D5B662CE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5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1" r:id="rId1"/>
    <p:sldLayoutId id="2147484212" r:id="rId2"/>
    <p:sldLayoutId id="2147484213" r:id="rId3"/>
    <p:sldLayoutId id="2147484214" r:id="rId4"/>
    <p:sldLayoutId id="2147484215" r:id="rId5"/>
    <p:sldLayoutId id="2147484216" r:id="rId6"/>
    <p:sldLayoutId id="2147484217" r:id="rId7"/>
    <p:sldLayoutId id="2147484218" r:id="rId8"/>
    <p:sldLayoutId id="2147484219" r:id="rId9"/>
    <p:sldLayoutId id="2147484220" r:id="rId10"/>
    <p:sldLayoutId id="2147484221" r:id="rId11"/>
    <p:sldLayoutId id="214748422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9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tags" Target="../tags/tag14.xml"/><Relationship Id="rId7" Type="http://schemas.openxmlformats.org/officeDocument/2006/relationships/slideLayout" Target="../slideLayouts/slideLayout13.xml"/><Relationship Id="rId2" Type="http://schemas.openxmlformats.org/officeDocument/2006/relationships/tags" Target="../tags/tag13.xml"/><Relationship Id="rId1" Type="http://schemas.openxmlformats.org/officeDocument/2006/relationships/vmlDrawing" Target="../drawings/vmlDrawing4.v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10" Type="http://schemas.openxmlformats.org/officeDocument/2006/relationships/image" Target="../media/image22.wmf"/><Relationship Id="rId4" Type="http://schemas.openxmlformats.org/officeDocument/2006/relationships/tags" Target="../tags/tag15.xml"/><Relationship Id="rId9" Type="http://schemas.openxmlformats.org/officeDocument/2006/relationships/image" Target="../media/image21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65.xml"/><Relationship Id="rId1" Type="http://schemas.openxmlformats.org/officeDocument/2006/relationships/tags" Target="../tags/tag21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3.xml"/><Relationship Id="rId4" Type="http://schemas.openxmlformats.org/officeDocument/2006/relationships/image" Target="../media/image27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tags" Target="../tags/tag2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5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5.xml"/><Relationship Id="rId2" Type="http://schemas.openxmlformats.org/officeDocument/2006/relationships/tags" Target="../tags/tag2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6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5.xml"/><Relationship Id="rId2" Type="http://schemas.openxmlformats.org/officeDocument/2006/relationships/tags" Target="../tags/tag2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7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65.xml"/><Relationship Id="rId1" Type="http://schemas.openxmlformats.org/officeDocument/2006/relationships/tags" Target="../tags/tag2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60.xml"/><Relationship Id="rId1" Type="http://schemas.openxmlformats.org/officeDocument/2006/relationships/tags" Target="../tags/tag2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65.xml"/><Relationship Id="rId1" Type="http://schemas.openxmlformats.org/officeDocument/2006/relationships/tags" Target="../tags/tag30.xml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65.xml"/><Relationship Id="rId1" Type="http://schemas.openxmlformats.org/officeDocument/2006/relationships/tags" Target="../tags/tag31.xml"/><Relationship Id="rId4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65.xml"/><Relationship Id="rId1" Type="http://schemas.openxmlformats.org/officeDocument/2006/relationships/tags" Target="../tags/tag32.xml"/><Relationship Id="rId4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5.xml"/><Relationship Id="rId1" Type="http://schemas.openxmlformats.org/officeDocument/2006/relationships/tags" Target="../tags/tag34.xml"/><Relationship Id="rId4" Type="http://schemas.openxmlformats.org/officeDocument/2006/relationships/chart" Target="../charts/char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5.xml"/><Relationship Id="rId4" Type="http://schemas.openxmlformats.org/officeDocument/2006/relationships/chart" Target="../charts/char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1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1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46.wmf"/><Relationship Id="rId4" Type="http://schemas.openxmlformats.org/officeDocument/2006/relationships/image" Target="../media/image4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Relationship Id="rId4" Type="http://schemas.openxmlformats.org/officeDocument/2006/relationships/image" Target="../media/image11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1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4.xml"/><Relationship Id="rId1" Type="http://schemas.openxmlformats.org/officeDocument/2006/relationships/tags" Target="../tags/tag3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4.xml"/><Relationship Id="rId1" Type="http://schemas.openxmlformats.org/officeDocument/2006/relationships/tags" Target="../tags/tag3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slideLayout" Target="../slideLayouts/slideLayout54.xml"/><Relationship Id="rId1" Type="http://schemas.openxmlformats.org/officeDocument/2006/relationships/tags" Target="../tags/tag3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slideLayout" Target="../slideLayouts/slideLayout54.xml"/><Relationship Id="rId1" Type="http://schemas.openxmlformats.org/officeDocument/2006/relationships/tags" Target="../tags/tag3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47" name="Picture 7" descr="Windmill and Cow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96913"/>
            <a:ext cx="9140825" cy="6157912"/>
          </a:xfrm>
          <a:prstGeom prst="rect">
            <a:avLst/>
          </a:prstGeom>
          <a:noFill/>
        </p:spPr>
      </p:pic>
      <p:sp>
        <p:nvSpPr>
          <p:cNvPr id="1034243" name="Rectangle 3"/>
          <p:cNvSpPr>
            <a:spLocks noChangeArrowheads="1"/>
          </p:cNvSpPr>
          <p:nvPr/>
        </p:nvSpPr>
        <p:spPr bwMode="auto">
          <a:xfrm>
            <a:off x="152400" y="967634"/>
            <a:ext cx="6477000" cy="1324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4000" b="1" dirty="0" smtClean="0">
                <a:solidFill>
                  <a:srgbClr val="000000"/>
                </a:solidFill>
                <a:latin typeface="Tahoma" pitchFamily="34" charset="0"/>
              </a:rPr>
              <a:t>Range and Pasture Management - Soils</a:t>
            </a:r>
            <a:endParaRPr lang="en-US" sz="4800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034244" name="Rectangle 4"/>
          <p:cNvSpPr>
            <a:spLocks noChangeArrowheads="1"/>
          </p:cNvSpPr>
          <p:nvPr/>
        </p:nvSpPr>
        <p:spPr bwMode="auto">
          <a:xfrm>
            <a:off x="304800" y="4445000"/>
            <a:ext cx="3352800" cy="2184400"/>
          </a:xfrm>
          <a:prstGeom prst="rect">
            <a:avLst/>
          </a:prstGeom>
          <a:solidFill>
            <a:srgbClr val="DDDDDD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2000" b="1" dirty="0">
                <a:solidFill>
                  <a:srgbClr val="000000"/>
                </a:solidFill>
              </a:rPr>
              <a:t>Jerry D. Volesky</a:t>
            </a:r>
          </a:p>
          <a:p>
            <a:pPr eaLnBrk="0" hangingPunct="0">
              <a:spcBef>
                <a:spcPct val="20000"/>
              </a:spcBef>
            </a:pPr>
            <a:r>
              <a:rPr lang="en-US" b="1" dirty="0">
                <a:solidFill>
                  <a:srgbClr val="000000"/>
                </a:solidFill>
              </a:rPr>
              <a:t>Range / Forage Specialist</a:t>
            </a:r>
          </a:p>
          <a:p>
            <a:pPr eaLnBrk="0" hangingPunct="0">
              <a:spcBef>
                <a:spcPct val="20000"/>
              </a:spcBef>
            </a:pPr>
            <a:r>
              <a:rPr lang="en-US" b="1" dirty="0">
                <a:solidFill>
                  <a:srgbClr val="000000"/>
                </a:solidFill>
              </a:rPr>
              <a:t>West Central Res. &amp; Ext. Center</a:t>
            </a:r>
          </a:p>
          <a:p>
            <a:pPr eaLnBrk="0" hangingPunct="0">
              <a:spcBef>
                <a:spcPct val="20000"/>
              </a:spcBef>
            </a:pPr>
            <a:r>
              <a:rPr lang="en-US" b="1" dirty="0">
                <a:solidFill>
                  <a:srgbClr val="000000"/>
                </a:solidFill>
              </a:rPr>
              <a:t>402 West State Farm Rd</a:t>
            </a:r>
          </a:p>
          <a:p>
            <a:pPr eaLnBrk="0" hangingPunct="0">
              <a:spcBef>
                <a:spcPct val="20000"/>
              </a:spcBef>
            </a:pPr>
            <a:r>
              <a:rPr lang="en-US" b="1" dirty="0">
                <a:solidFill>
                  <a:srgbClr val="000000"/>
                </a:solidFill>
              </a:rPr>
              <a:t>North Platte, NE  69101</a:t>
            </a:r>
          </a:p>
          <a:p>
            <a:pPr eaLnBrk="0" hangingPunct="0">
              <a:spcBef>
                <a:spcPct val="20000"/>
              </a:spcBef>
            </a:pPr>
            <a:r>
              <a:rPr lang="en-US" b="1" dirty="0">
                <a:solidFill>
                  <a:srgbClr val="000000"/>
                </a:solidFill>
              </a:rPr>
              <a:t>(308) 696-6710</a:t>
            </a:r>
          </a:p>
          <a:p>
            <a:pPr eaLnBrk="0" hangingPunct="0">
              <a:spcBef>
                <a:spcPct val="20000"/>
              </a:spcBef>
            </a:pPr>
            <a:r>
              <a:rPr lang="en-US" b="1" dirty="0" smtClean="0">
                <a:solidFill>
                  <a:srgbClr val="000000"/>
                </a:solidFill>
              </a:rPr>
              <a:t>jvolesky1@unl.edu</a:t>
            </a: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1034246" name="Picture 6" descr="IANR_4C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2013" y="2209800"/>
            <a:ext cx="509587" cy="609600"/>
          </a:xfrm>
          <a:prstGeom prst="rect">
            <a:avLst/>
          </a:prstGeom>
          <a:noFill/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950268" y="6172200"/>
            <a:ext cx="2832827" cy="338554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Ag. Ed. Soils Project - </a:t>
            </a:r>
            <a:r>
              <a:rPr lang="en-US" sz="1600" b="1" u="none" dirty="0" smtClean="0">
                <a:solidFill>
                  <a:srgbClr val="FFFF00"/>
                </a:solidFill>
              </a:rPr>
              <a:t>2013</a:t>
            </a:r>
            <a:endParaRPr lang="en-US" sz="1600" b="1" u="none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ol-season grap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57200"/>
            <a:ext cx="9118207" cy="56692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951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arm-season grap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1155" y="381000"/>
            <a:ext cx="9155155" cy="57607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066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541338" y="304800"/>
            <a:ext cx="8374062" cy="914400"/>
          </a:xfrm>
        </p:spPr>
        <p:txBody>
          <a:bodyPr/>
          <a:lstStyle/>
          <a:p>
            <a:r>
              <a:rPr lang="en-US" sz="2800" b="1">
                <a:solidFill>
                  <a:srgbClr val="006600"/>
                </a:solidFill>
                <a:latin typeface="Arial" charset="0"/>
              </a:rPr>
              <a:t>Effect of nitrogen fertilization on irrigated smooth bromegrass and orchardgrass yield.</a:t>
            </a:r>
            <a:r>
              <a:rPr lang="en-US" sz="2800" b="1" baseline="30000">
                <a:solidFill>
                  <a:srgbClr val="006600"/>
                </a:solidFill>
                <a:latin typeface="Arial" charset="0"/>
              </a:rPr>
              <a:t>1</a:t>
            </a:r>
            <a:r>
              <a:rPr lang="en-US" sz="2400" b="1">
                <a:solidFill>
                  <a:srgbClr val="FFFF00"/>
                </a:solidFill>
                <a:latin typeface="Arial" charset="0"/>
              </a:rPr>
              <a:t> </a:t>
            </a:r>
            <a:endParaRPr lang="en-US" sz="2400"/>
          </a:p>
        </p:txBody>
      </p:sp>
      <p:graphicFrame>
        <p:nvGraphicFramePr>
          <p:cNvPr id="877571" name="Object 3"/>
          <p:cNvGraphicFramePr>
            <a:graphicFrameLocks noChangeAspect="1"/>
          </p:cNvGraphicFramePr>
          <p:nvPr/>
        </p:nvGraphicFramePr>
        <p:xfrm>
          <a:off x="677863" y="1270000"/>
          <a:ext cx="7381875" cy="467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29" name="Chart" r:id="rId3" imgW="6857965" imgH="4572000" progId="MSGraph.Chart.8">
                  <p:embed followColorScheme="full"/>
                </p:oleObj>
              </mc:Choice>
              <mc:Fallback>
                <p:oleObj name="Chart" r:id="rId3" imgW="6857965" imgH="45720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863" y="1270000"/>
                        <a:ext cx="7381875" cy="467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7572" name="Line 4"/>
          <p:cNvSpPr>
            <a:spLocks noChangeShapeType="1"/>
          </p:cNvSpPr>
          <p:nvPr/>
        </p:nvSpPr>
        <p:spPr bwMode="auto">
          <a:xfrm>
            <a:off x="762000" y="1219200"/>
            <a:ext cx="7769225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7573" name="Text Box 5"/>
          <p:cNvSpPr txBox="1">
            <a:spLocks noChangeArrowheads="1"/>
          </p:cNvSpPr>
          <p:nvPr/>
        </p:nvSpPr>
        <p:spPr bwMode="auto">
          <a:xfrm>
            <a:off x="609600" y="5851525"/>
            <a:ext cx="807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u="none" baseline="30000">
                <a:solidFill>
                  <a:schemeClr val="tx1"/>
                </a:solidFill>
              </a:rPr>
              <a:t>1</a:t>
            </a:r>
            <a:r>
              <a:rPr lang="en-US" sz="1800" b="1" u="none">
                <a:solidFill>
                  <a:schemeClr val="tx1"/>
                </a:solidFill>
              </a:rPr>
              <a:t> Three-year average (1970-72)  from 4 harvests each year, Holt County.</a:t>
            </a:r>
          </a:p>
        </p:txBody>
      </p:sp>
      <p:sp>
        <p:nvSpPr>
          <p:cNvPr id="877574" name="Line 6"/>
          <p:cNvSpPr>
            <a:spLocks noChangeShapeType="1"/>
          </p:cNvSpPr>
          <p:nvPr/>
        </p:nvSpPr>
        <p:spPr bwMode="auto">
          <a:xfrm>
            <a:off x="685800" y="5791200"/>
            <a:ext cx="7769225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14442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289241"/>
              </p:ext>
            </p:extLst>
          </p:nvPr>
        </p:nvGraphicFramePr>
        <p:xfrm>
          <a:off x="685800" y="533400"/>
          <a:ext cx="7772981" cy="5638802"/>
        </p:xfrm>
        <a:graphic>
          <a:graphicData uri="http://schemas.openxmlformats.org/drawingml/2006/table">
            <a:tbl>
              <a:tblPr/>
              <a:tblGrid>
                <a:gridCol w="3657600"/>
                <a:gridCol w="2209800"/>
                <a:gridCol w="1905581"/>
              </a:tblGrid>
              <a:tr h="1126274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Available water for different soil textures</a:t>
                      </a:r>
                      <a:endParaRPr kumimoji="0" lang="en-US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406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Available water (in./ft.)</a:t>
                      </a:r>
                    </a:p>
                  </a:txBody>
                  <a:tcPr marT="45723" marB="4572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D79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56406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Soil Texture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Range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D7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Typical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D795"/>
                    </a:solidFill>
                  </a:tcPr>
                </a:tc>
              </a:tr>
              <a:tr h="56406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Coarse sand and gravel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0.3 – 0.6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D7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D795"/>
                    </a:solidFill>
                  </a:tcPr>
                </a:tc>
              </a:tr>
              <a:tr h="56406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Sand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 – 0.8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D7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0.6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D795"/>
                    </a:solidFill>
                  </a:tcPr>
                </a:tc>
              </a:tr>
              <a:tr h="56406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Fine sand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0.7 – 1.1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D7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D795"/>
                    </a:solidFill>
                  </a:tcPr>
                </a:tc>
              </a:tr>
              <a:tr h="56406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Loamy sand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 – 1.2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D7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1.1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D795"/>
                    </a:solidFill>
                  </a:tcPr>
                </a:tc>
              </a:tr>
              <a:tr h="56406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Loamy fine sand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0.9 – 1.3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D7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1.2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D795"/>
                    </a:solidFill>
                  </a:tcPr>
                </a:tc>
              </a:tr>
              <a:tr h="56406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Sandy loam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0.9 – 1.5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D7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1.4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D79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379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52" name="Rectangle 12"/>
          <p:cNvSpPr>
            <a:spLocks noChangeArrowheads="1"/>
          </p:cNvSpPr>
          <p:nvPr/>
        </p:nvSpPr>
        <p:spPr bwMode="auto">
          <a:xfrm>
            <a:off x="34925" y="-19050"/>
            <a:ext cx="8890000" cy="160655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820738">
              <a:lnSpc>
                <a:spcPct val="110000"/>
              </a:lnSpc>
            </a:pPr>
            <a:endParaRPr lang="en-US" sz="5400" b="1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graphicFrame>
        <p:nvGraphicFramePr>
          <p:cNvPr id="29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899390"/>
              </p:ext>
            </p:extLst>
          </p:nvPr>
        </p:nvGraphicFramePr>
        <p:xfrm>
          <a:off x="685800" y="609600"/>
          <a:ext cx="7772981" cy="5638802"/>
        </p:xfrm>
        <a:graphic>
          <a:graphicData uri="http://schemas.openxmlformats.org/drawingml/2006/table">
            <a:tbl>
              <a:tblPr/>
              <a:tblGrid>
                <a:gridCol w="3657600"/>
                <a:gridCol w="2209800"/>
                <a:gridCol w="1905581"/>
              </a:tblGrid>
              <a:tr h="1126274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Available water for different soil textures</a:t>
                      </a:r>
                      <a:endParaRPr kumimoji="0" lang="en-US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406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Available water (in./ft.)</a:t>
                      </a:r>
                    </a:p>
                  </a:txBody>
                  <a:tcPr marT="45723" marB="4572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D79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56406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Soil Texture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Range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D7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Typical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D795"/>
                    </a:solidFill>
                  </a:tcPr>
                </a:tc>
              </a:tr>
              <a:tr h="56406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Fine sandy loam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1.1 – 1.9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D7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1.6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D795"/>
                    </a:solidFill>
                  </a:tcPr>
                </a:tc>
              </a:tr>
              <a:tr h="56406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Loam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1.2 – 2.3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D7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1.8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D795"/>
                    </a:solidFill>
                  </a:tcPr>
                </a:tc>
              </a:tr>
              <a:tr h="56406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Silt loam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1.4 – 2.6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D7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D795"/>
                    </a:solidFill>
                  </a:tcPr>
                </a:tc>
              </a:tr>
              <a:tr h="56406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Silty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clay loam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1.5 – 2.5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D7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2.2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D795"/>
                    </a:solidFill>
                  </a:tcPr>
                </a:tc>
              </a:tr>
              <a:tr h="56406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Clay loam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1.4 – 2.4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D7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D795"/>
                    </a:solidFill>
                  </a:tcPr>
                </a:tc>
              </a:tr>
              <a:tr h="56406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Clay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1.6 – 2.2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D7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1.8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D79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7072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609600" y="2222718"/>
            <a:ext cx="81534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b="1" dirty="0"/>
              <a:t>100 </a:t>
            </a:r>
            <a:r>
              <a:rPr lang="en-US" sz="2800" b="1" dirty="0" err="1" smtClean="0"/>
              <a:t>lb</a:t>
            </a:r>
            <a:r>
              <a:rPr lang="en-US" sz="2800" b="1" dirty="0" smtClean="0"/>
              <a:t> </a:t>
            </a:r>
            <a:r>
              <a:rPr lang="en-US" sz="2800" b="1" dirty="0"/>
              <a:t>dry soil at </a:t>
            </a:r>
            <a:r>
              <a:rPr lang="en-US" sz="2800" b="1" dirty="0" smtClean="0"/>
              <a:t>1.5 to 2.0 </a:t>
            </a:r>
            <a:r>
              <a:rPr lang="en-US" sz="2800" b="1" dirty="0"/>
              <a:t>% organic </a:t>
            </a:r>
            <a:r>
              <a:rPr lang="en-US" sz="2800" b="1" dirty="0" smtClean="0"/>
              <a:t>matter can </a:t>
            </a:r>
            <a:r>
              <a:rPr lang="en-US" sz="2800" b="1" dirty="0"/>
              <a:t>hold </a:t>
            </a:r>
            <a:r>
              <a:rPr lang="en-US" sz="2800" b="1" dirty="0" smtClean="0"/>
              <a:t>35 - 45 </a:t>
            </a:r>
            <a:r>
              <a:rPr lang="en-US" sz="2800" b="1" dirty="0" err="1"/>
              <a:t>lbs</a:t>
            </a:r>
            <a:r>
              <a:rPr lang="en-US" sz="2800" b="1" dirty="0"/>
              <a:t> </a:t>
            </a:r>
            <a:r>
              <a:rPr lang="en-US" sz="2800" b="1" dirty="0" smtClean="0"/>
              <a:t>(4 to 5 gal.) water.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b="1" dirty="0"/>
          </a:p>
          <a:p>
            <a:endParaRPr lang="en-US" sz="2800" b="1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/>
              <a:t>100 </a:t>
            </a:r>
            <a:r>
              <a:rPr lang="en-US" sz="2800" b="1" dirty="0" err="1" smtClean="0"/>
              <a:t>lb</a:t>
            </a:r>
            <a:r>
              <a:rPr lang="en-US" sz="2800" b="1" dirty="0" smtClean="0"/>
              <a:t> </a:t>
            </a:r>
            <a:r>
              <a:rPr lang="en-US" sz="2800" b="1" dirty="0"/>
              <a:t>dry soil at 4 to 5% organic level can hold 165 </a:t>
            </a:r>
            <a:r>
              <a:rPr lang="en-US" sz="2800" b="1" dirty="0" smtClean="0"/>
              <a:t>to 195 </a:t>
            </a:r>
            <a:r>
              <a:rPr lang="en-US" sz="2800" b="1" dirty="0" err="1"/>
              <a:t>lbs</a:t>
            </a:r>
            <a:r>
              <a:rPr lang="en-US" sz="2800" b="1" dirty="0"/>
              <a:t> (20 to 24 gal.) </a:t>
            </a:r>
            <a:r>
              <a:rPr lang="en-US" sz="2800" b="1" dirty="0" smtClean="0"/>
              <a:t>water.</a:t>
            </a:r>
            <a:endParaRPr lang="en-US" sz="2800" b="1" dirty="0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381000" y="634425"/>
            <a:ext cx="8534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Organic matter and water holding capacity</a:t>
            </a:r>
            <a:endParaRPr lang="en-US" sz="32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81000" y="1828800"/>
            <a:ext cx="8382000" cy="0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81000" y="5638800"/>
            <a:ext cx="8382000" cy="0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0804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autoUpdateAnimBg="0"/>
      <p:bldP spid="38916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35" name="Text Box 11"/>
          <p:cNvSpPr txBox="1">
            <a:spLocks noChangeArrowheads="1"/>
          </p:cNvSpPr>
          <p:nvPr/>
        </p:nvSpPr>
        <p:spPr bwMode="auto">
          <a:xfrm>
            <a:off x="457200" y="685800"/>
            <a:ext cx="3032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u="sng">
                <a:solidFill>
                  <a:srgbClr val="FFFFFF"/>
                </a:solidFill>
                <a:latin typeface="Times New Roman" pitchFamily="18" charset="0"/>
              </a:rPr>
              <a:t>I</a:t>
            </a:r>
          </a:p>
        </p:txBody>
      </p:sp>
      <p:sp>
        <p:nvSpPr>
          <p:cNvPr id="333838" name="Text Box 14"/>
          <p:cNvSpPr txBox="1">
            <a:spLocks noChangeArrowheads="1"/>
          </p:cNvSpPr>
          <p:nvPr/>
        </p:nvSpPr>
        <p:spPr bwMode="auto">
          <a:xfrm>
            <a:off x="2057400" y="1524000"/>
            <a:ext cx="4222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u="sng">
                <a:solidFill>
                  <a:srgbClr val="FFFFFF"/>
                </a:solidFill>
                <a:latin typeface="Times New Roman" pitchFamily="18" charset="0"/>
              </a:rPr>
              <a:t>II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5964981"/>
              </p:ext>
            </p:extLst>
          </p:nvPr>
        </p:nvGraphicFramePr>
        <p:xfrm>
          <a:off x="381000" y="304800"/>
          <a:ext cx="8503138" cy="609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4288" name="SPW 12.0 Graph" r:id="rId4" imgW="6198480" imgH="4438440" progId="SigmaPlotGraphicObject.11">
                  <p:embed/>
                </p:oleObj>
              </mc:Choice>
              <mc:Fallback>
                <p:oleObj name="SPW 12.0 Graph" r:id="rId4" imgW="6198480" imgH="4438440" progId="SigmaPlotGraphicObjec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04800"/>
                        <a:ext cx="8503138" cy="609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19111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35" name="Text Box 11"/>
          <p:cNvSpPr txBox="1">
            <a:spLocks noChangeArrowheads="1"/>
          </p:cNvSpPr>
          <p:nvPr/>
        </p:nvSpPr>
        <p:spPr bwMode="auto">
          <a:xfrm>
            <a:off x="457200" y="685800"/>
            <a:ext cx="3032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u="sng">
                <a:solidFill>
                  <a:srgbClr val="FFFFFF"/>
                </a:solidFill>
                <a:latin typeface="Times New Roman" pitchFamily="18" charset="0"/>
              </a:rPr>
              <a:t>I</a:t>
            </a:r>
          </a:p>
        </p:txBody>
      </p:sp>
      <p:sp>
        <p:nvSpPr>
          <p:cNvPr id="333838" name="Text Box 14"/>
          <p:cNvSpPr txBox="1">
            <a:spLocks noChangeArrowheads="1"/>
          </p:cNvSpPr>
          <p:nvPr/>
        </p:nvSpPr>
        <p:spPr bwMode="auto">
          <a:xfrm>
            <a:off x="2057400" y="1524000"/>
            <a:ext cx="4222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u="sng">
                <a:solidFill>
                  <a:srgbClr val="FFFFFF"/>
                </a:solidFill>
                <a:latin typeface="Times New Roman" pitchFamily="18" charset="0"/>
              </a:rPr>
              <a:t>II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147101"/>
              </p:ext>
            </p:extLst>
          </p:nvPr>
        </p:nvGraphicFramePr>
        <p:xfrm>
          <a:off x="381000" y="381000"/>
          <a:ext cx="8534400" cy="6063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5312" name="SPW 12.0 Graph" r:id="rId4" imgW="6232320" imgH="4430160" progId="SigmaPlotGraphicObject.11">
                  <p:embed/>
                </p:oleObj>
              </mc:Choice>
              <mc:Fallback>
                <p:oleObj name="SPW 12.0 Graph" r:id="rId4" imgW="6232320" imgH="4430160" progId="SigmaPlotGraphicObjec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81000"/>
                        <a:ext cx="8534400" cy="6063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61806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83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4" name="Rectangle 4"/>
          <p:cNvSpPr>
            <a:spLocks noChangeArrowheads="1"/>
          </p:cNvSpPr>
          <p:nvPr/>
        </p:nvSpPr>
        <p:spPr bwMode="auto">
          <a:xfrm>
            <a:off x="304800" y="533400"/>
            <a:ext cx="4267200" cy="584775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Low residue/litter</a:t>
            </a:r>
            <a:endParaRPr lang="en-US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366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837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6" name="Rectangle 4"/>
          <p:cNvSpPr>
            <a:spLocks noChangeArrowheads="1"/>
          </p:cNvSpPr>
          <p:nvPr/>
        </p:nvSpPr>
        <p:spPr bwMode="auto">
          <a:xfrm>
            <a:off x="304800" y="533400"/>
            <a:ext cx="4724400" cy="584775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Excellent residue/litter</a:t>
            </a:r>
            <a:endParaRPr lang="en-US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219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Content Placeholder 1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429000"/>
          </a:xfrm>
        </p:spPr>
        <p:txBody>
          <a:bodyPr/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Fertility, pH</a:t>
            </a:r>
          </a:p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Texture: water holding capacity, organic matter</a:t>
            </a:r>
          </a:p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Residual herbage, litter (hydrological)</a:t>
            </a:r>
          </a:p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Soil microbes, fungi, invertebrates (decomposers)</a:t>
            </a:r>
          </a:p>
          <a:p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Compaction, water infiltration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6803" name="Title 2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219200"/>
          </a:xfrm>
        </p:spPr>
        <p:txBody>
          <a:bodyPr/>
          <a:lstStyle/>
          <a:p>
            <a:r>
              <a:rPr lang="en-US" b="1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Range-Pasture-</a:t>
            </a:r>
            <a:r>
              <a:rPr lang="en-US" b="1" dirty="0" err="1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Haylands</a:t>
            </a:r>
            <a:r>
              <a:rPr lang="en-US" b="1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: </a:t>
            </a:r>
            <a:br>
              <a:rPr lang="en-US" b="1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</a:br>
            <a:r>
              <a:rPr lang="en-US" b="1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Key Soil Factors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1828800"/>
            <a:ext cx="8382000" cy="0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81000" y="6019800"/>
            <a:ext cx="8382000" cy="0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75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attle Grazing Windmil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988" y="-23813"/>
            <a:ext cx="9183688" cy="6899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6248400" cy="1143000"/>
          </a:xfrm>
        </p:spPr>
        <p:txBody>
          <a:bodyPr/>
          <a:lstStyle/>
          <a:p>
            <a:r>
              <a:rPr lang="en-US" sz="4200" b="1" smtClean="0">
                <a:solidFill>
                  <a:schemeClr val="bg1"/>
                </a:solidFill>
                <a:latin typeface="Arial" pitchFamily="34" charset="0"/>
              </a:rPr>
              <a:t>Elements of Good Grazing Management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2971800"/>
            <a:ext cx="7620000" cy="25908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b="1" smtClean="0">
                <a:solidFill>
                  <a:schemeClr val="bg1"/>
                </a:solidFill>
                <a:latin typeface="Arial" pitchFamily="34" charset="0"/>
              </a:rPr>
              <a:t>Stocking rate</a:t>
            </a:r>
          </a:p>
          <a:p>
            <a:pPr marL="609600" indent="-609600">
              <a:buFontTx/>
              <a:buAutoNum type="arabicPeriod" startAt="2"/>
            </a:pPr>
            <a:r>
              <a:rPr lang="en-US" b="1" smtClean="0">
                <a:solidFill>
                  <a:schemeClr val="bg1"/>
                </a:solidFill>
                <a:latin typeface="Arial" pitchFamily="34" charset="0"/>
              </a:rPr>
              <a:t>Timing of grazing (season of use)</a:t>
            </a:r>
          </a:p>
          <a:p>
            <a:pPr marL="609600" indent="-609600">
              <a:buFontTx/>
              <a:buAutoNum type="arabicPeriod" startAt="2"/>
            </a:pPr>
            <a:r>
              <a:rPr lang="en-US" b="1" smtClean="0">
                <a:solidFill>
                  <a:schemeClr val="bg1"/>
                </a:solidFill>
                <a:latin typeface="Arial" pitchFamily="34" charset="0"/>
              </a:rPr>
              <a:t>Distribution</a:t>
            </a:r>
          </a:p>
          <a:p>
            <a:pPr marL="609600" indent="-609600">
              <a:buFontTx/>
              <a:buAutoNum type="arabicPeriod" startAt="2"/>
            </a:pPr>
            <a:r>
              <a:rPr lang="en-US" b="1" smtClean="0">
                <a:solidFill>
                  <a:schemeClr val="bg1"/>
                </a:solidFill>
                <a:latin typeface="Arial" pitchFamily="34" charset="0"/>
              </a:rPr>
              <a:t>Kind/class of livestock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24513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PQuestion"/>
          <p:cNvSpPr>
            <a:spLocks noGrp="1" noChangeArrowheads="1"/>
          </p:cNvSpPr>
          <p:nvPr>
            <p:ph type="title"/>
          </p:nvPr>
        </p:nvSpPr>
        <p:spPr>
          <a:xfrm>
            <a:off x="533400" y="1371600"/>
            <a:ext cx="5029200" cy="1600200"/>
          </a:xfrm>
        </p:spPr>
        <p:txBody>
          <a:bodyPr/>
          <a:lstStyle/>
          <a:p>
            <a:pPr algn="l"/>
            <a:r>
              <a:rPr lang="en-US" sz="3100" b="1" smtClean="0">
                <a:solidFill>
                  <a:schemeClr val="tx1"/>
                </a:solidFill>
                <a:latin typeface="Arial" pitchFamily="34" charset="0"/>
              </a:rPr>
              <a:t>Stocking rate can be expressed by which of the following?</a:t>
            </a:r>
          </a:p>
        </p:txBody>
      </p:sp>
      <p:graphicFrame>
        <p:nvGraphicFramePr>
          <p:cNvPr id="694275" name="TPChart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4508500" y="16510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399" name="Chart" r:id="rId8" imgW="4572070" imgH="5143430" progId="MSGraph.Chart.8">
                  <p:embed followColorScheme="full"/>
                </p:oleObj>
              </mc:Choice>
              <mc:Fallback>
                <p:oleObj name="Chart" r:id="rId8" imgW="4572070" imgH="514343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1651000"/>
                        <a:ext cx="4572000" cy="514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484" name="Group 12"/>
          <p:cNvGrpSpPr>
            <a:grpSpLocks/>
          </p:cNvGrpSpPr>
          <p:nvPr/>
        </p:nvGrpSpPr>
        <p:grpSpPr bwMode="auto">
          <a:xfrm>
            <a:off x="609600" y="457200"/>
            <a:ext cx="3505200" cy="914400"/>
            <a:chOff x="384" y="288"/>
            <a:chExt cx="2208" cy="576"/>
          </a:xfrm>
        </p:grpSpPr>
        <p:sp>
          <p:nvSpPr>
            <p:cNvPr id="20490" name="Rectangle 4"/>
            <p:cNvSpPr>
              <a:spLocks noChangeArrowheads="1"/>
            </p:cNvSpPr>
            <p:nvPr/>
          </p:nvSpPr>
          <p:spPr bwMode="auto">
            <a:xfrm>
              <a:off x="384" y="288"/>
              <a:ext cx="2208" cy="576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2075" tIns="46038" rIns="92075" bIns="46038" anchor="ctr"/>
            <a:lstStyle/>
            <a:p>
              <a:pPr algn="ctr" eaLnBrk="0" hangingPunct="0"/>
              <a:r>
                <a:rPr lang="en-US" sz="4000" b="1" dirty="0" smtClean="0">
                  <a:solidFill>
                    <a:srgbClr val="CC0000"/>
                  </a:solidFill>
                </a:rPr>
                <a:t>Quiz:</a:t>
              </a:r>
              <a:endParaRPr lang="en-US" sz="4000" b="1" dirty="0">
                <a:solidFill>
                  <a:srgbClr val="CC0000"/>
                </a:solidFill>
              </a:endParaRPr>
            </a:p>
          </p:txBody>
        </p:sp>
        <p:pic>
          <p:nvPicPr>
            <p:cNvPr id="20491" name="Picture 11" descr="MCj03981290000[1]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304"/>
              <a:ext cx="518" cy="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485" name="TPAnswers"/>
          <p:cNvSpPr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3276600"/>
            <a:ext cx="4572000" cy="2590800"/>
          </a:xfrm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2800" b="1" smtClean="0">
                <a:latin typeface="Arial" pitchFamily="34" charset="0"/>
              </a:rPr>
              <a:t>AUM/acre</a:t>
            </a:r>
          </a:p>
          <a:p>
            <a:pPr marL="609600" indent="-609600">
              <a:buFontTx/>
              <a:buAutoNum type="arabicPeriod"/>
            </a:pPr>
            <a:r>
              <a:rPr lang="en-US" sz="2800" b="1" smtClean="0">
                <a:latin typeface="Arial" pitchFamily="34" charset="0"/>
              </a:rPr>
              <a:t>Cows/section/month</a:t>
            </a:r>
          </a:p>
          <a:p>
            <a:pPr marL="609600" indent="-609600">
              <a:buFontTx/>
              <a:buAutoNum type="arabicPeriod"/>
            </a:pPr>
            <a:r>
              <a:rPr lang="en-US" sz="2800" b="1" smtClean="0">
                <a:latin typeface="Arial" pitchFamily="34" charset="0"/>
              </a:rPr>
              <a:t>Acres/pair/5 months</a:t>
            </a:r>
          </a:p>
          <a:p>
            <a:pPr marL="609600" indent="-609600">
              <a:buFontTx/>
              <a:buAutoNum type="arabicPeriod"/>
            </a:pPr>
            <a:r>
              <a:rPr lang="en-US" sz="2800" b="1" smtClean="0">
                <a:latin typeface="Arial" pitchFamily="34" charset="0"/>
              </a:rPr>
              <a:t>All the above</a:t>
            </a:r>
          </a:p>
          <a:p>
            <a:pPr marL="609600" indent="-609600">
              <a:buFontTx/>
              <a:buAutoNum type="arabicPeriod"/>
            </a:pPr>
            <a:r>
              <a:rPr lang="en-US" sz="2800" b="1" smtClean="0">
                <a:latin typeface="Arial" pitchFamily="34" charset="0"/>
              </a:rPr>
              <a:t>None of the above</a:t>
            </a:r>
          </a:p>
        </p:txBody>
      </p:sp>
      <p:sp>
        <p:nvSpPr>
          <p:cNvPr id="694294" name="CorShape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4000" y="4951413"/>
            <a:ext cx="254000" cy="254000"/>
          </a:xfrm>
          <a:prstGeom prst="star5">
            <a:avLst/>
          </a:prstGeom>
          <a:gradFill rotWithShape="0">
            <a:gsLst>
              <a:gs pos="0">
                <a:srgbClr val="FFFF00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grpSp>
        <p:nvGrpSpPr>
          <p:cNvPr id="20487" name="AnswerNow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2349500" y="6032500"/>
            <a:ext cx="4445000" cy="698500"/>
            <a:chOff x="1480" y="3800"/>
            <a:chExt cx="2800" cy="440"/>
          </a:xfrm>
        </p:grpSpPr>
        <p:sp>
          <p:nvSpPr>
            <p:cNvPr id="20488" name="ANShape"/>
            <p:cNvSpPr>
              <a:spLocks noChangeArrowheads="1"/>
            </p:cNvSpPr>
            <p:nvPr/>
          </p:nvSpPr>
          <p:spPr bwMode="auto">
            <a:xfrm>
              <a:off x="2780" y="3800"/>
              <a:ext cx="200" cy="200"/>
            </a:xfrm>
            <a:prstGeom prst="smileyFace">
              <a:avLst>
                <a:gd name="adj" fmla="val 4653"/>
              </a:avLst>
            </a:prstGeom>
            <a:gradFill rotWithShape="0">
              <a:gsLst>
                <a:gs pos="0">
                  <a:srgbClr val="FFFF00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9" name="ANText"/>
            <p:cNvSpPr txBox="1">
              <a:spLocks noChangeArrowheads="1"/>
            </p:cNvSpPr>
            <p:nvPr/>
          </p:nvSpPr>
          <p:spPr bwMode="auto">
            <a:xfrm>
              <a:off x="1480" y="3920"/>
              <a:ext cx="2800" cy="32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2400"/>
                <a:t>Answer Now</a:t>
              </a: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4609652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94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94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9427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b="1" smtClean="0">
                <a:solidFill>
                  <a:schemeClr val="tx1"/>
                </a:solidFill>
                <a:latin typeface="Arial" pitchFamily="34" charset="0"/>
              </a:rPr>
              <a:t>Expressing stocking rate</a:t>
            </a:r>
          </a:p>
        </p:txBody>
      </p:sp>
      <p:sp>
        <p:nvSpPr>
          <p:cNvPr id="21507" name="Line 3"/>
          <p:cNvSpPr>
            <a:spLocks noChangeShapeType="1"/>
          </p:cNvSpPr>
          <p:nvPr/>
        </p:nvSpPr>
        <p:spPr bwMode="auto">
          <a:xfrm>
            <a:off x="914400" y="1828800"/>
            <a:ext cx="7383463" cy="0"/>
          </a:xfrm>
          <a:prstGeom prst="line">
            <a:avLst/>
          </a:prstGeom>
          <a:noFill/>
          <a:ln w="50800">
            <a:solidFill>
              <a:srgbClr val="0066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914400" y="5791200"/>
            <a:ext cx="7383463" cy="0"/>
          </a:xfrm>
          <a:prstGeom prst="line">
            <a:avLst/>
          </a:prstGeom>
          <a:noFill/>
          <a:ln w="50800">
            <a:solidFill>
              <a:srgbClr val="0066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609600" y="1919288"/>
            <a:ext cx="8059738" cy="352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defTabSz="577850" eaLnBrk="0" hangingPunct="0">
              <a:tabLst>
                <a:tab pos="750888" algn="dec"/>
                <a:tab pos="2800350" algn="dec"/>
                <a:tab pos="4906963" algn="dec"/>
                <a:tab pos="7042150" algn="dec"/>
              </a:tabLst>
            </a:pPr>
            <a:r>
              <a:rPr lang="en-US" sz="2500" b="1">
                <a:solidFill>
                  <a:schemeClr val="tx1"/>
                </a:solidFill>
              </a:rPr>
              <a:t>		</a:t>
            </a:r>
            <a:r>
              <a:rPr lang="en-US" sz="2500" b="1">
                <a:solidFill>
                  <a:srgbClr val="006600"/>
                </a:solidFill>
              </a:rPr>
              <a:t>	               Acres/	            Acres/5</a:t>
            </a:r>
          </a:p>
          <a:p>
            <a:pPr defTabSz="577850" eaLnBrk="0" hangingPunct="0">
              <a:tabLst>
                <a:tab pos="750888" algn="dec"/>
                <a:tab pos="2800350" algn="dec"/>
                <a:tab pos="4906963" algn="dec"/>
                <a:tab pos="7042150" algn="dec"/>
              </a:tabLst>
            </a:pPr>
            <a:r>
              <a:rPr lang="en-US" sz="2500" b="1">
                <a:solidFill>
                  <a:srgbClr val="006600"/>
                </a:solidFill>
              </a:rPr>
              <a:t>AUM/acre	    AUD/acre       	  year/AU         months/AU</a:t>
            </a:r>
          </a:p>
          <a:p>
            <a:pPr defTabSz="577850" eaLnBrk="0" hangingPunct="0">
              <a:tabLst>
                <a:tab pos="750888" algn="dec"/>
                <a:tab pos="2800350" algn="dec"/>
                <a:tab pos="4906963" algn="dec"/>
                <a:tab pos="7042150" algn="dec"/>
              </a:tabLst>
            </a:pPr>
            <a:endParaRPr lang="en-US" sz="2500" b="1">
              <a:solidFill>
                <a:srgbClr val="006600"/>
              </a:solidFill>
            </a:endParaRPr>
          </a:p>
          <a:p>
            <a:pPr defTabSz="577850" eaLnBrk="0" hangingPunct="0">
              <a:tabLst>
                <a:tab pos="750888" algn="dec"/>
                <a:tab pos="2800350" algn="dec"/>
                <a:tab pos="4906963" algn="dec"/>
                <a:tab pos="7042150" algn="dec"/>
              </a:tabLst>
            </a:pPr>
            <a:r>
              <a:rPr lang="en-US" sz="2500" b="1">
                <a:solidFill>
                  <a:schemeClr val="tx1"/>
                </a:solidFill>
              </a:rPr>
              <a:t>	0.3	9	40	16.7</a:t>
            </a:r>
          </a:p>
          <a:p>
            <a:pPr defTabSz="577850" eaLnBrk="0" hangingPunct="0">
              <a:tabLst>
                <a:tab pos="750888" algn="dec"/>
                <a:tab pos="2800350" algn="dec"/>
                <a:tab pos="4906963" algn="dec"/>
                <a:tab pos="7042150" algn="dec"/>
              </a:tabLst>
            </a:pPr>
            <a:r>
              <a:rPr lang="en-US" sz="2500" b="1">
                <a:solidFill>
                  <a:schemeClr val="tx1"/>
                </a:solidFill>
              </a:rPr>
              <a:t>	0.5	15	24	10.0</a:t>
            </a:r>
          </a:p>
          <a:p>
            <a:pPr defTabSz="577850" eaLnBrk="0" hangingPunct="0">
              <a:tabLst>
                <a:tab pos="750888" algn="dec"/>
                <a:tab pos="2800350" algn="dec"/>
                <a:tab pos="4906963" algn="dec"/>
                <a:tab pos="7042150" algn="dec"/>
              </a:tabLst>
            </a:pPr>
            <a:r>
              <a:rPr lang="en-US" sz="2500" b="1">
                <a:solidFill>
                  <a:schemeClr val="tx1"/>
                </a:solidFill>
              </a:rPr>
              <a:t>	0.8	24	15	6.3</a:t>
            </a:r>
          </a:p>
          <a:p>
            <a:pPr defTabSz="577850" eaLnBrk="0" hangingPunct="0">
              <a:tabLst>
                <a:tab pos="750888" algn="dec"/>
                <a:tab pos="2800350" algn="dec"/>
                <a:tab pos="4906963" algn="dec"/>
                <a:tab pos="7042150" algn="dec"/>
              </a:tabLst>
            </a:pPr>
            <a:r>
              <a:rPr lang="en-US" sz="2500" b="1">
                <a:solidFill>
                  <a:schemeClr val="tx1"/>
                </a:solidFill>
              </a:rPr>
              <a:t>	1.0	30	12	5.0</a:t>
            </a:r>
          </a:p>
          <a:p>
            <a:pPr defTabSz="577850" eaLnBrk="0" hangingPunct="0">
              <a:tabLst>
                <a:tab pos="750888" algn="dec"/>
                <a:tab pos="2800350" algn="dec"/>
                <a:tab pos="4906963" algn="dec"/>
                <a:tab pos="7042150" algn="dec"/>
              </a:tabLst>
            </a:pPr>
            <a:r>
              <a:rPr lang="en-US" sz="2500" b="1">
                <a:solidFill>
                  <a:schemeClr val="tx1"/>
                </a:solidFill>
              </a:rPr>
              <a:t>	2.0	60	6	2.5</a:t>
            </a:r>
          </a:p>
          <a:p>
            <a:pPr defTabSz="577850" eaLnBrk="0" hangingPunct="0">
              <a:tabLst>
                <a:tab pos="750888" algn="dec"/>
                <a:tab pos="2800350" algn="dec"/>
                <a:tab pos="4906963" algn="dec"/>
                <a:tab pos="7042150" algn="dec"/>
              </a:tabLst>
            </a:pPr>
            <a:r>
              <a:rPr lang="en-US" sz="2500" b="1">
                <a:solidFill>
                  <a:schemeClr val="tx1"/>
                </a:solidFill>
              </a:rPr>
              <a:t>	3.0	90	4	1.7</a:t>
            </a:r>
          </a:p>
        </p:txBody>
      </p:sp>
      <p:sp>
        <p:nvSpPr>
          <p:cNvPr id="21510" name="Line 7"/>
          <p:cNvSpPr>
            <a:spLocks noChangeShapeType="1"/>
          </p:cNvSpPr>
          <p:nvPr/>
        </p:nvSpPr>
        <p:spPr bwMode="auto">
          <a:xfrm>
            <a:off x="685800" y="2895600"/>
            <a:ext cx="7764463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35780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9" name="Text Box 4"/>
          <p:cNvSpPr txBox="1">
            <a:spLocks noChangeArrowheads="1"/>
          </p:cNvSpPr>
          <p:nvPr/>
        </p:nvSpPr>
        <p:spPr bwMode="auto">
          <a:xfrm>
            <a:off x="744538" y="304800"/>
            <a:ext cx="4208462" cy="6715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SzPct val="70000"/>
            </a:pPr>
            <a:r>
              <a:rPr lang="en-US" sz="3800" b="1" u="sng" dirty="0">
                <a:solidFill>
                  <a:srgbClr val="006600"/>
                </a:solidFill>
              </a:rPr>
              <a:t>Grazing System</a:t>
            </a:r>
            <a:r>
              <a:rPr lang="en-US" sz="3800" b="1" dirty="0">
                <a:solidFill>
                  <a:srgbClr val="006600"/>
                </a:solidFill>
              </a:rPr>
              <a:t>: </a:t>
            </a:r>
            <a:endParaRPr lang="en-US" sz="3600" b="1" dirty="0">
              <a:solidFill>
                <a:srgbClr val="006600"/>
              </a:solidFill>
            </a:endParaRPr>
          </a:p>
        </p:txBody>
      </p:sp>
      <p:sp>
        <p:nvSpPr>
          <p:cNvPr id="695301" name="Text Box 4"/>
          <p:cNvSpPr txBox="1">
            <a:spLocks noChangeArrowheads="1"/>
          </p:cNvSpPr>
          <p:nvPr/>
        </p:nvSpPr>
        <p:spPr bwMode="auto">
          <a:xfrm>
            <a:off x="762000" y="990600"/>
            <a:ext cx="7789863" cy="147732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SzPct val="70000"/>
            </a:pPr>
            <a:r>
              <a:rPr lang="en-US" sz="3000" b="1" dirty="0">
                <a:solidFill>
                  <a:srgbClr val="000000"/>
                </a:solidFill>
              </a:rPr>
              <a:t>A specialization of grazing management which defines the periods of grazing and non-grazing.  </a:t>
            </a:r>
            <a:endParaRPr lang="en-US" sz="3000" b="1" dirty="0" smtClean="0">
              <a:solidFill>
                <a:srgbClr val="000000"/>
              </a:solidFill>
            </a:endParaRPr>
          </a:p>
        </p:txBody>
      </p:sp>
      <p:pic>
        <p:nvPicPr>
          <p:cNvPr id="6" name="Picture 6" descr="August Pairs-Meadow 200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2685646"/>
            <a:ext cx="4648200" cy="3486554"/>
          </a:xfrm>
          <a:prstGeom prst="rect">
            <a:avLst/>
          </a:prstGeom>
          <a:noFill/>
          <a:ln>
            <a:solidFill>
              <a:srgbClr val="336600"/>
            </a:solidFill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81000" y="2667000"/>
            <a:ext cx="3962400" cy="36009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177800" lvl="1" indent="-177800" eaLnBrk="0" hangingPunct="0">
              <a:spcBef>
                <a:spcPct val="50000"/>
              </a:spcBef>
              <a:buSzPct val="70000"/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0000"/>
                </a:solidFill>
              </a:rPr>
              <a:t> A </a:t>
            </a:r>
            <a:r>
              <a:rPr lang="en-US" sz="2400" b="1" u="sng" dirty="0" smtClean="0">
                <a:solidFill>
                  <a:srgbClr val="000000"/>
                </a:solidFill>
              </a:rPr>
              <a:t>tool</a:t>
            </a:r>
            <a:r>
              <a:rPr lang="en-US" sz="2400" b="1" dirty="0" smtClean="0">
                <a:solidFill>
                  <a:srgbClr val="000000"/>
                </a:solidFill>
              </a:rPr>
              <a:t> to achieve enterprise goals within a set of environmental, economic, resource, and management factors.</a:t>
            </a:r>
          </a:p>
          <a:p>
            <a:pPr marL="177800" lvl="1" indent="-177800" eaLnBrk="0" hangingPunct="0">
              <a:spcBef>
                <a:spcPct val="50000"/>
              </a:spcBef>
              <a:buSzPct val="70000"/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0000"/>
                </a:solidFill>
              </a:rPr>
              <a:t> Regardless of grazing system, </a:t>
            </a:r>
            <a:r>
              <a:rPr lang="en-US" sz="2400" b="1" u="sng" dirty="0" smtClean="0">
                <a:solidFill>
                  <a:srgbClr val="000000"/>
                </a:solidFill>
              </a:rPr>
              <a:t>stocking rate</a:t>
            </a:r>
            <a:r>
              <a:rPr lang="en-US" sz="2400" b="1" dirty="0" smtClean="0">
                <a:solidFill>
                  <a:srgbClr val="000000"/>
                </a:solidFill>
              </a:rPr>
              <a:t> is still the primary management factor.</a:t>
            </a:r>
            <a:endParaRPr lang="en-US" sz="2000" b="1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27521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706" name="Line 2"/>
          <p:cNvSpPr>
            <a:spLocks noChangeShapeType="1"/>
          </p:cNvSpPr>
          <p:nvPr/>
        </p:nvSpPr>
        <p:spPr bwMode="auto">
          <a:xfrm>
            <a:off x="685800" y="838200"/>
            <a:ext cx="7789863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2800" b="1">
              <a:solidFill>
                <a:srgbClr val="000000"/>
              </a:solidFill>
            </a:endParaRPr>
          </a:p>
        </p:txBody>
      </p:sp>
      <p:sp>
        <p:nvSpPr>
          <p:cNvPr id="712707" name="Line 3"/>
          <p:cNvSpPr>
            <a:spLocks noChangeShapeType="1"/>
          </p:cNvSpPr>
          <p:nvPr/>
        </p:nvSpPr>
        <p:spPr bwMode="auto">
          <a:xfrm>
            <a:off x="685800" y="5486400"/>
            <a:ext cx="7789863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2800" b="1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609600" y="1143000"/>
            <a:ext cx="809466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r>
              <a:rPr lang="en-US" sz="3200" b="1" dirty="0" smtClean="0">
                <a:solidFill>
                  <a:srgbClr val="000000"/>
                </a:solidFill>
              </a:rPr>
              <a:t>All systems with multi-pasture rotations do provide management control of: </a:t>
            </a:r>
          </a:p>
          <a:p>
            <a:pPr>
              <a:spcBef>
                <a:spcPct val="20000"/>
              </a:spcBef>
            </a:pPr>
            <a:endParaRPr lang="en-US" sz="1400" b="1" kern="0" dirty="0" smtClean="0">
              <a:solidFill>
                <a:srgbClr val="000000"/>
              </a:solidFill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sz="3000" b="1" kern="0" dirty="0" smtClean="0">
                <a:solidFill>
                  <a:srgbClr val="336600"/>
                </a:solidFill>
              </a:rPr>
              <a:t>  Timing of grazing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sz="3000" b="1" kern="0" dirty="0" smtClean="0">
                <a:solidFill>
                  <a:srgbClr val="336600"/>
                </a:solidFill>
              </a:rPr>
              <a:t>  Length of grazing period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sz="3000" b="1" kern="0" dirty="0" smtClean="0">
                <a:solidFill>
                  <a:srgbClr val="336600"/>
                </a:solidFill>
              </a:rPr>
              <a:t>  Length of rest / non-use period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sz="3000" b="1" kern="0" dirty="0" smtClean="0">
                <a:solidFill>
                  <a:srgbClr val="336600"/>
                </a:solidFill>
              </a:rPr>
              <a:t>  Stocking density – grazing pressure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26901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August Pairs-Meadow 200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2011"/>
            <a:ext cx="4876800" cy="3658023"/>
          </a:xfrm>
          <a:prstGeom prst="rect">
            <a:avLst/>
          </a:prstGeom>
          <a:noFill/>
        </p:spPr>
      </p:pic>
      <p:sp>
        <p:nvSpPr>
          <p:cNvPr id="712706" name="Line 2"/>
          <p:cNvSpPr>
            <a:spLocks noChangeShapeType="1"/>
          </p:cNvSpPr>
          <p:nvPr/>
        </p:nvSpPr>
        <p:spPr bwMode="auto">
          <a:xfrm>
            <a:off x="533400" y="1905000"/>
            <a:ext cx="34544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2800" b="1">
              <a:solidFill>
                <a:srgbClr val="000000"/>
              </a:solidFill>
            </a:endParaRPr>
          </a:p>
        </p:txBody>
      </p:sp>
      <p:sp>
        <p:nvSpPr>
          <p:cNvPr id="712708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2209800"/>
            <a:ext cx="4114800" cy="3886200"/>
          </a:xfrm>
        </p:spPr>
        <p:txBody>
          <a:bodyPr/>
          <a:lstStyle/>
          <a:p>
            <a:pPr eaLnBrk="1" hangingPunct="1">
              <a:buNone/>
            </a:pPr>
            <a:r>
              <a:rPr lang="en-US" sz="2400" b="1" dirty="0" smtClean="0">
                <a:latin typeface="Arial" charset="0"/>
              </a:rPr>
              <a:t>With multiple pastures,</a:t>
            </a:r>
          </a:p>
          <a:p>
            <a:pPr eaLnBrk="1" hangingPunct="1">
              <a:buNone/>
            </a:pPr>
            <a:r>
              <a:rPr lang="en-US" sz="2400" b="1" dirty="0" smtClean="0">
                <a:latin typeface="Arial" charset="0"/>
              </a:rPr>
              <a:t>they allow us to:</a:t>
            </a:r>
          </a:p>
          <a:p>
            <a:pPr marL="406400" lvl="1" indent="-292100" eaLnBrk="1" hangingPunct="1">
              <a:buFont typeface="Wingdings" pitchFamily="2" charset="2"/>
              <a:buChar char="§"/>
            </a:pPr>
            <a:r>
              <a:rPr lang="en-US" sz="2400" b="1" dirty="0" smtClean="0">
                <a:latin typeface="Arial" charset="0"/>
              </a:rPr>
              <a:t>Manipulate grazing distribution</a:t>
            </a:r>
          </a:p>
          <a:p>
            <a:pPr marL="406400" lvl="1" indent="-292100" eaLnBrk="1" hangingPunct="1">
              <a:buFont typeface="Wingdings" pitchFamily="2" charset="2"/>
              <a:buChar char="§"/>
            </a:pPr>
            <a:r>
              <a:rPr lang="en-US" sz="2400" b="1" dirty="0" smtClean="0">
                <a:latin typeface="Arial" charset="0"/>
              </a:rPr>
              <a:t>Control </a:t>
            </a:r>
            <a:r>
              <a:rPr lang="en-US" sz="2400" b="1" u="sng" dirty="0" smtClean="0">
                <a:latin typeface="Arial" charset="0"/>
              </a:rPr>
              <a:t>timing of grazing </a:t>
            </a:r>
            <a:r>
              <a:rPr lang="en-US" sz="2400" b="1" dirty="0" smtClean="0">
                <a:latin typeface="Arial" charset="0"/>
              </a:rPr>
              <a:t>(season of use)</a:t>
            </a:r>
          </a:p>
          <a:p>
            <a:pPr marL="406400" lvl="1" indent="-292100" eaLnBrk="1" hangingPunct="1">
              <a:buFont typeface="Wingdings" pitchFamily="2" charset="2"/>
              <a:buChar char="§"/>
            </a:pPr>
            <a:r>
              <a:rPr lang="en-US" sz="2400" b="1" dirty="0" smtClean="0">
                <a:latin typeface="Arial" charset="0"/>
              </a:rPr>
              <a:t>Control length of grazing and rest </a:t>
            </a:r>
          </a:p>
          <a:p>
            <a:pPr marL="292100" lvl="1" indent="-177800" eaLnBrk="1" hangingPunct="1">
              <a:buFont typeface="Wingdings" pitchFamily="2" charset="2"/>
              <a:buChar char="§"/>
            </a:pPr>
            <a:r>
              <a:rPr lang="en-US" sz="2400" b="1" dirty="0" smtClean="0">
                <a:latin typeface="Arial" charset="0"/>
              </a:rPr>
              <a:t>  Alter stocking density</a:t>
            </a:r>
          </a:p>
        </p:txBody>
      </p:sp>
      <p:sp>
        <p:nvSpPr>
          <p:cNvPr id="71270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304800"/>
            <a:ext cx="4038600" cy="12954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4600" b="1" dirty="0" smtClean="0">
                <a:solidFill>
                  <a:srgbClr val="006600"/>
                </a:solidFill>
                <a:latin typeface="Arial" charset="0"/>
              </a:rPr>
              <a:t>Grazing Systems</a:t>
            </a:r>
          </a:p>
        </p:txBody>
      </p:sp>
      <p:pic>
        <p:nvPicPr>
          <p:cNvPr id="8" name="Picture 7" descr="Mob Graze Cattle 7-9-1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67200" y="3657600"/>
            <a:ext cx="4876800" cy="3200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26121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8" name="Line 2"/>
          <p:cNvSpPr>
            <a:spLocks noChangeShapeType="1"/>
          </p:cNvSpPr>
          <p:nvPr/>
        </p:nvSpPr>
        <p:spPr bwMode="auto">
          <a:xfrm>
            <a:off x="685800" y="685800"/>
            <a:ext cx="7789863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2800" b="1">
              <a:solidFill>
                <a:srgbClr val="000000"/>
              </a:solidFill>
            </a:endParaRPr>
          </a:p>
        </p:txBody>
      </p:sp>
      <p:sp>
        <p:nvSpPr>
          <p:cNvPr id="695299" name="Text Box 4"/>
          <p:cNvSpPr txBox="1">
            <a:spLocks noChangeArrowheads="1"/>
          </p:cNvSpPr>
          <p:nvPr/>
        </p:nvSpPr>
        <p:spPr bwMode="auto">
          <a:xfrm>
            <a:off x="744538" y="762000"/>
            <a:ext cx="6646862" cy="67710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SzPct val="70000"/>
            </a:pPr>
            <a:r>
              <a:rPr lang="en-US" sz="3800" b="1" u="sng" dirty="0">
                <a:solidFill>
                  <a:srgbClr val="006600"/>
                </a:solidFill>
              </a:rPr>
              <a:t>Grazing </a:t>
            </a:r>
            <a:r>
              <a:rPr lang="en-US" sz="3800" b="1" u="sng" dirty="0" smtClean="0">
                <a:solidFill>
                  <a:srgbClr val="006600"/>
                </a:solidFill>
              </a:rPr>
              <a:t>Systems</a:t>
            </a:r>
            <a:r>
              <a:rPr lang="en-US" sz="3800" b="1" dirty="0" smtClean="0">
                <a:solidFill>
                  <a:srgbClr val="006600"/>
                </a:solidFill>
              </a:rPr>
              <a:t>: History </a:t>
            </a:r>
            <a:endParaRPr lang="en-US" sz="3600" b="1" dirty="0">
              <a:solidFill>
                <a:srgbClr val="006600"/>
              </a:solidFill>
            </a:endParaRPr>
          </a:p>
        </p:txBody>
      </p:sp>
      <p:sp>
        <p:nvSpPr>
          <p:cNvPr id="695300" name="Line 6"/>
          <p:cNvSpPr>
            <a:spLocks noChangeShapeType="1"/>
          </p:cNvSpPr>
          <p:nvPr/>
        </p:nvSpPr>
        <p:spPr bwMode="auto">
          <a:xfrm>
            <a:off x="685800" y="6096000"/>
            <a:ext cx="7789863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2800" b="1">
              <a:solidFill>
                <a:srgbClr val="000000"/>
              </a:solidFill>
            </a:endParaRPr>
          </a:p>
        </p:txBody>
      </p:sp>
      <p:sp>
        <p:nvSpPr>
          <p:cNvPr id="695301" name="Text Box 4"/>
          <p:cNvSpPr txBox="1">
            <a:spLocks noChangeArrowheads="1"/>
          </p:cNvSpPr>
          <p:nvPr/>
        </p:nvSpPr>
        <p:spPr bwMode="auto">
          <a:xfrm>
            <a:off x="762000" y="1524000"/>
            <a:ext cx="8077200" cy="43396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SzPct val="70000"/>
            </a:pPr>
            <a:r>
              <a:rPr lang="en-US" sz="2400" b="1" dirty="0" smtClean="0">
                <a:solidFill>
                  <a:srgbClr val="000000"/>
                </a:solidFill>
              </a:rPr>
              <a:t>Pre- 1900: Continuous grazing</a:t>
            </a:r>
          </a:p>
          <a:p>
            <a:pPr eaLnBrk="0" hangingPunct="0">
              <a:spcBef>
                <a:spcPct val="50000"/>
              </a:spcBef>
              <a:buSzPct val="70000"/>
            </a:pPr>
            <a:r>
              <a:rPr lang="en-US" sz="2400" b="1" dirty="0" smtClean="0">
                <a:solidFill>
                  <a:srgbClr val="000000"/>
                </a:solidFill>
              </a:rPr>
              <a:t>Early 1900’s: 2 to 5 pastures - - deferment or rest period important  </a:t>
            </a:r>
          </a:p>
          <a:p>
            <a:pPr eaLnBrk="0" hangingPunct="0">
              <a:spcBef>
                <a:spcPct val="50000"/>
              </a:spcBef>
              <a:buSzPct val="70000"/>
            </a:pPr>
            <a:r>
              <a:rPr lang="en-US" sz="2400" b="1" dirty="0" smtClean="0">
                <a:solidFill>
                  <a:srgbClr val="000000"/>
                </a:solidFill>
              </a:rPr>
              <a:t>1950’s: </a:t>
            </a:r>
            <a:r>
              <a:rPr lang="en-US" sz="2400" b="1" dirty="0" err="1" smtClean="0">
                <a:solidFill>
                  <a:srgbClr val="000000"/>
                </a:solidFill>
              </a:rPr>
              <a:t>Voison</a:t>
            </a:r>
            <a:r>
              <a:rPr lang="en-US" sz="2400" b="1" dirty="0" smtClean="0">
                <a:solidFill>
                  <a:srgbClr val="000000"/>
                </a:solidFill>
              </a:rPr>
              <a:t> (France) - Pasture rotations</a:t>
            </a:r>
          </a:p>
          <a:p>
            <a:pPr eaLnBrk="0" hangingPunct="0">
              <a:spcBef>
                <a:spcPct val="50000"/>
              </a:spcBef>
              <a:buSzPct val="70000"/>
            </a:pPr>
            <a:r>
              <a:rPr lang="en-US" sz="2400" b="1" dirty="0" smtClean="0">
                <a:solidFill>
                  <a:srgbClr val="000000"/>
                </a:solidFill>
              </a:rPr>
              <a:t>1960-1970’s: Savory (South Africa) – Short duration grazing (SDG) (Holistic approach)</a:t>
            </a:r>
          </a:p>
          <a:p>
            <a:pPr eaLnBrk="0" hangingPunct="0">
              <a:spcBef>
                <a:spcPct val="50000"/>
              </a:spcBef>
              <a:buSzPct val="70000"/>
            </a:pPr>
            <a:r>
              <a:rPr lang="en-US" sz="2400" b="1" dirty="0" smtClean="0">
                <a:solidFill>
                  <a:srgbClr val="000000"/>
                </a:solidFill>
              </a:rPr>
              <a:t>1980’s: </a:t>
            </a:r>
            <a:r>
              <a:rPr lang="en-US" sz="2400" b="1" dirty="0" err="1" smtClean="0">
                <a:solidFill>
                  <a:srgbClr val="000000"/>
                </a:solidFill>
              </a:rPr>
              <a:t>Gerrish</a:t>
            </a:r>
            <a:r>
              <a:rPr lang="en-US" sz="2400" b="1" dirty="0" smtClean="0">
                <a:solidFill>
                  <a:srgbClr val="000000"/>
                </a:solidFill>
              </a:rPr>
              <a:t> – Management intensive grazing (MIG)</a:t>
            </a:r>
          </a:p>
          <a:p>
            <a:pPr eaLnBrk="0" hangingPunct="0">
              <a:spcBef>
                <a:spcPct val="50000"/>
              </a:spcBef>
              <a:buSzPct val="70000"/>
            </a:pPr>
            <a:r>
              <a:rPr lang="en-US" sz="2400" b="1" dirty="0" smtClean="0">
                <a:solidFill>
                  <a:srgbClr val="000000"/>
                </a:solidFill>
              </a:rPr>
              <a:t>2000’s: Ultra-high stock density grazing, mob grazing, regenerative grazing</a:t>
            </a:r>
            <a:endParaRPr lang="en-US" sz="2400" b="1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48329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PAT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609600" y="381000"/>
            <a:ext cx="6324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/>
            <a:r>
              <a:rPr lang="en-US" sz="5400" b="1" dirty="0" smtClean="0">
                <a:solidFill>
                  <a:srgbClr val="FFFFFF"/>
                </a:solidFill>
              </a:rPr>
              <a:t>Timing of Grazing</a:t>
            </a:r>
            <a:endParaRPr lang="en-US" sz="6000" b="1" dirty="0">
              <a:solidFill>
                <a:srgbClr val="FFFFFF"/>
              </a:solidFill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45720" y="3962400"/>
            <a:ext cx="9040813" cy="2870200"/>
            <a:chOff x="48" y="839"/>
            <a:chExt cx="5695" cy="1808"/>
          </a:xfrm>
          <a:solidFill>
            <a:schemeClr val="bg1"/>
          </a:solidFill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60" t="13622" r="6064" b="29945"/>
            <a:stretch>
              <a:fillRect/>
            </a:stretch>
          </p:blipFill>
          <p:spPr bwMode="auto">
            <a:xfrm>
              <a:off x="48" y="839"/>
              <a:ext cx="5695" cy="180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816" y="864"/>
              <a:ext cx="4892" cy="19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 dirty="0">
                  <a:solidFill>
                    <a:srgbClr val="000000"/>
                  </a:solidFill>
                </a:rPr>
                <a:t>Jan      </a:t>
              </a:r>
              <a:r>
                <a:rPr lang="en-US" sz="1400" b="1" dirty="0" smtClean="0">
                  <a:solidFill>
                    <a:srgbClr val="000000"/>
                  </a:solidFill>
                </a:rPr>
                <a:t> Feb       </a:t>
              </a:r>
              <a:r>
                <a:rPr lang="en-US" sz="1400" b="1" dirty="0">
                  <a:solidFill>
                    <a:srgbClr val="000000"/>
                  </a:solidFill>
                </a:rPr>
                <a:t>Mar      </a:t>
              </a:r>
              <a:r>
                <a:rPr lang="en-US" sz="1400" b="1" dirty="0" smtClean="0">
                  <a:solidFill>
                    <a:srgbClr val="000000"/>
                  </a:solidFill>
                </a:rPr>
                <a:t> Apr       May       </a:t>
              </a:r>
              <a:r>
                <a:rPr lang="en-US" sz="1400" b="1" dirty="0">
                  <a:solidFill>
                    <a:srgbClr val="000000"/>
                  </a:solidFill>
                </a:rPr>
                <a:t>Jun       Jul       Aug       Sep       Oct       Nov      Dec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7714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826" name="Object 6"/>
          <p:cNvGraphicFramePr>
            <a:graphicFrameLocks noChangeAspect="1"/>
          </p:cNvGraphicFramePr>
          <p:nvPr/>
        </p:nvGraphicFramePr>
        <p:xfrm>
          <a:off x="341313" y="1447800"/>
          <a:ext cx="8116887" cy="496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3264" name="Drawing" r:id="rId4" imgW="1990749" imgH="1200256" progId="">
                  <p:embed/>
                </p:oleObj>
              </mc:Choice>
              <mc:Fallback>
                <p:oleObj name="Drawing" r:id="rId4" imgW="1990749" imgH="120025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313" y="1447800"/>
                        <a:ext cx="8116887" cy="496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27" name="Rectangle 8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382000" cy="914400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en-US" sz="2900" b="1" smtClean="0">
                <a:solidFill>
                  <a:srgbClr val="008000"/>
                </a:solidFill>
                <a:latin typeface="Arial" charset="0"/>
              </a:rPr>
              <a:t>Growth of important Sandhills forage grasses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35211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8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382000" cy="9144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008000"/>
                </a:solidFill>
                <a:latin typeface="Arial" charset="0"/>
              </a:rPr>
              <a:t>Growth of important western Nebraska forage grasses</a:t>
            </a:r>
          </a:p>
        </p:txBody>
      </p:sp>
      <p:pic>
        <p:nvPicPr>
          <p:cNvPr id="706562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4852" y="1162986"/>
            <a:ext cx="8643377" cy="5314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995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553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049" y="599199"/>
            <a:ext cx="9020751" cy="625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3184" y="224879"/>
            <a:ext cx="8839279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00" b="1" dirty="0" smtClean="0"/>
              <a:t>Nebraska range sites in relation to one another and topographical position</a:t>
            </a:r>
            <a:endParaRPr lang="en-US" sz="19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353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7059" name="Object 2"/>
          <p:cNvGraphicFramePr>
            <a:graphicFrameLocks noChangeAspect="1"/>
          </p:cNvGraphicFramePr>
          <p:nvPr/>
        </p:nvGraphicFramePr>
        <p:xfrm>
          <a:off x="623888" y="1371600"/>
          <a:ext cx="7807325" cy="453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1230" name="Drawing" r:id="rId4" imgW="2188800" imgH="1573200" progId="">
                  <p:embed/>
                </p:oleObj>
              </mc:Choice>
              <mc:Fallback>
                <p:oleObj name="Drawing" r:id="rId4" imgW="2188800" imgH="1573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356" t="23831" r="8356"/>
                      <a:stretch>
                        <a:fillRect/>
                      </a:stretch>
                    </p:blipFill>
                    <p:spPr bwMode="auto">
                      <a:xfrm>
                        <a:off x="623888" y="1371600"/>
                        <a:ext cx="7807325" cy="453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828800" y="533400"/>
            <a:ext cx="5638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/>
            <a:r>
              <a:rPr lang="en-US" sz="3600" b="1">
                <a:solidFill>
                  <a:srgbClr val="008000"/>
                </a:solidFill>
              </a:rPr>
              <a:t>Prairie Sandreed</a:t>
            </a:r>
            <a:endParaRPr lang="en-US" sz="4000" b="1">
              <a:solidFill>
                <a:srgbClr val="008000"/>
              </a:solidFill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209800" y="3352800"/>
            <a:ext cx="6413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solidFill>
                  <a:srgbClr val="FFFFFF"/>
                </a:solidFill>
              </a:rPr>
              <a:t>62%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6873875" y="2303463"/>
            <a:ext cx="7683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solidFill>
                  <a:srgbClr val="FFFFFF"/>
                </a:solidFill>
              </a:rPr>
              <a:t>100%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5378450" y="2797175"/>
            <a:ext cx="6413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solidFill>
                  <a:srgbClr val="FFFFFF"/>
                </a:solidFill>
              </a:rPr>
              <a:t>83%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3778250" y="3271838"/>
            <a:ext cx="6413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solidFill>
                  <a:srgbClr val="FFFFFF"/>
                </a:solidFill>
              </a:rPr>
              <a:t>65%</a:t>
            </a:r>
          </a:p>
        </p:txBody>
      </p:sp>
      <p:sp useBgFill="1">
        <p:nvSpPr>
          <p:cNvPr id="3080" name="Rectangle 8"/>
          <p:cNvSpPr>
            <a:spLocks noChangeArrowheads="1"/>
          </p:cNvSpPr>
          <p:nvPr/>
        </p:nvSpPr>
        <p:spPr bwMode="auto">
          <a:xfrm>
            <a:off x="533400" y="6156325"/>
            <a:ext cx="2209800" cy="320675"/>
          </a:xfrm>
          <a:prstGeom prst="rect">
            <a:avLst/>
          </a:prstGeom>
          <a:ln w="2857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500" b="1" dirty="0">
                <a:solidFill>
                  <a:srgbClr val="000000"/>
                </a:solidFill>
              </a:rPr>
              <a:t>From: Reece et al.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41970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685800" y="381000"/>
            <a:ext cx="800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/>
            <a:r>
              <a:rPr lang="en-US" sz="2800" b="1" u="sng">
                <a:solidFill>
                  <a:srgbClr val="000000"/>
                </a:solidFill>
              </a:rPr>
              <a:t>Prairie Sandreed</a:t>
            </a:r>
            <a:r>
              <a:rPr lang="en-US" sz="2800" b="1">
                <a:solidFill>
                  <a:srgbClr val="000000"/>
                </a:solidFill>
              </a:rPr>
              <a:t>: Root mass compared to 				   ungrazed control</a:t>
            </a:r>
            <a:endParaRPr lang="en-US" sz="3200" b="1">
              <a:solidFill>
                <a:srgbClr val="000000"/>
              </a:solidFill>
            </a:endParaRPr>
          </a:p>
        </p:txBody>
      </p:sp>
      <p:graphicFrame>
        <p:nvGraphicFramePr>
          <p:cNvPr id="558083" name="Object 2"/>
          <p:cNvGraphicFramePr>
            <a:graphicFrameLocks noChangeAspect="1"/>
          </p:cNvGraphicFramePr>
          <p:nvPr/>
        </p:nvGraphicFramePr>
        <p:xfrm>
          <a:off x="458788" y="1212850"/>
          <a:ext cx="8075612" cy="526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423" name="Drawing" r:id="rId4" imgW="1933200" imgH="1260000" progId="">
                  <p:embed/>
                </p:oleObj>
              </mc:Choice>
              <mc:Fallback>
                <p:oleObj name="Drawing" r:id="rId4" imgW="1933200" imgH="126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88" y="1212850"/>
                        <a:ext cx="8075612" cy="526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 useBgFill="1">
        <p:nvSpPr>
          <p:cNvPr id="4" name="Rectangle 8"/>
          <p:cNvSpPr>
            <a:spLocks noChangeArrowheads="1"/>
          </p:cNvSpPr>
          <p:nvPr/>
        </p:nvSpPr>
        <p:spPr bwMode="auto">
          <a:xfrm>
            <a:off x="533400" y="6156325"/>
            <a:ext cx="2209800" cy="320675"/>
          </a:xfrm>
          <a:prstGeom prst="rect">
            <a:avLst/>
          </a:prstGeom>
          <a:ln w="2857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500" b="1" dirty="0">
                <a:solidFill>
                  <a:srgbClr val="000000"/>
                </a:solidFill>
              </a:rPr>
              <a:t>From: Reece et al.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77674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Content Placeholder 1"/>
          <p:cNvSpPr>
            <a:spLocks noGrp="1"/>
          </p:cNvSpPr>
          <p:nvPr>
            <p:ph idx="1"/>
          </p:nvPr>
        </p:nvSpPr>
        <p:spPr>
          <a:xfrm>
            <a:off x="533400" y="1981200"/>
            <a:ext cx="8077200" cy="28956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4000" b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The </a:t>
            </a:r>
            <a:r>
              <a:rPr lang="en-US" sz="4000" b="1" u="sng" smtClean="0">
                <a:latin typeface="Calibri" pitchFamily="34" charset="0"/>
                <a:cs typeface="Calibri" pitchFamily="34" charset="0"/>
                <a:sym typeface="Wingdings" pitchFamily="2" charset="2"/>
              </a:rPr>
              <a:t>level</a:t>
            </a:r>
            <a:r>
              <a:rPr lang="en-US" sz="4000" b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and </a:t>
            </a:r>
            <a:r>
              <a:rPr lang="en-US" sz="4000" b="1" u="sng" smtClean="0">
                <a:latin typeface="Calibri" pitchFamily="34" charset="0"/>
                <a:cs typeface="Calibri" pitchFamily="34" charset="0"/>
                <a:sym typeface="Wingdings" pitchFamily="2" charset="2"/>
              </a:rPr>
              <a:t>date</a:t>
            </a:r>
            <a:r>
              <a:rPr lang="en-US" sz="4000" b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of grazing beyond which </a:t>
            </a:r>
            <a:r>
              <a:rPr lang="en-US" sz="4000" b="1" u="sng" smtClean="0">
                <a:latin typeface="Calibri" pitchFamily="34" charset="0"/>
                <a:cs typeface="Calibri" pitchFamily="34" charset="0"/>
                <a:sym typeface="Wingdings" pitchFamily="2" charset="2"/>
              </a:rPr>
              <a:t>preferred</a:t>
            </a:r>
            <a:r>
              <a:rPr lang="en-US" sz="4000" b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(key) plant species cannot recover before pastures are grazed in a subsequent year.</a:t>
            </a:r>
            <a:endParaRPr lang="en-US" sz="4000" b="1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5779" name="Title 2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z="6600" b="1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Overgrazing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1600200"/>
            <a:ext cx="8382000" cy="0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81000" y="5105400"/>
            <a:ext cx="8382000" cy="0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418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3429000"/>
          </a:xfrm>
        </p:spPr>
        <p:txBody>
          <a:bodyPr/>
          <a:lstStyle/>
          <a:p>
            <a:r>
              <a:rPr lang="en-US" sz="3600" b="1" smtClean="0">
                <a:latin typeface="Calibri" pitchFamily="34" charset="0"/>
                <a:cs typeface="Calibri" pitchFamily="34" charset="0"/>
              </a:rPr>
              <a:t>Heavily graze preferred (key) grass species during rapid growth windows in consecutive years.</a:t>
            </a:r>
          </a:p>
          <a:p>
            <a:r>
              <a:rPr lang="en-US" sz="3600" b="1" smtClean="0">
                <a:latin typeface="Calibri" pitchFamily="34" charset="0"/>
                <a:cs typeface="Calibri" pitchFamily="34" charset="0"/>
              </a:rPr>
              <a:t>Combine grazing stress with drought stress.</a:t>
            </a:r>
          </a:p>
        </p:txBody>
      </p:sp>
      <p:sp>
        <p:nvSpPr>
          <p:cNvPr id="76803" name="Tit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5400" b="1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How to Best Overgraze?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1447800"/>
            <a:ext cx="8382000" cy="0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81000" y="5410200"/>
            <a:ext cx="8382000" cy="0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680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4191000"/>
            <a:ext cx="3425825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682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144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8537" y="0"/>
            <a:ext cx="48434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8600" y="685800"/>
            <a:ext cx="3200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/>
            <a:r>
              <a:rPr lang="en-US" sz="3600" b="1" dirty="0" smtClean="0">
                <a:solidFill>
                  <a:srgbClr val="006600"/>
                </a:solidFill>
              </a:rPr>
              <a:t>General Classification of Grazing Systems</a:t>
            </a:r>
            <a:endParaRPr lang="en-US" sz="3600" b="1" dirty="0">
              <a:solidFill>
                <a:srgbClr val="0066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46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Line 2"/>
          <p:cNvSpPr>
            <a:spLocks noChangeShapeType="1"/>
          </p:cNvSpPr>
          <p:nvPr/>
        </p:nvSpPr>
        <p:spPr bwMode="auto">
          <a:xfrm>
            <a:off x="812800" y="1600200"/>
            <a:ext cx="7789863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2800" b="1">
              <a:solidFill>
                <a:srgbClr val="000000"/>
              </a:solidFill>
            </a:endParaRPr>
          </a:p>
        </p:txBody>
      </p:sp>
      <p:sp>
        <p:nvSpPr>
          <p:cNvPr id="32770" name="Line 3"/>
          <p:cNvSpPr>
            <a:spLocks noChangeShapeType="1"/>
          </p:cNvSpPr>
          <p:nvPr/>
        </p:nvSpPr>
        <p:spPr bwMode="auto">
          <a:xfrm>
            <a:off x="812800" y="5334000"/>
            <a:ext cx="7789863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2800" b="1">
              <a:solidFill>
                <a:srgbClr val="000000"/>
              </a:solidFill>
            </a:endParaRPr>
          </a:p>
        </p:txBody>
      </p:sp>
      <p:sp>
        <p:nvSpPr>
          <p:cNvPr id="3277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44538" y="1752600"/>
            <a:ext cx="7713662" cy="3429000"/>
          </a:xfrm>
        </p:spPr>
        <p:txBody>
          <a:bodyPr/>
          <a:lstStyle/>
          <a:p>
            <a:pPr eaLnBrk="1" hangingPunct="1"/>
            <a:r>
              <a:rPr lang="en-US" sz="2800" b="1" smtClean="0">
                <a:latin typeface="Arial" charset="0"/>
              </a:rPr>
              <a:t>Easiest to manage – only decide how many head for how long.</a:t>
            </a:r>
          </a:p>
          <a:p>
            <a:pPr eaLnBrk="1" hangingPunct="1"/>
            <a:r>
              <a:rPr lang="en-US" sz="2800" b="1" smtClean="0">
                <a:latin typeface="Arial" charset="0"/>
              </a:rPr>
              <a:t>May have less than desirable grazing distribution</a:t>
            </a:r>
          </a:p>
          <a:p>
            <a:pPr eaLnBrk="1" hangingPunct="1"/>
            <a:r>
              <a:rPr lang="en-US" sz="2800" b="1" smtClean="0">
                <a:latin typeface="Arial" charset="0"/>
              </a:rPr>
              <a:t>Risk of range damage in preferred areas.</a:t>
            </a:r>
          </a:p>
          <a:p>
            <a:pPr eaLnBrk="1" hangingPunct="1"/>
            <a:r>
              <a:rPr lang="en-US" sz="2800" b="1" smtClean="0">
                <a:latin typeface="Arial" charset="0"/>
              </a:rPr>
              <a:t>Cattle performance is very good with proper stocking rate.</a:t>
            </a:r>
          </a:p>
        </p:txBody>
      </p:sp>
      <p:sp>
        <p:nvSpPr>
          <p:cNvPr id="32772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2954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4600" b="1" smtClean="0">
                <a:solidFill>
                  <a:srgbClr val="006600"/>
                </a:solidFill>
                <a:latin typeface="Arial" charset="0"/>
              </a:rPr>
              <a:t>Season-long Continuous</a:t>
            </a:r>
          </a:p>
        </p:txBody>
      </p:sp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5410200"/>
            <a:ext cx="54864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06078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86" name="Line 2"/>
          <p:cNvSpPr>
            <a:spLocks noChangeShapeType="1"/>
          </p:cNvSpPr>
          <p:nvPr/>
        </p:nvSpPr>
        <p:spPr bwMode="auto">
          <a:xfrm>
            <a:off x="812800" y="1295400"/>
            <a:ext cx="7789863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2800" b="1">
              <a:solidFill>
                <a:srgbClr val="000000"/>
              </a:solidFill>
            </a:endParaRPr>
          </a:p>
        </p:txBody>
      </p:sp>
      <p:sp>
        <p:nvSpPr>
          <p:cNvPr id="707587" name="Line 3"/>
          <p:cNvSpPr>
            <a:spLocks noChangeShapeType="1"/>
          </p:cNvSpPr>
          <p:nvPr/>
        </p:nvSpPr>
        <p:spPr bwMode="auto">
          <a:xfrm>
            <a:off x="812800" y="3810000"/>
            <a:ext cx="7789863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2800" b="1">
              <a:solidFill>
                <a:srgbClr val="000000"/>
              </a:solidFill>
            </a:endParaRPr>
          </a:p>
        </p:txBody>
      </p:sp>
      <p:sp>
        <p:nvSpPr>
          <p:cNvPr id="707588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744538" y="1676400"/>
            <a:ext cx="7713662" cy="22860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latin typeface="Arial" charset="0"/>
              </a:rPr>
              <a:t>One pasture rested 1 (or more) full year.</a:t>
            </a:r>
          </a:p>
          <a:p>
            <a:pPr eaLnBrk="1" hangingPunct="1"/>
            <a:r>
              <a:rPr lang="en-US" sz="2800" b="1" dirty="0" smtClean="0">
                <a:latin typeface="Arial" charset="0"/>
              </a:rPr>
              <a:t>Increase in vigor for rested pasture.</a:t>
            </a:r>
          </a:p>
          <a:p>
            <a:pPr eaLnBrk="1" hangingPunct="1"/>
            <a:r>
              <a:rPr lang="en-US" sz="2800" b="1" dirty="0" smtClean="0">
                <a:latin typeface="Arial" charset="0"/>
              </a:rPr>
              <a:t>Proportionally higher stocking rate on other pastures.</a:t>
            </a:r>
          </a:p>
        </p:txBody>
      </p:sp>
      <p:sp>
        <p:nvSpPr>
          <p:cNvPr id="70758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2954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4600" b="1" smtClean="0">
                <a:solidFill>
                  <a:srgbClr val="006600"/>
                </a:solidFill>
                <a:latin typeface="Arial" charset="0"/>
              </a:rPr>
              <a:t>Rest-Rotation</a:t>
            </a:r>
          </a:p>
        </p:txBody>
      </p:sp>
      <p:pic>
        <p:nvPicPr>
          <p:cNvPr id="707590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0475" y="4419600"/>
            <a:ext cx="6664325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7591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0475" y="3962400"/>
            <a:ext cx="6664325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16211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9642" name="Picture 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4191000"/>
            <a:ext cx="687387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09634" name="Line 2"/>
          <p:cNvSpPr>
            <a:spLocks noChangeShapeType="1"/>
          </p:cNvSpPr>
          <p:nvPr/>
        </p:nvSpPr>
        <p:spPr bwMode="auto">
          <a:xfrm>
            <a:off x="812800" y="1371600"/>
            <a:ext cx="7789863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2800" b="1">
              <a:solidFill>
                <a:srgbClr val="000000"/>
              </a:solidFill>
            </a:endParaRPr>
          </a:p>
        </p:txBody>
      </p:sp>
      <p:sp>
        <p:nvSpPr>
          <p:cNvPr id="709635" name="Line 3"/>
          <p:cNvSpPr>
            <a:spLocks noChangeShapeType="1"/>
          </p:cNvSpPr>
          <p:nvPr/>
        </p:nvSpPr>
        <p:spPr bwMode="auto">
          <a:xfrm>
            <a:off x="812800" y="4114800"/>
            <a:ext cx="7789863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2800" b="1">
              <a:solidFill>
                <a:srgbClr val="000000"/>
              </a:solidFill>
            </a:endParaRPr>
          </a:p>
        </p:txBody>
      </p:sp>
      <p:sp>
        <p:nvSpPr>
          <p:cNvPr id="70963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744538" y="1600200"/>
            <a:ext cx="7713662" cy="25908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latin typeface="Arial" charset="0"/>
              </a:rPr>
              <a:t>Each pasture grazed 1 time per year.</a:t>
            </a:r>
          </a:p>
          <a:p>
            <a:pPr eaLnBrk="1" hangingPunct="1"/>
            <a:r>
              <a:rPr lang="en-US" sz="2800" b="1" dirty="0" smtClean="0">
                <a:latin typeface="Arial" charset="0"/>
              </a:rPr>
              <a:t>Increase in vigor for late-spring and early summer deferred pastures.</a:t>
            </a:r>
          </a:p>
          <a:p>
            <a:pPr eaLnBrk="1" hangingPunct="1"/>
            <a:r>
              <a:rPr lang="en-US" sz="2800" b="1" dirty="0" smtClean="0">
                <a:latin typeface="Arial" charset="0"/>
              </a:rPr>
              <a:t>Well suited for range grasses that benefit from seasonal rotation in grazing.</a:t>
            </a:r>
          </a:p>
        </p:txBody>
      </p:sp>
      <p:sp>
        <p:nvSpPr>
          <p:cNvPr id="70963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2954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4600" b="1" smtClean="0">
                <a:solidFill>
                  <a:srgbClr val="006600"/>
                </a:solidFill>
                <a:latin typeface="Arial" charset="0"/>
              </a:rPr>
              <a:t>Deferred-Rotation</a:t>
            </a:r>
          </a:p>
        </p:txBody>
      </p:sp>
      <p:pic>
        <p:nvPicPr>
          <p:cNvPr id="709641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4724400"/>
            <a:ext cx="6873875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10357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706" name="Line 2"/>
          <p:cNvSpPr>
            <a:spLocks noChangeShapeType="1"/>
          </p:cNvSpPr>
          <p:nvPr/>
        </p:nvSpPr>
        <p:spPr bwMode="auto">
          <a:xfrm>
            <a:off x="812800" y="1600200"/>
            <a:ext cx="7789863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2800" b="1">
              <a:solidFill>
                <a:srgbClr val="000000"/>
              </a:solidFill>
            </a:endParaRPr>
          </a:p>
        </p:txBody>
      </p:sp>
      <p:sp>
        <p:nvSpPr>
          <p:cNvPr id="712708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744538" y="1600200"/>
            <a:ext cx="7713662" cy="24384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latin typeface="Arial" charset="0"/>
              </a:rPr>
              <a:t>Each pasture grazed 1 or more times/year.</a:t>
            </a:r>
          </a:p>
          <a:p>
            <a:pPr eaLnBrk="1" hangingPunct="1"/>
            <a:r>
              <a:rPr lang="en-US" sz="2800" b="1" dirty="0" smtClean="0">
                <a:latin typeface="Arial" charset="0"/>
              </a:rPr>
              <a:t>Inputs for fence and water developments.</a:t>
            </a:r>
          </a:p>
          <a:p>
            <a:pPr eaLnBrk="1" hangingPunct="1"/>
            <a:r>
              <a:rPr lang="en-US" sz="2800" b="1" dirty="0" smtClean="0">
                <a:latin typeface="Arial" charset="0"/>
              </a:rPr>
              <a:t>Plans can include significant flexibility (use dates, stocking and grazing of specific pastures, etc.).</a:t>
            </a:r>
          </a:p>
        </p:txBody>
      </p:sp>
      <p:sp>
        <p:nvSpPr>
          <p:cNvPr id="71270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12954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4600" b="1" dirty="0" smtClean="0">
                <a:solidFill>
                  <a:srgbClr val="006600"/>
                </a:solidFill>
                <a:latin typeface="Arial" charset="0"/>
              </a:rPr>
              <a:t>Intensively Managed</a:t>
            </a:r>
            <a:r>
              <a:rPr lang="en-US" sz="3600" b="1" dirty="0" smtClean="0">
                <a:solidFill>
                  <a:srgbClr val="006600"/>
                </a:solidFill>
                <a:latin typeface="Arial" charset="0"/>
              </a:rPr>
              <a:t/>
            </a:r>
            <a:br>
              <a:rPr lang="en-US" sz="3600" b="1" dirty="0" smtClean="0">
                <a:solidFill>
                  <a:srgbClr val="006600"/>
                </a:solidFill>
                <a:latin typeface="Arial" charset="0"/>
              </a:rPr>
            </a:br>
            <a:r>
              <a:rPr lang="en-US" sz="3600" b="1" dirty="0">
                <a:solidFill>
                  <a:srgbClr val="006600"/>
                </a:solidFill>
                <a:latin typeface="Arial" charset="0"/>
              </a:rPr>
              <a:t>(</a:t>
            </a:r>
            <a:r>
              <a:rPr lang="en-US" sz="3600" b="1" dirty="0" smtClean="0">
                <a:solidFill>
                  <a:srgbClr val="006600"/>
                </a:solidFill>
                <a:latin typeface="Arial" charset="0"/>
              </a:rPr>
              <a:t>Short Duration)</a:t>
            </a:r>
            <a:endParaRPr lang="en-US" sz="4600" b="1" dirty="0" smtClean="0">
              <a:solidFill>
                <a:srgbClr val="006600"/>
              </a:solidFill>
              <a:latin typeface="Arial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0537" y="4038600"/>
            <a:ext cx="453866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4531" y="4038600"/>
            <a:ext cx="4534669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36492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710" name="Picture 6" descr="Cattle Grazing Windmil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988" y="-23813"/>
            <a:ext cx="9183688" cy="689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3"/>
          <p:cNvSpPr txBox="1">
            <a:spLocks/>
          </p:cNvSpPr>
          <p:nvPr/>
        </p:nvSpPr>
        <p:spPr bwMode="auto">
          <a:xfrm>
            <a:off x="228600" y="152400"/>
            <a:ext cx="8686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Effect of Grazing System on Livestock Performance, Botanical Composition, and Standing Crop in the Nebraska Sandhills</a:t>
            </a:r>
            <a:b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en-US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62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1504" y="1752600"/>
            <a:ext cx="8341496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63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77000" y="511629"/>
            <a:ext cx="2244131" cy="1088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6560" y="224879"/>
            <a:ext cx="627044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u="sng" dirty="0" smtClean="0"/>
              <a:t>Range condition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1900" b="1" dirty="0" smtClean="0"/>
              <a:t>Ecological rating based on current status relative to climax plant community.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1900" b="1" dirty="0" smtClean="0"/>
              <a:t>% score = Poor – Fair – Good – Excellent </a:t>
            </a:r>
          </a:p>
          <a:p>
            <a:pPr>
              <a:spcBef>
                <a:spcPts val="600"/>
              </a:spcBef>
            </a:pPr>
            <a:endParaRPr lang="en-US" sz="19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353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ow-calf_BB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 useBgFill="1"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5105400" cy="1905000"/>
          </a:xfrm>
        </p:spPr>
        <p:txBody>
          <a:bodyPr/>
          <a:lstStyle/>
          <a:p>
            <a:pPr algn="l"/>
            <a:r>
              <a:rPr lang="en-US" sz="4000" dirty="0"/>
              <a:t>Grazing Systems</a:t>
            </a:r>
            <a:br>
              <a:rPr lang="en-US" sz="4000" dirty="0"/>
            </a:br>
            <a:r>
              <a:rPr lang="en-US" sz="2400" dirty="0"/>
              <a:t>Grazing Season: May 15 – Oct 15</a:t>
            </a:r>
            <a:br>
              <a:rPr lang="en-US" sz="2400" dirty="0"/>
            </a:br>
            <a:r>
              <a:rPr lang="en-US" sz="2400" dirty="0"/>
              <a:t>Stocking rate: 0.75 AUM/acre, pairs</a:t>
            </a:r>
            <a:br>
              <a:rPr lang="en-US" sz="2400" dirty="0"/>
            </a:br>
            <a:r>
              <a:rPr lang="en-US" sz="2400" dirty="0"/>
              <a:t>Years: </a:t>
            </a:r>
            <a:r>
              <a:rPr lang="en-US" sz="2400" dirty="0" smtClean="0"/>
              <a:t>1999-2008</a:t>
            </a:r>
            <a:endParaRPr lang="en-US" sz="4000" dirty="0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103437"/>
            <a:ext cx="4038600" cy="4068763"/>
          </a:xfrm>
        </p:spPr>
        <p:txBody>
          <a:bodyPr/>
          <a:lstStyle/>
          <a:p>
            <a:r>
              <a:rPr lang="en-US" b="1" dirty="0"/>
              <a:t>Deferred rotation</a:t>
            </a:r>
          </a:p>
          <a:p>
            <a:pPr lvl="1"/>
            <a:r>
              <a:rPr lang="en-US" dirty="0"/>
              <a:t>4 pastures</a:t>
            </a:r>
          </a:p>
          <a:p>
            <a:pPr lvl="1"/>
            <a:r>
              <a:rPr lang="en-US" dirty="0"/>
              <a:t>1 occupation/year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103437"/>
            <a:ext cx="4495800" cy="4068763"/>
          </a:xfrm>
        </p:spPr>
        <p:txBody>
          <a:bodyPr/>
          <a:lstStyle/>
          <a:p>
            <a:r>
              <a:rPr lang="en-US" b="1" dirty="0"/>
              <a:t>Short duration grazing</a:t>
            </a:r>
          </a:p>
          <a:p>
            <a:pPr lvl="1"/>
            <a:r>
              <a:rPr lang="en-US" dirty="0"/>
              <a:t>8 pastures</a:t>
            </a:r>
          </a:p>
          <a:p>
            <a:pPr lvl="1"/>
            <a:r>
              <a:rPr lang="en-US" dirty="0"/>
              <a:t>3 occupations/year</a:t>
            </a:r>
          </a:p>
        </p:txBody>
      </p:sp>
    </p:spTree>
    <p:extLst>
      <p:ext uri="{BB962C8B-B14F-4D97-AF65-F5344CB8AC3E}">
        <p14:creationId xmlns:p14="http://schemas.microsoft.com/office/powerpoint/2010/main" val="11271403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>
          <a:xfrm>
            <a:off x="1371600" y="152400"/>
            <a:ext cx="4724400" cy="762000"/>
          </a:xfrm>
        </p:spPr>
        <p:txBody>
          <a:bodyPr/>
          <a:lstStyle/>
          <a:p>
            <a:pPr algn="l"/>
            <a:r>
              <a:rPr lang="en-US" sz="3600" b="1" dirty="0"/>
              <a:t>Grazing Treatments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95400" y="3505200"/>
          <a:ext cx="7391395" cy="3124202"/>
        </p:xfrm>
        <a:graphic>
          <a:graphicData uri="http://schemas.openxmlformats.org/drawingml/2006/table">
            <a:tbl>
              <a:tblPr/>
              <a:tblGrid>
                <a:gridCol w="721701"/>
                <a:gridCol w="588121"/>
                <a:gridCol w="66789"/>
                <a:gridCol w="68646"/>
                <a:gridCol w="66789"/>
                <a:gridCol w="68644"/>
                <a:gridCol w="66789"/>
                <a:gridCol w="68646"/>
                <a:gridCol w="66789"/>
                <a:gridCol w="68644"/>
                <a:gridCol w="257883"/>
                <a:gridCol w="259738"/>
                <a:gridCol w="259738"/>
                <a:gridCol w="259738"/>
                <a:gridCol w="102039"/>
                <a:gridCol w="157699"/>
                <a:gridCol w="259738"/>
                <a:gridCol w="259738"/>
                <a:gridCol w="259738"/>
                <a:gridCol w="191092"/>
                <a:gridCol w="168830"/>
                <a:gridCol w="361777"/>
                <a:gridCol w="361778"/>
                <a:gridCol w="202224"/>
                <a:gridCol w="168830"/>
                <a:gridCol w="361777"/>
                <a:gridCol w="361778"/>
                <a:gridCol w="191092"/>
                <a:gridCol w="157699"/>
                <a:gridCol w="350645"/>
                <a:gridCol w="586266"/>
              </a:tblGrid>
              <a:tr h="36155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Pasture</a:t>
                      </a:r>
                    </a:p>
                  </a:txBody>
                  <a:tcPr marL="6753" marR="6753" marT="675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May</a:t>
                      </a:r>
                    </a:p>
                  </a:txBody>
                  <a:tcPr marL="6753" marR="6753" marT="675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June</a:t>
                      </a:r>
                    </a:p>
                  </a:txBody>
                  <a:tcPr marL="6753" marR="6753" marT="675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July</a:t>
                      </a:r>
                    </a:p>
                  </a:txBody>
                  <a:tcPr marL="6753" marR="6753" marT="675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August</a:t>
                      </a:r>
                    </a:p>
                  </a:txBody>
                  <a:tcPr marL="6753" marR="6753" marT="675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September</a:t>
                      </a:r>
                    </a:p>
                  </a:txBody>
                  <a:tcPr marL="6753" marR="6753" marT="675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October</a:t>
                      </a:r>
                    </a:p>
                  </a:txBody>
                  <a:tcPr marL="6753" marR="6753" marT="675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533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6753" marR="6753" marT="675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 </a:t>
                      </a:r>
                    </a:p>
                  </a:txBody>
                  <a:tcPr marL="6753" marR="6753" marT="675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 </a:t>
                      </a:r>
                    </a:p>
                  </a:txBody>
                  <a:tcPr marL="6753" marR="6753" marT="675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 </a:t>
                      </a:r>
                    </a:p>
                  </a:txBody>
                  <a:tcPr marL="6753" marR="6753" marT="675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 </a:t>
                      </a:r>
                    </a:p>
                  </a:txBody>
                  <a:tcPr marL="6753" marR="6753" marT="675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 </a:t>
                      </a:r>
                    </a:p>
                  </a:txBody>
                  <a:tcPr marL="6753" marR="6753" marT="675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 </a:t>
                      </a:r>
                    </a:p>
                  </a:txBody>
                  <a:tcPr marL="6753" marR="6753" marT="675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 </a:t>
                      </a:r>
                    </a:p>
                  </a:txBody>
                  <a:tcPr marL="6753" marR="6753" marT="675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 </a:t>
                      </a:r>
                    </a:p>
                  </a:txBody>
                  <a:tcPr marL="6753" marR="6753" marT="6753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 </a:t>
                      </a:r>
                    </a:p>
                  </a:txBody>
                  <a:tcPr marL="6753" marR="6753" marT="675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 </a:t>
                      </a:r>
                    </a:p>
                  </a:txBody>
                  <a:tcPr marL="6753" marR="6753" marT="675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 </a:t>
                      </a:r>
                    </a:p>
                  </a:txBody>
                  <a:tcPr marL="6753" marR="6753" marT="675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533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6753" marR="6753" marT="675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 </a:t>
                      </a:r>
                    </a:p>
                  </a:txBody>
                  <a:tcPr marL="6753" marR="6753" marT="675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 </a:t>
                      </a:r>
                    </a:p>
                  </a:txBody>
                  <a:tcPr marL="6753" marR="6753" marT="675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 </a:t>
                      </a:r>
                    </a:p>
                  </a:txBody>
                  <a:tcPr marL="6753" marR="6753" marT="675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 </a:t>
                      </a:r>
                    </a:p>
                  </a:txBody>
                  <a:tcPr marL="6753" marR="6753" marT="675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 </a:t>
                      </a:r>
                    </a:p>
                  </a:txBody>
                  <a:tcPr marL="6753" marR="6753" marT="675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 </a:t>
                      </a:r>
                    </a:p>
                  </a:txBody>
                  <a:tcPr marL="6753" marR="6753" marT="675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 </a:t>
                      </a:r>
                    </a:p>
                  </a:txBody>
                  <a:tcPr marL="6753" marR="6753" marT="675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 </a:t>
                      </a:r>
                    </a:p>
                  </a:txBody>
                  <a:tcPr marL="6753" marR="6753" marT="675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 </a:t>
                      </a:r>
                    </a:p>
                  </a:txBody>
                  <a:tcPr marL="6753" marR="6753" marT="675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 </a:t>
                      </a:r>
                    </a:p>
                  </a:txBody>
                  <a:tcPr marL="6753" marR="6753" marT="675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 </a:t>
                      </a:r>
                    </a:p>
                  </a:txBody>
                  <a:tcPr marL="6753" marR="6753" marT="675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 </a:t>
                      </a:r>
                    </a:p>
                  </a:txBody>
                  <a:tcPr marL="6753" marR="6753" marT="675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533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6753" marR="6753" marT="675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 </a:t>
                      </a:r>
                    </a:p>
                  </a:txBody>
                  <a:tcPr marL="6753" marR="6753" marT="675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 </a:t>
                      </a:r>
                    </a:p>
                  </a:txBody>
                  <a:tcPr marL="6753" marR="6753" marT="6753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 </a:t>
                      </a:r>
                    </a:p>
                  </a:txBody>
                  <a:tcPr marL="6753" marR="6753" marT="6753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 </a:t>
                      </a:r>
                    </a:p>
                  </a:txBody>
                  <a:tcPr marL="6753" marR="6753" marT="675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 </a:t>
                      </a:r>
                    </a:p>
                  </a:txBody>
                  <a:tcPr marL="6753" marR="6753" marT="675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 </a:t>
                      </a:r>
                    </a:p>
                  </a:txBody>
                  <a:tcPr marL="6753" marR="6753" marT="675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 </a:t>
                      </a:r>
                    </a:p>
                  </a:txBody>
                  <a:tcPr marL="6753" marR="6753" marT="675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 </a:t>
                      </a:r>
                    </a:p>
                  </a:txBody>
                  <a:tcPr marL="6753" marR="6753" marT="675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 </a:t>
                      </a:r>
                    </a:p>
                  </a:txBody>
                  <a:tcPr marL="6753" marR="6753" marT="675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 </a:t>
                      </a:r>
                    </a:p>
                  </a:txBody>
                  <a:tcPr marL="6753" marR="6753" marT="675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 </a:t>
                      </a:r>
                    </a:p>
                  </a:txBody>
                  <a:tcPr marL="6753" marR="6753" marT="675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 </a:t>
                      </a:r>
                    </a:p>
                  </a:txBody>
                  <a:tcPr marL="6753" marR="6753" marT="675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 </a:t>
                      </a:r>
                    </a:p>
                  </a:txBody>
                  <a:tcPr marL="6753" marR="6753" marT="675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 </a:t>
                      </a:r>
                    </a:p>
                  </a:txBody>
                  <a:tcPr marL="6753" marR="6753" marT="675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533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6753" marR="6753" marT="675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 </a:t>
                      </a:r>
                    </a:p>
                  </a:txBody>
                  <a:tcPr marL="6753" marR="6753" marT="675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 </a:t>
                      </a:r>
                    </a:p>
                  </a:txBody>
                  <a:tcPr marL="6753" marR="6753" marT="675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 </a:t>
                      </a:r>
                    </a:p>
                  </a:txBody>
                  <a:tcPr marL="6753" marR="6753" marT="675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 </a:t>
                      </a:r>
                    </a:p>
                  </a:txBody>
                  <a:tcPr marL="6753" marR="6753" marT="675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 </a:t>
                      </a:r>
                    </a:p>
                  </a:txBody>
                  <a:tcPr marL="6753" marR="6753" marT="675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 </a:t>
                      </a:r>
                    </a:p>
                  </a:txBody>
                  <a:tcPr marL="6753" marR="6753" marT="675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 </a:t>
                      </a:r>
                    </a:p>
                  </a:txBody>
                  <a:tcPr marL="6753" marR="6753" marT="675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 </a:t>
                      </a:r>
                    </a:p>
                  </a:txBody>
                  <a:tcPr marL="6753" marR="6753" marT="675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 </a:t>
                      </a:r>
                    </a:p>
                  </a:txBody>
                  <a:tcPr marL="6753" marR="6753" marT="675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 </a:t>
                      </a:r>
                    </a:p>
                  </a:txBody>
                  <a:tcPr marL="6753" marR="6753" marT="6753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 </a:t>
                      </a:r>
                    </a:p>
                  </a:txBody>
                  <a:tcPr marL="6753" marR="6753" marT="675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 </a:t>
                      </a:r>
                    </a:p>
                  </a:txBody>
                  <a:tcPr marL="6753" marR="6753" marT="675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533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6753" marR="6753" marT="675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 </a:t>
                      </a:r>
                    </a:p>
                  </a:txBody>
                  <a:tcPr marL="6753" marR="6753" marT="675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 </a:t>
                      </a:r>
                    </a:p>
                  </a:txBody>
                  <a:tcPr marL="6753" marR="6753" marT="675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 </a:t>
                      </a:r>
                    </a:p>
                  </a:txBody>
                  <a:tcPr marL="6753" marR="6753" marT="675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 </a:t>
                      </a:r>
                    </a:p>
                  </a:txBody>
                  <a:tcPr marL="6753" marR="6753" marT="675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 </a:t>
                      </a:r>
                    </a:p>
                  </a:txBody>
                  <a:tcPr marL="6753" marR="6753" marT="675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 </a:t>
                      </a:r>
                    </a:p>
                  </a:txBody>
                  <a:tcPr marL="6753" marR="6753" marT="6753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 </a:t>
                      </a:r>
                    </a:p>
                  </a:txBody>
                  <a:tcPr marL="6753" marR="6753" marT="675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 </a:t>
                      </a:r>
                    </a:p>
                  </a:txBody>
                  <a:tcPr marL="6753" marR="6753" marT="675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 </a:t>
                      </a:r>
                    </a:p>
                  </a:txBody>
                  <a:tcPr marL="6753" marR="6753" marT="675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 </a:t>
                      </a:r>
                    </a:p>
                  </a:txBody>
                  <a:tcPr marL="6753" marR="6753" marT="675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 </a:t>
                      </a:r>
                    </a:p>
                  </a:txBody>
                  <a:tcPr marL="6753" marR="6753" marT="675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 </a:t>
                      </a:r>
                    </a:p>
                  </a:txBody>
                  <a:tcPr marL="6753" marR="6753" marT="675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533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6753" marR="6753" marT="675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 </a:t>
                      </a:r>
                    </a:p>
                  </a:txBody>
                  <a:tcPr marL="6753" marR="6753" marT="675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 </a:t>
                      </a:r>
                    </a:p>
                  </a:txBody>
                  <a:tcPr marL="6753" marR="6753" marT="675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 </a:t>
                      </a:r>
                    </a:p>
                  </a:txBody>
                  <a:tcPr marL="6753" marR="6753" marT="675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 </a:t>
                      </a:r>
                    </a:p>
                  </a:txBody>
                  <a:tcPr marL="6753" marR="6753" marT="675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 </a:t>
                      </a:r>
                    </a:p>
                  </a:txBody>
                  <a:tcPr marL="6753" marR="6753" marT="675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 </a:t>
                      </a:r>
                    </a:p>
                  </a:txBody>
                  <a:tcPr marL="6753" marR="6753" marT="675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 </a:t>
                      </a:r>
                    </a:p>
                  </a:txBody>
                  <a:tcPr marL="6753" marR="6753" marT="675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 </a:t>
                      </a:r>
                    </a:p>
                  </a:txBody>
                  <a:tcPr marL="6753" marR="6753" marT="675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 </a:t>
                      </a:r>
                    </a:p>
                  </a:txBody>
                  <a:tcPr marL="6753" marR="6753" marT="675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 </a:t>
                      </a:r>
                    </a:p>
                  </a:txBody>
                  <a:tcPr marL="6753" marR="6753" marT="675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 </a:t>
                      </a:r>
                    </a:p>
                  </a:txBody>
                  <a:tcPr marL="6753" marR="6753" marT="675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 </a:t>
                      </a:r>
                    </a:p>
                  </a:txBody>
                  <a:tcPr marL="6753" marR="6753" marT="675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533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6753" marR="6753" marT="675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 </a:t>
                      </a:r>
                    </a:p>
                  </a:txBody>
                  <a:tcPr marL="6753" marR="6753" marT="675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 </a:t>
                      </a:r>
                    </a:p>
                  </a:txBody>
                  <a:tcPr marL="6753" marR="6753" marT="675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 </a:t>
                      </a:r>
                    </a:p>
                  </a:txBody>
                  <a:tcPr marL="6753" marR="6753" marT="675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 </a:t>
                      </a:r>
                    </a:p>
                  </a:txBody>
                  <a:tcPr marL="6753" marR="6753" marT="675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 </a:t>
                      </a:r>
                    </a:p>
                  </a:txBody>
                  <a:tcPr marL="6753" marR="6753" marT="675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 </a:t>
                      </a:r>
                    </a:p>
                  </a:txBody>
                  <a:tcPr marL="6753" marR="6753" marT="675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 </a:t>
                      </a:r>
                    </a:p>
                  </a:txBody>
                  <a:tcPr marL="6753" marR="6753" marT="675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 </a:t>
                      </a:r>
                    </a:p>
                  </a:txBody>
                  <a:tcPr marL="6753" marR="6753" marT="675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 </a:t>
                      </a:r>
                    </a:p>
                  </a:txBody>
                  <a:tcPr marL="6753" marR="6753" marT="675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 </a:t>
                      </a:r>
                    </a:p>
                  </a:txBody>
                  <a:tcPr marL="6753" marR="6753" marT="675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 </a:t>
                      </a:r>
                    </a:p>
                  </a:txBody>
                  <a:tcPr marL="6753" marR="6753" marT="6753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 </a:t>
                      </a:r>
                    </a:p>
                  </a:txBody>
                  <a:tcPr marL="6753" marR="6753" marT="675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533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6753" marR="6753" marT="675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 </a:t>
                      </a:r>
                    </a:p>
                  </a:txBody>
                  <a:tcPr marL="6753" marR="6753" marT="675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 </a:t>
                      </a:r>
                    </a:p>
                  </a:txBody>
                  <a:tcPr marL="6753" marR="6753" marT="675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 </a:t>
                      </a:r>
                    </a:p>
                  </a:txBody>
                  <a:tcPr marL="6753" marR="6753" marT="675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 </a:t>
                      </a:r>
                    </a:p>
                  </a:txBody>
                  <a:tcPr marL="6753" marR="6753" marT="675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 </a:t>
                      </a:r>
                    </a:p>
                  </a:txBody>
                  <a:tcPr marL="6753" marR="6753" marT="675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 </a:t>
                      </a:r>
                    </a:p>
                  </a:txBody>
                  <a:tcPr marL="6753" marR="6753" marT="675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 </a:t>
                      </a:r>
                    </a:p>
                  </a:txBody>
                  <a:tcPr marL="6753" marR="6753" marT="675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 </a:t>
                      </a:r>
                    </a:p>
                  </a:txBody>
                  <a:tcPr marL="6753" marR="6753" marT="675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6753" marR="6753" marT="6753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6753" marR="6753" marT="675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 </a:t>
                      </a:r>
                    </a:p>
                  </a:txBody>
                  <a:tcPr marL="6753" marR="6753" marT="675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 </a:t>
                      </a:r>
                    </a:p>
                  </a:txBody>
                  <a:tcPr marL="6753" marR="6753" marT="675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295400" y="990600"/>
          <a:ext cx="7391401" cy="2362199"/>
        </p:xfrm>
        <a:graphic>
          <a:graphicData uri="http://schemas.openxmlformats.org/drawingml/2006/table">
            <a:tbl>
              <a:tblPr/>
              <a:tblGrid>
                <a:gridCol w="762001"/>
                <a:gridCol w="486064"/>
                <a:gridCol w="569402"/>
                <a:gridCol w="569402"/>
                <a:gridCol w="569402"/>
                <a:gridCol w="720466"/>
                <a:gridCol w="406714"/>
                <a:gridCol w="1084573"/>
                <a:gridCol w="1084573"/>
                <a:gridCol w="569402"/>
                <a:gridCol w="569402"/>
              </a:tblGrid>
              <a:tr h="4911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Pasture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May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June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July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August 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September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October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77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164" marR="8164" marT="816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77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164" marR="8164" marT="816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77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164" marR="8164" marT="816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77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164" marR="8164" marT="816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 bwMode="auto">
          <a:xfrm>
            <a:off x="228600" y="4724400"/>
            <a:ext cx="121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3200" b="1" kern="0" dirty="0" smtClean="0">
                <a:solidFill>
                  <a:srgbClr val="000000"/>
                </a:solidFill>
                <a:latin typeface="Arial"/>
              </a:rPr>
              <a:t>SDG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304800" y="1828800"/>
            <a:ext cx="121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3200" b="1" kern="0" dirty="0" smtClean="0">
                <a:solidFill>
                  <a:srgbClr val="000000"/>
                </a:solidFill>
                <a:latin typeface="Arial"/>
              </a:rPr>
              <a:t>DR</a:t>
            </a:r>
          </a:p>
        </p:txBody>
      </p:sp>
    </p:spTree>
    <p:extLst>
      <p:ext uri="{BB962C8B-B14F-4D97-AF65-F5344CB8AC3E}">
        <p14:creationId xmlns:p14="http://schemas.microsoft.com/office/powerpoint/2010/main" val="54543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/>
        </p:nvGraphicFramePr>
        <p:xfrm>
          <a:off x="457200" y="914400"/>
          <a:ext cx="83058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23374" y="268069"/>
            <a:ext cx="7911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sz="2000" b="1" dirty="0">
                <a:solidFill>
                  <a:srgbClr val="000000"/>
                </a:solidFill>
              </a:rPr>
              <a:t>Daily gain of spayed heifers in 4-pasture deferred-rotation (DR) and 8-pasture short duration grazing (SDG) </a:t>
            </a:r>
            <a:r>
              <a:rPr lang="en-US" sz="2000" b="1" dirty="0" smtClean="0">
                <a:solidFill>
                  <a:srgbClr val="000000"/>
                </a:solidFill>
              </a:rPr>
              <a:t>systems.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800600" y="1182469"/>
            <a:ext cx="441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>
              <a:buClr>
                <a:prstClr val="black"/>
              </a:buClr>
              <a:buSzPct val="75000"/>
            </a:pPr>
            <a:r>
              <a:rPr lang="en-US" sz="1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 difference between grazing </a:t>
            </a:r>
          </a:p>
          <a:p>
            <a:pPr lvl="1">
              <a:buClr>
                <a:prstClr val="black"/>
              </a:buClr>
              <a:buSzPct val="75000"/>
            </a:pPr>
            <a:r>
              <a:rPr lang="en-US" sz="1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systems or years.  (avg. 1.85 lb/d)</a:t>
            </a:r>
            <a:endParaRPr lang="en-US" b="1" u="sng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551796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Total Herbage Standing Crop in mid-August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8200" y="6096000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* Significant difference between grazing systems (P &lt; 0.1)</a:t>
            </a:r>
          </a:p>
        </p:txBody>
      </p:sp>
    </p:spTree>
    <p:extLst>
      <p:ext uri="{BB962C8B-B14F-4D97-AF65-F5344CB8AC3E}">
        <p14:creationId xmlns:p14="http://schemas.microsoft.com/office/powerpoint/2010/main" val="314169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86600" cy="868362"/>
          </a:xfrm>
        </p:spPr>
        <p:txBody>
          <a:bodyPr/>
          <a:lstStyle/>
          <a:p>
            <a:pPr algn="l" eaLnBrk="1" hangingPunct="1"/>
            <a:r>
              <a:rPr lang="en-US" sz="35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Conclusion - Grazing Systems</a:t>
            </a:r>
          </a:p>
        </p:txBody>
      </p:sp>
      <p:sp>
        <p:nvSpPr>
          <p:cNvPr id="35844" name="Content Placeholder 7"/>
          <p:cNvSpPr>
            <a:spLocks noGrp="1"/>
          </p:cNvSpPr>
          <p:nvPr>
            <p:ph idx="1"/>
          </p:nvPr>
        </p:nvSpPr>
        <p:spPr>
          <a:xfrm>
            <a:off x="457200" y="1622425"/>
            <a:ext cx="8229600" cy="4016375"/>
          </a:xfrm>
        </p:spPr>
        <p:txBody>
          <a:bodyPr/>
          <a:lstStyle/>
          <a:p>
            <a:r>
              <a:rPr lang="en-US" sz="2600" b="1" dirty="0" smtClean="0">
                <a:latin typeface="Arial" pitchFamily="34" charset="0"/>
                <a:cs typeface="Arial" pitchFamily="34" charset="0"/>
              </a:rPr>
              <a:t>Short duration grazing:</a:t>
            </a:r>
          </a:p>
          <a:p>
            <a:pPr lvl="1"/>
            <a:r>
              <a:rPr lang="en-US" sz="2600" b="1" dirty="0" smtClean="0">
                <a:latin typeface="Arial" pitchFamily="34" charset="0"/>
                <a:cs typeface="Arial" pitchFamily="34" charset="0"/>
              </a:rPr>
              <a:t>Did not have greater daily weight gains of heifers than the DR grazing system</a:t>
            </a:r>
          </a:p>
          <a:p>
            <a:pPr lvl="1"/>
            <a:r>
              <a:rPr lang="en-US" sz="2600" b="1" dirty="0" smtClean="0">
                <a:latin typeface="Arial" pitchFamily="34" charset="0"/>
                <a:cs typeface="Arial" pitchFamily="34" charset="0"/>
              </a:rPr>
              <a:t>Did not increase the composition of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high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seral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stage grass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species as well as a DR grazing system</a:t>
            </a:r>
          </a:p>
          <a:p>
            <a:pPr lvl="1"/>
            <a:r>
              <a:rPr lang="en-US" sz="2600" b="1" dirty="0" smtClean="0">
                <a:latin typeface="Arial" pitchFamily="34" charset="0"/>
                <a:cs typeface="Arial" pitchFamily="34" charset="0"/>
              </a:rPr>
              <a:t>Did not produce greater amounts of standing crop than the DR grazing system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533400" y="1066800"/>
            <a:ext cx="7769225" cy="0"/>
          </a:xfrm>
          <a:prstGeom prst="line">
            <a:avLst/>
          </a:prstGeom>
          <a:noFill/>
          <a:ln w="50800">
            <a:solidFill>
              <a:srgbClr val="008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endParaRPr lang="en-US" sz="2800" b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22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3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3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86600" cy="868362"/>
          </a:xfrm>
        </p:spPr>
        <p:txBody>
          <a:bodyPr/>
          <a:lstStyle/>
          <a:p>
            <a:pPr algn="l" eaLnBrk="1" hangingPunct="1"/>
            <a:r>
              <a:rPr lang="en-US" sz="35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Conclusion - Grazing Systems</a:t>
            </a:r>
          </a:p>
        </p:txBody>
      </p:sp>
      <p:sp>
        <p:nvSpPr>
          <p:cNvPr id="35844" name="Content Placeholder 7"/>
          <p:cNvSpPr>
            <a:spLocks noGrp="1"/>
          </p:cNvSpPr>
          <p:nvPr>
            <p:ph idx="1"/>
          </p:nvPr>
        </p:nvSpPr>
        <p:spPr>
          <a:xfrm>
            <a:off x="457200" y="1317625"/>
            <a:ext cx="8229600" cy="4778375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SDG systems will not produce superior benefits to livestock and rangelands that are in good to excellent condition when compared to a DR system at recommended stocking rates in the Sandhills</a:t>
            </a:r>
          </a:p>
          <a:p>
            <a:pPr>
              <a:spcBef>
                <a:spcPts val="1800"/>
              </a:spcBef>
            </a:pP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The multiple 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grazing periods of SDG do not provide the reported benefits on upland Sandhills range.</a:t>
            </a:r>
          </a:p>
          <a:p>
            <a:pPr>
              <a:spcBef>
                <a:spcPts val="1800"/>
              </a:spcBef>
            </a:pPr>
            <a:r>
              <a:rPr lang="en-US" sz="2600" b="1" dirty="0">
                <a:latin typeface="Arial" pitchFamily="34" charset="0"/>
                <a:cs typeface="Arial" pitchFamily="34" charset="0"/>
              </a:rPr>
              <a:t>Well suited for pasture with good water availability and longer growing seasons</a:t>
            </a:r>
            <a:endParaRPr lang="en-US" sz="2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533400" y="1066800"/>
            <a:ext cx="7769225" cy="0"/>
          </a:xfrm>
          <a:prstGeom prst="line">
            <a:avLst/>
          </a:prstGeom>
          <a:noFill/>
          <a:ln w="50800">
            <a:solidFill>
              <a:srgbClr val="008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endParaRPr lang="en-US" sz="2800" b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09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SCN210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" y="0"/>
            <a:ext cx="9143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4114800" y="990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 smtClean="0">
                <a:solidFill>
                  <a:srgbClr val="000000"/>
                </a:solidFill>
              </a:rPr>
              <a:t>Rotational Grazing on Sandhills Uplands</a:t>
            </a:r>
          </a:p>
        </p:txBody>
      </p:sp>
    </p:spTree>
    <p:extLst>
      <p:ext uri="{BB962C8B-B14F-4D97-AF65-F5344CB8AC3E}">
        <p14:creationId xmlns:p14="http://schemas.microsoft.com/office/powerpoint/2010/main" val="75977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868362"/>
          </a:xfrm>
        </p:spPr>
        <p:txBody>
          <a:bodyPr/>
          <a:lstStyle/>
          <a:p>
            <a:pPr algn="l" eaLnBrk="1" hangingPunct="1"/>
            <a:r>
              <a:rPr lang="en-US" sz="3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Short-term Responses to Grazing Systems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533400" y="1066800"/>
            <a:ext cx="7769225" cy="0"/>
          </a:xfrm>
          <a:prstGeom prst="line">
            <a:avLst/>
          </a:prstGeom>
          <a:noFill/>
          <a:ln w="50800">
            <a:solidFill>
              <a:srgbClr val="008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endParaRPr lang="en-US" sz="2800" b="1">
              <a:solidFill>
                <a:prstClr val="black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447800"/>
            <a:ext cx="822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Improvement in evenness of use of forage resource (grazing distribution)</a:t>
            </a:r>
          </a:p>
          <a:p>
            <a:pPr>
              <a:spcBef>
                <a:spcPts val="1800"/>
              </a:spcBef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Increased </a:t>
            </a:r>
            <a:r>
              <a:rPr lang="en-US" b="1" u="sng" dirty="0" smtClean="0">
                <a:latin typeface="Arial" pitchFamily="34" charset="0"/>
                <a:cs typeface="Arial" pitchFamily="34" charset="0"/>
              </a:rPr>
              <a:t>harvest efficiency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(% of available forage consumed by the grazing animal)</a:t>
            </a:r>
          </a:p>
          <a:p>
            <a:pPr>
              <a:spcBef>
                <a:spcPts val="1800"/>
              </a:spcBef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Increased carrying capacity or stocking rate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54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Char-Grass-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381000" y="381000"/>
            <a:ext cx="7315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Methods of Improving Grazing Distribution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3352800" y="1447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- Fencing along Ecological Site Boundaries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2438400" y="990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FontTx/>
              <a:buChar char="-"/>
            </a:pPr>
            <a:r>
              <a:rPr lang="en-US" sz="2400" b="1" dirty="0" smtClean="0">
                <a:solidFill>
                  <a:srgbClr val="000000"/>
                </a:solidFill>
              </a:rPr>
              <a:t> Placement of Livestock Water</a:t>
            </a:r>
          </a:p>
        </p:txBody>
      </p:sp>
    </p:spTree>
    <p:extLst>
      <p:ext uri="{BB962C8B-B14F-4D97-AF65-F5344CB8AC3E}">
        <p14:creationId xmlns:p14="http://schemas.microsoft.com/office/powerpoint/2010/main" val="378258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BR W-4 (2) August 200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5257800" cy="3943351"/>
          </a:xfrm>
          <a:prstGeom prst="rect">
            <a:avLst/>
          </a:prstGeom>
          <a:noFill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9725" y="3117850"/>
            <a:ext cx="4994275" cy="374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486400" y="762000"/>
            <a:ext cx="335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Low Stocking Density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533400" y="5257800"/>
            <a:ext cx="3429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High Stocking Density</a:t>
            </a:r>
          </a:p>
          <a:p>
            <a:pPr algn="ctr"/>
            <a:r>
              <a:rPr lang="en-US" sz="1800" b="1" dirty="0" smtClean="0">
                <a:solidFill>
                  <a:srgbClr val="000000"/>
                </a:solidFill>
              </a:rPr>
              <a:t>(Mob grazing)</a:t>
            </a:r>
          </a:p>
        </p:txBody>
      </p:sp>
    </p:spTree>
    <p:extLst>
      <p:ext uri="{BB962C8B-B14F-4D97-AF65-F5344CB8AC3E}">
        <p14:creationId xmlns:p14="http://schemas.microsoft.com/office/powerpoint/2010/main" val="416226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758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60000">
            <a:off x="3904507" y="120268"/>
            <a:ext cx="5106831" cy="6514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640140"/>
            <a:ext cx="3679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 smtClean="0"/>
              <a:t>Plant communities associated with grazing or abandoned farming on a sands range site</a:t>
            </a:r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3276600"/>
            <a:ext cx="3759200" cy="28194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353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pasture-segmentation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39725"/>
            <a:ext cx="8686800" cy="65944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1447800"/>
            <a:ext cx="113178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eaLnBrk="0" hangingPunct="0"/>
            <a:r>
              <a:rPr lang="en-US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(0.15 AU/ac)</a:t>
            </a:r>
            <a:endParaRPr lang="en-US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5943600"/>
            <a:ext cx="3102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2800" b="1" dirty="0" smtClean="0">
                <a:solidFill>
                  <a:srgbClr val="FF0000"/>
                </a:solidFill>
              </a:rPr>
              <a:t>Stocking Density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82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304800" y="469900"/>
            <a:ext cx="8534400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3200" b="1" dirty="0">
                <a:solidFill>
                  <a:srgbClr val="008000"/>
                </a:solidFill>
                <a:latin typeface="Tahoma" charset="0"/>
              </a:rPr>
              <a:t>Upland Range Grazing </a:t>
            </a:r>
            <a:r>
              <a:rPr lang="en-US" sz="3200" b="1" dirty="0" smtClean="0">
                <a:solidFill>
                  <a:srgbClr val="008000"/>
                </a:solidFill>
                <a:latin typeface="Tahoma" charset="0"/>
              </a:rPr>
              <a:t>Systems Study</a:t>
            </a:r>
            <a:endParaRPr lang="en-US" sz="3200" b="1" dirty="0">
              <a:solidFill>
                <a:srgbClr val="008000"/>
              </a:solidFill>
              <a:latin typeface="Tahoma" charset="0"/>
            </a:endParaRPr>
          </a:p>
        </p:txBody>
      </p:sp>
      <p:sp>
        <p:nvSpPr>
          <p:cNvPr id="50179" name="Line 4"/>
          <p:cNvSpPr>
            <a:spLocks noChangeShapeType="1"/>
          </p:cNvSpPr>
          <p:nvPr/>
        </p:nvSpPr>
        <p:spPr bwMode="auto">
          <a:xfrm>
            <a:off x="990600" y="1143000"/>
            <a:ext cx="72390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 sz="2800" b="1">
              <a:solidFill>
                <a:srgbClr val="00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1411288"/>
          <a:ext cx="8229600" cy="3965316"/>
        </p:xfrm>
        <a:graphic>
          <a:graphicData uri="http://schemas.openxmlformats.org/drawingml/2006/table">
            <a:tbl>
              <a:tblPr/>
              <a:tblGrid>
                <a:gridCol w="4038600"/>
                <a:gridCol w="1524000"/>
                <a:gridCol w="1371600"/>
                <a:gridCol w="1295400"/>
              </a:tblGrid>
              <a:tr h="207311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063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endParaRPr lang="en-US" sz="2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Treatments</a:t>
                      </a:r>
                      <a:endParaRPr lang="en-US" sz="2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Stocking rate (</a:t>
                      </a:r>
                      <a:r>
                        <a:rPr lang="en-US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AUM/acre</a:t>
                      </a:r>
                      <a:r>
                        <a:rPr lang="en-US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en-US" sz="2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Stocking </a:t>
                      </a:r>
                      <a:r>
                        <a:rPr lang="en-US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density (AU/acre)</a:t>
                      </a:r>
                      <a:endParaRPr lang="en-US" sz="2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Grazing </a:t>
                      </a:r>
                      <a:r>
                        <a:rPr lang="en-US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days/ </a:t>
                      </a:r>
                      <a:r>
                        <a:rPr lang="en-US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season</a:t>
                      </a:r>
                      <a:endParaRPr lang="en-US" sz="2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6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Continuous  grazing –moderate</a:t>
                      </a:r>
                      <a:endParaRPr lang="en-US" sz="2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4340" algn="dec"/>
                        </a:tabLst>
                      </a:pPr>
                      <a:r>
                        <a:rPr lang="en-US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0.75</a:t>
                      </a:r>
                      <a:endParaRPr lang="en-US" sz="2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3235" algn="dec"/>
                        </a:tabLst>
                      </a:pPr>
                      <a:r>
                        <a:rPr lang="en-US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0.15</a:t>
                      </a:r>
                      <a:endParaRPr lang="en-US" sz="2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8640" algn="dec"/>
                        </a:tabLst>
                      </a:pPr>
                      <a:r>
                        <a:rPr lang="en-US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150</a:t>
                      </a:r>
                      <a:endParaRPr lang="en-US" sz="2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776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Continuous grazing –heavy</a:t>
                      </a:r>
                      <a:endParaRPr lang="en-US" sz="2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4340" algn="dec"/>
                        </a:tabLst>
                      </a:pPr>
                      <a:r>
                        <a:rPr lang="en-US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1.13</a:t>
                      </a:r>
                      <a:endParaRPr lang="en-US" sz="2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3235" algn="dec"/>
                        </a:tabLst>
                      </a:pPr>
                      <a:r>
                        <a:rPr lang="en-US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0.23</a:t>
                      </a:r>
                      <a:endParaRPr lang="en-US" sz="2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8640" algn="dec"/>
                        </a:tabLst>
                      </a:pPr>
                      <a:r>
                        <a:rPr lang="en-US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150</a:t>
                      </a:r>
                      <a:endParaRPr lang="en-US" sz="2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76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4-pasture </a:t>
                      </a:r>
                      <a:r>
                        <a:rPr lang="en-US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DR – moderate</a:t>
                      </a:r>
                      <a:endParaRPr lang="en-US" sz="2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4340" algn="dec"/>
                        </a:tabLst>
                      </a:pPr>
                      <a:r>
                        <a:rPr lang="en-US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0.75</a:t>
                      </a:r>
                      <a:endParaRPr lang="en-US" sz="2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3235" algn="dec"/>
                        </a:tabLst>
                      </a:pPr>
                      <a:r>
                        <a:rPr lang="en-US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0.60</a:t>
                      </a:r>
                      <a:endParaRPr lang="en-US" sz="2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8640" algn="dec"/>
                        </a:tabLst>
                      </a:pPr>
                      <a:r>
                        <a:rPr lang="en-US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37</a:t>
                      </a:r>
                      <a:endParaRPr lang="en-US" sz="2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76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4-pasture DR – heavy</a:t>
                      </a:r>
                      <a:endParaRPr lang="en-US" sz="2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4340" algn="dec"/>
                        </a:tabLst>
                      </a:pPr>
                      <a:r>
                        <a:rPr lang="en-US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1.13</a:t>
                      </a:r>
                      <a:endParaRPr lang="en-US" sz="2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3235" algn="dec"/>
                        </a:tabLst>
                      </a:pPr>
                      <a:r>
                        <a:rPr lang="en-US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0.90</a:t>
                      </a:r>
                      <a:endParaRPr lang="en-US" sz="2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8640" algn="dec"/>
                        </a:tabLst>
                      </a:pPr>
                      <a:r>
                        <a:rPr lang="en-US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37</a:t>
                      </a:r>
                      <a:endParaRPr lang="en-US" sz="2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76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50-pasture rotation – moderate</a:t>
                      </a:r>
                      <a:endParaRPr lang="en-US" sz="2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4340" algn="dec"/>
                        </a:tabLst>
                      </a:pPr>
                      <a:r>
                        <a:rPr lang="en-US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0.75</a:t>
                      </a:r>
                      <a:endParaRPr lang="en-US" sz="2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3235" algn="dec"/>
                        </a:tabLst>
                      </a:pPr>
                      <a:r>
                        <a:rPr lang="en-US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7.50</a:t>
                      </a:r>
                      <a:endParaRPr lang="en-US" sz="2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8640" algn="dec"/>
                        </a:tabLst>
                      </a:pPr>
                      <a:r>
                        <a:rPr lang="en-US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en-US" sz="2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76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50-pasture rotation – heavy</a:t>
                      </a:r>
                      <a:endParaRPr lang="en-US" sz="2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4340" algn="dec"/>
                        </a:tabLst>
                      </a:pPr>
                      <a:r>
                        <a:rPr lang="en-US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1.13</a:t>
                      </a:r>
                      <a:endParaRPr lang="en-US" sz="2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3235" algn="dec"/>
                        </a:tabLst>
                      </a:pPr>
                      <a:r>
                        <a:rPr lang="en-US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11.25</a:t>
                      </a:r>
                      <a:endParaRPr lang="en-US" sz="2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8640" algn="dec"/>
                        </a:tabLst>
                      </a:pPr>
                      <a:r>
                        <a:rPr lang="en-US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en-US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76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Control (non-grazed)</a:t>
                      </a:r>
                      <a:endParaRPr lang="en-US" sz="2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-</a:t>
                      </a:r>
                      <a:endParaRPr lang="en-US" sz="2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-</a:t>
                      </a:r>
                      <a:endParaRPr lang="en-US" sz="2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-</a:t>
                      </a:r>
                      <a:endParaRPr lang="en-US" sz="2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5562600"/>
            <a:ext cx="8229600" cy="6858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0" fontAlgn="auto" hangingPunct="0">
              <a:spcAft>
                <a:spcPts val="0"/>
              </a:spcAft>
              <a:defRPr/>
            </a:pPr>
            <a:r>
              <a:rPr 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DR = deferred-rotation</a:t>
            </a:r>
          </a:p>
          <a:p>
            <a:pPr eaLnBrk="0" fontAlgn="auto" hangingPunct="0">
              <a:spcAft>
                <a:spcPts val="0"/>
              </a:spcAft>
              <a:defRPr/>
            </a:pPr>
            <a:r>
              <a:rPr 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Heavy stocking rate is 1.5X moderate stocking rate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702729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4893180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BBR Upland Grazing Systems Map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4636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9000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08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3" descr="Parchment"/>
          <p:cNvSpPr>
            <a:spLocks noChangeArrowheads="1"/>
          </p:cNvSpPr>
          <p:nvPr/>
        </p:nvSpPr>
        <p:spPr bwMode="auto">
          <a:xfrm>
            <a:off x="381000" y="228600"/>
            <a:ext cx="8763000" cy="261674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Objectives - Measurements 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24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 Plant community composition </a:t>
            </a:r>
            <a:endParaRPr lang="en-US" sz="2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Net primary production – above and below ground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Soil respiration and soil carbon properties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Grazing distribution</a:t>
            </a:r>
          </a:p>
        </p:txBody>
      </p:sp>
    </p:spTree>
    <p:extLst>
      <p:ext uri="{BB962C8B-B14F-4D97-AF65-F5344CB8AC3E}">
        <p14:creationId xmlns:p14="http://schemas.microsoft.com/office/powerpoint/2010/main" val="23635647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Residual Vegetation Height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>Grazing System x Topographic Position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8185245"/>
              </p:ext>
            </p:extLst>
          </p:nvPr>
        </p:nvGraphicFramePr>
        <p:xfrm>
          <a:off x="304800" y="1447800"/>
          <a:ext cx="8610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5593229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609600" y="469900"/>
            <a:ext cx="8001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3600" b="1" dirty="0">
                <a:solidFill>
                  <a:srgbClr val="008000"/>
                </a:solidFill>
                <a:latin typeface="Tahoma" charset="0"/>
              </a:rPr>
              <a:t>Meadow Grazing </a:t>
            </a:r>
            <a:r>
              <a:rPr lang="en-US" sz="3600" b="1" dirty="0" smtClean="0">
                <a:solidFill>
                  <a:srgbClr val="008000"/>
                </a:solidFill>
                <a:latin typeface="Tahoma" charset="0"/>
              </a:rPr>
              <a:t>Systems Study</a:t>
            </a:r>
            <a:endParaRPr lang="en-US" sz="3600" b="1" dirty="0">
              <a:solidFill>
                <a:srgbClr val="008000"/>
              </a:solidFill>
              <a:latin typeface="Tahoma" charset="0"/>
            </a:endParaRPr>
          </a:p>
        </p:txBody>
      </p:sp>
      <p:sp>
        <p:nvSpPr>
          <p:cNvPr id="51203" name="Line 4"/>
          <p:cNvSpPr>
            <a:spLocks noChangeShapeType="1"/>
          </p:cNvSpPr>
          <p:nvPr/>
        </p:nvSpPr>
        <p:spPr bwMode="auto">
          <a:xfrm>
            <a:off x="990600" y="1143000"/>
            <a:ext cx="72390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 sz="2800" b="1" dirty="0">
              <a:solidFill>
                <a:srgbClr val="00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1411288"/>
          <a:ext cx="8229600" cy="4956591"/>
        </p:xfrm>
        <a:graphic>
          <a:graphicData uri="http://schemas.openxmlformats.org/drawingml/2006/table">
            <a:tbl>
              <a:tblPr/>
              <a:tblGrid>
                <a:gridCol w="4343400"/>
                <a:gridCol w="1447800"/>
                <a:gridCol w="1295400"/>
                <a:gridCol w="1143000"/>
              </a:tblGrid>
              <a:tr h="363100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583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endParaRPr lang="en-US" sz="2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Treatments</a:t>
                      </a:r>
                      <a:endParaRPr lang="en-US" sz="3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Stocking rate (</a:t>
                      </a:r>
                      <a:r>
                        <a:rPr lang="en-US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AUM/acre</a:t>
                      </a:r>
                      <a:r>
                        <a:rPr lang="en-US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en-US" sz="2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Stocking </a:t>
                      </a:r>
                      <a:r>
                        <a:rPr lang="en-US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density (AU/acre)</a:t>
                      </a:r>
                      <a:endParaRPr lang="en-US" sz="2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Grazing </a:t>
                      </a:r>
                      <a:r>
                        <a:rPr lang="en-US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days/ </a:t>
                      </a:r>
                      <a:r>
                        <a:rPr lang="en-US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season</a:t>
                      </a:r>
                      <a:endParaRPr lang="en-US" sz="2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6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4-pasture </a:t>
                      </a:r>
                      <a:r>
                        <a:rPr lang="en-US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rotation </a:t>
                      </a:r>
                      <a:r>
                        <a:rPr lang="en-US" sz="16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(twice</a:t>
                      </a:r>
                      <a:r>
                        <a:rPr lang="en-US" sz="1600" b="1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-over in 90 days)</a:t>
                      </a:r>
                      <a:endParaRPr lang="en-US" sz="2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4340" algn="dec"/>
                        </a:tabLst>
                      </a:pPr>
                      <a:r>
                        <a:rPr lang="en-US" sz="2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3.3</a:t>
                      </a:r>
                      <a:endParaRPr lang="en-US" sz="2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3235" algn="dec"/>
                        </a:tabLst>
                      </a:pPr>
                      <a:r>
                        <a:rPr lang="en-US" sz="2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0.60</a:t>
                      </a:r>
                      <a:endParaRPr lang="en-US" sz="2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8640" algn="dec"/>
                        </a:tabLst>
                      </a:pPr>
                      <a:r>
                        <a:rPr lang="en-US" sz="2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</a:t>
                      </a:r>
                      <a:endParaRPr lang="en-US" sz="2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346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4-pasture rotation</a:t>
                      </a:r>
                      <a:r>
                        <a:rPr lang="en-US" sz="1800" b="1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b="1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(once in 60 days)</a:t>
                      </a:r>
                      <a:endParaRPr lang="en-US" sz="2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4340" algn="dec"/>
                        </a:tabLst>
                      </a:pPr>
                      <a:r>
                        <a:rPr lang="en-US" sz="2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3.3</a:t>
                      </a:r>
                      <a:endParaRPr lang="en-US" sz="2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3235" algn="dec"/>
                        </a:tabLst>
                      </a:pPr>
                      <a:r>
                        <a:rPr lang="en-US" sz="2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0.90</a:t>
                      </a:r>
                      <a:endParaRPr lang="en-US" sz="2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8640" algn="dec"/>
                        </a:tabLst>
                      </a:pPr>
                      <a:r>
                        <a:rPr lang="en-US" sz="2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  <a:endParaRPr lang="en-US" sz="2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46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Mob</a:t>
                      </a:r>
                      <a:r>
                        <a:rPr lang="en-US" sz="1800" b="1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grazing (120 paddocks)</a:t>
                      </a:r>
                      <a:endParaRPr lang="en-US" sz="2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4340" algn="dec"/>
                        </a:tabLst>
                      </a:pPr>
                      <a:r>
                        <a:rPr lang="en-US" sz="2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3.3</a:t>
                      </a:r>
                      <a:endParaRPr lang="en-US" sz="2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3235" algn="dec"/>
                        </a:tabLst>
                      </a:pPr>
                      <a:r>
                        <a:rPr lang="en-US" sz="2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200</a:t>
                      </a:r>
                      <a:endParaRPr lang="en-US" sz="2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8640" algn="dec"/>
                        </a:tabLst>
                      </a:pPr>
                      <a:r>
                        <a:rPr lang="en-US" sz="2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0.5</a:t>
                      </a:r>
                      <a:endParaRPr lang="en-US" sz="2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46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Control (non-grazed)</a:t>
                      </a:r>
                      <a:endParaRPr lang="en-US" sz="2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-</a:t>
                      </a:r>
                      <a:endParaRPr lang="en-US" sz="2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-</a:t>
                      </a:r>
                      <a:endParaRPr lang="en-US" sz="2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-</a:t>
                      </a:r>
                      <a:endParaRPr lang="en-US" sz="2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6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Haying</a:t>
                      </a:r>
                      <a:endParaRPr lang="en-US" sz="2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-</a:t>
                      </a:r>
                      <a:endParaRPr lang="en-US" sz="2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-</a:t>
                      </a:r>
                      <a:endParaRPr lang="en-US" sz="2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-</a:t>
                      </a:r>
                      <a:endParaRPr lang="en-US" sz="2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657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None/>
                      </a:pPr>
                      <a:r>
                        <a:rPr lang="en-US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- - - - - - - - - - - - - - - - - - - - - - -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None/>
                      </a:pPr>
                      <a:r>
                        <a:rPr lang="en-US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0.6</a:t>
                      </a:r>
                      <a:r>
                        <a:rPr lang="en-US" sz="1800" b="1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AU/acre = 600 lb/acre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None/>
                      </a:pPr>
                      <a:r>
                        <a:rPr lang="en-US" sz="1800" b="1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0.9 AU/acre = 900 lb/acre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None/>
                      </a:pPr>
                      <a:r>
                        <a:rPr lang="en-US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200 AU/acre = 200,000</a:t>
                      </a:r>
                      <a:r>
                        <a:rPr lang="en-US" sz="1800" b="1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lb/acre</a:t>
                      </a:r>
                      <a:endParaRPr lang="en-US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914400" y="1143000"/>
            <a:ext cx="72390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 sz="2800" b="1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874713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63075" cy="702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457200" y="381000"/>
            <a:ext cx="7391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defRPr/>
            </a:pPr>
            <a:r>
              <a:rPr lang="en-US" sz="3200" b="1" kern="0" dirty="0" smtClean="0">
                <a:solidFill>
                  <a:srgbClr val="000000"/>
                </a:solidFill>
              </a:rPr>
              <a:t>Mob Grazing – Subirrigated Meadow</a:t>
            </a:r>
          </a:p>
          <a:p>
            <a:pPr eaLnBrk="0" hangingPunct="0">
              <a:defRPr/>
            </a:pPr>
            <a:r>
              <a:rPr lang="en-US" sz="2800" b="1" kern="0" dirty="0" smtClean="0">
                <a:solidFill>
                  <a:srgbClr val="000000"/>
                </a:solidFill>
              </a:rPr>
              <a:t>200,000 </a:t>
            </a:r>
            <a:r>
              <a:rPr lang="en-US" sz="2800" b="1" kern="0" dirty="0">
                <a:solidFill>
                  <a:srgbClr val="000000"/>
                </a:solidFill>
              </a:rPr>
              <a:t>lb </a:t>
            </a:r>
            <a:r>
              <a:rPr lang="en-US" sz="2800" b="1" kern="0" dirty="0" smtClean="0">
                <a:solidFill>
                  <a:srgbClr val="000000"/>
                </a:solidFill>
              </a:rPr>
              <a:t>beef/acre </a:t>
            </a:r>
          </a:p>
          <a:p>
            <a:pPr eaLnBrk="0" hangingPunct="0">
              <a:defRPr/>
            </a:pPr>
            <a:r>
              <a:rPr lang="en-US" sz="2800" b="1" kern="0" dirty="0" smtClean="0">
                <a:solidFill>
                  <a:srgbClr val="000000"/>
                </a:solidFill>
              </a:rPr>
              <a:t>(200 AU/acre) </a:t>
            </a:r>
          </a:p>
          <a:p>
            <a:pPr eaLnBrk="0" hangingPunct="0">
              <a:defRPr/>
            </a:pPr>
            <a:r>
              <a:rPr lang="en-US" sz="2800" b="1" kern="0" dirty="0" smtClean="0">
                <a:solidFill>
                  <a:srgbClr val="000000"/>
                </a:solidFill>
              </a:rPr>
              <a:t>(285 yearlings/acre)</a:t>
            </a:r>
            <a:endParaRPr lang="en-US" sz="4400" b="1" kern="0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623582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152400" y="533400"/>
            <a:ext cx="3886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buFont typeface="Arial" charset="0"/>
              <a:buChar char="•"/>
              <a:defRPr/>
            </a:pPr>
            <a:r>
              <a:rPr lang="en-US" sz="2400" b="1" kern="0" dirty="0" smtClean="0">
                <a:solidFill>
                  <a:srgbClr val="000000"/>
                </a:solidFill>
              </a:rPr>
              <a:t>  Animal performance</a:t>
            </a:r>
          </a:p>
          <a:p>
            <a:pPr eaLnBrk="0" hangingPunct="0">
              <a:buFont typeface="Arial" charset="0"/>
              <a:buChar char="•"/>
              <a:defRPr/>
            </a:pPr>
            <a:r>
              <a:rPr lang="en-US" sz="2400" b="1" kern="0" dirty="0" smtClean="0">
                <a:solidFill>
                  <a:srgbClr val="000000"/>
                </a:solidFill>
              </a:rPr>
              <a:t>  Species composition</a:t>
            </a:r>
          </a:p>
          <a:p>
            <a:pPr eaLnBrk="0" hangingPunct="0">
              <a:buFont typeface="Arial" charset="0"/>
              <a:buChar char="•"/>
              <a:defRPr/>
            </a:pPr>
            <a:r>
              <a:rPr lang="en-US" sz="2400" b="1" kern="0" dirty="0" smtClean="0">
                <a:solidFill>
                  <a:srgbClr val="000000"/>
                </a:solidFill>
              </a:rPr>
              <a:t>  Herbage production</a:t>
            </a:r>
          </a:p>
          <a:p>
            <a:pPr eaLnBrk="0" hangingPunct="0">
              <a:buFont typeface="Arial" charset="0"/>
              <a:buChar char="•"/>
              <a:defRPr/>
            </a:pPr>
            <a:r>
              <a:rPr lang="en-US" sz="2400" b="1" kern="0" dirty="0" smtClean="0">
                <a:solidFill>
                  <a:srgbClr val="000000"/>
                </a:solidFill>
              </a:rPr>
              <a:t>  Forage utilization</a:t>
            </a:r>
          </a:p>
          <a:p>
            <a:pPr eaLnBrk="0" hangingPunct="0">
              <a:buFont typeface="Arial" charset="0"/>
              <a:buChar char="•"/>
              <a:defRPr/>
            </a:pPr>
            <a:r>
              <a:rPr lang="en-US" sz="2400" b="1" kern="0" dirty="0" smtClean="0">
                <a:solidFill>
                  <a:srgbClr val="000000"/>
                </a:solidFill>
              </a:rPr>
              <a:t>  Harvest efficiency</a:t>
            </a:r>
          </a:p>
          <a:p>
            <a:pPr eaLnBrk="0" hangingPunct="0">
              <a:buFont typeface="Arial" charset="0"/>
              <a:buChar char="•"/>
              <a:defRPr/>
            </a:pPr>
            <a:r>
              <a:rPr lang="en-US" sz="2400" b="1" kern="0" dirty="0" smtClean="0">
                <a:solidFill>
                  <a:srgbClr val="000000"/>
                </a:solidFill>
              </a:rPr>
              <a:t>  Soil microbial biomass</a:t>
            </a:r>
          </a:p>
          <a:p>
            <a:pPr eaLnBrk="0" hangingPunct="0">
              <a:buFont typeface="Arial" charset="0"/>
              <a:buChar char="•"/>
              <a:tabLst>
                <a:tab pos="287338" algn="l"/>
              </a:tabLst>
              <a:defRPr/>
            </a:pPr>
            <a:r>
              <a:rPr lang="en-US" sz="2400" b="1" kern="0" dirty="0" smtClean="0">
                <a:solidFill>
                  <a:srgbClr val="000000"/>
                </a:solidFill>
              </a:rPr>
              <a:t>  Soil carbon &amp; nutrient  	status</a:t>
            </a:r>
          </a:p>
          <a:p>
            <a:pPr eaLnBrk="0" hangingPunct="0">
              <a:buFont typeface="Arial" charset="0"/>
              <a:buChar char="•"/>
              <a:tabLst>
                <a:tab pos="287338" algn="l"/>
              </a:tabLst>
              <a:defRPr/>
            </a:pPr>
            <a:r>
              <a:rPr lang="en-US" sz="2400" b="1" kern="0" dirty="0">
                <a:solidFill>
                  <a:srgbClr val="000000"/>
                </a:solidFill>
              </a:rPr>
              <a:t> </a:t>
            </a:r>
            <a:r>
              <a:rPr lang="en-US" sz="2400" b="1" kern="0" dirty="0" smtClean="0">
                <a:solidFill>
                  <a:srgbClr val="000000"/>
                </a:solidFill>
              </a:rPr>
              <a:t> Litter decomposition</a:t>
            </a:r>
          </a:p>
          <a:p>
            <a:pPr eaLnBrk="0" hangingPunct="0">
              <a:buFont typeface="Arial" charset="0"/>
              <a:buChar char="•"/>
              <a:tabLst>
                <a:tab pos="287338" algn="l"/>
              </a:tabLst>
              <a:defRPr/>
            </a:pPr>
            <a:r>
              <a:rPr lang="en-US" sz="2400" b="1" kern="0" dirty="0">
                <a:solidFill>
                  <a:srgbClr val="000000"/>
                </a:solidFill>
              </a:rPr>
              <a:t> </a:t>
            </a:r>
            <a:r>
              <a:rPr lang="en-US" sz="2400" b="1" kern="0" dirty="0" smtClean="0">
                <a:solidFill>
                  <a:srgbClr val="000000"/>
                </a:solidFill>
              </a:rPr>
              <a:t> Root growth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62400" y="0"/>
            <a:ext cx="5181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059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217283317"/>
              </p:ext>
            </p:extLst>
          </p:nvPr>
        </p:nvGraphicFramePr>
        <p:xfrm>
          <a:off x="0" y="609600"/>
          <a:ext cx="9144000" cy="624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4495800" cy="1447800"/>
          </a:xfrm>
        </p:spPr>
        <p:txBody>
          <a:bodyPr>
            <a:normAutofit fontScale="90000"/>
          </a:bodyPr>
          <a:lstStyle/>
          <a:p>
            <a:pPr lvl="1" algn="l"/>
            <a:r>
              <a:rPr lang="en-US" sz="4900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% Trampled 	</a:t>
            </a:r>
            <a:r>
              <a:rPr lang="en-US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en-US" dirty="0"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32766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467600" y="14478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609600"/>
            <a:ext cx="50292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dirty="0" smtClean="0"/>
              <a:t>=  </a:t>
            </a:r>
            <a:r>
              <a:rPr lang="en-US" sz="2000" u="sng" dirty="0" smtClean="0"/>
              <a:t>Trampled biomass amount </a:t>
            </a:r>
            <a:r>
              <a:rPr lang="en-US" sz="2000" dirty="0" smtClean="0"/>
              <a:t>   x 100 </a:t>
            </a:r>
          </a:p>
          <a:p>
            <a:pPr lvl="1">
              <a:buNone/>
            </a:pPr>
            <a:r>
              <a:rPr lang="en-US" sz="2000" dirty="0" smtClean="0"/>
              <a:t>         Pre-graze live amount </a:t>
            </a:r>
            <a:endParaRPr lang="en-US" sz="2000" dirty="0" smtClean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35988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47800" y="1210270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 smtClean="0"/>
              <a:t>= </a:t>
            </a:r>
            <a:r>
              <a:rPr lang="en-US" u="sng" dirty="0" smtClean="0"/>
              <a:t>Pre-graze live - (Post graze live + Trampled biomass) </a:t>
            </a:r>
            <a:r>
              <a:rPr lang="en-US" dirty="0" smtClean="0"/>
              <a:t>  x 100 </a:t>
            </a:r>
          </a:p>
          <a:p>
            <a:pPr lvl="1">
              <a:buNone/>
            </a:pPr>
            <a:r>
              <a:rPr lang="en-US" dirty="0" smtClean="0"/>
              <a:t>                                               Pre-graze live </a:t>
            </a:r>
            <a:endParaRPr lang="en-US" dirty="0" smtClean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702339064"/>
              </p:ext>
            </p:extLst>
          </p:nvPr>
        </p:nvGraphicFramePr>
        <p:xfrm>
          <a:off x="0" y="762000"/>
          <a:ext cx="9144000" cy="6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54102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Harvest Efficiency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47098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560" y="224879"/>
            <a:ext cx="8632640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b="1" u="sng" dirty="0" smtClean="0"/>
              <a:t>Ecological Site Description (ESD)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1900" b="1" dirty="0" smtClean="0"/>
              <a:t>Standardized method for defining, delineating, and describing grasslands.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1900" b="1" dirty="0" smtClean="0"/>
              <a:t>Distinctive kinds of land with specific physical characteristics.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1900" b="1" dirty="0" smtClean="0"/>
              <a:t>Recognized and described based on its unique characteristics and ability to produce and support a characteristic plant community.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1900" b="1" dirty="0" smtClean="0"/>
              <a:t>ESD contains more information – soil, physical, climate, and hydrologic features, plant communities and dynamics, production estimates, growth curves, animal communities, and interpretation for management.</a:t>
            </a:r>
            <a:endParaRPr lang="en-US" sz="1900" b="1" dirty="0"/>
          </a:p>
        </p:txBody>
      </p:sp>
      <p:pic>
        <p:nvPicPr>
          <p:cNvPr id="7086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6603" y="3581400"/>
            <a:ext cx="4784997" cy="306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94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ndmill Sunse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0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  <a:noFill/>
          <a:ln/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Arial" charset="0"/>
              </a:rPr>
              <a:t>Thank You</a:t>
            </a:r>
            <a:endParaRPr lang="en-US" sz="5400" b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616200" y="533400"/>
            <a:ext cx="3479800" cy="1606550"/>
          </a:xfrm>
          <a:prstGeom prst="round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3"/>
          </a:lnRef>
          <a:fillRef idx="1003">
            <a:schemeClr val="lt2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Bluestem/prairie </a:t>
            </a:r>
            <a:r>
              <a:rPr lang="en-US" sz="22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sandreed</a:t>
            </a:r>
            <a:r>
              <a:rPr lang="en-US" sz="2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/switchgrass/  </a:t>
            </a:r>
            <a:r>
              <a:rPr lang="en-US" sz="22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needlegrass</a:t>
            </a:r>
            <a:endParaRPr lang="en-US" sz="2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r>
              <a:rPr lang="en-US" sz="2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(1700 to 2200 </a:t>
            </a:r>
            <a:r>
              <a:rPr lang="en-US" sz="22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lb</a:t>
            </a:r>
            <a:r>
              <a:rPr lang="en-US" sz="2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/ac)</a:t>
            </a:r>
          </a:p>
        </p:txBody>
      </p:sp>
      <p:sp>
        <p:nvSpPr>
          <p:cNvPr id="21" name="Right Arrow 20"/>
          <p:cNvSpPr/>
          <p:nvPr/>
        </p:nvSpPr>
        <p:spPr>
          <a:xfrm rot="16200000">
            <a:off x="4363244" y="2418556"/>
            <a:ext cx="685800" cy="26828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188913" y="2209800"/>
            <a:ext cx="1670050" cy="1258888"/>
          </a:xfrm>
          <a:prstGeom prst="roundRect">
            <a:avLst/>
          </a:prstGeom>
          <a:solidFill>
            <a:srgbClr val="663300"/>
          </a:solidFill>
        </p:spPr>
        <p:style>
          <a:lnRef idx="2">
            <a:schemeClr val="accent3"/>
          </a:lnRef>
          <a:fillRef idx="1003">
            <a:schemeClr val="lt2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Eastern </a:t>
            </a:r>
            <a:r>
              <a:rPr lang="en-US" sz="22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redcedar</a:t>
            </a:r>
            <a:endParaRPr lang="en-US" sz="2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0661" name="Title 2"/>
          <p:cNvSpPr>
            <a:spLocks noGrp="1"/>
          </p:cNvSpPr>
          <p:nvPr>
            <p:ph type="title"/>
          </p:nvPr>
        </p:nvSpPr>
        <p:spPr>
          <a:xfrm>
            <a:off x="-76200" y="576263"/>
            <a:ext cx="2630488" cy="1481137"/>
          </a:xfrm>
        </p:spPr>
        <p:txBody>
          <a:bodyPr/>
          <a:lstStyle/>
          <a:p>
            <a:r>
              <a:rPr lang="en-US" sz="3600" b="1" smtClean="0">
                <a:latin typeface="Calibri" pitchFamily="34" charset="0"/>
                <a:cs typeface="Calibri" pitchFamily="34" charset="0"/>
              </a:rPr>
              <a:t>Sands</a:t>
            </a:r>
            <a:br>
              <a:rPr lang="en-US" sz="3600" b="1" smtClean="0">
                <a:latin typeface="Calibri" pitchFamily="34" charset="0"/>
                <a:cs typeface="Calibri" pitchFamily="34" charset="0"/>
              </a:rPr>
            </a:br>
            <a:r>
              <a:rPr lang="en-US" sz="3600" b="1" smtClean="0">
                <a:latin typeface="Calibri" pitchFamily="34" charset="0"/>
                <a:cs typeface="Calibri" pitchFamily="34" charset="0"/>
              </a:rPr>
              <a:t>Ecological</a:t>
            </a:r>
            <a:br>
              <a:rPr lang="en-US" sz="3600" b="1" smtClean="0">
                <a:latin typeface="Calibri" pitchFamily="34" charset="0"/>
                <a:cs typeface="Calibri" pitchFamily="34" charset="0"/>
              </a:rPr>
            </a:br>
            <a:r>
              <a:rPr lang="en-US" sz="3600" b="1" smtClean="0">
                <a:latin typeface="Calibri" pitchFamily="34" charset="0"/>
                <a:cs typeface="Calibri" pitchFamily="34" charset="0"/>
              </a:rPr>
              <a:t> Site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819400" y="2971800"/>
            <a:ext cx="3048000" cy="1524000"/>
          </a:xfrm>
          <a:prstGeom prst="round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3"/>
          </a:lnRef>
          <a:fillRef idx="1003">
            <a:schemeClr val="lt2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Prairie </a:t>
            </a:r>
            <a:r>
              <a:rPr lang="en-US" sz="22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sandreed</a:t>
            </a:r>
            <a:r>
              <a:rPr lang="en-US" sz="2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/ </a:t>
            </a:r>
            <a:r>
              <a:rPr lang="en-US" sz="22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needlegrass</a:t>
            </a:r>
            <a:r>
              <a:rPr lang="en-US" sz="2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/</a:t>
            </a:r>
            <a:r>
              <a:rPr lang="en-US" sz="22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dropseed</a:t>
            </a:r>
            <a:r>
              <a:rPr lang="en-US" sz="2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/ragweed </a:t>
            </a:r>
          </a:p>
          <a:p>
            <a:pPr algn="ctr">
              <a:defRPr/>
            </a:pPr>
            <a:r>
              <a:rPr lang="en-US" sz="2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(1200 to 1600 </a:t>
            </a:r>
            <a:r>
              <a:rPr lang="en-US" sz="22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lb</a:t>
            </a:r>
            <a:r>
              <a:rPr lang="en-US" sz="2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/ac)</a:t>
            </a:r>
          </a:p>
        </p:txBody>
      </p:sp>
      <p:sp>
        <p:nvSpPr>
          <p:cNvPr id="14" name="Title 2"/>
          <p:cNvSpPr txBox="1">
            <a:spLocks/>
          </p:cNvSpPr>
          <p:nvPr/>
        </p:nvSpPr>
        <p:spPr bwMode="auto">
          <a:xfrm>
            <a:off x="-76200" y="4800600"/>
            <a:ext cx="2667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rmAutofit fontScale="975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Nebraska Sandhills </a:t>
            </a:r>
          </a:p>
          <a:p>
            <a:pPr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(17-22” precipitation)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ight Arrow 14"/>
          <p:cNvSpPr/>
          <p:nvPr/>
        </p:nvSpPr>
        <p:spPr>
          <a:xfrm rot="5400000">
            <a:off x="7142957" y="3637756"/>
            <a:ext cx="685800" cy="26828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Bent Arrow 18"/>
          <p:cNvSpPr/>
          <p:nvPr/>
        </p:nvSpPr>
        <p:spPr bwMode="auto">
          <a:xfrm rot="10800000" flipH="1">
            <a:off x="800100" y="3462338"/>
            <a:ext cx="1693863" cy="466725"/>
          </a:xfrm>
          <a:prstGeom prst="bentArrow">
            <a:avLst>
              <a:gd name="adj1" fmla="val 25000"/>
              <a:gd name="adj2" fmla="val 26461"/>
              <a:gd name="adj3" fmla="val 25000"/>
              <a:gd name="adj4" fmla="val 43750"/>
            </a:avLst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 b="0" u="sng"/>
          </a:p>
        </p:txBody>
      </p:sp>
      <p:sp>
        <p:nvSpPr>
          <p:cNvPr id="70666" name="Rectangle 3"/>
          <p:cNvSpPr>
            <a:spLocks noChangeArrowheads="1"/>
          </p:cNvSpPr>
          <p:nvPr/>
        </p:nvSpPr>
        <p:spPr bwMode="auto">
          <a:xfrm>
            <a:off x="2514600" y="457200"/>
            <a:ext cx="3733800" cy="6202363"/>
          </a:xfrm>
          <a:prstGeom prst="rect">
            <a:avLst/>
          </a:prstGeom>
          <a:noFill/>
          <a:ln w="44450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b="0" u="sng"/>
          </a:p>
        </p:txBody>
      </p:sp>
      <p:sp>
        <p:nvSpPr>
          <p:cNvPr id="70667" name="TextBox 2"/>
          <p:cNvSpPr txBox="1">
            <a:spLocks noChangeArrowheads="1"/>
          </p:cNvSpPr>
          <p:nvPr/>
        </p:nvSpPr>
        <p:spPr bwMode="auto">
          <a:xfrm>
            <a:off x="3508375" y="2362200"/>
            <a:ext cx="454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US" sz="1400">
                <a:solidFill>
                  <a:schemeClr val="tx1"/>
                </a:solidFill>
              </a:rPr>
              <a:t>HG</a:t>
            </a:r>
          </a:p>
        </p:txBody>
      </p:sp>
      <p:sp>
        <p:nvSpPr>
          <p:cNvPr id="70668" name="TextBox 16"/>
          <p:cNvSpPr txBox="1">
            <a:spLocks noChangeArrowheads="1"/>
          </p:cNvSpPr>
          <p:nvPr/>
        </p:nvSpPr>
        <p:spPr bwMode="auto">
          <a:xfrm>
            <a:off x="4876800" y="2362200"/>
            <a:ext cx="444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US" sz="1400">
                <a:solidFill>
                  <a:schemeClr val="tx1"/>
                </a:solidFill>
              </a:rPr>
              <a:t>PG</a:t>
            </a:r>
          </a:p>
        </p:txBody>
      </p:sp>
      <p:sp>
        <p:nvSpPr>
          <p:cNvPr id="70669" name="TextBox 26"/>
          <p:cNvSpPr txBox="1">
            <a:spLocks noChangeArrowheads="1"/>
          </p:cNvSpPr>
          <p:nvPr/>
        </p:nvSpPr>
        <p:spPr bwMode="auto">
          <a:xfrm>
            <a:off x="6213475" y="1219200"/>
            <a:ext cx="17668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US" sz="1400">
                <a:solidFill>
                  <a:schemeClr val="tx1"/>
                </a:solidFill>
              </a:rPr>
              <a:t>Disturbance</a:t>
            </a:r>
          </a:p>
          <a:p>
            <a:pPr algn="ctr"/>
            <a:r>
              <a:rPr lang="en-US" sz="1400">
                <a:solidFill>
                  <a:schemeClr val="tx1"/>
                </a:solidFill>
              </a:rPr>
              <a:t> (animal, man, fire)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2819400" y="5334000"/>
            <a:ext cx="3048000" cy="1219200"/>
          </a:xfrm>
          <a:prstGeom prst="roundRect">
            <a:avLst/>
          </a:prstGeom>
          <a:solidFill>
            <a:srgbClr val="996633"/>
          </a:solidFill>
          <a:ln>
            <a:solidFill>
              <a:srgbClr val="006600"/>
            </a:solidFill>
          </a:ln>
        </p:spPr>
        <p:style>
          <a:lnRef idx="2">
            <a:schemeClr val="accent3"/>
          </a:lnRef>
          <a:fillRef idx="1003">
            <a:schemeClr val="lt2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Grama/sedge/ </a:t>
            </a:r>
            <a:r>
              <a:rPr lang="en-US" sz="22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dropseed</a:t>
            </a:r>
            <a:r>
              <a:rPr lang="en-US" sz="2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/ragweed </a:t>
            </a:r>
          </a:p>
          <a:p>
            <a:pPr algn="ctr">
              <a:defRPr/>
            </a:pPr>
            <a:r>
              <a:rPr lang="en-US" sz="2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(400 to 800 </a:t>
            </a:r>
            <a:r>
              <a:rPr lang="en-US" sz="22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lb</a:t>
            </a:r>
            <a:r>
              <a:rPr lang="en-US" sz="2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/ac)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7197725" y="2286000"/>
            <a:ext cx="1412875" cy="1042988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3"/>
          </a:lnRef>
          <a:fillRef idx="1003">
            <a:schemeClr val="lt2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Active blowout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7197725" y="4170363"/>
            <a:ext cx="1412875" cy="1087437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3"/>
          </a:lnRef>
          <a:fillRef idx="1003">
            <a:schemeClr val="lt2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Annual/ perennial pioneer</a:t>
            </a:r>
          </a:p>
        </p:txBody>
      </p:sp>
      <p:sp>
        <p:nvSpPr>
          <p:cNvPr id="35" name="Bent Arrow 34"/>
          <p:cNvSpPr/>
          <p:nvPr/>
        </p:nvSpPr>
        <p:spPr bwMode="auto">
          <a:xfrm rot="5400000">
            <a:off x="6839743" y="1161257"/>
            <a:ext cx="493713" cy="1676400"/>
          </a:xfrm>
          <a:prstGeom prst="bentArrow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 b="0" u="sng"/>
          </a:p>
        </p:txBody>
      </p:sp>
      <p:sp>
        <p:nvSpPr>
          <p:cNvPr id="36" name="Right Arrow 35"/>
          <p:cNvSpPr/>
          <p:nvPr/>
        </p:nvSpPr>
        <p:spPr>
          <a:xfrm rot="16200000">
            <a:off x="7828757" y="3637756"/>
            <a:ext cx="685800" cy="26828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ight Arrow 37"/>
          <p:cNvSpPr/>
          <p:nvPr/>
        </p:nvSpPr>
        <p:spPr>
          <a:xfrm rot="10800000">
            <a:off x="6324600" y="4608513"/>
            <a:ext cx="796925" cy="26828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ight Arrow 38"/>
          <p:cNvSpPr/>
          <p:nvPr/>
        </p:nvSpPr>
        <p:spPr>
          <a:xfrm rot="16200000">
            <a:off x="4363244" y="4780756"/>
            <a:ext cx="685800" cy="26828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Right Arrow 39"/>
          <p:cNvSpPr/>
          <p:nvPr/>
        </p:nvSpPr>
        <p:spPr>
          <a:xfrm rot="5400000">
            <a:off x="3790157" y="2418556"/>
            <a:ext cx="685800" cy="26828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Right Arrow 40"/>
          <p:cNvSpPr/>
          <p:nvPr/>
        </p:nvSpPr>
        <p:spPr>
          <a:xfrm rot="5400000">
            <a:off x="3790157" y="4780756"/>
            <a:ext cx="685800" cy="26828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0679" name="TextBox 41"/>
          <p:cNvSpPr txBox="1">
            <a:spLocks noChangeArrowheads="1"/>
          </p:cNvSpPr>
          <p:nvPr/>
        </p:nvSpPr>
        <p:spPr bwMode="auto">
          <a:xfrm>
            <a:off x="3505200" y="4721225"/>
            <a:ext cx="454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US" sz="1400">
                <a:solidFill>
                  <a:schemeClr val="tx1"/>
                </a:solidFill>
              </a:rPr>
              <a:t>HG</a:t>
            </a:r>
          </a:p>
        </p:txBody>
      </p:sp>
      <p:sp>
        <p:nvSpPr>
          <p:cNvPr id="70680" name="TextBox 42"/>
          <p:cNvSpPr txBox="1">
            <a:spLocks noChangeArrowheads="1"/>
          </p:cNvSpPr>
          <p:nvPr/>
        </p:nvSpPr>
        <p:spPr bwMode="auto">
          <a:xfrm>
            <a:off x="4876800" y="4721225"/>
            <a:ext cx="444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US" sz="1400">
                <a:solidFill>
                  <a:schemeClr val="tx1"/>
                </a:solidFill>
              </a:rPr>
              <a:t>PG</a:t>
            </a:r>
          </a:p>
        </p:txBody>
      </p:sp>
      <p:sp>
        <p:nvSpPr>
          <p:cNvPr id="70681" name="TextBox 43"/>
          <p:cNvSpPr txBox="1">
            <a:spLocks noChangeArrowheads="1"/>
          </p:cNvSpPr>
          <p:nvPr/>
        </p:nvSpPr>
        <p:spPr bwMode="auto">
          <a:xfrm>
            <a:off x="781050" y="3886200"/>
            <a:ext cx="1428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US" sz="1400">
                <a:solidFill>
                  <a:schemeClr val="tx1"/>
                </a:solidFill>
              </a:rPr>
              <a:t>Encroachment</a:t>
            </a:r>
          </a:p>
        </p:txBody>
      </p:sp>
      <p:sp>
        <p:nvSpPr>
          <p:cNvPr id="70682" name="TextBox 44"/>
          <p:cNvSpPr txBox="1">
            <a:spLocks noChangeArrowheads="1"/>
          </p:cNvSpPr>
          <p:nvPr/>
        </p:nvSpPr>
        <p:spPr bwMode="auto">
          <a:xfrm>
            <a:off x="6946900" y="3578225"/>
            <a:ext cx="444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US" sz="1400">
                <a:solidFill>
                  <a:schemeClr val="tx1"/>
                </a:solidFill>
              </a:rPr>
              <a:t>PG</a:t>
            </a:r>
          </a:p>
        </p:txBody>
      </p:sp>
      <p:sp>
        <p:nvSpPr>
          <p:cNvPr id="70683" name="TextBox 45"/>
          <p:cNvSpPr txBox="1">
            <a:spLocks noChangeArrowheads="1"/>
          </p:cNvSpPr>
          <p:nvPr/>
        </p:nvSpPr>
        <p:spPr bwMode="auto">
          <a:xfrm>
            <a:off x="8232775" y="3581400"/>
            <a:ext cx="454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US" sz="1400">
                <a:solidFill>
                  <a:schemeClr val="tx1"/>
                </a:solidFill>
              </a:rPr>
              <a:t>HG</a:t>
            </a:r>
          </a:p>
        </p:txBody>
      </p:sp>
      <p:sp>
        <p:nvSpPr>
          <p:cNvPr id="70684" name="TextBox 46"/>
          <p:cNvSpPr txBox="1">
            <a:spLocks noChangeArrowheads="1"/>
          </p:cNvSpPr>
          <p:nvPr/>
        </p:nvSpPr>
        <p:spPr bwMode="auto">
          <a:xfrm>
            <a:off x="6245225" y="5029200"/>
            <a:ext cx="1069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US" sz="1400">
                <a:solidFill>
                  <a:schemeClr val="tx1"/>
                </a:solidFill>
              </a:rPr>
              <a:t>Long-term</a:t>
            </a:r>
          </a:p>
          <a:p>
            <a:pPr algn="ctr"/>
            <a:r>
              <a:rPr lang="en-US" sz="1400">
                <a:solidFill>
                  <a:schemeClr val="tx1"/>
                </a:solidFill>
              </a:rPr>
              <a:t>PG</a:t>
            </a:r>
          </a:p>
        </p:txBody>
      </p:sp>
      <p:sp>
        <p:nvSpPr>
          <p:cNvPr id="70685" name="TextBox 48"/>
          <p:cNvSpPr txBox="1">
            <a:spLocks noChangeArrowheads="1"/>
          </p:cNvSpPr>
          <p:nvPr/>
        </p:nvSpPr>
        <p:spPr bwMode="auto">
          <a:xfrm>
            <a:off x="6970713" y="5943600"/>
            <a:ext cx="20208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US" sz="1400">
                <a:solidFill>
                  <a:schemeClr val="tx1"/>
                </a:solidFill>
              </a:rPr>
              <a:t>(PG = proper grazing)</a:t>
            </a:r>
          </a:p>
          <a:p>
            <a:pPr algn="ctr"/>
            <a:r>
              <a:rPr lang="en-US" sz="1400">
                <a:solidFill>
                  <a:schemeClr val="tx1"/>
                </a:solidFill>
              </a:rPr>
              <a:t>(HG = heavy grazing)</a:t>
            </a:r>
          </a:p>
        </p:txBody>
      </p:sp>
    </p:spTree>
    <p:extLst>
      <p:ext uri="{BB962C8B-B14F-4D97-AF65-F5344CB8AC3E}">
        <p14:creationId xmlns:p14="http://schemas.microsoft.com/office/powerpoint/2010/main" val="255397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Content Placeholder 1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429000"/>
          </a:xfrm>
        </p:spPr>
        <p:txBody>
          <a:bodyPr/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Fertility, pH</a:t>
            </a:r>
          </a:p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Texture: water holding capacity, organic matter</a:t>
            </a:r>
          </a:p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Residual herbage, litter (hydrological)</a:t>
            </a:r>
          </a:p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Soil microbes, fungi, invertebrates (decomposers)</a:t>
            </a:r>
          </a:p>
          <a:p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Compaction, water infiltration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6803" name="Title 2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219200"/>
          </a:xfrm>
        </p:spPr>
        <p:txBody>
          <a:bodyPr/>
          <a:lstStyle/>
          <a:p>
            <a:r>
              <a:rPr lang="en-US" b="1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Range-Pasture-</a:t>
            </a:r>
            <a:r>
              <a:rPr lang="en-US" b="1" dirty="0" err="1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Haylands</a:t>
            </a:r>
            <a:r>
              <a:rPr lang="en-US" b="1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: </a:t>
            </a:r>
            <a:br>
              <a:rPr lang="en-US" b="1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</a:br>
            <a:r>
              <a:rPr lang="en-US" b="1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Key Soil Factors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1828800"/>
            <a:ext cx="8382000" cy="0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81000" y="6019800"/>
            <a:ext cx="8382000" cy="0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058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4958946"/>
              </p:ext>
            </p:extLst>
          </p:nvPr>
        </p:nvGraphicFramePr>
        <p:xfrm>
          <a:off x="381000" y="438150"/>
          <a:ext cx="8382000" cy="6058904"/>
        </p:xfrm>
        <a:graphic>
          <a:graphicData uri="http://schemas.openxmlformats.org/drawingml/2006/table">
            <a:tbl>
              <a:tblPr/>
              <a:tblGrid>
                <a:gridCol w="3062015"/>
                <a:gridCol w="1364883"/>
                <a:gridCol w="1364883"/>
                <a:gridCol w="1339631"/>
                <a:gridCol w="1250588"/>
              </a:tblGrid>
              <a:tr h="1188757"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Nitrogen recommendations (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lb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/acre)</a:t>
                      </a:r>
                      <a:endParaRPr kumimoji="0" 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53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Cool-season</a:t>
                      </a:r>
                    </a:p>
                  </a:txBody>
                  <a:tcPr marT="45723" marB="4572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D79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Warm-season</a:t>
                      </a:r>
                    </a:p>
                  </a:txBody>
                  <a:tcPr marT="45723" marB="4572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5953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Nebraska Location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Pasture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D7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Hayland</a:t>
                      </a:r>
                      <a:endParaRPr kumimoji="0" lang="en-US" sz="20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D7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Pasture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Hayland</a:t>
                      </a:r>
                      <a:endParaRPr kumimoji="0" lang="en-US" sz="20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953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Southeast, east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80 - 120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D7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100 - 150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D7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60 - 90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75 - 100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953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East-central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50 - 80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D7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60 - 90 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D7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 – 75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50 - 80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953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West-central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40 - 60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D7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50 - 75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D7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25 - 50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40 - 60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953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Panhandle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20 - 40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D7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30 - 60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D7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20 - 40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30 - 50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953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Sandhills subirrigated meadow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50 - 70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D7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60 - 80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D7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-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-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96947">
                <a:tc gridSpan="5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Phosphorus (20 – 30 </a:t>
                      </a:r>
                      <a:r>
                        <a:rPr kumimoji="0" lang="en-US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lb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/ac) and sulfur (20 – 30 </a:t>
                      </a:r>
                      <a:r>
                        <a:rPr kumimoji="0" lang="en-US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lb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/ac) are often included.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7377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CFAFAEC8ED424279A8D8B75944F96A03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VALUEFORMAT" val="0%"/>
  <p:tag name="SLIDEORDER" val="3"/>
  <p:tag name="SLIDEGUID" val="1A66AE6B6E1E49529C8F10384CD0DDC6"/>
  <p:tag name="QUESTIONALIAS" val="Stocking rate can be expressed by which of the following?"/>
  <p:tag name="ANSWERSALIAS" val="AUM/acre|smicln|Cows/section/month|smicln|Acres/pair/5 months|smicln|All the above|smicln|None of the above"/>
  <p:tag name="VALUES" val="Incorrect|smicln|Incorrect|smicln|Incorrect|smicln|Correct|smicln|Incorrect"/>
  <p:tag name="TOTALRESPONSES" val="3"/>
  <p:tag name="RESPONSECOUNT" val="3"/>
  <p:tag name="SLICED" val="False"/>
  <p:tag name="RESPONSES" val="4;3;4;"/>
  <p:tag name="CHARTSTRINGSTD" val="0 0 1 2 0"/>
  <p:tag name="CHARTSTRINGREV" val="0 2 1 0 0"/>
  <p:tag name="CHARTSTRINGSTDPER" val="0 0 0.333333333333333 0.666666666666667 0"/>
  <p:tag name="CHARTSTRINGREVPER" val="0 0.666666666666667 0.333333333333333 0 0"/>
  <p:tag name="RESPONSESGATHERED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5"/>
  <p:tag name="TEXTLENGTH" val="79"/>
  <p:tag name="FONTSIZE" val="28"/>
  <p:tag name="BULLETTYPE" val="ppBulletArabicPeriod"/>
  <p:tag name="ANSWERTEXT" val="AUM/acre&#10;Cows/section/month&#10;Acres/pair/5 months&#10;All the above&#10;None of the abov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1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Level">
  <a:themeElements>
    <a:clrScheme name="Level 4">
      <a:dk1>
        <a:srgbClr val="6D3696"/>
      </a:dk1>
      <a:lt1>
        <a:srgbClr val="FFFFFF"/>
      </a:lt1>
      <a:dk2>
        <a:srgbClr val="51255D"/>
      </a:dk2>
      <a:lt2>
        <a:srgbClr val="FFFFCC"/>
      </a:lt2>
      <a:accent1>
        <a:srgbClr val="666699"/>
      </a:accent1>
      <a:accent2>
        <a:srgbClr val="800080"/>
      </a:accent2>
      <a:accent3>
        <a:srgbClr val="B3ACB6"/>
      </a:accent3>
      <a:accent4>
        <a:srgbClr val="DADADA"/>
      </a:accent4>
      <a:accent5>
        <a:srgbClr val="B8B8CA"/>
      </a:accent5>
      <a:accent6>
        <a:srgbClr val="730073"/>
      </a:accent6>
      <a:hlink>
        <a:srgbClr val="CCCC00"/>
      </a:hlink>
      <a:folHlink>
        <a:srgbClr val="A3A274"/>
      </a:folHlink>
    </a:clrScheme>
    <a:fontScheme name="Lev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sng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sng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sng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sng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sng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sng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8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sng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sng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sng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sng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5440</TotalTime>
  <Words>2247</Words>
  <Application>Microsoft Office PowerPoint</Application>
  <PresentationFormat>On-screen Show (4:3)</PresentationFormat>
  <Paragraphs>590</Paragraphs>
  <Slides>60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10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60</vt:i4>
      </vt:variant>
    </vt:vector>
  </HeadingPairs>
  <TitlesOfParts>
    <vt:vector size="73" baseType="lpstr">
      <vt:lpstr>Level</vt:lpstr>
      <vt:lpstr>6_Default Design</vt:lpstr>
      <vt:lpstr>4_Default Design</vt:lpstr>
      <vt:lpstr>8_Default Design</vt:lpstr>
      <vt:lpstr>Office Theme</vt:lpstr>
      <vt:lpstr>Default Design</vt:lpstr>
      <vt:lpstr>1_Office Theme</vt:lpstr>
      <vt:lpstr>1_Default Design</vt:lpstr>
      <vt:lpstr>7_Default Design</vt:lpstr>
      <vt:lpstr>Edge</vt:lpstr>
      <vt:lpstr>Chart</vt:lpstr>
      <vt:lpstr>SPW 12.0 Graph</vt:lpstr>
      <vt:lpstr>Drawing</vt:lpstr>
      <vt:lpstr>PowerPoint Presentation</vt:lpstr>
      <vt:lpstr>Range-Pasture-Haylands:  Key Soil Factors</vt:lpstr>
      <vt:lpstr>PowerPoint Presentation</vt:lpstr>
      <vt:lpstr>PowerPoint Presentation</vt:lpstr>
      <vt:lpstr>PowerPoint Presentation</vt:lpstr>
      <vt:lpstr>PowerPoint Presentation</vt:lpstr>
      <vt:lpstr>Sands Ecological  Site</vt:lpstr>
      <vt:lpstr>Range-Pasture-Haylands:  Key Soil Factors</vt:lpstr>
      <vt:lpstr>PowerPoint Presentation</vt:lpstr>
      <vt:lpstr>PowerPoint Presentation</vt:lpstr>
      <vt:lpstr>PowerPoint Presentation</vt:lpstr>
      <vt:lpstr>Effect of nitrogen fertilization on irrigated smooth bromegrass and orchardgrass yield.1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Elements of Good Grazing Management</vt:lpstr>
      <vt:lpstr>Stocking rate can be expressed by which of the following?</vt:lpstr>
      <vt:lpstr>Expressing stocking rate</vt:lpstr>
      <vt:lpstr>PowerPoint Presentation</vt:lpstr>
      <vt:lpstr>PowerPoint Presentation</vt:lpstr>
      <vt:lpstr>Grazing Systems</vt:lpstr>
      <vt:lpstr>PowerPoint Presentation</vt:lpstr>
      <vt:lpstr>PowerPoint Presentation</vt:lpstr>
      <vt:lpstr>Growth of important Sandhills forage grasses</vt:lpstr>
      <vt:lpstr>Growth of important western Nebraska forage grasses</vt:lpstr>
      <vt:lpstr>PowerPoint Presentation</vt:lpstr>
      <vt:lpstr>PowerPoint Presentation</vt:lpstr>
      <vt:lpstr>Overgrazing</vt:lpstr>
      <vt:lpstr>How to Best Overgraze?</vt:lpstr>
      <vt:lpstr>PowerPoint Presentation</vt:lpstr>
      <vt:lpstr>Season-long Continuous</vt:lpstr>
      <vt:lpstr>Rest-Rotation</vt:lpstr>
      <vt:lpstr>Deferred-Rotation</vt:lpstr>
      <vt:lpstr>Intensively Managed (Short Duration)</vt:lpstr>
      <vt:lpstr>PowerPoint Presentation</vt:lpstr>
      <vt:lpstr>Grazing Systems Grazing Season: May 15 – Oct 15 Stocking rate: 0.75 AUM/acre, pairs Years: 1999-2008</vt:lpstr>
      <vt:lpstr>Grazing Treatments</vt:lpstr>
      <vt:lpstr>PowerPoint Presentation</vt:lpstr>
      <vt:lpstr>Total Herbage Standing Crop in mid-August</vt:lpstr>
      <vt:lpstr>Conclusion - Grazing Systems</vt:lpstr>
      <vt:lpstr>Conclusion - Grazing Systems</vt:lpstr>
      <vt:lpstr>PowerPoint Presentation</vt:lpstr>
      <vt:lpstr>Short-term Responses to Grazing Systems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Residual Vegetation Height Grazing System x Topographic Position</vt:lpstr>
      <vt:lpstr>PowerPoint Presentation</vt:lpstr>
      <vt:lpstr>PowerPoint Presentation</vt:lpstr>
      <vt:lpstr>PowerPoint Presentation</vt:lpstr>
      <vt:lpstr>% Trampled   </vt:lpstr>
      <vt:lpstr>Harvest Efficiency</vt:lpstr>
      <vt:lpstr>Thank You</vt:lpstr>
    </vt:vector>
  </TitlesOfParts>
  <Company>University of Nebraska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 Adams</dc:creator>
  <cp:lastModifiedBy>BVandewalle2</cp:lastModifiedBy>
  <cp:revision>342</cp:revision>
  <cp:lastPrinted>2012-01-07T15:41:21Z</cp:lastPrinted>
  <dcterms:created xsi:type="dcterms:W3CDTF">2007-04-12T14:33:42Z</dcterms:created>
  <dcterms:modified xsi:type="dcterms:W3CDTF">2013-08-06T21:08:37Z</dcterms:modified>
</cp:coreProperties>
</file>