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charts/chart5.xml" ContentType="application/vnd.openxmlformats-officedocument.drawingml.chart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charts/chart6.xml" ContentType="application/vnd.openxmlformats-officedocument.drawingml.chart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charts/chart7.xml" ContentType="application/vnd.openxmlformats-officedocument.drawingml.chart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charts/chart8.xml" ContentType="application/vnd.openxmlformats-officedocument.drawingml.chart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charts/chart9.xml" ContentType="application/vnd.openxmlformats-officedocument.drawingml.chart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charts/chart10.xml" ContentType="application/vnd.openxmlformats-officedocument.drawingml.chart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charts/chart11.xml" ContentType="application/vnd.openxmlformats-officedocument.drawingml.chart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ppt/tags/tag21.xml" ContentType="application/vnd.openxmlformats-officedocument.presentationml.tags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40" r:id="rId2"/>
    <p:sldId id="465" r:id="rId3"/>
    <p:sldId id="464" r:id="rId4"/>
    <p:sldId id="497" r:id="rId5"/>
    <p:sldId id="466" r:id="rId6"/>
    <p:sldId id="556" r:id="rId7"/>
    <p:sldId id="515" r:id="rId8"/>
    <p:sldId id="496" r:id="rId9"/>
    <p:sldId id="535" r:id="rId10"/>
    <p:sldId id="537" r:id="rId11"/>
    <p:sldId id="549" r:id="rId12"/>
    <p:sldId id="538" r:id="rId13"/>
    <p:sldId id="550" r:id="rId14"/>
    <p:sldId id="551" r:id="rId15"/>
    <p:sldId id="552" r:id="rId16"/>
    <p:sldId id="553" r:id="rId17"/>
    <p:sldId id="554" r:id="rId18"/>
    <p:sldId id="555" r:id="rId19"/>
    <p:sldId id="463" r:id="rId20"/>
    <p:sldId id="495" r:id="rId21"/>
  </p:sldIdLst>
  <p:sldSz cx="9144000" cy="6858000" type="screen4x3"/>
  <p:notesSz cx="6858000" cy="9296400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99"/>
    <a:srgbClr val="FF66FF"/>
    <a:srgbClr val="0000FF"/>
    <a:srgbClr val="00CC00"/>
    <a:srgbClr val="FF6600"/>
    <a:srgbClr val="FF0066"/>
    <a:srgbClr val="A50021"/>
    <a:srgbClr val="CC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4" autoAdjust="0"/>
    <p:restoredTop sz="88983" autoAdjust="0"/>
  </p:normalViewPr>
  <p:slideViewPr>
    <p:cSldViewPr snapToGrid="0">
      <p:cViewPr>
        <p:scale>
          <a:sx n="70" d="100"/>
          <a:sy n="70" d="100"/>
        </p:scale>
        <p:origin x="-15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2013%20Field%20Trials\Trial%2013%20(BASF%20CF1)\Trial%2013%20(CF1)%20-%20Disease%20Severity%20%25%20-%20Master%20File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2013%20Field%20Trials\Trial%2013%20(BASF%20CF1)\Trial%2013%20(CF1)%20-%20Yield%20&amp;%20Moisture%20%25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2013%20Field%20Trials\Trial%2013%20(BASF%20CF1)\Trial%2013%20(CF1)%20-%20Yield%20&amp;%20Moisture%20%2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2013%20Field%20Trials\Trial%2013%20(BASF%20CF1)\Trial%2013%20(CF1)%20-%20AUDPC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2013%20Field%20Trials\Trial%2013%20(BASF%20CF1)\Trial%2013%20(CF1)%20-%20Disease%20Severity%20%25%20-%20Master%20Fil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2013%20Field%20Trials\Trial%2013%20(BASF%20CF1)\Trial%2013%20(CF1)%20-%20AUDPC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2013%20Field%20Trials\Trial%2013%20(BASF%20CF1)\Trial%2013%20(CF1)%20-%20Disease%20Severity%20%25%20-%20Master%20Fil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2013%20Field%20Trials\Trial%2013%20(BASF%20CF1)\Trial%2013%20(CF1)%20-%20AUDPC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2013%20Field%20Trials\Trial%2013%20(BASF%20CF1)\Trial%2013%20(CF1)%20-%20Stay%20Green%20%25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2013%20Field%20Trials\Trial%2013%20(BASF%20CF1)\Trial%2013%20(CF1)%20-%20Lodging%20%25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2013%20Field%20Trials\Trial%2013%20(BASF%20CF1)\Trial%2013%20(CF1)%20-%20500%20Kernel%20Count%20Weights%20(not%20in%20protocol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4829984104214"/>
          <c:y val="6.9473322273955945E-2"/>
          <c:w val="0.67184187210860946"/>
          <c:h val="0.79917569339434624"/>
        </c:manualLayout>
      </c:layout>
      <c:lineChart>
        <c:grouping val="standard"/>
        <c:varyColors val="0"/>
        <c:ser>
          <c:idx val="0"/>
          <c:order val="0"/>
          <c:tx>
            <c:strRef>
              <c:f>Graph!$G$68</c:f>
              <c:strCache>
                <c:ptCount val="1"/>
                <c:pt idx="0">
                  <c:v>Non-treated control</c:v>
                </c:pt>
              </c:strCache>
            </c:strRef>
          </c:tx>
          <c:spPr>
            <a:ln w="50800"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strRef>
              <c:f>Graph!$C$6:$E$6</c:f>
              <c:strCache>
                <c:ptCount val="3"/>
                <c:pt idx="0">
                  <c:v>7/26/2013                     R1</c:v>
                </c:pt>
                <c:pt idx="1">
                  <c:v>8/22/2013                      R4</c:v>
                </c:pt>
                <c:pt idx="2">
                  <c:v>9/4/2013                       R5.33</c:v>
                </c:pt>
              </c:strCache>
            </c:strRef>
          </c:cat>
          <c:val>
            <c:numRef>
              <c:f>Graph!$C$7:$E$7</c:f>
              <c:numCache>
                <c:formatCode>0.0</c:formatCode>
                <c:ptCount val="3"/>
                <c:pt idx="0">
                  <c:v>0</c:v>
                </c:pt>
                <c:pt idx="1">
                  <c:v>0.17500000000000002</c:v>
                </c:pt>
                <c:pt idx="2">
                  <c:v>0.58333333333333337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Graph!$G$69</c:f>
              <c:strCache>
                <c:ptCount val="1"/>
                <c:pt idx="0">
                  <c:v>Headline AMP,                    10 fl oz/A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Graph!$C$6:$E$6</c:f>
              <c:strCache>
                <c:ptCount val="3"/>
                <c:pt idx="0">
                  <c:v>7/26/2013                     R1</c:v>
                </c:pt>
                <c:pt idx="1">
                  <c:v>8/22/2013                      R4</c:v>
                </c:pt>
                <c:pt idx="2">
                  <c:v>9/4/2013                       R5.33</c:v>
                </c:pt>
              </c:strCache>
            </c:strRef>
          </c:cat>
          <c:val>
            <c:numRef>
              <c:f>Graph!$C$8:$E$8</c:f>
              <c:numCache>
                <c:formatCode>0.0</c:formatCode>
                <c:ptCount val="3"/>
                <c:pt idx="0">
                  <c:v>0</c:v>
                </c:pt>
                <c:pt idx="1">
                  <c:v>9.9999999999999992E-2</c:v>
                </c:pt>
                <c:pt idx="2">
                  <c:v>0.22500000000000001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Graph!$G$70</c:f>
              <c:strCache>
                <c:ptCount val="1"/>
                <c:pt idx="0">
                  <c:v>Priaxor, 4 fl oz/A</c:v>
                </c:pt>
              </c:strCache>
            </c:strRef>
          </c:tx>
          <c:spPr>
            <a:ln w="50800"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cat>
            <c:strRef>
              <c:f>Graph!$C$6:$E$6</c:f>
              <c:strCache>
                <c:ptCount val="3"/>
                <c:pt idx="0">
                  <c:v>7/26/2013                     R1</c:v>
                </c:pt>
                <c:pt idx="1">
                  <c:v>8/22/2013                      R4</c:v>
                </c:pt>
                <c:pt idx="2">
                  <c:v>9/4/2013                       R5.33</c:v>
                </c:pt>
              </c:strCache>
            </c:strRef>
          </c:cat>
          <c:val>
            <c:numRef>
              <c:f>Graph!$C$9:$E$9</c:f>
              <c:numCache>
                <c:formatCode>0.0</c:formatCode>
                <c:ptCount val="3"/>
                <c:pt idx="0">
                  <c:v>0</c:v>
                </c:pt>
                <c:pt idx="1">
                  <c:v>9.9999999999999992E-2</c:v>
                </c:pt>
                <c:pt idx="2">
                  <c:v>0.24166666666666667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Graph!$G$71</c:f>
              <c:strCache>
                <c:ptCount val="1"/>
                <c:pt idx="0">
                  <c:v>Quilt Xcel, 10.5 fl oz/A</c:v>
                </c:pt>
              </c:strCache>
            </c:strRef>
          </c:tx>
          <c:spPr>
            <a:ln w="50800">
              <a:solidFill>
                <a:srgbClr val="FFFF00"/>
              </a:solidFill>
            </a:ln>
          </c:spPr>
          <c:marker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cat>
            <c:strRef>
              <c:f>Graph!$C$6:$E$6</c:f>
              <c:strCache>
                <c:ptCount val="3"/>
                <c:pt idx="0">
                  <c:v>7/26/2013                     R1</c:v>
                </c:pt>
                <c:pt idx="1">
                  <c:v>8/22/2013                      R4</c:v>
                </c:pt>
                <c:pt idx="2">
                  <c:v>9/4/2013                       R5.33</c:v>
                </c:pt>
              </c:strCache>
            </c:strRef>
          </c:cat>
          <c:val>
            <c:numRef>
              <c:f>Graph!$C$10:$E$10</c:f>
              <c:numCache>
                <c:formatCode>0.0</c:formatCode>
                <c:ptCount val="3"/>
                <c:pt idx="0">
                  <c:v>0</c:v>
                </c:pt>
                <c:pt idx="1">
                  <c:v>9.9999999999999992E-2</c:v>
                </c:pt>
                <c:pt idx="2">
                  <c:v>0.375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Graph!$G$72</c:f>
              <c:strCache>
                <c:ptCount val="1"/>
                <c:pt idx="0">
                  <c:v>Stratego YLD, 4 fl oz/A</c:v>
                </c:pt>
              </c:strCache>
            </c:strRef>
          </c:tx>
          <c:spPr>
            <a:ln w="50800"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strRef>
              <c:f>Graph!$C$6:$E$6</c:f>
              <c:strCache>
                <c:ptCount val="3"/>
                <c:pt idx="0">
                  <c:v>7/26/2013                     R1</c:v>
                </c:pt>
                <c:pt idx="1">
                  <c:v>8/22/2013                      R4</c:v>
                </c:pt>
                <c:pt idx="2">
                  <c:v>9/4/2013                       R5.33</c:v>
                </c:pt>
              </c:strCache>
            </c:strRef>
          </c:cat>
          <c:val>
            <c:numRef>
              <c:f>Graph!$C$11:$E$11</c:f>
              <c:numCache>
                <c:formatCode>0.0</c:formatCode>
                <c:ptCount val="3"/>
                <c:pt idx="0">
                  <c:v>0</c:v>
                </c:pt>
                <c:pt idx="1">
                  <c:v>0.12499999999999999</c:v>
                </c:pt>
                <c:pt idx="2">
                  <c:v>0.30833333333333335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Graph!$G$73</c:f>
              <c:strCache>
                <c:ptCount val="1"/>
                <c:pt idx="0">
                  <c:v>Aproach, 6 fl oz/A</c:v>
                </c:pt>
              </c:strCache>
            </c:strRef>
          </c:tx>
          <c:spPr>
            <a:ln w="50800">
              <a:solidFill>
                <a:srgbClr val="00B0F0"/>
              </a:solidFill>
            </a:ln>
          </c:spPr>
          <c:marker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strRef>
              <c:f>Graph!$C$6:$E$6</c:f>
              <c:strCache>
                <c:ptCount val="3"/>
                <c:pt idx="0">
                  <c:v>7/26/2013                     R1</c:v>
                </c:pt>
                <c:pt idx="1">
                  <c:v>8/22/2013                      R4</c:v>
                </c:pt>
                <c:pt idx="2">
                  <c:v>9/4/2013                       R5.33</c:v>
                </c:pt>
              </c:strCache>
            </c:strRef>
          </c:cat>
          <c:val>
            <c:numRef>
              <c:f>Graph!$C$12:$E$12</c:f>
              <c:numCache>
                <c:formatCode>0.0</c:formatCode>
                <c:ptCount val="3"/>
                <c:pt idx="0">
                  <c:v>0</c:v>
                </c:pt>
                <c:pt idx="1">
                  <c:v>9.9999999999999992E-2</c:v>
                </c:pt>
                <c:pt idx="2">
                  <c:v>0.375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Graph!$G$74</c:f>
              <c:strCache>
                <c:ptCount val="1"/>
                <c:pt idx="0">
                  <c:v>Aproach, 5.6 fl oz/A + Alto 5.6 fl oz/A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strRef>
              <c:f>Graph!$C$6:$E$6</c:f>
              <c:strCache>
                <c:ptCount val="3"/>
                <c:pt idx="0">
                  <c:v>7/26/2013                     R1</c:v>
                </c:pt>
                <c:pt idx="1">
                  <c:v>8/22/2013                      R4</c:v>
                </c:pt>
                <c:pt idx="2">
                  <c:v>9/4/2013                       R5.33</c:v>
                </c:pt>
              </c:strCache>
            </c:strRef>
          </c:cat>
          <c:val>
            <c:numRef>
              <c:f>Graph!$C$13:$E$13</c:f>
              <c:numCache>
                <c:formatCode>0.0</c:formatCode>
                <c:ptCount val="3"/>
                <c:pt idx="0">
                  <c:v>0</c:v>
                </c:pt>
                <c:pt idx="1">
                  <c:v>0.12499999999999999</c:v>
                </c:pt>
                <c:pt idx="2">
                  <c:v>0.29166666666666669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Graph!$G$75</c:f>
              <c:strCache>
                <c:ptCount val="1"/>
                <c:pt idx="0">
                  <c:v>Fortix, 6 fl oz/A</c:v>
                </c:pt>
              </c:strCache>
            </c:strRef>
          </c:tx>
          <c:spPr>
            <a:ln w="50800">
              <a:solidFill>
                <a:srgbClr val="7030A0"/>
              </a:solidFill>
            </a:ln>
          </c:spPr>
          <c:marker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cat>
            <c:strRef>
              <c:f>Graph!$C$6:$E$6</c:f>
              <c:strCache>
                <c:ptCount val="3"/>
                <c:pt idx="0">
                  <c:v>7/26/2013                     R1</c:v>
                </c:pt>
                <c:pt idx="1">
                  <c:v>8/22/2013                      R4</c:v>
                </c:pt>
                <c:pt idx="2">
                  <c:v>9/4/2013                       R5.33</c:v>
                </c:pt>
              </c:strCache>
            </c:strRef>
          </c:cat>
          <c:val>
            <c:numRef>
              <c:f>Graph!$C$14:$E$14</c:f>
              <c:numCache>
                <c:formatCode>0.0</c:formatCode>
                <c:ptCount val="3"/>
                <c:pt idx="0">
                  <c:v>0</c:v>
                </c:pt>
                <c:pt idx="1">
                  <c:v>0.12499999999999999</c:v>
                </c:pt>
                <c:pt idx="2">
                  <c:v>0.20000000000000004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Graph!$G$76</c:f>
              <c:strCache>
                <c:ptCount val="1"/>
                <c:pt idx="0">
                  <c:v>Evito, 2 fl oz/A</c:v>
                </c:pt>
              </c:strCache>
            </c:strRef>
          </c:tx>
          <c:spPr>
            <a:ln w="50800">
              <a:solidFill>
                <a:srgbClr val="FF0066"/>
              </a:solidFill>
            </a:ln>
          </c:spPr>
          <c:marker>
            <c:spPr>
              <a:solidFill>
                <a:srgbClr val="FF0066"/>
              </a:solidFill>
              <a:ln>
                <a:solidFill>
                  <a:srgbClr val="FF0066"/>
                </a:solidFill>
              </a:ln>
            </c:spPr>
          </c:marker>
          <c:cat>
            <c:strRef>
              <c:f>Graph!$C$6:$E$6</c:f>
              <c:strCache>
                <c:ptCount val="3"/>
                <c:pt idx="0">
                  <c:v>7/26/2013                     R1</c:v>
                </c:pt>
                <c:pt idx="1">
                  <c:v>8/22/2013                      R4</c:v>
                </c:pt>
                <c:pt idx="2">
                  <c:v>9/4/2013                       R5.33</c:v>
                </c:pt>
              </c:strCache>
            </c:strRef>
          </c:cat>
          <c:val>
            <c:numRef>
              <c:f>Graph!$C$15:$E$15</c:f>
              <c:numCache>
                <c:formatCode>0.0</c:formatCode>
                <c:ptCount val="3"/>
                <c:pt idx="0">
                  <c:v>0</c:v>
                </c:pt>
                <c:pt idx="1">
                  <c:v>0.16666666666666666</c:v>
                </c:pt>
                <c:pt idx="2">
                  <c:v>0.43333333333333335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784192"/>
        <c:axId val="136439488"/>
      </c:lineChart>
      <c:catAx>
        <c:axId val="83784192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txPr>
          <a:bodyPr/>
          <a:lstStyle/>
          <a:p>
            <a:pPr>
              <a:defRPr sz="14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36439488"/>
        <c:crosses val="autoZero"/>
        <c:auto val="1"/>
        <c:lblAlgn val="ctr"/>
        <c:lblOffset val="100"/>
        <c:noMultiLvlLbl val="0"/>
      </c:catAx>
      <c:valAx>
        <c:axId val="136439488"/>
        <c:scaling>
          <c:orientation val="minMax"/>
          <c:max val="5"/>
        </c:scaling>
        <c:delete val="0"/>
        <c:axPos val="l"/>
        <c:majorGridlines>
          <c:spPr>
            <a:ln>
              <a:solidFill>
                <a:srgbClr val="4F81BD">
                  <a:alpha val="0"/>
                </a:srgb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800">
                    <a:latin typeface="Arial" pitchFamily="34" charset="0"/>
                    <a:cs typeface="Arial" pitchFamily="34" charset="0"/>
                  </a:defRPr>
                </a:pPr>
                <a:r>
                  <a:rPr lang="en-US" sz="1800">
                    <a:latin typeface="Arial" pitchFamily="34" charset="0"/>
                    <a:cs typeface="Arial" pitchFamily="34" charset="0"/>
                  </a:rPr>
                  <a:t>Disease</a:t>
                </a:r>
                <a:r>
                  <a:rPr lang="en-US" sz="1800" baseline="0">
                    <a:latin typeface="Arial" pitchFamily="34" charset="0"/>
                    <a:cs typeface="Arial" pitchFamily="34" charset="0"/>
                  </a:rPr>
                  <a:t> Severity %</a:t>
                </a:r>
              </a:p>
              <a:p>
                <a:pPr>
                  <a:defRPr sz="1800">
                    <a:latin typeface="Arial" pitchFamily="34" charset="0"/>
                    <a:cs typeface="Arial" pitchFamily="34" charset="0"/>
                  </a:defRPr>
                </a:pPr>
                <a:r>
                  <a:rPr lang="en-US" sz="1800" baseline="0">
                    <a:latin typeface="Arial" pitchFamily="34" charset="0"/>
                    <a:cs typeface="Arial" pitchFamily="34" charset="0"/>
                  </a:rPr>
                  <a:t>(% total leaf area coverage)</a:t>
                </a:r>
                <a:endParaRPr lang="en-US" sz="180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1.5710739282589679E-2"/>
              <c:y val="0.1616197277854158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3784192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77703543307086609"/>
          <c:y val="0.20018960316527598"/>
          <c:w val="0.22064588801399823"/>
          <c:h val="0.59800835466474267"/>
        </c:manualLayout>
      </c:layout>
      <c:overlay val="0"/>
      <c:txPr>
        <a:bodyPr/>
        <a:lstStyle/>
        <a:p>
          <a:pPr>
            <a:defRPr sz="1200"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ln w="15875"/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67954100685358"/>
          <c:y val="4.5828967430689919E-2"/>
          <c:w val="0.8538580573667276"/>
          <c:h val="0.90834206513862015"/>
        </c:manualLayout>
      </c:layout>
      <c:barChart>
        <c:barDir val="col"/>
        <c:grouping val="clustered"/>
        <c:varyColors val="0"/>
        <c:ser>
          <c:idx val="0"/>
          <c:order val="0"/>
          <c:spPr>
            <a:ln>
              <a:solidFill>
                <a:prstClr val="black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solidFill>
                  <a:prstClr val="black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prstClr val="black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prstClr val="black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solidFill>
                  <a:prstClr val="black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00CC00"/>
              </a:solidFill>
              <a:ln>
                <a:solidFill>
                  <a:prstClr val="black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00B0F0"/>
              </a:solidFill>
              <a:ln>
                <a:solidFill>
                  <a:prstClr val="black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0070C0"/>
              </a:solidFill>
              <a:ln>
                <a:solidFill>
                  <a:prstClr val="black"/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rgbClr val="7030A0"/>
              </a:solidFill>
              <a:ln>
                <a:solidFill>
                  <a:prstClr val="black"/>
                </a:solidFill>
              </a:ln>
            </c:spPr>
          </c:dPt>
          <c:dPt>
            <c:idx val="8"/>
            <c:invertIfNegative val="0"/>
            <c:bubble3D val="0"/>
            <c:spPr>
              <a:solidFill>
                <a:srgbClr val="FF0066"/>
              </a:solidFill>
              <a:ln>
                <a:solidFill>
                  <a:prstClr val="black"/>
                </a:solidFill>
              </a:ln>
            </c:spPr>
          </c:dPt>
          <c:dLbls>
            <c:numFmt formatCode="#,##0" sourceLinked="0"/>
            <c:txPr>
              <a:bodyPr/>
              <a:lstStyle/>
              <a:p>
                <a:pPr>
                  <a:defRPr sz="13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Graph!$C$6:$C$14</c:f>
              <c:numCache>
                <c:formatCode>0.0</c:formatCode>
                <c:ptCount val="9"/>
                <c:pt idx="0">
                  <c:v>200.80889622480603</c:v>
                </c:pt>
                <c:pt idx="1">
                  <c:v>207.66651840929592</c:v>
                </c:pt>
                <c:pt idx="2">
                  <c:v>210.43005621784062</c:v>
                </c:pt>
                <c:pt idx="3">
                  <c:v>197.13889536521924</c:v>
                </c:pt>
                <c:pt idx="4">
                  <c:v>209.44986440253032</c:v>
                </c:pt>
                <c:pt idx="5">
                  <c:v>206.78548036124914</c:v>
                </c:pt>
                <c:pt idx="6">
                  <c:v>212.24867843144634</c:v>
                </c:pt>
                <c:pt idx="7">
                  <c:v>209.01086513741268</c:v>
                </c:pt>
                <c:pt idx="8">
                  <c:v>203.24715803500902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934208"/>
        <c:axId val="136403136"/>
      </c:barChart>
      <c:catAx>
        <c:axId val="9193420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36403136"/>
        <c:crosses val="autoZero"/>
        <c:auto val="1"/>
        <c:lblAlgn val="ctr"/>
        <c:lblOffset val="100"/>
        <c:noMultiLvlLbl val="0"/>
      </c:catAx>
      <c:valAx>
        <c:axId val="136403136"/>
        <c:scaling>
          <c:orientation val="minMax"/>
          <c:max val="300"/>
          <c:min val="0"/>
        </c:scaling>
        <c:delete val="0"/>
        <c:axPos val="l"/>
        <c:majorGridlines>
          <c:spPr>
            <a:ln>
              <a:solidFill>
                <a:prstClr val="black">
                  <a:alpha val="0"/>
                </a:prst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2000">
                    <a:latin typeface="Arial" pitchFamily="34" charset="0"/>
                    <a:cs typeface="Arial" pitchFamily="34" charset="0"/>
                  </a:defRPr>
                </a:pPr>
                <a:r>
                  <a:rPr lang="en-US" sz="2000">
                    <a:latin typeface="Arial" pitchFamily="34" charset="0"/>
                    <a:cs typeface="Arial" pitchFamily="34" charset="0"/>
                  </a:rPr>
                  <a:t>Yield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 (bu/A)</a:t>
                </a:r>
                <a:endParaRPr lang="en-US" sz="200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3.0924803252837717E-2"/>
              <c:y val="0.30212538225112023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91934208"/>
        <c:crosses val="autoZero"/>
        <c:crossBetween val="between"/>
        <c:majorUnit val="50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82010829436652"/>
          <c:y val="4.6821657853736216E-2"/>
          <c:w val="0.85371749007921449"/>
          <c:h val="0.91979430911298443"/>
        </c:manualLayout>
      </c:layout>
      <c:barChart>
        <c:barDir val="col"/>
        <c:grouping val="clustered"/>
        <c:varyColors val="0"/>
        <c:ser>
          <c:idx val="0"/>
          <c:order val="0"/>
          <c:spPr>
            <a:ln>
              <a:solidFill>
                <a:prstClr val="black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solidFill>
                  <a:prstClr val="black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prstClr val="black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prstClr val="black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solidFill>
                  <a:prstClr val="black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00CC00"/>
              </a:solidFill>
              <a:ln>
                <a:solidFill>
                  <a:prstClr val="black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00B0F0"/>
              </a:solidFill>
              <a:ln>
                <a:solidFill>
                  <a:prstClr val="black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0070C0"/>
              </a:solidFill>
              <a:ln>
                <a:solidFill>
                  <a:prstClr val="black"/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rgbClr val="7030A0"/>
              </a:solidFill>
              <a:ln>
                <a:solidFill>
                  <a:prstClr val="black"/>
                </a:solidFill>
              </a:ln>
            </c:spPr>
          </c:dPt>
          <c:dPt>
            <c:idx val="8"/>
            <c:invertIfNegative val="0"/>
            <c:bubble3D val="0"/>
            <c:spPr>
              <a:solidFill>
                <a:srgbClr val="FF0066"/>
              </a:solidFill>
              <a:ln>
                <a:solidFill>
                  <a:prstClr val="black"/>
                </a:solidFill>
              </a:ln>
            </c:spPr>
          </c:dPt>
          <c:dLbls>
            <c:txPr>
              <a:bodyPr/>
              <a:lstStyle/>
              <a:p>
                <a:pPr>
                  <a:defRPr sz="13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Graph!$N$6:$N$14</c:f>
              <c:numCache>
                <c:formatCode>0.0</c:formatCode>
                <c:ptCount val="9"/>
                <c:pt idx="0">
                  <c:v>17</c:v>
                </c:pt>
                <c:pt idx="1">
                  <c:v>16.8</c:v>
                </c:pt>
                <c:pt idx="2">
                  <c:v>16.983333333333331</c:v>
                </c:pt>
                <c:pt idx="3">
                  <c:v>16.940000000000001</c:v>
                </c:pt>
                <c:pt idx="4">
                  <c:v>16.766666666666669</c:v>
                </c:pt>
                <c:pt idx="5">
                  <c:v>16.933333333333334</c:v>
                </c:pt>
                <c:pt idx="6">
                  <c:v>16.919999999999998</c:v>
                </c:pt>
                <c:pt idx="7">
                  <c:v>16.766666666666666</c:v>
                </c:pt>
                <c:pt idx="8">
                  <c:v>16.98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144064"/>
        <c:axId val="195371584"/>
      </c:barChart>
      <c:catAx>
        <c:axId val="1011440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95371584"/>
        <c:crosses val="autoZero"/>
        <c:auto val="1"/>
        <c:lblAlgn val="ctr"/>
        <c:lblOffset val="100"/>
        <c:noMultiLvlLbl val="0"/>
      </c:catAx>
      <c:valAx>
        <c:axId val="195371584"/>
        <c:scaling>
          <c:orientation val="minMax"/>
          <c:max val="20"/>
          <c:min val="0"/>
        </c:scaling>
        <c:delete val="0"/>
        <c:axPos val="l"/>
        <c:majorGridlines>
          <c:spPr>
            <a:ln>
              <a:solidFill>
                <a:prstClr val="black">
                  <a:alpha val="0"/>
                </a:prst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2000">
                    <a:latin typeface="Arial" pitchFamily="34" charset="0"/>
                    <a:cs typeface="Arial" pitchFamily="34" charset="0"/>
                  </a:defRPr>
                </a:pPr>
                <a:r>
                  <a:rPr lang="en-US" sz="2000">
                    <a:latin typeface="Arial" pitchFamily="34" charset="0"/>
                    <a:cs typeface="Arial" pitchFamily="34" charset="0"/>
                  </a:rPr>
                  <a:t>Grain Moisture %</a:t>
                </a:r>
              </a:p>
            </c:rich>
          </c:tx>
          <c:layout>
            <c:manualLayout>
              <c:xMode val="edge"/>
              <c:yMode val="edge"/>
              <c:x val="4.2170186253869611E-2"/>
              <c:y val="0.2170202860521157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01144064"/>
        <c:crosses val="autoZero"/>
        <c:crossBetween val="between"/>
        <c:majorUnit val="5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442892983693458"/>
          <c:y val="0.12322715974273897"/>
          <c:w val="0.84269016214896797"/>
          <c:h val="0.76657669391387373"/>
        </c:manualLayout>
      </c:layout>
      <c:barChart>
        <c:barDir val="col"/>
        <c:grouping val="clustered"/>
        <c:varyColors val="0"/>
        <c:ser>
          <c:idx val="0"/>
          <c:order val="0"/>
          <c:spPr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00CC0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invertIfNegative val="0"/>
            <c:bubble3D val="0"/>
            <c:spPr>
              <a:solidFill>
                <a:srgbClr val="FF0066"/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sz="13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Graph!$C$5:$C$13</c:f>
              <c:numCache>
                <c:formatCode>0.0</c:formatCode>
                <c:ptCount val="9"/>
                <c:pt idx="0">
                  <c:v>7.291666666666667</c:v>
                </c:pt>
                <c:pt idx="1">
                  <c:v>3.4624999999999999</c:v>
                </c:pt>
                <c:pt idx="2">
                  <c:v>3.5708333333333333</c:v>
                </c:pt>
                <c:pt idx="3">
                  <c:v>4.4375</c:v>
                </c:pt>
                <c:pt idx="4">
                  <c:v>4.5041666666666664</c:v>
                </c:pt>
                <c:pt idx="5">
                  <c:v>4.4375</c:v>
                </c:pt>
                <c:pt idx="6">
                  <c:v>4.395833333333333</c:v>
                </c:pt>
                <c:pt idx="7">
                  <c:v>3.7999999999999994</c:v>
                </c:pt>
                <c:pt idx="8">
                  <c:v>6.1499999999999995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983872"/>
        <c:axId val="136441792"/>
      </c:barChart>
      <c:catAx>
        <c:axId val="839838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36441792"/>
        <c:crosses val="autoZero"/>
        <c:auto val="1"/>
        <c:lblAlgn val="ctr"/>
        <c:lblOffset val="100"/>
        <c:noMultiLvlLbl val="0"/>
      </c:catAx>
      <c:valAx>
        <c:axId val="136441792"/>
        <c:scaling>
          <c:orientation val="minMax"/>
          <c:max val="20"/>
        </c:scaling>
        <c:delete val="0"/>
        <c:axPos val="l"/>
        <c:majorGridlines>
          <c:spPr>
            <a:ln>
              <a:solidFill>
                <a:srgbClr val="4F81BD">
                  <a:alpha val="0"/>
                </a:srgb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2000">
                    <a:latin typeface="Arial" pitchFamily="34" charset="0"/>
                    <a:cs typeface="Arial" pitchFamily="34" charset="0"/>
                  </a:defRPr>
                </a:pPr>
                <a:r>
                  <a:rPr lang="en-US" sz="2000">
                    <a:latin typeface="Arial" pitchFamily="34" charset="0"/>
                    <a:cs typeface="Arial" pitchFamily="34" charset="0"/>
                  </a:rPr>
                  <a:t>Gray</a:t>
                </a: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 Leaf Spot AUDPC</a:t>
                </a:r>
                <a:endParaRPr lang="en-US" sz="200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4.2204838386355907E-2"/>
              <c:y val="0.18322277141767834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3983872"/>
        <c:crosses val="autoZero"/>
        <c:crossBetween val="between"/>
        <c:majorUnit val="5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886068775816795"/>
          <c:y val="9.3567502585010759E-2"/>
          <c:w val="0.66625105711407007"/>
          <c:h val="0.76952609367875247"/>
        </c:manualLayout>
      </c:layout>
      <c:lineChart>
        <c:grouping val="standard"/>
        <c:varyColors val="0"/>
        <c:ser>
          <c:idx val="0"/>
          <c:order val="0"/>
          <c:tx>
            <c:strRef>
              <c:f>Graph!$G$68</c:f>
              <c:strCache>
                <c:ptCount val="1"/>
                <c:pt idx="0">
                  <c:v>Non-treated control</c:v>
                </c:pt>
              </c:strCache>
            </c:strRef>
          </c:tx>
          <c:spPr>
            <a:ln w="50800"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strRef>
              <c:f>Graph!$N$6:$P$6</c:f>
              <c:strCache>
                <c:ptCount val="3"/>
                <c:pt idx="0">
                  <c:v>7/26/2013                     R1</c:v>
                </c:pt>
                <c:pt idx="1">
                  <c:v>8/22/2013                      R4</c:v>
                </c:pt>
                <c:pt idx="2">
                  <c:v>9/4/2013                       R5.33</c:v>
                </c:pt>
              </c:strCache>
            </c:strRef>
          </c:cat>
          <c:val>
            <c:numRef>
              <c:f>Graph!$N$7:$P$7</c:f>
              <c:numCache>
                <c:formatCode>0.0</c:formatCode>
                <c:ptCount val="3"/>
                <c:pt idx="0">
                  <c:v>9.9999999999999992E-2</c:v>
                </c:pt>
                <c:pt idx="1">
                  <c:v>9.9999999999999992E-2</c:v>
                </c:pt>
                <c:pt idx="2">
                  <c:v>9.9999999999999992E-2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Graph!$G$69</c:f>
              <c:strCache>
                <c:ptCount val="1"/>
                <c:pt idx="0">
                  <c:v>Headline AMP,                    10 fl oz/A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Graph!$N$6:$P$6</c:f>
              <c:strCache>
                <c:ptCount val="3"/>
                <c:pt idx="0">
                  <c:v>7/26/2013                     R1</c:v>
                </c:pt>
                <c:pt idx="1">
                  <c:v>8/22/2013                      R4</c:v>
                </c:pt>
                <c:pt idx="2">
                  <c:v>9/4/2013                       R5.33</c:v>
                </c:pt>
              </c:strCache>
            </c:strRef>
          </c:cat>
          <c:val>
            <c:numRef>
              <c:f>Graph!$N$8:$P$8</c:f>
              <c:numCache>
                <c:formatCode>0.0</c:formatCode>
                <c:ptCount val="3"/>
                <c:pt idx="0">
                  <c:v>9.9999999999999992E-2</c:v>
                </c:pt>
                <c:pt idx="1">
                  <c:v>9.9999999999999992E-2</c:v>
                </c:pt>
                <c:pt idx="2">
                  <c:v>9.9999999999999992E-2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Graph!$G$70</c:f>
              <c:strCache>
                <c:ptCount val="1"/>
                <c:pt idx="0">
                  <c:v>Priaxor, 4 fl oz/A</c:v>
                </c:pt>
              </c:strCache>
            </c:strRef>
          </c:tx>
          <c:spPr>
            <a:ln w="50800"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cat>
            <c:strRef>
              <c:f>Graph!$N$6:$P$6</c:f>
              <c:strCache>
                <c:ptCount val="3"/>
                <c:pt idx="0">
                  <c:v>7/26/2013                     R1</c:v>
                </c:pt>
                <c:pt idx="1">
                  <c:v>8/22/2013                      R4</c:v>
                </c:pt>
                <c:pt idx="2">
                  <c:v>9/4/2013                       R5.33</c:v>
                </c:pt>
              </c:strCache>
            </c:strRef>
          </c:cat>
          <c:val>
            <c:numRef>
              <c:f>Graph!$N$9:$P$9</c:f>
              <c:numCache>
                <c:formatCode>0.0</c:formatCode>
                <c:ptCount val="3"/>
                <c:pt idx="0">
                  <c:v>9.9999999999999992E-2</c:v>
                </c:pt>
                <c:pt idx="1">
                  <c:v>9.9999999999999992E-2</c:v>
                </c:pt>
                <c:pt idx="2">
                  <c:v>9.9999999999999992E-2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Graph!$G$71</c:f>
              <c:strCache>
                <c:ptCount val="1"/>
                <c:pt idx="0">
                  <c:v>Quilt Xcel, 10.5 fl oz/A</c:v>
                </c:pt>
              </c:strCache>
            </c:strRef>
          </c:tx>
          <c:spPr>
            <a:ln w="50800">
              <a:solidFill>
                <a:srgbClr val="FFFF00"/>
              </a:solidFill>
            </a:ln>
          </c:spPr>
          <c:marker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cat>
            <c:strRef>
              <c:f>Graph!$N$6:$P$6</c:f>
              <c:strCache>
                <c:ptCount val="3"/>
                <c:pt idx="0">
                  <c:v>7/26/2013                     R1</c:v>
                </c:pt>
                <c:pt idx="1">
                  <c:v>8/22/2013                      R4</c:v>
                </c:pt>
                <c:pt idx="2">
                  <c:v>9/4/2013                       R5.33</c:v>
                </c:pt>
              </c:strCache>
            </c:strRef>
          </c:cat>
          <c:val>
            <c:numRef>
              <c:f>Graph!$N$10:$P$10</c:f>
              <c:numCache>
                <c:formatCode>0.0</c:formatCode>
                <c:ptCount val="3"/>
                <c:pt idx="0">
                  <c:v>9.9999999999999992E-2</c:v>
                </c:pt>
                <c:pt idx="1">
                  <c:v>9.9999999999999992E-2</c:v>
                </c:pt>
                <c:pt idx="2">
                  <c:v>9.9999999999999992E-2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Graph!$G$72</c:f>
              <c:strCache>
                <c:ptCount val="1"/>
                <c:pt idx="0">
                  <c:v>Stratego YLD, 4 fl oz/A</c:v>
                </c:pt>
              </c:strCache>
            </c:strRef>
          </c:tx>
          <c:spPr>
            <a:ln w="50800">
              <a:solidFill>
                <a:srgbClr val="00CC00"/>
              </a:solidFill>
            </a:ln>
          </c:spPr>
          <c:marker>
            <c:spPr>
              <a:solidFill>
                <a:srgbClr val="00CC00"/>
              </a:solidFill>
              <a:ln>
                <a:solidFill>
                  <a:srgbClr val="00CC00"/>
                </a:solidFill>
              </a:ln>
            </c:spPr>
          </c:marker>
          <c:cat>
            <c:strRef>
              <c:f>Graph!$N$6:$P$6</c:f>
              <c:strCache>
                <c:ptCount val="3"/>
                <c:pt idx="0">
                  <c:v>7/26/2013                     R1</c:v>
                </c:pt>
                <c:pt idx="1">
                  <c:v>8/22/2013                      R4</c:v>
                </c:pt>
                <c:pt idx="2">
                  <c:v>9/4/2013                       R5.33</c:v>
                </c:pt>
              </c:strCache>
            </c:strRef>
          </c:cat>
          <c:val>
            <c:numRef>
              <c:f>Graph!$N$11:$P$11</c:f>
              <c:numCache>
                <c:formatCode>0.0</c:formatCode>
                <c:ptCount val="3"/>
                <c:pt idx="0">
                  <c:v>9.9999999999999992E-2</c:v>
                </c:pt>
                <c:pt idx="1">
                  <c:v>9.9999999999999992E-2</c:v>
                </c:pt>
                <c:pt idx="2">
                  <c:v>9.9999999999999992E-2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Graph!$G$73</c:f>
              <c:strCache>
                <c:ptCount val="1"/>
                <c:pt idx="0">
                  <c:v>Aproach, 6 fl oz/A</c:v>
                </c:pt>
              </c:strCache>
            </c:strRef>
          </c:tx>
          <c:spPr>
            <a:ln w="50800">
              <a:solidFill>
                <a:srgbClr val="00B0F0"/>
              </a:solidFill>
            </a:ln>
          </c:spPr>
          <c:marker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strRef>
              <c:f>Graph!$N$6:$P$6</c:f>
              <c:strCache>
                <c:ptCount val="3"/>
                <c:pt idx="0">
                  <c:v>7/26/2013                     R1</c:v>
                </c:pt>
                <c:pt idx="1">
                  <c:v>8/22/2013                      R4</c:v>
                </c:pt>
                <c:pt idx="2">
                  <c:v>9/4/2013                       R5.33</c:v>
                </c:pt>
              </c:strCache>
            </c:strRef>
          </c:cat>
          <c:val>
            <c:numRef>
              <c:f>Graph!$N$12:$P$12</c:f>
              <c:numCache>
                <c:formatCode>0.0</c:formatCode>
                <c:ptCount val="3"/>
                <c:pt idx="0">
                  <c:v>9.9999999999999992E-2</c:v>
                </c:pt>
                <c:pt idx="1">
                  <c:v>9.9999999999999992E-2</c:v>
                </c:pt>
                <c:pt idx="2">
                  <c:v>9.9999999999999992E-2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Graph!$G$74</c:f>
              <c:strCache>
                <c:ptCount val="1"/>
                <c:pt idx="0">
                  <c:v>Aproach, 5.6 fl oz/A + Alto 5.6 fl oz/A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strRef>
              <c:f>Graph!$N$6:$P$6</c:f>
              <c:strCache>
                <c:ptCount val="3"/>
                <c:pt idx="0">
                  <c:v>7/26/2013                     R1</c:v>
                </c:pt>
                <c:pt idx="1">
                  <c:v>8/22/2013                      R4</c:v>
                </c:pt>
                <c:pt idx="2">
                  <c:v>9/4/2013                       R5.33</c:v>
                </c:pt>
              </c:strCache>
            </c:strRef>
          </c:cat>
          <c:val>
            <c:numRef>
              <c:f>Graph!$N$13:$P$13</c:f>
              <c:numCache>
                <c:formatCode>0.0</c:formatCode>
                <c:ptCount val="3"/>
                <c:pt idx="0">
                  <c:v>9.9999999999999992E-2</c:v>
                </c:pt>
                <c:pt idx="1">
                  <c:v>9.9999999999999992E-2</c:v>
                </c:pt>
                <c:pt idx="2">
                  <c:v>9.9999999999999992E-2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Graph!$G$75</c:f>
              <c:strCache>
                <c:ptCount val="1"/>
                <c:pt idx="0">
                  <c:v>Fortix, 6 fl oz/A</c:v>
                </c:pt>
              </c:strCache>
            </c:strRef>
          </c:tx>
          <c:spPr>
            <a:ln w="50800">
              <a:solidFill>
                <a:srgbClr val="7030A0"/>
              </a:solidFill>
            </a:ln>
          </c:spPr>
          <c:marker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cat>
            <c:strRef>
              <c:f>Graph!$N$6:$P$6</c:f>
              <c:strCache>
                <c:ptCount val="3"/>
                <c:pt idx="0">
                  <c:v>7/26/2013                     R1</c:v>
                </c:pt>
                <c:pt idx="1">
                  <c:v>8/22/2013                      R4</c:v>
                </c:pt>
                <c:pt idx="2">
                  <c:v>9/4/2013                       R5.33</c:v>
                </c:pt>
              </c:strCache>
            </c:strRef>
          </c:cat>
          <c:val>
            <c:numRef>
              <c:f>Graph!$N$14:$P$14</c:f>
              <c:numCache>
                <c:formatCode>0.0</c:formatCode>
                <c:ptCount val="3"/>
                <c:pt idx="0">
                  <c:v>9.9999999999999992E-2</c:v>
                </c:pt>
                <c:pt idx="1">
                  <c:v>9.9999999999999992E-2</c:v>
                </c:pt>
                <c:pt idx="2">
                  <c:v>9.9999999999999992E-2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Graph!$G$76</c:f>
              <c:strCache>
                <c:ptCount val="1"/>
                <c:pt idx="0">
                  <c:v>Evito, 2 fl oz/A</c:v>
                </c:pt>
              </c:strCache>
            </c:strRef>
          </c:tx>
          <c:spPr>
            <a:ln w="50800">
              <a:solidFill>
                <a:srgbClr val="FF0066"/>
              </a:solidFill>
            </a:ln>
          </c:spPr>
          <c:marker>
            <c:spPr>
              <a:solidFill>
                <a:srgbClr val="FF0066"/>
              </a:solidFill>
              <a:ln>
                <a:solidFill>
                  <a:srgbClr val="FF0066"/>
                </a:solidFill>
              </a:ln>
            </c:spPr>
          </c:marker>
          <c:cat>
            <c:strRef>
              <c:f>Graph!$N$6:$P$6</c:f>
              <c:strCache>
                <c:ptCount val="3"/>
                <c:pt idx="0">
                  <c:v>7/26/2013                     R1</c:v>
                </c:pt>
                <c:pt idx="1">
                  <c:v>8/22/2013                      R4</c:v>
                </c:pt>
                <c:pt idx="2">
                  <c:v>9/4/2013                       R5.33</c:v>
                </c:pt>
              </c:strCache>
            </c:strRef>
          </c:cat>
          <c:val>
            <c:numRef>
              <c:f>Graph!$N$15:$P$15</c:f>
              <c:numCache>
                <c:formatCode>0.0</c:formatCode>
                <c:ptCount val="3"/>
                <c:pt idx="0">
                  <c:v>9.9999999999999992E-2</c:v>
                </c:pt>
                <c:pt idx="1">
                  <c:v>9.9999999999999992E-2</c:v>
                </c:pt>
                <c:pt idx="2">
                  <c:v>9.9999999999999992E-2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249088"/>
        <c:axId val="136444672"/>
      </c:lineChart>
      <c:catAx>
        <c:axId val="84249088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txPr>
          <a:bodyPr/>
          <a:lstStyle/>
          <a:p>
            <a:pPr>
              <a:defRPr sz="14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36444672"/>
        <c:crosses val="autoZero"/>
        <c:auto val="1"/>
        <c:lblAlgn val="ctr"/>
        <c:lblOffset val="100"/>
        <c:noMultiLvlLbl val="0"/>
      </c:catAx>
      <c:valAx>
        <c:axId val="136444672"/>
        <c:scaling>
          <c:orientation val="minMax"/>
          <c:max val="5"/>
        </c:scaling>
        <c:delete val="0"/>
        <c:axPos val="l"/>
        <c:majorGridlines>
          <c:spPr>
            <a:ln>
              <a:solidFill>
                <a:srgbClr val="4F81BD">
                  <a:alpha val="0"/>
                </a:srgb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800">
                    <a:latin typeface="Arial" pitchFamily="34" charset="0"/>
                    <a:cs typeface="Arial" pitchFamily="34" charset="0"/>
                  </a:defRPr>
                </a:pPr>
                <a:r>
                  <a:rPr lang="en-US" sz="1800">
                    <a:latin typeface="Arial" pitchFamily="34" charset="0"/>
                    <a:cs typeface="Arial" pitchFamily="34" charset="0"/>
                  </a:rPr>
                  <a:t>Disease</a:t>
                </a:r>
                <a:r>
                  <a:rPr lang="en-US" sz="1800" baseline="0">
                    <a:latin typeface="Arial" pitchFamily="34" charset="0"/>
                    <a:cs typeface="Arial" pitchFamily="34" charset="0"/>
                  </a:rPr>
                  <a:t> Severity %</a:t>
                </a:r>
              </a:p>
              <a:p>
                <a:pPr>
                  <a:defRPr sz="1800">
                    <a:latin typeface="Arial" pitchFamily="34" charset="0"/>
                    <a:cs typeface="Arial" pitchFamily="34" charset="0"/>
                  </a:defRPr>
                </a:pPr>
                <a:r>
                  <a:rPr lang="en-US" sz="1800" baseline="0">
                    <a:latin typeface="Arial" pitchFamily="34" charset="0"/>
                    <a:cs typeface="Arial" pitchFamily="34" charset="0"/>
                  </a:rPr>
                  <a:t>(% total leaf area coverage)</a:t>
                </a:r>
                <a:endParaRPr lang="en-US" sz="180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2.3908139097565517E-2"/>
              <c:y val="0.16749211913758807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4249088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7805140836082769"/>
          <c:y val="0.21348643600867548"/>
          <c:w val="0.21684560551679849"/>
          <c:h val="0.57917942361400576"/>
        </c:manualLayout>
      </c:layout>
      <c:overlay val="0"/>
      <c:txPr>
        <a:bodyPr/>
        <a:lstStyle/>
        <a:p>
          <a:pPr>
            <a:defRPr sz="1200"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ln w="15875"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88733595800525"/>
          <c:y val="7.1466060968298356E-2"/>
          <c:w val="0.84824573490813648"/>
          <c:h val="0.78437738929957979"/>
        </c:manualLayout>
      </c:layout>
      <c:barChart>
        <c:barDir val="col"/>
        <c:grouping val="clustered"/>
        <c:varyColors val="0"/>
        <c:ser>
          <c:idx val="0"/>
          <c:order val="0"/>
          <c:spPr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00CC0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invertIfNegative val="0"/>
            <c:bubble3D val="0"/>
            <c:spPr>
              <a:solidFill>
                <a:srgbClr val="FF0066"/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sz="13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Graph!$N$5:$N$13</c:f>
              <c:numCache>
                <c:formatCode>0.0</c:formatCode>
                <c:ptCount val="9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485632"/>
        <c:axId val="74957376"/>
      </c:barChart>
      <c:catAx>
        <c:axId val="8448563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74957376"/>
        <c:crosses val="autoZero"/>
        <c:auto val="1"/>
        <c:lblAlgn val="ctr"/>
        <c:lblOffset val="100"/>
        <c:noMultiLvlLbl val="0"/>
      </c:catAx>
      <c:valAx>
        <c:axId val="74957376"/>
        <c:scaling>
          <c:orientation val="minMax"/>
          <c:max val="20"/>
        </c:scaling>
        <c:delete val="0"/>
        <c:axPos val="l"/>
        <c:majorGridlines>
          <c:spPr>
            <a:ln>
              <a:solidFill>
                <a:srgbClr val="4F81BD">
                  <a:alpha val="0"/>
                </a:srgb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2000">
                    <a:latin typeface="Arial" pitchFamily="34" charset="0"/>
                    <a:cs typeface="Arial" pitchFamily="34" charset="0"/>
                  </a:defRPr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Common Rust AUDPC</a:t>
                </a:r>
                <a:endParaRPr lang="en-US" sz="200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2.9704943132108485E-2"/>
              <c:y val="0.1549781679821812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4485632"/>
        <c:crosses val="autoZero"/>
        <c:crossBetween val="between"/>
        <c:majorUnit val="5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30513159504938"/>
          <c:y val="9.8923272188090342E-2"/>
          <c:w val="0.67180661327718871"/>
          <c:h val="0.76900905824958832"/>
        </c:manualLayout>
      </c:layout>
      <c:lineChart>
        <c:grouping val="standard"/>
        <c:varyColors val="0"/>
        <c:ser>
          <c:idx val="0"/>
          <c:order val="0"/>
          <c:tx>
            <c:strRef>
              <c:f>Graph!$G$68</c:f>
              <c:strCache>
                <c:ptCount val="1"/>
                <c:pt idx="0">
                  <c:v>Non-treated control</c:v>
                </c:pt>
              </c:strCache>
            </c:strRef>
          </c:tx>
          <c:spPr>
            <a:ln w="50800"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strRef>
              <c:f>Graph!$N$27:$P$27</c:f>
              <c:strCache>
                <c:ptCount val="3"/>
                <c:pt idx="0">
                  <c:v>7/26/2013                     R1</c:v>
                </c:pt>
                <c:pt idx="1">
                  <c:v>8/22/2013                      R4</c:v>
                </c:pt>
                <c:pt idx="2">
                  <c:v>9/4/2013                       R5.33</c:v>
                </c:pt>
              </c:strCache>
            </c:strRef>
          </c:cat>
          <c:val>
            <c:numRef>
              <c:f>Graph!$N$28:$P$28</c:f>
              <c:numCache>
                <c:formatCode>0.0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0.17500000000000002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Graph!$G$69</c:f>
              <c:strCache>
                <c:ptCount val="1"/>
                <c:pt idx="0">
                  <c:v>Headline AMP,                    10 fl oz/A</c:v>
                </c:pt>
              </c:strCache>
            </c:strRef>
          </c:tx>
          <c:spPr>
            <a:ln w="5080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Graph!$N$27:$P$27</c:f>
              <c:strCache>
                <c:ptCount val="3"/>
                <c:pt idx="0">
                  <c:v>7/26/2013                     R1</c:v>
                </c:pt>
                <c:pt idx="1">
                  <c:v>8/22/2013                      R4</c:v>
                </c:pt>
                <c:pt idx="2">
                  <c:v>9/4/2013                       R5.33</c:v>
                </c:pt>
              </c:strCache>
            </c:strRef>
          </c:cat>
          <c:val>
            <c:numRef>
              <c:f>Graph!$N$29:$P$29</c:f>
              <c:numCache>
                <c:formatCode>0.0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9.9999999999999992E-2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Graph!$G$70</c:f>
              <c:strCache>
                <c:ptCount val="1"/>
                <c:pt idx="0">
                  <c:v>Priaxor, 4 fl oz/A</c:v>
                </c:pt>
              </c:strCache>
            </c:strRef>
          </c:tx>
          <c:spPr>
            <a:ln w="50800"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cat>
            <c:strRef>
              <c:f>Graph!$N$27:$P$27</c:f>
              <c:strCache>
                <c:ptCount val="3"/>
                <c:pt idx="0">
                  <c:v>7/26/2013                     R1</c:v>
                </c:pt>
                <c:pt idx="1">
                  <c:v>8/22/2013                      R4</c:v>
                </c:pt>
                <c:pt idx="2">
                  <c:v>9/4/2013                       R5.33</c:v>
                </c:pt>
              </c:strCache>
            </c:strRef>
          </c:cat>
          <c:val>
            <c:numRef>
              <c:f>Graph!$N$30:$P$30</c:f>
              <c:numCache>
                <c:formatCode>0.0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9.9999999999999992E-2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Graph!$G$71</c:f>
              <c:strCache>
                <c:ptCount val="1"/>
                <c:pt idx="0">
                  <c:v>Quilt Xcel, 10.5 fl oz/A</c:v>
                </c:pt>
              </c:strCache>
            </c:strRef>
          </c:tx>
          <c:spPr>
            <a:ln w="50800">
              <a:solidFill>
                <a:srgbClr val="FFFF00"/>
              </a:solidFill>
            </a:ln>
          </c:spPr>
          <c:marker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cat>
            <c:strRef>
              <c:f>Graph!$N$27:$P$27</c:f>
              <c:strCache>
                <c:ptCount val="3"/>
                <c:pt idx="0">
                  <c:v>7/26/2013                     R1</c:v>
                </c:pt>
                <c:pt idx="1">
                  <c:v>8/22/2013                      R4</c:v>
                </c:pt>
                <c:pt idx="2">
                  <c:v>9/4/2013                       R5.33</c:v>
                </c:pt>
              </c:strCache>
            </c:strRef>
          </c:cat>
          <c:val>
            <c:numRef>
              <c:f>Graph!$N$31:$P$31</c:f>
              <c:numCache>
                <c:formatCode>0.0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9.9999999999999992E-2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Graph!$G$72</c:f>
              <c:strCache>
                <c:ptCount val="1"/>
                <c:pt idx="0">
                  <c:v>Stratego YLD, 4 fl oz/A</c:v>
                </c:pt>
              </c:strCache>
            </c:strRef>
          </c:tx>
          <c:spPr>
            <a:ln w="50800">
              <a:solidFill>
                <a:srgbClr val="00CC00"/>
              </a:solidFill>
            </a:ln>
          </c:spPr>
          <c:marker>
            <c:spPr>
              <a:solidFill>
                <a:srgbClr val="00CC00"/>
              </a:solidFill>
              <a:ln>
                <a:solidFill>
                  <a:srgbClr val="00CC00"/>
                </a:solidFill>
              </a:ln>
            </c:spPr>
          </c:marker>
          <c:cat>
            <c:strRef>
              <c:f>Graph!$N$27:$P$27</c:f>
              <c:strCache>
                <c:ptCount val="3"/>
                <c:pt idx="0">
                  <c:v>7/26/2013                     R1</c:v>
                </c:pt>
                <c:pt idx="1">
                  <c:v>8/22/2013                      R4</c:v>
                </c:pt>
                <c:pt idx="2">
                  <c:v>9/4/2013                       R5.33</c:v>
                </c:pt>
              </c:strCache>
            </c:strRef>
          </c:cat>
          <c:val>
            <c:numRef>
              <c:f>Graph!$N$32:$P$32</c:f>
              <c:numCache>
                <c:formatCode>0.0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0.125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Graph!$G$73</c:f>
              <c:strCache>
                <c:ptCount val="1"/>
                <c:pt idx="0">
                  <c:v>Aproach, 6 fl oz/A</c:v>
                </c:pt>
              </c:strCache>
            </c:strRef>
          </c:tx>
          <c:spPr>
            <a:ln w="50800">
              <a:solidFill>
                <a:srgbClr val="00B0F0"/>
              </a:solidFill>
            </a:ln>
          </c:spPr>
          <c:marker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strRef>
              <c:f>Graph!$N$27:$P$27</c:f>
              <c:strCache>
                <c:ptCount val="3"/>
                <c:pt idx="0">
                  <c:v>7/26/2013                     R1</c:v>
                </c:pt>
                <c:pt idx="1">
                  <c:v>8/22/2013                      R4</c:v>
                </c:pt>
                <c:pt idx="2">
                  <c:v>9/4/2013                       R5.33</c:v>
                </c:pt>
              </c:strCache>
            </c:strRef>
          </c:cat>
          <c:val>
            <c:numRef>
              <c:f>Graph!$N$33:$P$33</c:f>
              <c:numCache>
                <c:formatCode>0.0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9.9999999999999992E-2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Graph!$G$74</c:f>
              <c:strCache>
                <c:ptCount val="1"/>
                <c:pt idx="0">
                  <c:v>Aproach, 5.6 fl oz/A + Alto 5.6 fl oz/A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strRef>
              <c:f>Graph!$N$27:$P$27</c:f>
              <c:strCache>
                <c:ptCount val="3"/>
                <c:pt idx="0">
                  <c:v>7/26/2013                     R1</c:v>
                </c:pt>
                <c:pt idx="1">
                  <c:v>8/22/2013                      R4</c:v>
                </c:pt>
                <c:pt idx="2">
                  <c:v>9/4/2013                       R5.33</c:v>
                </c:pt>
              </c:strCache>
            </c:strRef>
          </c:cat>
          <c:val>
            <c:numRef>
              <c:f>Graph!$N$34:$P$34</c:f>
              <c:numCache>
                <c:formatCode>0.0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9.9999999999999992E-2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Graph!$G$75</c:f>
              <c:strCache>
                <c:ptCount val="1"/>
                <c:pt idx="0">
                  <c:v>Fortix, 6 fl oz/A</c:v>
                </c:pt>
              </c:strCache>
            </c:strRef>
          </c:tx>
          <c:spPr>
            <a:ln w="50800">
              <a:solidFill>
                <a:srgbClr val="7030A0"/>
              </a:solidFill>
            </a:ln>
          </c:spPr>
          <c:marker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cat>
            <c:strRef>
              <c:f>Graph!$N$27:$P$27</c:f>
              <c:strCache>
                <c:ptCount val="3"/>
                <c:pt idx="0">
                  <c:v>7/26/2013                     R1</c:v>
                </c:pt>
                <c:pt idx="1">
                  <c:v>8/22/2013                      R4</c:v>
                </c:pt>
                <c:pt idx="2">
                  <c:v>9/4/2013                       R5.33</c:v>
                </c:pt>
              </c:strCache>
            </c:strRef>
          </c:cat>
          <c:val>
            <c:numRef>
              <c:f>Graph!$N$35:$P$35</c:f>
              <c:numCache>
                <c:formatCode>0.0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9.9999999999999992E-2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Graph!$G$76</c:f>
              <c:strCache>
                <c:ptCount val="1"/>
                <c:pt idx="0">
                  <c:v>Evito, 2 fl oz/A</c:v>
                </c:pt>
              </c:strCache>
            </c:strRef>
          </c:tx>
          <c:spPr>
            <a:ln w="50800">
              <a:solidFill>
                <a:srgbClr val="FF0066"/>
              </a:solidFill>
            </a:ln>
          </c:spPr>
          <c:marker>
            <c:spPr>
              <a:solidFill>
                <a:srgbClr val="FF0066"/>
              </a:solidFill>
              <a:ln>
                <a:solidFill>
                  <a:srgbClr val="FF0066"/>
                </a:solidFill>
              </a:ln>
            </c:spPr>
          </c:marker>
          <c:cat>
            <c:strRef>
              <c:f>Graph!$N$27:$P$27</c:f>
              <c:strCache>
                <c:ptCount val="3"/>
                <c:pt idx="0">
                  <c:v>7/26/2013                     R1</c:v>
                </c:pt>
                <c:pt idx="1">
                  <c:v>8/22/2013                      R4</c:v>
                </c:pt>
                <c:pt idx="2">
                  <c:v>9/4/2013                       R5.33</c:v>
                </c:pt>
              </c:strCache>
            </c:strRef>
          </c:cat>
          <c:val>
            <c:numRef>
              <c:f>Graph!$N$36:$P$36</c:f>
              <c:numCache>
                <c:formatCode>0.0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9.9999999999999992E-2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701696"/>
        <c:axId val="74960256"/>
      </c:lineChart>
      <c:catAx>
        <c:axId val="84701696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txPr>
          <a:bodyPr/>
          <a:lstStyle/>
          <a:p>
            <a:pPr>
              <a:defRPr sz="14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74960256"/>
        <c:crosses val="autoZero"/>
        <c:auto val="1"/>
        <c:lblAlgn val="ctr"/>
        <c:lblOffset val="100"/>
        <c:noMultiLvlLbl val="0"/>
      </c:catAx>
      <c:valAx>
        <c:axId val="74960256"/>
        <c:scaling>
          <c:orientation val="minMax"/>
          <c:max val="5"/>
        </c:scaling>
        <c:delete val="0"/>
        <c:axPos val="l"/>
        <c:majorGridlines>
          <c:spPr>
            <a:ln>
              <a:solidFill>
                <a:srgbClr val="4F81BD">
                  <a:alpha val="0"/>
                </a:srgb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800">
                    <a:latin typeface="Arial" pitchFamily="34" charset="0"/>
                    <a:cs typeface="Arial" pitchFamily="34" charset="0"/>
                  </a:defRPr>
                </a:pPr>
                <a:r>
                  <a:rPr lang="en-US" sz="1800">
                    <a:latin typeface="Arial" pitchFamily="34" charset="0"/>
                    <a:cs typeface="Arial" pitchFamily="34" charset="0"/>
                  </a:rPr>
                  <a:t>Disease</a:t>
                </a:r>
                <a:r>
                  <a:rPr lang="en-US" sz="1800" baseline="0">
                    <a:latin typeface="Arial" pitchFamily="34" charset="0"/>
                    <a:cs typeface="Arial" pitchFamily="34" charset="0"/>
                  </a:rPr>
                  <a:t> Severity %</a:t>
                </a:r>
              </a:p>
              <a:p>
                <a:pPr>
                  <a:defRPr sz="1800">
                    <a:latin typeface="Arial" pitchFamily="34" charset="0"/>
                    <a:cs typeface="Arial" pitchFamily="34" charset="0"/>
                  </a:defRPr>
                </a:pPr>
                <a:r>
                  <a:rPr lang="en-US" sz="1800" baseline="0">
                    <a:latin typeface="Arial" pitchFamily="34" charset="0"/>
                    <a:cs typeface="Arial" pitchFamily="34" charset="0"/>
                  </a:rPr>
                  <a:t>(% total leaf area coverage)</a:t>
                </a:r>
                <a:endParaRPr lang="en-US" sz="180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1.8352582934446953E-2"/>
              <c:y val="0.16963980530619496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4701696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0.77772985320755184"/>
          <c:y val="0.22231413617571202"/>
          <c:w val="0.2196299452788654"/>
          <c:h val="0.59283769646856532"/>
        </c:manualLayout>
      </c:layout>
      <c:overlay val="0"/>
      <c:txPr>
        <a:bodyPr/>
        <a:lstStyle/>
        <a:p>
          <a:pPr>
            <a:defRPr sz="1200" b="1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ln w="15875"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88733595800525"/>
          <c:y val="8.8550086075235179E-2"/>
          <c:w val="0.84824573490813648"/>
          <c:h val="0.7674042506945559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0066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00CC0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sz="13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Graph!$N$27:$N$35</c:f>
              <c:numCache>
                <c:formatCode>0.0</c:formatCode>
                <c:ptCount val="9"/>
                <c:pt idx="0">
                  <c:v>1.1375</c:v>
                </c:pt>
                <c:pt idx="1">
                  <c:v>0.65</c:v>
                </c:pt>
                <c:pt idx="2">
                  <c:v>0.65</c:v>
                </c:pt>
                <c:pt idx="3">
                  <c:v>0.65</c:v>
                </c:pt>
                <c:pt idx="4">
                  <c:v>0.81250000000000011</c:v>
                </c:pt>
                <c:pt idx="5">
                  <c:v>0.65</c:v>
                </c:pt>
                <c:pt idx="6">
                  <c:v>0.65</c:v>
                </c:pt>
                <c:pt idx="7">
                  <c:v>0.65</c:v>
                </c:pt>
                <c:pt idx="8">
                  <c:v>0.65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446144"/>
        <c:axId val="74961984"/>
      </c:barChart>
      <c:catAx>
        <c:axId val="854461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74961984"/>
        <c:crosses val="autoZero"/>
        <c:auto val="1"/>
        <c:lblAlgn val="ctr"/>
        <c:lblOffset val="100"/>
        <c:noMultiLvlLbl val="0"/>
      </c:catAx>
      <c:valAx>
        <c:axId val="74961984"/>
        <c:scaling>
          <c:orientation val="minMax"/>
          <c:max val="5"/>
        </c:scaling>
        <c:delete val="0"/>
        <c:axPos val="l"/>
        <c:majorGridlines>
          <c:spPr>
            <a:ln>
              <a:solidFill>
                <a:srgbClr val="4F81BD">
                  <a:alpha val="0"/>
                </a:srgb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2000">
                    <a:latin typeface="Arial" pitchFamily="34" charset="0"/>
                    <a:cs typeface="Arial" pitchFamily="34" charset="0"/>
                  </a:defRPr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Southern Rust AUDPC</a:t>
                </a:r>
                <a:endParaRPr lang="en-US" sz="200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3.6649387576552929E-2"/>
              <c:y val="0.1545347023669822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5446144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1192038495188"/>
          <c:y val="4.9502295066746131E-2"/>
          <c:w val="0.85004746281714794"/>
          <c:h val="0.9009954098665077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  <a:ln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00CC0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invertIfNegative val="0"/>
            <c:bubble3D val="0"/>
            <c:spPr>
              <a:solidFill>
                <a:srgbClr val="FF0066"/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sz="13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Graph!$C$7:$C$15</c:f>
              <c:numCache>
                <c:formatCode>0.0</c:formatCode>
                <c:ptCount val="9"/>
                <c:pt idx="0">
                  <c:v>53.472222222222221</c:v>
                </c:pt>
                <c:pt idx="1">
                  <c:v>55.55555555555555</c:v>
                </c:pt>
                <c:pt idx="2">
                  <c:v>56.94444444444445</c:v>
                </c:pt>
                <c:pt idx="3">
                  <c:v>55.55555555555555</c:v>
                </c:pt>
                <c:pt idx="4">
                  <c:v>51.388888888888886</c:v>
                </c:pt>
                <c:pt idx="5">
                  <c:v>56.944444444444436</c:v>
                </c:pt>
                <c:pt idx="6">
                  <c:v>54.861111111111114</c:v>
                </c:pt>
                <c:pt idx="7">
                  <c:v>55.55555555555555</c:v>
                </c:pt>
                <c:pt idx="8">
                  <c:v>50.694444444444436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757440"/>
        <c:axId val="74964288"/>
      </c:barChart>
      <c:catAx>
        <c:axId val="8575744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74964288"/>
        <c:crosses val="autoZero"/>
        <c:auto val="1"/>
        <c:lblAlgn val="ctr"/>
        <c:lblOffset val="100"/>
        <c:noMultiLvlLbl val="0"/>
      </c:catAx>
      <c:valAx>
        <c:axId val="74964288"/>
        <c:scaling>
          <c:orientation val="minMax"/>
          <c:max val="100"/>
          <c:min val="0"/>
        </c:scaling>
        <c:delete val="0"/>
        <c:axPos val="l"/>
        <c:majorGridlines>
          <c:spPr>
            <a:ln>
              <a:solidFill>
                <a:srgbClr val="4F81BD">
                  <a:alpha val="0"/>
                </a:srgb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2000">
                    <a:latin typeface="Arial" pitchFamily="34" charset="0"/>
                    <a:cs typeface="Arial" pitchFamily="34" charset="0"/>
                  </a:defRPr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Stay Green %</a:t>
                </a:r>
                <a:endParaRPr lang="en-US" sz="200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3.1944444444444442E-2"/>
              <c:y val="0.260346398047046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5757440"/>
        <c:crosses val="autoZero"/>
        <c:crossBetween val="between"/>
        <c:majorUnit val="20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82012277391755"/>
          <c:y val="4.6227132056254165E-2"/>
          <c:w val="0.85371747388824004"/>
          <c:h val="0.79975856480857421"/>
        </c:manualLayout>
      </c:layout>
      <c:barChart>
        <c:barDir val="col"/>
        <c:grouping val="clustered"/>
        <c:varyColors val="0"/>
        <c:ser>
          <c:idx val="0"/>
          <c:order val="0"/>
          <c:spPr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00CC0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tx1"/>
                </a:solidFill>
              </a:ln>
            </c:spPr>
          </c:dPt>
          <c:dPt>
            <c:idx val="8"/>
            <c:invertIfNegative val="0"/>
            <c:bubble3D val="0"/>
            <c:spPr>
              <a:solidFill>
                <a:srgbClr val="FF0066"/>
              </a:solidFill>
              <a:ln>
                <a:solidFill>
                  <a:schemeClr val="tx1"/>
                </a:solidFill>
              </a:ln>
            </c:spPr>
          </c:dPt>
          <c:dLbls>
            <c:txPr>
              <a:bodyPr/>
              <a:lstStyle/>
              <a:p>
                <a:pPr>
                  <a:defRPr sz="13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Graph!$C$7:$C$15</c:f>
              <c:numCache>
                <c:formatCode>0.0</c:formatCode>
                <c:ptCount val="9"/>
                <c:pt idx="0">
                  <c:v>1.6666666666666667</c:v>
                </c:pt>
                <c:pt idx="1">
                  <c:v>6.666666666666667</c:v>
                </c:pt>
                <c:pt idx="2">
                  <c:v>3.3333333333333335</c:v>
                </c:pt>
                <c:pt idx="3">
                  <c:v>0.83333333333333337</c:v>
                </c:pt>
                <c:pt idx="4">
                  <c:v>2.5</c:v>
                </c:pt>
                <c:pt idx="5">
                  <c:v>3.3333333333333335</c:v>
                </c:pt>
                <c:pt idx="6">
                  <c:v>0.83333333333333337</c:v>
                </c:pt>
                <c:pt idx="7">
                  <c:v>1.6666666666666667</c:v>
                </c:pt>
                <c:pt idx="8">
                  <c:v>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684608"/>
        <c:axId val="136398528"/>
      </c:barChart>
      <c:catAx>
        <c:axId val="8768460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36398528"/>
        <c:crosses val="autoZero"/>
        <c:auto val="1"/>
        <c:lblAlgn val="ctr"/>
        <c:lblOffset val="100"/>
        <c:noMultiLvlLbl val="0"/>
      </c:catAx>
      <c:valAx>
        <c:axId val="136398528"/>
        <c:scaling>
          <c:orientation val="minMax"/>
          <c:max val="25"/>
          <c:min val="0"/>
        </c:scaling>
        <c:delete val="0"/>
        <c:axPos val="l"/>
        <c:majorGridlines>
          <c:spPr>
            <a:ln>
              <a:solidFill>
                <a:srgbClr val="4F81BD">
                  <a:alpha val="0"/>
                </a:srgb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2000">
                    <a:latin typeface="Arial" pitchFamily="34" charset="0"/>
                    <a:cs typeface="Arial" pitchFamily="34" charset="0"/>
                  </a:defRPr>
                </a:pPr>
                <a:r>
                  <a:rPr lang="en-US" sz="2000" baseline="0">
                    <a:latin typeface="Arial" pitchFamily="34" charset="0"/>
                    <a:cs typeface="Arial" pitchFamily="34" charset="0"/>
                  </a:rPr>
                  <a:t>Push Lodging %</a:t>
                </a:r>
                <a:endParaRPr lang="en-US" sz="200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3.5141825767823986E-2"/>
              <c:y val="0.1788020800570338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87684608"/>
        <c:crosses val="autoZero"/>
        <c:crossBetween val="between"/>
        <c:majorUnit val="5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2518581692057"/>
          <c:y val="4.6319988569556395E-2"/>
          <c:w val="0.85323888190336905"/>
          <c:h val="0.91733025869752605"/>
        </c:manualLayout>
      </c:layout>
      <c:barChart>
        <c:barDir val="col"/>
        <c:grouping val="clustered"/>
        <c:varyColors val="0"/>
        <c:ser>
          <c:idx val="0"/>
          <c:order val="0"/>
          <c:spPr>
            <a:ln>
              <a:solidFill>
                <a:prstClr val="black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solidFill>
                  <a:prstClr val="black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prstClr val="black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solidFill>
                  <a:prstClr val="black"/>
                </a:solidFill>
              </a:ln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solidFill>
                  <a:prstClr val="black"/>
                </a:solidFill>
              </a:ln>
            </c:spPr>
          </c:dPt>
          <c:dPt>
            <c:idx val="4"/>
            <c:invertIfNegative val="0"/>
            <c:bubble3D val="0"/>
            <c:spPr>
              <a:solidFill>
                <a:srgbClr val="00CC00"/>
              </a:solidFill>
              <a:ln>
                <a:solidFill>
                  <a:prstClr val="black"/>
                </a:solidFill>
              </a:ln>
            </c:spPr>
          </c:dPt>
          <c:dPt>
            <c:idx val="5"/>
            <c:invertIfNegative val="0"/>
            <c:bubble3D val="0"/>
            <c:spPr>
              <a:solidFill>
                <a:srgbClr val="00B0F0"/>
              </a:solidFill>
              <a:ln>
                <a:solidFill>
                  <a:prstClr val="black"/>
                </a:solidFill>
              </a:ln>
            </c:spPr>
          </c:dPt>
          <c:dPt>
            <c:idx val="6"/>
            <c:invertIfNegative val="0"/>
            <c:bubble3D val="0"/>
            <c:spPr>
              <a:solidFill>
                <a:srgbClr val="0070C0"/>
              </a:solidFill>
              <a:ln>
                <a:solidFill>
                  <a:prstClr val="black"/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rgbClr val="7030A0"/>
              </a:solidFill>
              <a:ln>
                <a:solidFill>
                  <a:prstClr val="black"/>
                </a:solidFill>
              </a:ln>
            </c:spPr>
          </c:dPt>
          <c:dPt>
            <c:idx val="8"/>
            <c:invertIfNegative val="0"/>
            <c:bubble3D val="0"/>
            <c:spPr>
              <a:solidFill>
                <a:srgbClr val="FF0066"/>
              </a:solidFill>
              <a:ln>
                <a:solidFill>
                  <a:prstClr val="black"/>
                </a:solidFill>
              </a:ln>
            </c:spPr>
          </c:dPt>
          <c:dLbls>
            <c:numFmt formatCode="#,##0.0" sourceLinked="0"/>
            <c:txPr>
              <a:bodyPr/>
              <a:lstStyle/>
              <a:p>
                <a:pPr>
                  <a:defRPr sz="1300" b="1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Graph!$C$5:$C$13</c:f>
              <c:numCache>
                <c:formatCode>0.000</c:formatCode>
                <c:ptCount val="9"/>
                <c:pt idx="0">
                  <c:v>155.12016666666668</c:v>
                </c:pt>
                <c:pt idx="1">
                  <c:v>154.398</c:v>
                </c:pt>
                <c:pt idx="2">
                  <c:v>156.68299999999999</c:v>
                </c:pt>
                <c:pt idx="3">
                  <c:v>152.72383333333332</c:v>
                </c:pt>
                <c:pt idx="4">
                  <c:v>156.81416666666667</c:v>
                </c:pt>
                <c:pt idx="5">
                  <c:v>156.24600000000001</c:v>
                </c:pt>
                <c:pt idx="6">
                  <c:v>156.92866666666669</c:v>
                </c:pt>
                <c:pt idx="7">
                  <c:v>156.47466666666665</c:v>
                </c:pt>
                <c:pt idx="8">
                  <c:v>153.39400000000001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0070528"/>
        <c:axId val="136400832"/>
      </c:barChart>
      <c:catAx>
        <c:axId val="900705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0">
                <a:solidFill>
                  <a:schemeClr val="accent5"/>
                </a:solidFill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36400832"/>
        <c:crosses val="autoZero"/>
        <c:auto val="1"/>
        <c:lblAlgn val="ctr"/>
        <c:lblOffset val="100"/>
        <c:noMultiLvlLbl val="0"/>
      </c:catAx>
      <c:valAx>
        <c:axId val="136400832"/>
        <c:scaling>
          <c:orientation val="minMax"/>
          <c:max val="200"/>
          <c:min val="0"/>
        </c:scaling>
        <c:delete val="0"/>
        <c:axPos val="l"/>
        <c:majorGridlines>
          <c:spPr>
            <a:ln>
              <a:solidFill>
                <a:prstClr val="black">
                  <a:alpha val="0"/>
                </a:prst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750">
                    <a:latin typeface="Arial" pitchFamily="34" charset="0"/>
                    <a:cs typeface="Arial" pitchFamily="34" charset="0"/>
                  </a:defRPr>
                </a:pPr>
                <a:r>
                  <a:rPr lang="en-US" sz="1750">
                    <a:latin typeface="Arial" pitchFamily="34" charset="0"/>
                    <a:cs typeface="Arial" pitchFamily="34" charset="0"/>
                  </a:rPr>
                  <a:t>500</a:t>
                </a:r>
                <a:r>
                  <a:rPr lang="en-US" sz="1750" baseline="0">
                    <a:latin typeface="Arial" pitchFamily="34" charset="0"/>
                    <a:cs typeface="Arial" pitchFamily="34" charset="0"/>
                  </a:rPr>
                  <a:t> Count Kernel Weight (g)</a:t>
                </a:r>
                <a:endParaRPr lang="en-US" sz="1750">
                  <a:latin typeface="Arial" pitchFamily="34" charset="0"/>
                  <a:cs typeface="Arial" pitchFamily="34" charset="0"/>
                </a:endParaRPr>
              </a:p>
            </c:rich>
          </c:tx>
          <c:layout>
            <c:manualLayout>
              <c:xMode val="edge"/>
              <c:yMode val="edge"/>
              <c:x val="1.9739058089450128E-2"/>
              <c:y val="9.785040668618146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90070528"/>
        <c:crosses val="autoZero"/>
        <c:crossBetween val="between"/>
        <c:majorUnit val="50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027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582FE09-B067-4102-98DB-0A42A0B08B0B}" type="datetimeFigureOut">
              <a:rPr lang="en-US"/>
              <a:pPr>
                <a:defRPr/>
              </a:pPr>
              <a:t>2/24/2014</a:t>
            </a:fld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FDB60DC-25AF-4C38-ACA8-4CAA17F86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9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027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21" y="4416426"/>
            <a:ext cx="5485158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93EEC6F-3898-4961-811F-41DC88BDE8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115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864F5A-57E3-4CDB-87E7-4D8BDF1AEDD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BD6FDA91-238B-470F-9D8A-01CCAAB1B880}" type="slidenum">
              <a:rPr lang="en-US" sz="1200"/>
              <a:pPr algn="r" defTabSz="931863"/>
              <a:t>10</a:t>
            </a:fld>
            <a:endParaRPr 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D5464F15-242E-40D3-993D-51B82BD9255C}" type="slidenum">
              <a:rPr lang="en-US" sz="1200"/>
              <a:pPr algn="r" defTabSz="931863"/>
              <a:t>11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BD6FDA91-238B-470F-9D8A-01CCAAB1B880}" type="slidenum">
              <a:rPr lang="en-US" sz="1200"/>
              <a:pPr algn="r" defTabSz="931863"/>
              <a:t>12</a:t>
            </a:fld>
            <a:endParaRPr 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D5464F15-242E-40D3-993D-51B82BD9255C}" type="slidenum">
              <a:rPr lang="en-US" sz="1200"/>
              <a:pPr algn="r" defTabSz="931863"/>
              <a:t>13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D5464F15-242E-40D3-993D-51B82BD9255C}" type="slidenum">
              <a:rPr lang="en-US" sz="1200"/>
              <a:pPr algn="r" defTabSz="931863"/>
              <a:t>14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D5464F15-242E-40D3-993D-51B82BD9255C}" type="slidenum">
              <a:rPr lang="en-US" sz="1200"/>
              <a:pPr algn="r" defTabSz="931863"/>
              <a:t>15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D5464F15-242E-40D3-993D-51B82BD9255C}" type="slidenum">
              <a:rPr lang="en-US" sz="1200"/>
              <a:pPr algn="r" defTabSz="931863"/>
              <a:t>16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D5464F15-242E-40D3-993D-51B82BD9255C}" type="slidenum">
              <a:rPr lang="en-US" sz="1200"/>
              <a:pPr algn="r" defTabSz="931863"/>
              <a:t>17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D5464F15-242E-40D3-993D-51B82BD9255C}" type="slidenum">
              <a:rPr lang="en-US" sz="1200"/>
              <a:pPr algn="r" defTabSz="931863"/>
              <a:t>18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6C1E13-67BA-46B1-8E2D-449737F3292A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7651" name="Rectangle 7"/>
          <p:cNvSpPr txBox="1">
            <a:spLocks noGrp="1" noChangeArrowheads="1"/>
          </p:cNvSpPr>
          <p:nvPr/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7032E823-38FF-4F60-B5B7-F51492612D26}" type="slidenum">
              <a:rPr lang="en-US" sz="1200"/>
              <a:pPr algn="r"/>
              <a:t>19</a:t>
            </a:fld>
            <a:endParaRPr lang="en-US" sz="1200"/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416426"/>
            <a:ext cx="5028579" cy="418306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EC1A29-AFEE-4B99-A913-25D5FD9C1985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120EEF-3DE9-4AC3-9A71-1390BB4E87ED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8675" name="Rectangle 7"/>
          <p:cNvSpPr txBox="1">
            <a:spLocks noGrp="1" noChangeArrowheads="1"/>
          </p:cNvSpPr>
          <p:nvPr/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/>
            <a:fld id="{DE7296FB-1980-47D7-804E-0BFD79D493B8}" type="slidenum">
              <a:rPr lang="en-US" sz="1200"/>
              <a:pPr algn="r"/>
              <a:t>20</a:t>
            </a:fld>
            <a:endParaRPr lang="en-US" sz="1200"/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416426"/>
            <a:ext cx="5028579" cy="4183063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EFE0CA-2DD6-4164-9B63-99EB544EDB3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4976DA-0D46-4783-9FFE-E05F506A2B4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4976DA-0D46-4783-9FFE-E05F506A2B4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EFE0CA-2DD6-4164-9B63-99EB544EDB3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CC4CA9-AA97-428C-A894-FF0B8C9201C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 txBox="1">
            <a:spLocks noGrp="1" noChangeArrowheads="1"/>
          </p:cNvSpPr>
          <p:nvPr/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BD6FDA91-238B-470F-9D8A-01CCAAB1B880}" type="slidenum">
              <a:rPr lang="en-US" sz="1200"/>
              <a:pPr algn="r" defTabSz="931863"/>
              <a:t>8</a:t>
            </a:fld>
            <a:endParaRPr 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 txBox="1">
            <a:spLocks noGrp="1" noChangeArrowheads="1"/>
          </p:cNvSpPr>
          <p:nvPr/>
        </p:nvSpPr>
        <p:spPr bwMode="auto">
          <a:xfrm>
            <a:off x="3884027" y="8829675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D5464F15-242E-40D3-993D-51B82BD9255C}" type="slidenum">
              <a:rPr lang="en-US" sz="1200"/>
              <a:pPr algn="r" defTabSz="931863"/>
              <a:t>9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F3CB7-FC0F-4E16-B4AF-0E15BF378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B58CE-8805-49FE-BC04-BD5A914B1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955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134100" cy="5516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004DE-52C8-4D43-8D15-30331C4CA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DD393-4F6A-439C-B9E3-1F305BFA5B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014C8-4870-4B01-BB9D-B1EF794CE9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0D2EE-8DC9-4460-8509-7C4597384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4A275-5D50-4612-AEA5-E12E43CF9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0DC1B-E65B-4AAC-9254-F76446EFA1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991A9-CB10-448F-A6BB-EB3CD479D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880D0-2A6C-4F9D-B9FD-E53A708BB2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A9921-7B8B-465A-ACFB-546613A01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1" descr="DSC03809"/>
          <p:cNvPicPr>
            <a:picLocks noChangeAspect="1" noChangeArrowheads="1"/>
          </p:cNvPicPr>
          <p:nvPr/>
        </p:nvPicPr>
        <p:blipFill>
          <a:blip r:embed="rId13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609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Fungicide Efficacy Trial </a:t>
            </a:r>
            <a:br>
              <a:rPr lang="en-US" smtClean="0"/>
            </a:br>
            <a:r>
              <a:rPr lang="en-US" smtClean="0"/>
              <a:t>Results on Corn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F1A6A2B-7A0A-41E6-9383-ECCB4D91D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5" name="Group 13"/>
          <p:cNvGrpSpPr>
            <a:grpSpLocks/>
          </p:cNvGrpSpPr>
          <p:nvPr/>
        </p:nvGrpSpPr>
        <p:grpSpPr bwMode="auto">
          <a:xfrm>
            <a:off x="-76200" y="6210300"/>
            <a:ext cx="9201150" cy="647700"/>
            <a:chOff x="-48" y="3912"/>
            <a:chExt cx="5796" cy="408"/>
          </a:xfrm>
        </p:grpSpPr>
        <p:sp>
          <p:nvSpPr>
            <p:cNvPr id="1036" name="Rectangle 12"/>
            <p:cNvSpPr>
              <a:spLocks noChangeArrowheads="1"/>
            </p:cNvSpPr>
            <p:nvPr userDrawn="1"/>
          </p:nvSpPr>
          <p:spPr bwMode="auto">
            <a:xfrm>
              <a:off x="1008" y="4032"/>
              <a:ext cx="4740" cy="2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32" name="Line 8"/>
            <p:cNvSpPr>
              <a:spLocks noChangeShapeType="1"/>
            </p:cNvSpPr>
            <p:nvPr userDrawn="1"/>
          </p:nvSpPr>
          <p:spPr bwMode="auto">
            <a:xfrm>
              <a:off x="-48" y="4050"/>
              <a:ext cx="5760" cy="0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pic>
          <p:nvPicPr>
            <p:cNvPr id="2058" name="Picture 9"/>
            <p:cNvPicPr>
              <a:picLocks noChangeAspect="1" noChangeArrowheads="1"/>
            </p:cNvPicPr>
            <p:nvPr userDrawn="1"/>
          </p:nvPicPr>
          <p:blipFill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64" y="3912"/>
              <a:ext cx="285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9" name="Picture 10" descr="Extlogor"/>
            <p:cNvPicPr>
              <a:picLocks noChangeAspect="1" noChangeArrowheads="1"/>
            </p:cNvPicPr>
            <p:nvPr userDrawn="1"/>
          </p:nvPicPr>
          <p:blipFill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4633" t="9601" r="5792" b="12666"/>
            <a:stretch>
              <a:fillRect/>
            </a:stretch>
          </p:blipFill>
          <p:spPr bwMode="auto">
            <a:xfrm>
              <a:off x="12" y="4068"/>
              <a:ext cx="104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4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Relationship Id="rId4" Type="http://schemas.openxmlformats.org/officeDocument/2006/relationships/chart" Target="../charts/char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Relationship Id="rId4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Relationship Id="rId4" Type="http://schemas.openxmlformats.org/officeDocument/2006/relationships/chart" Target="../charts/char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Relationship Id="rId4" Type="http://schemas.openxmlformats.org/officeDocument/2006/relationships/chart" Target="../charts/char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Relationship Id="rId4" Type="http://schemas.openxmlformats.org/officeDocument/2006/relationships/chart" Target="../charts/char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Relationship Id="rId4" Type="http://schemas.openxmlformats.org/officeDocument/2006/relationships/chart" Target="../charts/char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Relationship Id="rId4" Type="http://schemas.openxmlformats.org/officeDocument/2006/relationships/chart" Target="../charts/chart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Relationship Id="rId4" Type="http://schemas.openxmlformats.org/officeDocument/2006/relationships/image" Target="../media/image2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4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9.emf"/><Relationship Id="rId2" Type="http://schemas.openxmlformats.org/officeDocument/2006/relationships/tags" Target="../tags/tag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Excel_97-2003_Worksheet1.xls"/><Relationship Id="rId11" Type="http://schemas.openxmlformats.org/officeDocument/2006/relationships/image" Target="../media/image23.jpe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22.jpeg"/><Relationship Id="rId4" Type="http://schemas.openxmlformats.org/officeDocument/2006/relationships/notesSlide" Target="../notesSlides/notesSlide7.xml"/><Relationship Id="rId9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SC03809"/>
          <p:cNvPicPr>
            <a:picLocks noChangeAspect="1" noChangeArrowheads="1"/>
          </p:cNvPicPr>
          <p:nvPr/>
        </p:nvPicPr>
        <p:blipFill>
          <a:blip r:embed="rId4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DSC03809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762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657350" y="6448425"/>
            <a:ext cx="74676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>
          <a:xfrm>
            <a:off x="36513" y="1319213"/>
            <a:ext cx="9144000" cy="1524000"/>
          </a:xfrm>
        </p:spPr>
        <p:txBody>
          <a:bodyPr/>
          <a:lstStyle/>
          <a:p>
            <a:pPr eaLnBrk="1" hangingPunct="1"/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CC0000"/>
                </a:solidFill>
              </a:rPr>
              <a:t>2013 Foliar Fungicide Product Comparison on Corn </a:t>
            </a:r>
            <a:r>
              <a:rPr lang="en-US" b="1" dirty="0" smtClean="0">
                <a:solidFill>
                  <a:srgbClr val="CC0000"/>
                </a:solidFill>
              </a:rPr>
              <a:t/>
            </a:r>
            <a:br>
              <a:rPr lang="en-US" b="1" dirty="0" smtClean="0">
                <a:solidFill>
                  <a:srgbClr val="CC0000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chemeClr val="bg1"/>
                </a:solidFill>
              </a:rPr>
              <a:t>South Central Agriculture Laboratory</a:t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chemeClr val="bg1"/>
                </a:solidFill>
              </a:rPr>
              <a:t>Clay Center, NE</a:t>
            </a:r>
            <a:r>
              <a:rPr lang="en-US" sz="3600" b="1" dirty="0" smtClean="0">
                <a:solidFill>
                  <a:srgbClr val="CC0000"/>
                </a:solidFill>
              </a:rPr>
              <a:t/>
            </a:r>
            <a:br>
              <a:rPr lang="en-US" sz="3600" b="1" dirty="0" smtClean="0">
                <a:solidFill>
                  <a:srgbClr val="CC0000"/>
                </a:solidFill>
              </a:rPr>
            </a:br>
            <a:endParaRPr lang="en-US" sz="3200" b="1" dirty="0" smtClean="0">
              <a:solidFill>
                <a:srgbClr val="CC0000"/>
              </a:solidFill>
            </a:endParaRPr>
          </a:p>
        </p:txBody>
      </p:sp>
      <p:grpSp>
        <p:nvGrpSpPr>
          <p:cNvPr id="3078" name="Group 6"/>
          <p:cNvGrpSpPr>
            <a:grpSpLocks/>
          </p:cNvGrpSpPr>
          <p:nvPr/>
        </p:nvGrpSpPr>
        <p:grpSpPr bwMode="auto">
          <a:xfrm>
            <a:off x="0" y="6419850"/>
            <a:ext cx="9144000" cy="438150"/>
            <a:chOff x="0" y="4044"/>
            <a:chExt cx="5760" cy="276"/>
          </a:xfrm>
        </p:grpSpPr>
        <p:sp>
          <p:nvSpPr>
            <p:cNvPr id="3081" name="Line 7"/>
            <p:cNvSpPr>
              <a:spLocks noChangeShapeType="1"/>
            </p:cNvSpPr>
            <p:nvPr/>
          </p:nvSpPr>
          <p:spPr bwMode="auto">
            <a:xfrm>
              <a:off x="0" y="4044"/>
              <a:ext cx="5760" cy="0"/>
            </a:xfrm>
            <a:prstGeom prst="line">
              <a:avLst/>
            </a:prstGeom>
            <a:noFill/>
            <a:ln w="5715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3082" name="Picture 8" descr="Extlogor"/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4633" t="9601" r="5792" b="12666"/>
            <a:stretch>
              <a:fillRect/>
            </a:stretch>
          </p:blipFill>
          <p:spPr bwMode="auto">
            <a:xfrm>
              <a:off x="6" y="4068"/>
              <a:ext cx="104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079" name="Picture 9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91550" y="6200775"/>
            <a:ext cx="452438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28215" y="4509448"/>
            <a:ext cx="6858000" cy="1828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algn="ctr" eaLnBrk="1" hangingPunct="1">
              <a:buFontTx/>
              <a:buNone/>
            </a:pPr>
            <a:r>
              <a:rPr lang="en-US" b="1" dirty="0" smtClean="0"/>
              <a:t>Tamra Jackson-Ziems</a:t>
            </a:r>
          </a:p>
          <a:p>
            <a:pPr marL="609600" indent="-609600" algn="ctr" eaLnBrk="1" hangingPunct="1">
              <a:buFontTx/>
              <a:buNone/>
            </a:pPr>
            <a:r>
              <a:rPr lang="en-US" sz="2400" b="1" dirty="0" smtClean="0"/>
              <a:t>Extension Plant Pathologist</a:t>
            </a:r>
          </a:p>
          <a:p>
            <a:pPr marL="609600" indent="-609600" algn="ctr" eaLnBrk="1" hangingPunct="1">
              <a:buFontTx/>
              <a:buNone/>
            </a:pPr>
            <a:r>
              <a:rPr lang="en-US" sz="2400" b="1" dirty="0" smtClean="0"/>
              <a:t>University of Nebraska - Lincoln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9449"/>
            <a:ext cx="9144000" cy="728663"/>
          </a:xfrm>
        </p:spPr>
        <p:txBody>
          <a:bodyPr/>
          <a:lstStyle/>
          <a:p>
            <a:pPr eaLnBrk="1" hangingPunct="1"/>
            <a:r>
              <a:rPr lang="en-US" sz="3300" dirty="0" smtClean="0">
                <a:solidFill>
                  <a:srgbClr val="CC0000"/>
                </a:solidFill>
              </a:rPr>
              <a:t>2013 Fungicide Product Comparison Trial in NE</a:t>
            </a:r>
            <a:r>
              <a:rPr lang="en-US" sz="3400" dirty="0" smtClean="0">
                <a:solidFill>
                  <a:srgbClr val="CC0000"/>
                </a:solidFill>
              </a:rPr>
              <a:t/>
            </a:r>
            <a:br>
              <a:rPr lang="en-US" sz="3400" dirty="0" smtClean="0">
                <a:solidFill>
                  <a:srgbClr val="CC0000"/>
                </a:solidFill>
              </a:rPr>
            </a:br>
            <a:r>
              <a:rPr lang="en-US" sz="2800" dirty="0" smtClean="0">
                <a:solidFill>
                  <a:srgbClr val="CC0000"/>
                </a:solidFill>
              </a:rPr>
              <a:t> Common rust disease severity (%) </a:t>
            </a:r>
            <a:endParaRPr lang="en-US" sz="2100" dirty="0" smtClean="0">
              <a:solidFill>
                <a:srgbClr val="CC0000"/>
              </a:solidFill>
            </a:endParaRPr>
          </a:p>
        </p:txBody>
      </p:sp>
      <p:sp>
        <p:nvSpPr>
          <p:cNvPr id="9219" name="TextBox 11"/>
          <p:cNvSpPr txBox="1">
            <a:spLocks noChangeArrowheads="1"/>
          </p:cNvSpPr>
          <p:nvPr/>
        </p:nvSpPr>
        <p:spPr bwMode="auto">
          <a:xfrm>
            <a:off x="163774" y="5613092"/>
            <a:ext cx="1119116" cy="430887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100" b="1" dirty="0"/>
              <a:t>Rating </a:t>
            </a:r>
            <a:r>
              <a:rPr lang="en-US" sz="1100" b="1" dirty="0" smtClean="0"/>
              <a:t>Date &amp; Growth Stage</a:t>
            </a:r>
            <a:endParaRPr lang="en-US" sz="1100" b="1" dirty="0"/>
          </a:p>
        </p:txBody>
      </p:sp>
      <p:sp>
        <p:nvSpPr>
          <p:cNvPr id="15" name="Right Arrow 14"/>
          <p:cNvSpPr>
            <a:spLocks noChangeArrowheads="1"/>
          </p:cNvSpPr>
          <p:nvPr/>
        </p:nvSpPr>
        <p:spPr bwMode="auto">
          <a:xfrm>
            <a:off x="1307698" y="5678488"/>
            <a:ext cx="265112" cy="173037"/>
          </a:xfrm>
          <a:prstGeom prst="rightArrow">
            <a:avLst>
              <a:gd name="adj1" fmla="val 50000"/>
              <a:gd name="adj2" fmla="val 44271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7804481" y="1707439"/>
            <a:ext cx="266700" cy="2952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608610" y="6043979"/>
            <a:ext cx="731702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5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1400" dirty="0" smtClean="0"/>
              <a:t>Foliar fungicide application was made </a:t>
            </a:r>
            <a:r>
              <a:rPr lang="en-US" sz="1400" dirty="0"/>
              <a:t>July </a:t>
            </a:r>
            <a:r>
              <a:rPr lang="en-US" sz="1400" dirty="0" smtClean="0"/>
              <a:t>26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</a:t>
            </a:r>
            <a:r>
              <a:rPr lang="en-US" sz="1400" dirty="0"/>
              <a:t>at silking (R1</a:t>
            </a:r>
            <a:r>
              <a:rPr lang="en-US" sz="1400" dirty="0" smtClean="0"/>
              <a:t>).</a:t>
            </a:r>
          </a:p>
          <a:p>
            <a:pPr marL="285750" indent="-285750">
              <a:lnSpc>
                <a:spcPct val="5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1400" dirty="0" smtClean="0"/>
              <a:t>NIS added to each fungicide treatment at 0.25% v/v.</a:t>
            </a:r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7356142" y="1187291"/>
            <a:ext cx="1269242" cy="430887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/>
              <a:t>Treatment &amp; application rate</a:t>
            </a:r>
            <a:endParaRPr lang="en-US" sz="1100" b="1" dirty="0"/>
          </a:p>
        </p:txBody>
      </p:sp>
      <p:graphicFrame>
        <p:nvGraphicFramePr>
          <p:cNvPr id="9" name="Pictur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3278033"/>
              </p:ext>
            </p:extLst>
          </p:nvPr>
        </p:nvGraphicFramePr>
        <p:xfrm>
          <a:off x="0" y="1037230"/>
          <a:ext cx="9143999" cy="5006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66359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2275"/>
            <a:ext cx="9144000" cy="728663"/>
          </a:xfrm>
        </p:spPr>
        <p:txBody>
          <a:bodyPr/>
          <a:lstStyle/>
          <a:p>
            <a:pPr eaLnBrk="1" hangingPunct="1"/>
            <a:r>
              <a:rPr lang="en-US" sz="3300" dirty="0" smtClean="0">
                <a:solidFill>
                  <a:srgbClr val="CC0000"/>
                </a:solidFill>
              </a:rPr>
              <a:t>2013 Fungicide Product Comparison Trial in NE </a:t>
            </a:r>
            <a:r>
              <a:rPr lang="en-US" sz="4800" dirty="0" smtClean="0">
                <a:solidFill>
                  <a:srgbClr val="CC0000"/>
                </a:solidFill>
              </a:rPr>
              <a:t/>
            </a:r>
            <a:br>
              <a:rPr lang="en-US" sz="4800" dirty="0" smtClean="0">
                <a:solidFill>
                  <a:srgbClr val="CC0000"/>
                </a:solidFill>
              </a:rPr>
            </a:br>
            <a:r>
              <a:rPr lang="en-US" sz="2250" dirty="0" smtClean="0">
                <a:solidFill>
                  <a:srgbClr val="CC0000"/>
                </a:solidFill>
              </a:rPr>
              <a:t>Area Under the Disease Progress Curve (AUDPC) for common rust </a:t>
            </a:r>
            <a:r>
              <a:rPr lang="en-US" sz="2400" dirty="0" smtClean="0">
                <a:solidFill>
                  <a:srgbClr val="CC0000"/>
                </a:solidFill>
              </a:rPr>
              <a:t/>
            </a:r>
            <a:br>
              <a:rPr lang="en-US" sz="2400" dirty="0" smtClean="0">
                <a:solidFill>
                  <a:srgbClr val="CC0000"/>
                </a:solidFill>
              </a:rPr>
            </a:br>
            <a:r>
              <a:rPr lang="en-US" sz="2400" dirty="0" smtClean="0">
                <a:solidFill>
                  <a:srgbClr val="CC0000"/>
                </a:solidFill>
              </a:rPr>
              <a:t> </a:t>
            </a:r>
            <a:endParaRPr lang="en-US" sz="2100" dirty="0" smtClean="0">
              <a:solidFill>
                <a:srgbClr val="CC0000"/>
              </a:solidFill>
            </a:endParaRPr>
          </a:p>
        </p:txBody>
      </p:sp>
      <p:sp>
        <p:nvSpPr>
          <p:cNvPr id="7177" name="TextBox 11"/>
          <p:cNvSpPr txBox="1">
            <a:spLocks noChangeArrowheads="1"/>
          </p:cNvSpPr>
          <p:nvPr/>
        </p:nvSpPr>
        <p:spPr bwMode="auto">
          <a:xfrm>
            <a:off x="0" y="5478084"/>
            <a:ext cx="1017588" cy="600164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 b="1" dirty="0" smtClean="0"/>
              <a:t>Treatment &amp; application rate</a:t>
            </a:r>
            <a:endParaRPr lang="en-US" sz="1100" b="1" dirty="0"/>
          </a:p>
        </p:txBody>
      </p:sp>
      <p:sp>
        <p:nvSpPr>
          <p:cNvPr id="15" name="Right Arrow 14"/>
          <p:cNvSpPr>
            <a:spLocks noChangeArrowheads="1"/>
          </p:cNvSpPr>
          <p:nvPr/>
        </p:nvSpPr>
        <p:spPr bwMode="auto">
          <a:xfrm>
            <a:off x="1047750" y="5529832"/>
            <a:ext cx="265113" cy="173037"/>
          </a:xfrm>
          <a:prstGeom prst="rightArrow">
            <a:avLst>
              <a:gd name="adj1" fmla="val 50000"/>
              <a:gd name="adj2" fmla="val 44271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228298" y="6037290"/>
            <a:ext cx="7915702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 dirty="0" smtClean="0"/>
              <a:t>* Foliar fungicide applications made at silking (R1).  NIS added at 0.25% v/v.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 dirty="0" smtClean="0"/>
              <a:t>* No statistical differences among treatments.  Coefficient of variation is </a:t>
            </a:r>
            <a:r>
              <a:rPr lang="en-US" sz="1400" dirty="0"/>
              <a:t>0</a:t>
            </a:r>
            <a:r>
              <a:rPr lang="en-US" sz="1400" dirty="0" smtClean="0"/>
              <a:t>%.</a:t>
            </a:r>
            <a:endParaRPr lang="en-US" sz="1400" dirty="0"/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 rot="-5400000">
            <a:off x="864790" y="5182887"/>
            <a:ext cx="14193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Non-treated control</a:t>
            </a:r>
            <a:endParaRPr lang="en-US" sz="1400" b="1" dirty="0"/>
          </a:p>
        </p:txBody>
      </p:sp>
      <p:sp>
        <p:nvSpPr>
          <p:cNvPr id="9" name="Text Box 36"/>
          <p:cNvSpPr txBox="1">
            <a:spLocks noChangeArrowheads="1"/>
          </p:cNvSpPr>
          <p:nvPr/>
        </p:nvSpPr>
        <p:spPr bwMode="auto">
          <a:xfrm rot="-5400000">
            <a:off x="1815346" y="5179032"/>
            <a:ext cx="14270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Headline AMP                        10 fl oz/A </a:t>
            </a:r>
            <a:endParaRPr lang="en-US" sz="1400" b="1" dirty="0"/>
          </a:p>
        </p:txBody>
      </p:sp>
      <p:sp>
        <p:nvSpPr>
          <p:cNvPr id="10" name="Text Box 38"/>
          <p:cNvSpPr txBox="1">
            <a:spLocks noChangeArrowheads="1"/>
          </p:cNvSpPr>
          <p:nvPr/>
        </p:nvSpPr>
        <p:spPr bwMode="auto">
          <a:xfrm rot="-5400000">
            <a:off x="5231213" y="5194637"/>
            <a:ext cx="14466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Aproach</a:t>
            </a:r>
            <a:r>
              <a:rPr lang="en-US" sz="1400" b="1" dirty="0" smtClean="0"/>
              <a:t>                         </a:t>
            </a:r>
            <a:r>
              <a:rPr lang="en-US" sz="1400" b="1" dirty="0"/>
              <a:t>6</a:t>
            </a:r>
            <a:r>
              <a:rPr lang="en-US" sz="1400" b="1" dirty="0" smtClean="0"/>
              <a:t> fl oz/A</a:t>
            </a:r>
            <a:endParaRPr lang="en-US" sz="1400" b="1" dirty="0"/>
          </a:p>
        </p:txBody>
      </p:sp>
      <p:sp>
        <p:nvSpPr>
          <p:cNvPr id="11" name="Right Arrow 10"/>
          <p:cNvSpPr>
            <a:spLocks noChangeArrowheads="1"/>
          </p:cNvSpPr>
          <p:nvPr/>
        </p:nvSpPr>
        <p:spPr bwMode="auto">
          <a:xfrm>
            <a:off x="1047750" y="5529832"/>
            <a:ext cx="265113" cy="173037"/>
          </a:xfrm>
          <a:prstGeom prst="rightArrow">
            <a:avLst>
              <a:gd name="adj1" fmla="val 50000"/>
              <a:gd name="adj2" fmla="val 44271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2" name="Text Box 43"/>
          <p:cNvSpPr txBox="1">
            <a:spLocks noChangeArrowheads="1"/>
          </p:cNvSpPr>
          <p:nvPr/>
        </p:nvSpPr>
        <p:spPr bwMode="auto">
          <a:xfrm rot="-5400000">
            <a:off x="6063392" y="5074215"/>
            <a:ext cx="142126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Aproach</a:t>
            </a:r>
            <a:r>
              <a:rPr lang="en-US" sz="1400" b="1" dirty="0" smtClean="0"/>
              <a:t>                                   5.6 </a:t>
            </a:r>
            <a:r>
              <a:rPr lang="en-US" sz="1400" b="1" dirty="0" err="1" smtClean="0"/>
              <a:t>fl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oz</a:t>
            </a:r>
            <a:r>
              <a:rPr lang="en-US" sz="1400" b="1" dirty="0" smtClean="0"/>
              <a:t>/A + Alto 5.6 </a:t>
            </a:r>
            <a:r>
              <a:rPr lang="en-US" sz="1400" b="1" dirty="0" err="1" smtClean="0"/>
              <a:t>fl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oz</a:t>
            </a:r>
            <a:r>
              <a:rPr lang="en-US" sz="1400" b="1" dirty="0" smtClean="0"/>
              <a:t>/A     </a:t>
            </a:r>
            <a:endParaRPr lang="en-US" sz="1400" b="1" dirty="0"/>
          </a:p>
        </p:txBody>
      </p:sp>
      <p:sp>
        <p:nvSpPr>
          <p:cNvPr id="13" name="Text Box 44"/>
          <p:cNvSpPr txBox="1">
            <a:spLocks noChangeArrowheads="1"/>
          </p:cNvSpPr>
          <p:nvPr/>
        </p:nvSpPr>
        <p:spPr bwMode="auto">
          <a:xfrm rot="-5400000">
            <a:off x="4394618" y="5122988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4 fl oz/A</a:t>
            </a:r>
            <a:endParaRPr lang="en-US" sz="1400" b="1" dirty="0"/>
          </a:p>
        </p:txBody>
      </p:sp>
      <p:sp>
        <p:nvSpPr>
          <p:cNvPr id="14" name="Text Box 47"/>
          <p:cNvSpPr txBox="1">
            <a:spLocks noChangeArrowheads="1"/>
          </p:cNvSpPr>
          <p:nvPr/>
        </p:nvSpPr>
        <p:spPr bwMode="auto">
          <a:xfrm rot="16200000">
            <a:off x="7083343" y="5031876"/>
            <a:ext cx="11327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Fortix</a:t>
            </a:r>
            <a:r>
              <a:rPr lang="en-US" sz="1400" b="1" dirty="0" smtClean="0"/>
              <a:t>                                  </a:t>
            </a:r>
            <a:r>
              <a:rPr lang="en-US" sz="1400" b="1" dirty="0"/>
              <a:t>6</a:t>
            </a:r>
            <a:r>
              <a:rPr lang="en-US" sz="1400" b="1" dirty="0" smtClean="0"/>
              <a:t> fl oz/A</a:t>
            </a:r>
            <a:endParaRPr lang="en-US" sz="1400" b="1" dirty="0"/>
          </a:p>
        </p:txBody>
      </p:sp>
      <p:sp>
        <p:nvSpPr>
          <p:cNvPr id="16" name="Text Box 37"/>
          <p:cNvSpPr txBox="1">
            <a:spLocks noChangeArrowheads="1"/>
          </p:cNvSpPr>
          <p:nvPr/>
        </p:nvSpPr>
        <p:spPr bwMode="auto">
          <a:xfrm rot="-5400000">
            <a:off x="2617813" y="5216473"/>
            <a:ext cx="15149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Priaxor</a:t>
            </a:r>
            <a:r>
              <a:rPr lang="en-US" sz="1400" b="1" dirty="0" smtClean="0"/>
              <a:t>                   4 fl oz/A</a:t>
            </a:r>
            <a:endParaRPr lang="en-US" sz="1400" b="1" dirty="0"/>
          </a:p>
        </p:txBody>
      </p:sp>
      <p:sp>
        <p:nvSpPr>
          <p:cNvPr id="18" name="Text Box 44"/>
          <p:cNvSpPr txBox="1">
            <a:spLocks noChangeArrowheads="1"/>
          </p:cNvSpPr>
          <p:nvPr/>
        </p:nvSpPr>
        <p:spPr bwMode="auto">
          <a:xfrm rot="-5400000">
            <a:off x="3495715" y="5141065"/>
            <a:ext cx="13511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Quilt Xcel                                                10.5 fl oz/A</a:t>
            </a:r>
            <a:endParaRPr lang="en-US" sz="1400" b="1" dirty="0"/>
          </a:p>
        </p:txBody>
      </p:sp>
      <p:sp>
        <p:nvSpPr>
          <p:cNvPr id="21" name="Text Box 47"/>
          <p:cNvSpPr txBox="1">
            <a:spLocks noChangeArrowheads="1"/>
          </p:cNvSpPr>
          <p:nvPr/>
        </p:nvSpPr>
        <p:spPr bwMode="auto">
          <a:xfrm rot="16200000">
            <a:off x="7835586" y="5085457"/>
            <a:ext cx="12555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Evito</a:t>
            </a:r>
            <a:r>
              <a:rPr lang="en-US" sz="1400" b="1" dirty="0" smtClean="0"/>
              <a:t>                                      </a:t>
            </a:r>
            <a:r>
              <a:rPr lang="en-US" sz="1400" b="1" dirty="0"/>
              <a:t>2</a:t>
            </a:r>
            <a:r>
              <a:rPr lang="en-US" sz="1400" b="1" dirty="0" smtClean="0"/>
              <a:t> fl oz/A</a:t>
            </a:r>
            <a:endParaRPr lang="en-US" sz="1400" b="1" dirty="0"/>
          </a:p>
        </p:txBody>
      </p:sp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454487"/>
              </p:ext>
            </p:extLst>
          </p:nvPr>
        </p:nvGraphicFramePr>
        <p:xfrm>
          <a:off x="0" y="1009934"/>
          <a:ext cx="9144000" cy="4338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52305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9449"/>
            <a:ext cx="9144000" cy="728663"/>
          </a:xfrm>
        </p:spPr>
        <p:txBody>
          <a:bodyPr/>
          <a:lstStyle/>
          <a:p>
            <a:pPr eaLnBrk="1" hangingPunct="1"/>
            <a:r>
              <a:rPr lang="en-US" sz="3300" dirty="0" smtClean="0">
                <a:solidFill>
                  <a:srgbClr val="CC0000"/>
                </a:solidFill>
              </a:rPr>
              <a:t>2013 Fungicide Product Comparison Trial in NE</a:t>
            </a:r>
            <a:r>
              <a:rPr lang="en-US" sz="3400" dirty="0" smtClean="0">
                <a:solidFill>
                  <a:srgbClr val="CC0000"/>
                </a:solidFill>
              </a:rPr>
              <a:t/>
            </a:r>
            <a:br>
              <a:rPr lang="en-US" sz="3400" dirty="0" smtClean="0">
                <a:solidFill>
                  <a:srgbClr val="CC0000"/>
                </a:solidFill>
              </a:rPr>
            </a:br>
            <a:r>
              <a:rPr lang="en-US" sz="2800" dirty="0" smtClean="0">
                <a:solidFill>
                  <a:srgbClr val="CC0000"/>
                </a:solidFill>
              </a:rPr>
              <a:t> Southern rust disease severity (%) </a:t>
            </a:r>
            <a:endParaRPr lang="en-US" sz="2100" dirty="0" smtClean="0">
              <a:solidFill>
                <a:srgbClr val="CC0000"/>
              </a:solidFill>
            </a:endParaRPr>
          </a:p>
        </p:txBody>
      </p:sp>
      <p:sp>
        <p:nvSpPr>
          <p:cNvPr id="9219" name="TextBox 11"/>
          <p:cNvSpPr txBox="1">
            <a:spLocks noChangeArrowheads="1"/>
          </p:cNvSpPr>
          <p:nvPr/>
        </p:nvSpPr>
        <p:spPr bwMode="auto">
          <a:xfrm>
            <a:off x="163774" y="5613092"/>
            <a:ext cx="1119116" cy="430887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100" b="1" dirty="0"/>
              <a:t>Rating </a:t>
            </a:r>
            <a:r>
              <a:rPr lang="en-US" sz="1100" b="1" dirty="0" smtClean="0"/>
              <a:t>Date &amp; Growth Stage</a:t>
            </a:r>
            <a:endParaRPr lang="en-US" sz="1100" b="1" dirty="0"/>
          </a:p>
        </p:txBody>
      </p:sp>
      <p:sp>
        <p:nvSpPr>
          <p:cNvPr id="15" name="Right Arrow 14"/>
          <p:cNvSpPr>
            <a:spLocks noChangeArrowheads="1"/>
          </p:cNvSpPr>
          <p:nvPr/>
        </p:nvSpPr>
        <p:spPr bwMode="auto">
          <a:xfrm>
            <a:off x="1307698" y="5678488"/>
            <a:ext cx="265112" cy="173037"/>
          </a:xfrm>
          <a:prstGeom prst="rightArrow">
            <a:avLst>
              <a:gd name="adj1" fmla="val 50000"/>
              <a:gd name="adj2" fmla="val 44271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7804481" y="1707439"/>
            <a:ext cx="266700" cy="2952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608610" y="6043979"/>
            <a:ext cx="731702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5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1400" dirty="0" smtClean="0"/>
              <a:t>Foliar fungicide application was made </a:t>
            </a:r>
            <a:r>
              <a:rPr lang="en-US" sz="1400" dirty="0"/>
              <a:t>July </a:t>
            </a:r>
            <a:r>
              <a:rPr lang="en-US" sz="1400" dirty="0" smtClean="0"/>
              <a:t>26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</a:t>
            </a:r>
            <a:r>
              <a:rPr lang="en-US" sz="1400" dirty="0"/>
              <a:t>at silking (R1</a:t>
            </a:r>
            <a:r>
              <a:rPr lang="en-US" sz="1400" dirty="0" smtClean="0"/>
              <a:t>).</a:t>
            </a:r>
          </a:p>
          <a:p>
            <a:pPr marL="285750" indent="-285750">
              <a:lnSpc>
                <a:spcPct val="5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1400" dirty="0" smtClean="0"/>
              <a:t>NIS added to each fungicide treatment at 0.25% v/v.</a:t>
            </a:r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7356142" y="1187291"/>
            <a:ext cx="1269242" cy="430887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/>
              <a:t>Treatment &amp; application rate</a:t>
            </a:r>
            <a:endParaRPr lang="en-US" sz="1100" b="1" dirty="0"/>
          </a:p>
        </p:txBody>
      </p:sp>
      <p:graphicFrame>
        <p:nvGraphicFramePr>
          <p:cNvPr id="9" name="Pictur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7813196"/>
              </p:ext>
            </p:extLst>
          </p:nvPr>
        </p:nvGraphicFramePr>
        <p:xfrm>
          <a:off x="0" y="1023583"/>
          <a:ext cx="9143999" cy="502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00493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2275"/>
            <a:ext cx="9144000" cy="728663"/>
          </a:xfrm>
        </p:spPr>
        <p:txBody>
          <a:bodyPr/>
          <a:lstStyle/>
          <a:p>
            <a:pPr eaLnBrk="1" hangingPunct="1"/>
            <a:r>
              <a:rPr lang="en-US" sz="3300" dirty="0" smtClean="0">
                <a:solidFill>
                  <a:srgbClr val="CC0000"/>
                </a:solidFill>
              </a:rPr>
              <a:t>2013 Fungicide Product Comparison Trial in NE </a:t>
            </a:r>
            <a:r>
              <a:rPr lang="en-US" sz="4800" dirty="0" smtClean="0">
                <a:solidFill>
                  <a:srgbClr val="CC0000"/>
                </a:solidFill>
              </a:rPr>
              <a:t/>
            </a:r>
            <a:br>
              <a:rPr lang="en-US" sz="4800" dirty="0" smtClean="0">
                <a:solidFill>
                  <a:srgbClr val="CC0000"/>
                </a:solidFill>
              </a:rPr>
            </a:br>
            <a:r>
              <a:rPr lang="en-US" sz="2250" dirty="0" smtClean="0">
                <a:solidFill>
                  <a:srgbClr val="CC0000"/>
                </a:solidFill>
              </a:rPr>
              <a:t>Area Under the Disease Progress Curve (AUDPC) for southern rust </a:t>
            </a:r>
            <a:r>
              <a:rPr lang="en-US" sz="2400" dirty="0" smtClean="0">
                <a:solidFill>
                  <a:srgbClr val="CC0000"/>
                </a:solidFill>
              </a:rPr>
              <a:t/>
            </a:r>
            <a:br>
              <a:rPr lang="en-US" sz="2400" dirty="0" smtClean="0">
                <a:solidFill>
                  <a:srgbClr val="CC0000"/>
                </a:solidFill>
              </a:rPr>
            </a:br>
            <a:r>
              <a:rPr lang="en-US" sz="2400" dirty="0" smtClean="0">
                <a:solidFill>
                  <a:srgbClr val="CC0000"/>
                </a:solidFill>
              </a:rPr>
              <a:t> </a:t>
            </a:r>
            <a:endParaRPr lang="en-US" sz="2100" dirty="0" smtClean="0">
              <a:solidFill>
                <a:srgbClr val="CC0000"/>
              </a:solidFill>
            </a:endParaRPr>
          </a:p>
        </p:txBody>
      </p:sp>
      <p:sp>
        <p:nvSpPr>
          <p:cNvPr id="7177" name="TextBox 11"/>
          <p:cNvSpPr txBox="1">
            <a:spLocks noChangeArrowheads="1"/>
          </p:cNvSpPr>
          <p:nvPr/>
        </p:nvSpPr>
        <p:spPr bwMode="auto">
          <a:xfrm>
            <a:off x="0" y="5478084"/>
            <a:ext cx="1017588" cy="600164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 b="1" dirty="0" smtClean="0"/>
              <a:t>Treatment &amp; application rate</a:t>
            </a:r>
            <a:endParaRPr lang="en-US" sz="1100" b="1" dirty="0"/>
          </a:p>
        </p:txBody>
      </p:sp>
      <p:sp>
        <p:nvSpPr>
          <p:cNvPr id="15" name="Right Arrow 14"/>
          <p:cNvSpPr>
            <a:spLocks noChangeArrowheads="1"/>
          </p:cNvSpPr>
          <p:nvPr/>
        </p:nvSpPr>
        <p:spPr bwMode="auto">
          <a:xfrm>
            <a:off x="1047750" y="5529832"/>
            <a:ext cx="265113" cy="173037"/>
          </a:xfrm>
          <a:prstGeom prst="rightArrow">
            <a:avLst>
              <a:gd name="adj1" fmla="val 50000"/>
              <a:gd name="adj2" fmla="val 44271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228298" y="6037290"/>
            <a:ext cx="7915702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 dirty="0" smtClean="0"/>
              <a:t>* Foliar fungicide applications made at silking (R1).  NIS added at 0.25% v/v.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 dirty="0" smtClean="0"/>
              <a:t>* </a:t>
            </a:r>
            <a:r>
              <a:rPr lang="en-US" sz="1400" dirty="0"/>
              <a:t>Treatments with different letters are statistically different</a:t>
            </a:r>
            <a:r>
              <a:rPr lang="en-US" sz="1400" dirty="0" smtClean="0"/>
              <a:t>.  Coefficient of variation is 27.6%.</a:t>
            </a:r>
            <a:endParaRPr lang="en-US" sz="1400" dirty="0"/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 rot="-5400000">
            <a:off x="864790" y="5182887"/>
            <a:ext cx="14193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Non-treated control</a:t>
            </a:r>
            <a:endParaRPr lang="en-US" sz="1400" b="1" dirty="0"/>
          </a:p>
        </p:txBody>
      </p:sp>
      <p:sp>
        <p:nvSpPr>
          <p:cNvPr id="9" name="Text Box 36"/>
          <p:cNvSpPr txBox="1">
            <a:spLocks noChangeArrowheads="1"/>
          </p:cNvSpPr>
          <p:nvPr/>
        </p:nvSpPr>
        <p:spPr bwMode="auto">
          <a:xfrm rot="-5400000">
            <a:off x="1815346" y="5179032"/>
            <a:ext cx="14270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Headline AMP                        10 fl oz/A </a:t>
            </a:r>
            <a:endParaRPr lang="en-US" sz="1400" b="1" dirty="0"/>
          </a:p>
        </p:txBody>
      </p:sp>
      <p:sp>
        <p:nvSpPr>
          <p:cNvPr id="10" name="Text Box 38"/>
          <p:cNvSpPr txBox="1">
            <a:spLocks noChangeArrowheads="1"/>
          </p:cNvSpPr>
          <p:nvPr/>
        </p:nvSpPr>
        <p:spPr bwMode="auto">
          <a:xfrm rot="-5400000">
            <a:off x="5231213" y="5194637"/>
            <a:ext cx="14466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Aproach</a:t>
            </a:r>
            <a:r>
              <a:rPr lang="en-US" sz="1400" b="1" dirty="0" smtClean="0"/>
              <a:t>                         </a:t>
            </a:r>
            <a:r>
              <a:rPr lang="en-US" sz="1400" b="1" dirty="0"/>
              <a:t>6</a:t>
            </a:r>
            <a:r>
              <a:rPr lang="en-US" sz="1400" b="1" dirty="0" smtClean="0"/>
              <a:t> fl oz/A</a:t>
            </a:r>
            <a:endParaRPr lang="en-US" sz="1400" b="1" dirty="0"/>
          </a:p>
        </p:txBody>
      </p:sp>
      <p:sp>
        <p:nvSpPr>
          <p:cNvPr id="11" name="Right Arrow 10"/>
          <p:cNvSpPr>
            <a:spLocks noChangeArrowheads="1"/>
          </p:cNvSpPr>
          <p:nvPr/>
        </p:nvSpPr>
        <p:spPr bwMode="auto">
          <a:xfrm>
            <a:off x="1047750" y="5529832"/>
            <a:ext cx="265113" cy="173037"/>
          </a:xfrm>
          <a:prstGeom prst="rightArrow">
            <a:avLst>
              <a:gd name="adj1" fmla="val 50000"/>
              <a:gd name="adj2" fmla="val 44271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2" name="Text Box 43"/>
          <p:cNvSpPr txBox="1">
            <a:spLocks noChangeArrowheads="1"/>
          </p:cNvSpPr>
          <p:nvPr/>
        </p:nvSpPr>
        <p:spPr bwMode="auto">
          <a:xfrm rot="-5400000">
            <a:off x="6063392" y="5074215"/>
            <a:ext cx="142126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Aproach</a:t>
            </a:r>
            <a:r>
              <a:rPr lang="en-US" sz="1400" b="1" dirty="0" smtClean="0"/>
              <a:t>                                   5.6 </a:t>
            </a:r>
            <a:r>
              <a:rPr lang="en-US" sz="1400" b="1" dirty="0" err="1" smtClean="0"/>
              <a:t>fl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oz</a:t>
            </a:r>
            <a:r>
              <a:rPr lang="en-US" sz="1400" b="1" dirty="0" smtClean="0"/>
              <a:t>/A + Alto 5.6 </a:t>
            </a:r>
            <a:r>
              <a:rPr lang="en-US" sz="1400" b="1" dirty="0" err="1" smtClean="0"/>
              <a:t>fl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oz</a:t>
            </a:r>
            <a:r>
              <a:rPr lang="en-US" sz="1400" b="1" dirty="0" smtClean="0"/>
              <a:t>/A     </a:t>
            </a:r>
            <a:endParaRPr lang="en-US" sz="1400" b="1" dirty="0"/>
          </a:p>
        </p:txBody>
      </p:sp>
      <p:sp>
        <p:nvSpPr>
          <p:cNvPr id="13" name="Text Box 44"/>
          <p:cNvSpPr txBox="1">
            <a:spLocks noChangeArrowheads="1"/>
          </p:cNvSpPr>
          <p:nvPr/>
        </p:nvSpPr>
        <p:spPr bwMode="auto">
          <a:xfrm rot="-5400000">
            <a:off x="4394618" y="5122988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4 fl oz/A</a:t>
            </a:r>
            <a:endParaRPr lang="en-US" sz="1400" b="1" dirty="0"/>
          </a:p>
        </p:txBody>
      </p:sp>
      <p:sp>
        <p:nvSpPr>
          <p:cNvPr id="14" name="Text Box 47"/>
          <p:cNvSpPr txBox="1">
            <a:spLocks noChangeArrowheads="1"/>
          </p:cNvSpPr>
          <p:nvPr/>
        </p:nvSpPr>
        <p:spPr bwMode="auto">
          <a:xfrm rot="16200000">
            <a:off x="7083343" y="5031876"/>
            <a:ext cx="11327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Fortix</a:t>
            </a:r>
            <a:r>
              <a:rPr lang="en-US" sz="1400" b="1" dirty="0" smtClean="0"/>
              <a:t>                                  </a:t>
            </a:r>
            <a:r>
              <a:rPr lang="en-US" sz="1400" b="1" dirty="0"/>
              <a:t>6</a:t>
            </a:r>
            <a:r>
              <a:rPr lang="en-US" sz="1400" b="1" dirty="0" smtClean="0"/>
              <a:t> fl oz/A</a:t>
            </a:r>
            <a:endParaRPr lang="en-US" sz="1400" b="1" dirty="0"/>
          </a:p>
        </p:txBody>
      </p:sp>
      <p:sp>
        <p:nvSpPr>
          <p:cNvPr id="16" name="Text Box 37"/>
          <p:cNvSpPr txBox="1">
            <a:spLocks noChangeArrowheads="1"/>
          </p:cNvSpPr>
          <p:nvPr/>
        </p:nvSpPr>
        <p:spPr bwMode="auto">
          <a:xfrm rot="-5400000">
            <a:off x="2617813" y="5216473"/>
            <a:ext cx="15149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Priaxor</a:t>
            </a:r>
            <a:r>
              <a:rPr lang="en-US" sz="1400" b="1" dirty="0" smtClean="0"/>
              <a:t>                   4 fl oz/A</a:t>
            </a:r>
            <a:endParaRPr lang="en-US" sz="1400" b="1" dirty="0"/>
          </a:p>
        </p:txBody>
      </p:sp>
      <p:sp>
        <p:nvSpPr>
          <p:cNvPr id="18" name="Text Box 44"/>
          <p:cNvSpPr txBox="1">
            <a:spLocks noChangeArrowheads="1"/>
          </p:cNvSpPr>
          <p:nvPr/>
        </p:nvSpPr>
        <p:spPr bwMode="auto">
          <a:xfrm rot="-5400000">
            <a:off x="3495715" y="5141065"/>
            <a:ext cx="13511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Quilt Xcel                                                10.5 fl oz/A</a:t>
            </a:r>
            <a:endParaRPr lang="en-US" sz="1400" b="1" dirty="0"/>
          </a:p>
        </p:txBody>
      </p:sp>
      <p:sp>
        <p:nvSpPr>
          <p:cNvPr id="21" name="Text Box 47"/>
          <p:cNvSpPr txBox="1">
            <a:spLocks noChangeArrowheads="1"/>
          </p:cNvSpPr>
          <p:nvPr/>
        </p:nvSpPr>
        <p:spPr bwMode="auto">
          <a:xfrm rot="16200000">
            <a:off x="7835586" y="5085457"/>
            <a:ext cx="12555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Evito</a:t>
            </a:r>
            <a:r>
              <a:rPr lang="en-US" sz="1400" b="1" dirty="0" smtClean="0"/>
              <a:t>                                      </a:t>
            </a:r>
            <a:r>
              <a:rPr lang="en-US" sz="1400" b="1" dirty="0"/>
              <a:t>2</a:t>
            </a:r>
            <a:r>
              <a:rPr lang="en-US" sz="1400" b="1" dirty="0" smtClean="0"/>
              <a:t> fl oz/A</a:t>
            </a:r>
            <a:endParaRPr lang="en-US" sz="1400" b="1" dirty="0"/>
          </a:p>
        </p:txBody>
      </p:sp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7878502"/>
              </p:ext>
            </p:extLst>
          </p:nvPr>
        </p:nvGraphicFramePr>
        <p:xfrm>
          <a:off x="0" y="1023582"/>
          <a:ext cx="9144000" cy="43247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Box 23"/>
          <p:cNvSpPr txBox="1"/>
          <p:nvPr/>
        </p:nvSpPr>
        <p:spPr>
          <a:xfrm>
            <a:off x="1413003" y="3435501"/>
            <a:ext cx="423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a</a:t>
            </a:r>
            <a:endParaRPr lang="en-US" sz="1300" b="1" dirty="0"/>
          </a:p>
        </p:txBody>
      </p:sp>
      <p:sp>
        <p:nvSpPr>
          <p:cNvPr id="23" name="TextBox 23"/>
          <p:cNvSpPr txBox="1"/>
          <p:nvPr/>
        </p:nvSpPr>
        <p:spPr>
          <a:xfrm>
            <a:off x="3959747" y="3757768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 </a:t>
            </a:r>
            <a:r>
              <a:rPr lang="en-US" sz="1300" b="1" dirty="0" smtClean="0"/>
              <a:t>b</a:t>
            </a:r>
            <a:endParaRPr lang="en-US" sz="13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255073" y="3757768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300" b="1" dirty="0" smtClean="0"/>
              <a:t>b</a:t>
            </a:r>
            <a:endParaRPr lang="en-US" sz="1300" b="1" dirty="0"/>
          </a:p>
        </p:txBody>
      </p:sp>
      <p:sp>
        <p:nvSpPr>
          <p:cNvPr id="25" name="TextBox 23"/>
          <p:cNvSpPr txBox="1"/>
          <p:nvPr/>
        </p:nvSpPr>
        <p:spPr>
          <a:xfrm>
            <a:off x="3113653" y="3757768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300" b="1" dirty="0" smtClean="0"/>
              <a:t>b</a:t>
            </a:r>
            <a:endParaRPr lang="en-US" sz="1300" b="1" dirty="0"/>
          </a:p>
        </p:txBody>
      </p:sp>
      <p:sp>
        <p:nvSpPr>
          <p:cNvPr id="26" name="TextBox 23"/>
          <p:cNvSpPr txBox="1"/>
          <p:nvPr/>
        </p:nvSpPr>
        <p:spPr>
          <a:xfrm>
            <a:off x="4848407" y="3611574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300" b="1" dirty="0" smtClean="0"/>
              <a:t>b</a:t>
            </a:r>
            <a:endParaRPr lang="en-US" sz="1300" b="1" dirty="0"/>
          </a:p>
        </p:txBody>
      </p:sp>
      <p:sp>
        <p:nvSpPr>
          <p:cNvPr id="28" name="TextBox 23"/>
          <p:cNvSpPr txBox="1"/>
          <p:nvPr/>
        </p:nvSpPr>
        <p:spPr>
          <a:xfrm>
            <a:off x="5707040" y="3747827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300" b="1" dirty="0" smtClean="0"/>
              <a:t>b</a:t>
            </a:r>
            <a:endParaRPr lang="en-US" sz="1300" b="1" dirty="0"/>
          </a:p>
        </p:txBody>
      </p:sp>
      <p:sp>
        <p:nvSpPr>
          <p:cNvPr id="29" name="TextBox 23"/>
          <p:cNvSpPr txBox="1"/>
          <p:nvPr/>
        </p:nvSpPr>
        <p:spPr>
          <a:xfrm>
            <a:off x="8251844" y="3757768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  </a:t>
            </a:r>
            <a:r>
              <a:rPr lang="en-US" sz="1300" b="1" dirty="0" smtClean="0"/>
              <a:t>b</a:t>
            </a:r>
            <a:endParaRPr lang="en-US" sz="1300" b="1" dirty="0"/>
          </a:p>
        </p:txBody>
      </p:sp>
      <p:sp>
        <p:nvSpPr>
          <p:cNvPr id="30" name="TextBox 23"/>
          <p:cNvSpPr txBox="1"/>
          <p:nvPr/>
        </p:nvSpPr>
        <p:spPr>
          <a:xfrm>
            <a:off x="7438185" y="3738728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300" b="1" dirty="0" smtClean="0"/>
              <a:t>b</a:t>
            </a:r>
            <a:endParaRPr lang="en-US" sz="1300" b="1" dirty="0"/>
          </a:p>
        </p:txBody>
      </p:sp>
      <p:sp>
        <p:nvSpPr>
          <p:cNvPr id="31" name="TextBox 23"/>
          <p:cNvSpPr txBox="1"/>
          <p:nvPr/>
        </p:nvSpPr>
        <p:spPr>
          <a:xfrm>
            <a:off x="6562483" y="3716824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300" b="1" dirty="0" smtClean="0"/>
              <a:t>b</a:t>
            </a:r>
            <a:endParaRPr lang="en-US" sz="13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767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9571"/>
            <a:ext cx="9144000" cy="728663"/>
          </a:xfrm>
        </p:spPr>
        <p:txBody>
          <a:bodyPr/>
          <a:lstStyle/>
          <a:p>
            <a:pPr eaLnBrk="1" hangingPunct="1"/>
            <a:r>
              <a:rPr lang="en-US" sz="3300" dirty="0" smtClean="0">
                <a:solidFill>
                  <a:srgbClr val="CC0000"/>
                </a:solidFill>
              </a:rPr>
              <a:t/>
            </a:r>
            <a:br>
              <a:rPr lang="en-US" sz="3300" dirty="0" smtClean="0">
                <a:solidFill>
                  <a:srgbClr val="CC0000"/>
                </a:solidFill>
              </a:rPr>
            </a:br>
            <a:r>
              <a:rPr lang="en-US" sz="3300" dirty="0" smtClean="0">
                <a:solidFill>
                  <a:srgbClr val="CC0000"/>
                </a:solidFill>
              </a:rPr>
              <a:t>2013 </a:t>
            </a:r>
            <a:r>
              <a:rPr lang="en-US" sz="3300" dirty="0">
                <a:solidFill>
                  <a:srgbClr val="CC0000"/>
                </a:solidFill>
              </a:rPr>
              <a:t>Fungicide Product Comparison Trial in NE </a:t>
            </a:r>
            <a:r>
              <a:rPr lang="en-US" sz="3600" dirty="0">
                <a:solidFill>
                  <a:srgbClr val="CC0000"/>
                </a:solidFill>
              </a:rPr>
              <a:t/>
            </a:r>
            <a:br>
              <a:rPr lang="en-US" sz="3600" dirty="0">
                <a:solidFill>
                  <a:srgbClr val="CC0000"/>
                </a:solidFill>
              </a:rPr>
            </a:br>
            <a:r>
              <a:rPr lang="en-US" sz="3200" dirty="0">
                <a:solidFill>
                  <a:srgbClr val="CC0000"/>
                </a:solidFill>
              </a:rPr>
              <a:t> </a:t>
            </a:r>
            <a:r>
              <a:rPr lang="en-US" sz="2800" dirty="0">
                <a:solidFill>
                  <a:srgbClr val="CC0000"/>
                </a:solidFill>
              </a:rPr>
              <a:t>Stay green % assessed on September </a:t>
            </a:r>
            <a:r>
              <a:rPr lang="en-US" sz="2800" dirty="0" smtClean="0">
                <a:solidFill>
                  <a:srgbClr val="CC0000"/>
                </a:solidFill>
              </a:rPr>
              <a:t>30</a:t>
            </a:r>
            <a:r>
              <a:rPr lang="en-US" sz="2800" baseline="30000" dirty="0" smtClean="0">
                <a:solidFill>
                  <a:srgbClr val="CC0000"/>
                </a:solidFill>
              </a:rPr>
              <a:t>th</a:t>
            </a:r>
            <a:r>
              <a:rPr lang="en-US" sz="2800" dirty="0">
                <a:solidFill>
                  <a:srgbClr val="CC0000"/>
                </a:solidFill>
              </a:rPr>
              <a:t>, </a:t>
            </a:r>
            <a:r>
              <a:rPr lang="en-US" sz="2800" dirty="0" smtClean="0">
                <a:solidFill>
                  <a:srgbClr val="CC0000"/>
                </a:solidFill>
              </a:rPr>
              <a:t>2013                           </a:t>
            </a:r>
            <a:r>
              <a:rPr lang="en-US" sz="2800" dirty="0">
                <a:solidFill>
                  <a:srgbClr val="CC0000"/>
                </a:solidFill>
              </a:rPr>
              <a:t>Kernel dent stage (</a:t>
            </a:r>
            <a:r>
              <a:rPr lang="en-US" sz="2800" dirty="0" smtClean="0">
                <a:solidFill>
                  <a:srgbClr val="CC0000"/>
                </a:solidFill>
              </a:rPr>
              <a:t>R6)</a:t>
            </a:r>
            <a:r>
              <a:rPr lang="en-US" sz="2800" dirty="0">
                <a:solidFill>
                  <a:srgbClr val="CC0000"/>
                </a:solidFill>
              </a:rPr>
              <a:t/>
            </a:r>
            <a:br>
              <a:rPr lang="en-US" sz="2800" dirty="0">
                <a:solidFill>
                  <a:srgbClr val="CC0000"/>
                </a:solidFill>
              </a:rPr>
            </a:br>
            <a:r>
              <a:rPr lang="en-US" sz="2400" dirty="0" smtClean="0">
                <a:solidFill>
                  <a:srgbClr val="CC0000"/>
                </a:solidFill>
              </a:rPr>
              <a:t/>
            </a:r>
            <a:br>
              <a:rPr lang="en-US" sz="2400" dirty="0" smtClean="0">
                <a:solidFill>
                  <a:srgbClr val="CC0000"/>
                </a:solidFill>
              </a:rPr>
            </a:br>
            <a:r>
              <a:rPr lang="en-US" sz="2400" dirty="0" smtClean="0">
                <a:solidFill>
                  <a:srgbClr val="CC0000"/>
                </a:solidFill>
              </a:rPr>
              <a:t> </a:t>
            </a:r>
            <a:endParaRPr lang="en-US" sz="2100" dirty="0" smtClean="0">
              <a:solidFill>
                <a:srgbClr val="CC0000"/>
              </a:solidFill>
            </a:endParaRPr>
          </a:p>
        </p:txBody>
      </p:sp>
      <p:sp>
        <p:nvSpPr>
          <p:cNvPr id="7177" name="TextBox 11"/>
          <p:cNvSpPr txBox="1">
            <a:spLocks noChangeArrowheads="1"/>
          </p:cNvSpPr>
          <p:nvPr/>
        </p:nvSpPr>
        <p:spPr bwMode="auto">
          <a:xfrm>
            <a:off x="0" y="5478084"/>
            <a:ext cx="1017588" cy="600164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 b="1" dirty="0" smtClean="0"/>
              <a:t>Treatment &amp; application rate</a:t>
            </a:r>
            <a:endParaRPr lang="en-US" sz="1100" b="1" dirty="0"/>
          </a:p>
        </p:txBody>
      </p:sp>
      <p:sp>
        <p:nvSpPr>
          <p:cNvPr id="15" name="Right Arrow 14"/>
          <p:cNvSpPr>
            <a:spLocks noChangeArrowheads="1"/>
          </p:cNvSpPr>
          <p:nvPr/>
        </p:nvSpPr>
        <p:spPr bwMode="auto">
          <a:xfrm>
            <a:off x="1047750" y="5529832"/>
            <a:ext cx="265113" cy="173037"/>
          </a:xfrm>
          <a:prstGeom prst="rightArrow">
            <a:avLst>
              <a:gd name="adj1" fmla="val 50000"/>
              <a:gd name="adj2" fmla="val 44271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228298" y="6037290"/>
            <a:ext cx="7915702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 dirty="0" smtClean="0"/>
              <a:t>* Foliar fungicide applications made at silking (R1).  NIS added at 0.25% v/v.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 dirty="0" smtClean="0"/>
              <a:t>* </a:t>
            </a:r>
            <a:r>
              <a:rPr lang="en-US" sz="1400" dirty="0"/>
              <a:t>No statistical differences among treatments. </a:t>
            </a:r>
            <a:r>
              <a:rPr lang="en-US" sz="1400" dirty="0" smtClean="0"/>
              <a:t> Coefficient of variation is 12.9%.</a:t>
            </a:r>
            <a:endParaRPr lang="en-US" sz="1400" dirty="0"/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 rot="-5400000">
            <a:off x="864790" y="5182887"/>
            <a:ext cx="14193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Non-treated control</a:t>
            </a:r>
            <a:endParaRPr lang="en-US" sz="1400" b="1" dirty="0"/>
          </a:p>
        </p:txBody>
      </p:sp>
      <p:sp>
        <p:nvSpPr>
          <p:cNvPr id="9" name="Text Box 36"/>
          <p:cNvSpPr txBox="1">
            <a:spLocks noChangeArrowheads="1"/>
          </p:cNvSpPr>
          <p:nvPr/>
        </p:nvSpPr>
        <p:spPr bwMode="auto">
          <a:xfrm rot="-5400000">
            <a:off x="1815346" y="5179032"/>
            <a:ext cx="14270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Headline AMP                        10 fl oz/A </a:t>
            </a:r>
            <a:endParaRPr lang="en-US" sz="1400" b="1" dirty="0"/>
          </a:p>
        </p:txBody>
      </p:sp>
      <p:sp>
        <p:nvSpPr>
          <p:cNvPr id="10" name="Text Box 38"/>
          <p:cNvSpPr txBox="1">
            <a:spLocks noChangeArrowheads="1"/>
          </p:cNvSpPr>
          <p:nvPr/>
        </p:nvSpPr>
        <p:spPr bwMode="auto">
          <a:xfrm rot="-5400000">
            <a:off x="5231213" y="5194637"/>
            <a:ext cx="14466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Aproach</a:t>
            </a:r>
            <a:r>
              <a:rPr lang="en-US" sz="1400" b="1" dirty="0" smtClean="0"/>
              <a:t>                         </a:t>
            </a:r>
            <a:r>
              <a:rPr lang="en-US" sz="1400" b="1" dirty="0"/>
              <a:t>6</a:t>
            </a:r>
            <a:r>
              <a:rPr lang="en-US" sz="1400" b="1" dirty="0" smtClean="0"/>
              <a:t> fl oz/A</a:t>
            </a:r>
            <a:endParaRPr lang="en-US" sz="1400" b="1" dirty="0"/>
          </a:p>
        </p:txBody>
      </p:sp>
      <p:sp>
        <p:nvSpPr>
          <p:cNvPr id="11" name="Right Arrow 10"/>
          <p:cNvSpPr>
            <a:spLocks noChangeArrowheads="1"/>
          </p:cNvSpPr>
          <p:nvPr/>
        </p:nvSpPr>
        <p:spPr bwMode="auto">
          <a:xfrm>
            <a:off x="1047750" y="5529832"/>
            <a:ext cx="265113" cy="173037"/>
          </a:xfrm>
          <a:prstGeom prst="rightArrow">
            <a:avLst>
              <a:gd name="adj1" fmla="val 50000"/>
              <a:gd name="adj2" fmla="val 44271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2" name="Text Box 43"/>
          <p:cNvSpPr txBox="1">
            <a:spLocks noChangeArrowheads="1"/>
          </p:cNvSpPr>
          <p:nvPr/>
        </p:nvSpPr>
        <p:spPr bwMode="auto">
          <a:xfrm rot="-5400000">
            <a:off x="6063392" y="5074215"/>
            <a:ext cx="142126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Aproach</a:t>
            </a:r>
            <a:r>
              <a:rPr lang="en-US" sz="1400" b="1" dirty="0" smtClean="0"/>
              <a:t>                                   5.6 </a:t>
            </a:r>
            <a:r>
              <a:rPr lang="en-US" sz="1400" b="1" dirty="0" err="1" smtClean="0"/>
              <a:t>fl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oz</a:t>
            </a:r>
            <a:r>
              <a:rPr lang="en-US" sz="1400" b="1" dirty="0" smtClean="0"/>
              <a:t>/A + Alto 5.6 </a:t>
            </a:r>
            <a:r>
              <a:rPr lang="en-US" sz="1400" b="1" dirty="0" err="1" smtClean="0"/>
              <a:t>fl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oz</a:t>
            </a:r>
            <a:r>
              <a:rPr lang="en-US" sz="1400" b="1" dirty="0" smtClean="0"/>
              <a:t>/A     </a:t>
            </a:r>
            <a:endParaRPr lang="en-US" sz="1400" b="1" dirty="0"/>
          </a:p>
        </p:txBody>
      </p:sp>
      <p:sp>
        <p:nvSpPr>
          <p:cNvPr id="13" name="Text Box 44"/>
          <p:cNvSpPr txBox="1">
            <a:spLocks noChangeArrowheads="1"/>
          </p:cNvSpPr>
          <p:nvPr/>
        </p:nvSpPr>
        <p:spPr bwMode="auto">
          <a:xfrm rot="-5400000">
            <a:off x="4394618" y="5122988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4 fl oz/A</a:t>
            </a:r>
            <a:endParaRPr lang="en-US" sz="1400" b="1" dirty="0"/>
          </a:p>
        </p:txBody>
      </p:sp>
      <p:sp>
        <p:nvSpPr>
          <p:cNvPr id="14" name="Text Box 47"/>
          <p:cNvSpPr txBox="1">
            <a:spLocks noChangeArrowheads="1"/>
          </p:cNvSpPr>
          <p:nvPr/>
        </p:nvSpPr>
        <p:spPr bwMode="auto">
          <a:xfrm rot="16200000">
            <a:off x="7083343" y="5031876"/>
            <a:ext cx="11327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Fortix</a:t>
            </a:r>
            <a:r>
              <a:rPr lang="en-US" sz="1400" b="1" dirty="0" smtClean="0"/>
              <a:t>                                  </a:t>
            </a:r>
            <a:r>
              <a:rPr lang="en-US" sz="1400" b="1" dirty="0"/>
              <a:t>6</a:t>
            </a:r>
            <a:r>
              <a:rPr lang="en-US" sz="1400" b="1" dirty="0" smtClean="0"/>
              <a:t> fl oz/A</a:t>
            </a:r>
            <a:endParaRPr lang="en-US" sz="1400" b="1" dirty="0"/>
          </a:p>
        </p:txBody>
      </p:sp>
      <p:sp>
        <p:nvSpPr>
          <p:cNvPr id="16" name="Text Box 37"/>
          <p:cNvSpPr txBox="1">
            <a:spLocks noChangeArrowheads="1"/>
          </p:cNvSpPr>
          <p:nvPr/>
        </p:nvSpPr>
        <p:spPr bwMode="auto">
          <a:xfrm rot="-5400000">
            <a:off x="2617813" y="5216473"/>
            <a:ext cx="15149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Priaxor</a:t>
            </a:r>
            <a:r>
              <a:rPr lang="en-US" sz="1400" b="1" dirty="0" smtClean="0"/>
              <a:t>                   4 fl oz/A</a:t>
            </a:r>
            <a:endParaRPr lang="en-US" sz="1400" b="1" dirty="0"/>
          </a:p>
        </p:txBody>
      </p:sp>
      <p:sp>
        <p:nvSpPr>
          <p:cNvPr id="18" name="Text Box 44"/>
          <p:cNvSpPr txBox="1">
            <a:spLocks noChangeArrowheads="1"/>
          </p:cNvSpPr>
          <p:nvPr/>
        </p:nvSpPr>
        <p:spPr bwMode="auto">
          <a:xfrm rot="-5400000">
            <a:off x="3495715" y="5141065"/>
            <a:ext cx="13511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Quilt Xcel                                                10.5 fl oz/A</a:t>
            </a:r>
            <a:endParaRPr lang="en-US" sz="1400" b="1" dirty="0"/>
          </a:p>
        </p:txBody>
      </p:sp>
      <p:sp>
        <p:nvSpPr>
          <p:cNvPr id="21" name="Text Box 47"/>
          <p:cNvSpPr txBox="1">
            <a:spLocks noChangeArrowheads="1"/>
          </p:cNvSpPr>
          <p:nvPr/>
        </p:nvSpPr>
        <p:spPr bwMode="auto">
          <a:xfrm rot="16200000">
            <a:off x="7835586" y="5085457"/>
            <a:ext cx="12555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Evito</a:t>
            </a:r>
            <a:r>
              <a:rPr lang="en-US" sz="1400" b="1" dirty="0" smtClean="0"/>
              <a:t>                                      </a:t>
            </a:r>
            <a:r>
              <a:rPr lang="en-US" sz="1400" b="1" dirty="0"/>
              <a:t>2</a:t>
            </a:r>
            <a:r>
              <a:rPr lang="en-US" sz="1400" b="1" dirty="0" smtClean="0"/>
              <a:t> fl oz/A</a:t>
            </a:r>
            <a:endParaRPr lang="en-US" sz="1400" b="1" dirty="0"/>
          </a:p>
        </p:txBody>
      </p:sp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1983276"/>
              </p:ext>
            </p:extLst>
          </p:nvPr>
        </p:nvGraphicFramePr>
        <p:xfrm>
          <a:off x="0" y="1337481"/>
          <a:ext cx="9144000" cy="3575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21382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9571"/>
            <a:ext cx="9144000" cy="728663"/>
          </a:xfrm>
        </p:spPr>
        <p:txBody>
          <a:bodyPr/>
          <a:lstStyle/>
          <a:p>
            <a:pPr eaLnBrk="1" hangingPunct="1"/>
            <a:r>
              <a:rPr lang="en-US" sz="3300" dirty="0" smtClean="0">
                <a:solidFill>
                  <a:srgbClr val="CC0000"/>
                </a:solidFill>
              </a:rPr>
              <a:t/>
            </a:r>
            <a:br>
              <a:rPr lang="en-US" sz="3300" dirty="0" smtClean="0">
                <a:solidFill>
                  <a:srgbClr val="CC0000"/>
                </a:solidFill>
              </a:rPr>
            </a:br>
            <a:r>
              <a:rPr lang="en-US" sz="3300" dirty="0">
                <a:solidFill>
                  <a:srgbClr val="CC0000"/>
                </a:solidFill>
              </a:rPr>
              <a:t>2013 Fungicide Product Comparison Trial in NE </a:t>
            </a:r>
            <a:r>
              <a:rPr lang="en-US" sz="3600" dirty="0">
                <a:solidFill>
                  <a:srgbClr val="CC0000"/>
                </a:solidFill>
              </a:rPr>
              <a:t/>
            </a:r>
            <a:br>
              <a:rPr lang="en-US" sz="3600" dirty="0">
                <a:solidFill>
                  <a:srgbClr val="CC0000"/>
                </a:solidFill>
              </a:rPr>
            </a:br>
            <a:r>
              <a:rPr lang="en-US" sz="3200" dirty="0">
                <a:solidFill>
                  <a:srgbClr val="CC0000"/>
                </a:solidFill>
              </a:rPr>
              <a:t> </a:t>
            </a:r>
            <a:r>
              <a:rPr lang="en-US" sz="2800" dirty="0">
                <a:solidFill>
                  <a:srgbClr val="CC0000"/>
                </a:solidFill>
              </a:rPr>
              <a:t>Push lodging % assessed on </a:t>
            </a:r>
            <a:r>
              <a:rPr lang="en-US" sz="2800" dirty="0" smtClean="0">
                <a:solidFill>
                  <a:srgbClr val="CC0000"/>
                </a:solidFill>
              </a:rPr>
              <a:t>October 16</a:t>
            </a:r>
            <a:r>
              <a:rPr lang="en-US" sz="2800" baseline="30000" dirty="0" smtClean="0">
                <a:solidFill>
                  <a:srgbClr val="CC0000"/>
                </a:solidFill>
              </a:rPr>
              <a:t>th</a:t>
            </a:r>
            <a:r>
              <a:rPr lang="en-US" sz="2800" dirty="0">
                <a:solidFill>
                  <a:srgbClr val="CC0000"/>
                </a:solidFill>
              </a:rPr>
              <a:t>, </a:t>
            </a:r>
            <a:r>
              <a:rPr lang="en-US" sz="2800" dirty="0" smtClean="0">
                <a:solidFill>
                  <a:srgbClr val="CC0000"/>
                </a:solidFill>
              </a:rPr>
              <a:t>2013 </a:t>
            </a:r>
            <a:r>
              <a:rPr lang="en-US" sz="2800" dirty="0">
                <a:solidFill>
                  <a:srgbClr val="CC0000"/>
                </a:solidFill>
              </a:rPr>
              <a:t>Physiological maturity stage (R6)</a:t>
            </a:r>
            <a:br>
              <a:rPr lang="en-US" sz="2800" dirty="0">
                <a:solidFill>
                  <a:srgbClr val="CC0000"/>
                </a:solidFill>
              </a:rPr>
            </a:br>
            <a:r>
              <a:rPr lang="en-US" sz="2400" dirty="0" smtClean="0">
                <a:solidFill>
                  <a:srgbClr val="CC0000"/>
                </a:solidFill>
              </a:rPr>
              <a:t/>
            </a:r>
            <a:br>
              <a:rPr lang="en-US" sz="2400" dirty="0" smtClean="0">
                <a:solidFill>
                  <a:srgbClr val="CC0000"/>
                </a:solidFill>
              </a:rPr>
            </a:br>
            <a:r>
              <a:rPr lang="en-US" sz="2400" dirty="0" smtClean="0">
                <a:solidFill>
                  <a:srgbClr val="CC0000"/>
                </a:solidFill>
              </a:rPr>
              <a:t> </a:t>
            </a:r>
            <a:endParaRPr lang="en-US" sz="2100" dirty="0" smtClean="0">
              <a:solidFill>
                <a:srgbClr val="CC0000"/>
              </a:solidFill>
            </a:endParaRPr>
          </a:p>
        </p:txBody>
      </p:sp>
      <p:sp>
        <p:nvSpPr>
          <p:cNvPr id="7177" name="TextBox 11"/>
          <p:cNvSpPr txBox="1">
            <a:spLocks noChangeArrowheads="1"/>
          </p:cNvSpPr>
          <p:nvPr/>
        </p:nvSpPr>
        <p:spPr bwMode="auto">
          <a:xfrm>
            <a:off x="0" y="5478084"/>
            <a:ext cx="1017588" cy="600164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 b="1" dirty="0" smtClean="0"/>
              <a:t>Treatment &amp; application rate</a:t>
            </a:r>
            <a:endParaRPr lang="en-US" sz="1100" b="1" dirty="0"/>
          </a:p>
        </p:txBody>
      </p:sp>
      <p:sp>
        <p:nvSpPr>
          <p:cNvPr id="15" name="Right Arrow 14"/>
          <p:cNvSpPr>
            <a:spLocks noChangeArrowheads="1"/>
          </p:cNvSpPr>
          <p:nvPr/>
        </p:nvSpPr>
        <p:spPr bwMode="auto">
          <a:xfrm>
            <a:off x="1047750" y="5529832"/>
            <a:ext cx="265113" cy="173037"/>
          </a:xfrm>
          <a:prstGeom prst="rightArrow">
            <a:avLst>
              <a:gd name="adj1" fmla="val 50000"/>
              <a:gd name="adj2" fmla="val 44271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228298" y="6037290"/>
            <a:ext cx="7915702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 dirty="0" smtClean="0"/>
              <a:t>* Foliar fungicide applications made at silking (R1).  NIS added at 0.25% v/v.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 dirty="0" smtClean="0"/>
              <a:t>* </a:t>
            </a:r>
            <a:r>
              <a:rPr lang="en-US" sz="1400" dirty="0"/>
              <a:t>No statistical differences among treatments. </a:t>
            </a:r>
            <a:r>
              <a:rPr lang="en-US" sz="1400" dirty="0" smtClean="0"/>
              <a:t> Coefficient of variation is 159.7%.</a:t>
            </a:r>
            <a:endParaRPr lang="en-US" sz="1400" dirty="0"/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 rot="-5400000">
            <a:off x="864790" y="5182887"/>
            <a:ext cx="14193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Non-treated control</a:t>
            </a:r>
            <a:endParaRPr lang="en-US" sz="1400" b="1" dirty="0"/>
          </a:p>
        </p:txBody>
      </p:sp>
      <p:sp>
        <p:nvSpPr>
          <p:cNvPr id="9" name="Text Box 36"/>
          <p:cNvSpPr txBox="1">
            <a:spLocks noChangeArrowheads="1"/>
          </p:cNvSpPr>
          <p:nvPr/>
        </p:nvSpPr>
        <p:spPr bwMode="auto">
          <a:xfrm rot="-5400000">
            <a:off x="1815346" y="5179032"/>
            <a:ext cx="14270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Headline AMP                        10 fl oz/A </a:t>
            </a:r>
            <a:endParaRPr lang="en-US" sz="1400" b="1" dirty="0"/>
          </a:p>
        </p:txBody>
      </p:sp>
      <p:sp>
        <p:nvSpPr>
          <p:cNvPr id="10" name="Text Box 38"/>
          <p:cNvSpPr txBox="1">
            <a:spLocks noChangeArrowheads="1"/>
          </p:cNvSpPr>
          <p:nvPr/>
        </p:nvSpPr>
        <p:spPr bwMode="auto">
          <a:xfrm rot="-5400000">
            <a:off x="5122032" y="5216472"/>
            <a:ext cx="14466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Aproach</a:t>
            </a:r>
            <a:r>
              <a:rPr lang="en-US" sz="1400" b="1" dirty="0" smtClean="0"/>
              <a:t>                         </a:t>
            </a:r>
            <a:r>
              <a:rPr lang="en-US" sz="1400" b="1" dirty="0"/>
              <a:t>6</a:t>
            </a:r>
            <a:r>
              <a:rPr lang="en-US" sz="1400" b="1" dirty="0" smtClean="0"/>
              <a:t> fl oz/A</a:t>
            </a:r>
            <a:endParaRPr lang="en-US" sz="1400" b="1" dirty="0"/>
          </a:p>
        </p:txBody>
      </p:sp>
      <p:sp>
        <p:nvSpPr>
          <p:cNvPr id="11" name="Right Arrow 10"/>
          <p:cNvSpPr>
            <a:spLocks noChangeArrowheads="1"/>
          </p:cNvSpPr>
          <p:nvPr/>
        </p:nvSpPr>
        <p:spPr bwMode="auto">
          <a:xfrm>
            <a:off x="1047750" y="5529832"/>
            <a:ext cx="265113" cy="173037"/>
          </a:xfrm>
          <a:prstGeom prst="rightArrow">
            <a:avLst>
              <a:gd name="adj1" fmla="val 50000"/>
              <a:gd name="adj2" fmla="val 44271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2" name="Text Box 43"/>
          <p:cNvSpPr txBox="1">
            <a:spLocks noChangeArrowheads="1"/>
          </p:cNvSpPr>
          <p:nvPr/>
        </p:nvSpPr>
        <p:spPr bwMode="auto">
          <a:xfrm rot="-5400000">
            <a:off x="6063392" y="5074215"/>
            <a:ext cx="142126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Aproach</a:t>
            </a:r>
            <a:r>
              <a:rPr lang="en-US" sz="1400" b="1" dirty="0" smtClean="0"/>
              <a:t>                                   5.6 </a:t>
            </a:r>
            <a:r>
              <a:rPr lang="en-US" sz="1400" b="1" dirty="0" err="1" smtClean="0"/>
              <a:t>fl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oz</a:t>
            </a:r>
            <a:r>
              <a:rPr lang="en-US" sz="1400" b="1" dirty="0" smtClean="0"/>
              <a:t>/A + Alto 5.6 </a:t>
            </a:r>
            <a:r>
              <a:rPr lang="en-US" sz="1400" b="1" dirty="0" err="1" smtClean="0"/>
              <a:t>fl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oz</a:t>
            </a:r>
            <a:r>
              <a:rPr lang="en-US" sz="1400" b="1" dirty="0" smtClean="0"/>
              <a:t>/A     </a:t>
            </a:r>
            <a:endParaRPr lang="en-US" sz="1400" b="1" dirty="0"/>
          </a:p>
        </p:txBody>
      </p:sp>
      <p:sp>
        <p:nvSpPr>
          <p:cNvPr id="13" name="Text Box 44"/>
          <p:cNvSpPr txBox="1">
            <a:spLocks noChangeArrowheads="1"/>
          </p:cNvSpPr>
          <p:nvPr/>
        </p:nvSpPr>
        <p:spPr bwMode="auto">
          <a:xfrm rot="-5400000">
            <a:off x="4394618" y="5122988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4 fl oz/A</a:t>
            </a:r>
            <a:endParaRPr lang="en-US" sz="1400" b="1" dirty="0"/>
          </a:p>
        </p:txBody>
      </p:sp>
      <p:sp>
        <p:nvSpPr>
          <p:cNvPr id="14" name="Text Box 47"/>
          <p:cNvSpPr txBox="1">
            <a:spLocks noChangeArrowheads="1"/>
          </p:cNvSpPr>
          <p:nvPr/>
        </p:nvSpPr>
        <p:spPr bwMode="auto">
          <a:xfrm rot="16200000">
            <a:off x="7083343" y="5031876"/>
            <a:ext cx="11327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Fortix</a:t>
            </a:r>
            <a:r>
              <a:rPr lang="en-US" sz="1400" b="1" dirty="0" smtClean="0"/>
              <a:t>                                  </a:t>
            </a:r>
            <a:r>
              <a:rPr lang="en-US" sz="1400" b="1" dirty="0"/>
              <a:t>6</a:t>
            </a:r>
            <a:r>
              <a:rPr lang="en-US" sz="1400" b="1" dirty="0" smtClean="0"/>
              <a:t> fl oz/A</a:t>
            </a:r>
            <a:endParaRPr lang="en-US" sz="1400" b="1" dirty="0"/>
          </a:p>
        </p:txBody>
      </p:sp>
      <p:sp>
        <p:nvSpPr>
          <p:cNvPr id="16" name="Text Box 37"/>
          <p:cNvSpPr txBox="1">
            <a:spLocks noChangeArrowheads="1"/>
          </p:cNvSpPr>
          <p:nvPr/>
        </p:nvSpPr>
        <p:spPr bwMode="auto">
          <a:xfrm rot="-5400000">
            <a:off x="2617813" y="5216473"/>
            <a:ext cx="15149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Priaxor</a:t>
            </a:r>
            <a:r>
              <a:rPr lang="en-US" sz="1400" b="1" dirty="0" smtClean="0"/>
              <a:t>                   4 fl oz/A</a:t>
            </a:r>
            <a:endParaRPr lang="en-US" sz="1400" b="1" dirty="0"/>
          </a:p>
        </p:txBody>
      </p:sp>
      <p:sp>
        <p:nvSpPr>
          <p:cNvPr id="18" name="Text Box 44"/>
          <p:cNvSpPr txBox="1">
            <a:spLocks noChangeArrowheads="1"/>
          </p:cNvSpPr>
          <p:nvPr/>
        </p:nvSpPr>
        <p:spPr bwMode="auto">
          <a:xfrm rot="-5400000">
            <a:off x="3495715" y="5141065"/>
            <a:ext cx="13511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Quilt Xcel                                                10.5 fl oz/A</a:t>
            </a:r>
            <a:endParaRPr lang="en-US" sz="1400" b="1" dirty="0"/>
          </a:p>
        </p:txBody>
      </p:sp>
      <p:sp>
        <p:nvSpPr>
          <p:cNvPr id="21" name="Text Box 47"/>
          <p:cNvSpPr txBox="1">
            <a:spLocks noChangeArrowheads="1"/>
          </p:cNvSpPr>
          <p:nvPr/>
        </p:nvSpPr>
        <p:spPr bwMode="auto">
          <a:xfrm rot="16200000">
            <a:off x="7835586" y="5085457"/>
            <a:ext cx="12555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Evito</a:t>
            </a:r>
            <a:r>
              <a:rPr lang="en-US" sz="1400" b="1" dirty="0" smtClean="0"/>
              <a:t>                                      </a:t>
            </a:r>
            <a:r>
              <a:rPr lang="en-US" sz="1400" b="1" dirty="0"/>
              <a:t>2</a:t>
            </a:r>
            <a:r>
              <a:rPr lang="en-US" sz="1400" b="1" dirty="0" smtClean="0"/>
              <a:t> fl oz/A</a:t>
            </a:r>
            <a:endParaRPr lang="en-US" sz="1400" b="1" dirty="0"/>
          </a:p>
        </p:txBody>
      </p:sp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5832813"/>
              </p:ext>
            </p:extLst>
          </p:nvPr>
        </p:nvGraphicFramePr>
        <p:xfrm>
          <a:off x="0" y="1337481"/>
          <a:ext cx="9034818" cy="4006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29871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-14717" y="153607"/>
            <a:ext cx="9144000" cy="728663"/>
          </a:xfrm>
        </p:spPr>
        <p:txBody>
          <a:bodyPr/>
          <a:lstStyle/>
          <a:p>
            <a:pPr eaLnBrk="1" hangingPunct="1"/>
            <a:r>
              <a:rPr lang="en-US" sz="3300" dirty="0" smtClean="0">
                <a:solidFill>
                  <a:srgbClr val="CC0000"/>
                </a:solidFill>
              </a:rPr>
              <a:t/>
            </a:r>
            <a:br>
              <a:rPr lang="en-US" sz="3300" dirty="0" smtClean="0">
                <a:solidFill>
                  <a:srgbClr val="CC0000"/>
                </a:solidFill>
              </a:rPr>
            </a:br>
            <a:r>
              <a:rPr lang="en-US" sz="3300" dirty="0">
                <a:solidFill>
                  <a:srgbClr val="CC0000"/>
                </a:solidFill>
              </a:rPr>
              <a:t>2013 Fungicide Product Comparison Trial in NE </a:t>
            </a:r>
            <a:r>
              <a:rPr lang="en-US" sz="3400" dirty="0">
                <a:solidFill>
                  <a:srgbClr val="CC0000"/>
                </a:solidFill>
              </a:rPr>
              <a:t/>
            </a:r>
            <a:br>
              <a:rPr lang="en-US" sz="3400" dirty="0">
                <a:solidFill>
                  <a:srgbClr val="CC0000"/>
                </a:solidFill>
              </a:rPr>
            </a:br>
            <a:r>
              <a:rPr lang="en-US" sz="2400" dirty="0">
                <a:solidFill>
                  <a:srgbClr val="CC0000"/>
                </a:solidFill>
              </a:rPr>
              <a:t> </a:t>
            </a:r>
            <a:r>
              <a:rPr lang="en-US" sz="2800" dirty="0">
                <a:solidFill>
                  <a:srgbClr val="CC0000"/>
                </a:solidFill>
              </a:rPr>
              <a:t>500 count kernel weight (g)</a:t>
            </a:r>
            <a:r>
              <a:rPr lang="en-US" sz="2400" dirty="0" smtClean="0">
                <a:solidFill>
                  <a:srgbClr val="CC0000"/>
                </a:solidFill>
              </a:rPr>
              <a:t/>
            </a:r>
            <a:br>
              <a:rPr lang="en-US" sz="2400" dirty="0" smtClean="0">
                <a:solidFill>
                  <a:srgbClr val="CC0000"/>
                </a:solidFill>
              </a:rPr>
            </a:br>
            <a:r>
              <a:rPr lang="en-US" sz="2400" dirty="0" smtClean="0">
                <a:solidFill>
                  <a:srgbClr val="CC0000"/>
                </a:solidFill>
              </a:rPr>
              <a:t> </a:t>
            </a:r>
            <a:endParaRPr lang="en-US" sz="2100" dirty="0" smtClean="0">
              <a:solidFill>
                <a:srgbClr val="CC0000"/>
              </a:solidFill>
            </a:endParaRPr>
          </a:p>
        </p:txBody>
      </p:sp>
      <p:sp>
        <p:nvSpPr>
          <p:cNvPr id="7177" name="TextBox 11"/>
          <p:cNvSpPr txBox="1">
            <a:spLocks noChangeArrowheads="1"/>
          </p:cNvSpPr>
          <p:nvPr/>
        </p:nvSpPr>
        <p:spPr bwMode="auto">
          <a:xfrm>
            <a:off x="0" y="5478084"/>
            <a:ext cx="1017588" cy="600164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 b="1" dirty="0" smtClean="0"/>
              <a:t>Treatment &amp; application rate</a:t>
            </a:r>
            <a:endParaRPr lang="en-US" sz="1100" b="1" dirty="0"/>
          </a:p>
        </p:txBody>
      </p:sp>
      <p:sp>
        <p:nvSpPr>
          <p:cNvPr id="15" name="Right Arrow 14"/>
          <p:cNvSpPr>
            <a:spLocks noChangeArrowheads="1"/>
          </p:cNvSpPr>
          <p:nvPr/>
        </p:nvSpPr>
        <p:spPr bwMode="auto">
          <a:xfrm>
            <a:off x="1047750" y="5529832"/>
            <a:ext cx="265113" cy="173037"/>
          </a:xfrm>
          <a:prstGeom prst="rightArrow">
            <a:avLst>
              <a:gd name="adj1" fmla="val 50000"/>
              <a:gd name="adj2" fmla="val 44271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228298" y="6037290"/>
            <a:ext cx="7915702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 dirty="0" smtClean="0"/>
              <a:t>* Foliar fungicide applications made at silking (R1).  NIS added at 0.25% v/v.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 dirty="0" smtClean="0"/>
              <a:t>* </a:t>
            </a:r>
            <a:r>
              <a:rPr lang="en-US" sz="1400" dirty="0"/>
              <a:t>No statistical differences among treatments. </a:t>
            </a:r>
            <a:r>
              <a:rPr lang="en-US" sz="1400" dirty="0" smtClean="0"/>
              <a:t> Coefficient of variation is 2.4%.</a:t>
            </a:r>
            <a:endParaRPr lang="en-US" sz="1400" dirty="0"/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 rot="-5400000">
            <a:off x="864790" y="5182887"/>
            <a:ext cx="14193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Non-treated control</a:t>
            </a:r>
            <a:endParaRPr lang="en-US" sz="1400" b="1" dirty="0"/>
          </a:p>
        </p:txBody>
      </p:sp>
      <p:sp>
        <p:nvSpPr>
          <p:cNvPr id="9" name="Text Box 36"/>
          <p:cNvSpPr txBox="1">
            <a:spLocks noChangeArrowheads="1"/>
          </p:cNvSpPr>
          <p:nvPr/>
        </p:nvSpPr>
        <p:spPr bwMode="auto">
          <a:xfrm rot="-5400000">
            <a:off x="1794401" y="5179032"/>
            <a:ext cx="14270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Headline AMP                        10 fl oz/A </a:t>
            </a:r>
            <a:endParaRPr lang="en-US" sz="1400" b="1" dirty="0"/>
          </a:p>
        </p:txBody>
      </p:sp>
      <p:sp>
        <p:nvSpPr>
          <p:cNvPr id="10" name="Text Box 38"/>
          <p:cNvSpPr txBox="1">
            <a:spLocks noChangeArrowheads="1"/>
          </p:cNvSpPr>
          <p:nvPr/>
        </p:nvSpPr>
        <p:spPr bwMode="auto">
          <a:xfrm rot="-5400000">
            <a:off x="5135680" y="5216473"/>
            <a:ext cx="14466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Aproach</a:t>
            </a:r>
            <a:r>
              <a:rPr lang="en-US" sz="1400" b="1" dirty="0" smtClean="0"/>
              <a:t>                         </a:t>
            </a:r>
            <a:r>
              <a:rPr lang="en-US" sz="1400" b="1" dirty="0"/>
              <a:t>6</a:t>
            </a:r>
            <a:r>
              <a:rPr lang="en-US" sz="1400" b="1" dirty="0" smtClean="0"/>
              <a:t> fl oz/A</a:t>
            </a:r>
            <a:endParaRPr lang="en-US" sz="1400" b="1" dirty="0"/>
          </a:p>
        </p:txBody>
      </p:sp>
      <p:sp>
        <p:nvSpPr>
          <p:cNvPr id="11" name="Right Arrow 10"/>
          <p:cNvSpPr>
            <a:spLocks noChangeArrowheads="1"/>
          </p:cNvSpPr>
          <p:nvPr/>
        </p:nvSpPr>
        <p:spPr bwMode="auto">
          <a:xfrm>
            <a:off x="1047750" y="5529832"/>
            <a:ext cx="265113" cy="173037"/>
          </a:xfrm>
          <a:prstGeom prst="rightArrow">
            <a:avLst>
              <a:gd name="adj1" fmla="val 50000"/>
              <a:gd name="adj2" fmla="val 44271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2" name="Text Box 43"/>
          <p:cNvSpPr txBox="1">
            <a:spLocks noChangeArrowheads="1"/>
          </p:cNvSpPr>
          <p:nvPr/>
        </p:nvSpPr>
        <p:spPr bwMode="auto">
          <a:xfrm rot="-5400000">
            <a:off x="6063392" y="5074215"/>
            <a:ext cx="142126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Aproach</a:t>
            </a:r>
            <a:r>
              <a:rPr lang="en-US" sz="1400" b="1" dirty="0" smtClean="0"/>
              <a:t>                                   5.6 </a:t>
            </a:r>
            <a:r>
              <a:rPr lang="en-US" sz="1400" b="1" dirty="0" err="1" smtClean="0"/>
              <a:t>fl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oz</a:t>
            </a:r>
            <a:r>
              <a:rPr lang="en-US" sz="1400" b="1" dirty="0" smtClean="0"/>
              <a:t>/A + Alto 5.6 </a:t>
            </a:r>
            <a:r>
              <a:rPr lang="en-US" sz="1400" b="1" dirty="0" err="1" smtClean="0"/>
              <a:t>fl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oz</a:t>
            </a:r>
            <a:r>
              <a:rPr lang="en-US" sz="1400" b="1" dirty="0" smtClean="0"/>
              <a:t>/A     </a:t>
            </a:r>
            <a:endParaRPr lang="en-US" sz="1400" b="1" dirty="0"/>
          </a:p>
        </p:txBody>
      </p:sp>
      <p:sp>
        <p:nvSpPr>
          <p:cNvPr id="13" name="Text Box 44"/>
          <p:cNvSpPr txBox="1">
            <a:spLocks noChangeArrowheads="1"/>
          </p:cNvSpPr>
          <p:nvPr/>
        </p:nvSpPr>
        <p:spPr bwMode="auto">
          <a:xfrm rot="-5400000">
            <a:off x="4394618" y="5122988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4 fl oz/A</a:t>
            </a:r>
            <a:endParaRPr lang="en-US" sz="1400" b="1" dirty="0"/>
          </a:p>
        </p:txBody>
      </p:sp>
      <p:sp>
        <p:nvSpPr>
          <p:cNvPr id="14" name="Text Box 47"/>
          <p:cNvSpPr txBox="1">
            <a:spLocks noChangeArrowheads="1"/>
          </p:cNvSpPr>
          <p:nvPr/>
        </p:nvSpPr>
        <p:spPr bwMode="auto">
          <a:xfrm rot="16200000">
            <a:off x="7051682" y="5039586"/>
            <a:ext cx="11327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Fortix</a:t>
            </a:r>
            <a:r>
              <a:rPr lang="en-US" sz="1400" b="1" dirty="0" smtClean="0"/>
              <a:t>                                  </a:t>
            </a:r>
            <a:r>
              <a:rPr lang="en-US" sz="1400" b="1" dirty="0"/>
              <a:t>6</a:t>
            </a:r>
            <a:r>
              <a:rPr lang="en-US" sz="1400" b="1" dirty="0" smtClean="0"/>
              <a:t> fl oz/A</a:t>
            </a:r>
            <a:endParaRPr lang="en-US" sz="1400" b="1" dirty="0"/>
          </a:p>
        </p:txBody>
      </p:sp>
      <p:sp>
        <p:nvSpPr>
          <p:cNvPr id="16" name="Text Box 37"/>
          <p:cNvSpPr txBox="1">
            <a:spLocks noChangeArrowheads="1"/>
          </p:cNvSpPr>
          <p:nvPr/>
        </p:nvSpPr>
        <p:spPr bwMode="auto">
          <a:xfrm rot="-5400000">
            <a:off x="2617813" y="5216473"/>
            <a:ext cx="15149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Priaxor</a:t>
            </a:r>
            <a:r>
              <a:rPr lang="en-US" sz="1400" b="1" dirty="0" smtClean="0"/>
              <a:t>                   4 fl oz/A</a:t>
            </a:r>
            <a:endParaRPr lang="en-US" sz="1400" b="1" dirty="0"/>
          </a:p>
        </p:txBody>
      </p:sp>
      <p:sp>
        <p:nvSpPr>
          <p:cNvPr id="18" name="Text Box 44"/>
          <p:cNvSpPr txBox="1">
            <a:spLocks noChangeArrowheads="1"/>
          </p:cNvSpPr>
          <p:nvPr/>
        </p:nvSpPr>
        <p:spPr bwMode="auto">
          <a:xfrm rot="-5400000">
            <a:off x="3495715" y="5141065"/>
            <a:ext cx="13511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Quilt Xcel                                                10.5 fl oz/A</a:t>
            </a:r>
            <a:endParaRPr lang="en-US" sz="1400" b="1" dirty="0"/>
          </a:p>
        </p:txBody>
      </p:sp>
      <p:sp>
        <p:nvSpPr>
          <p:cNvPr id="21" name="Text Box 47"/>
          <p:cNvSpPr txBox="1">
            <a:spLocks noChangeArrowheads="1"/>
          </p:cNvSpPr>
          <p:nvPr/>
        </p:nvSpPr>
        <p:spPr bwMode="auto">
          <a:xfrm rot="16200000">
            <a:off x="7835586" y="5085457"/>
            <a:ext cx="12555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Evito</a:t>
            </a:r>
            <a:r>
              <a:rPr lang="en-US" sz="1400" b="1" dirty="0" smtClean="0"/>
              <a:t>                                      </a:t>
            </a:r>
            <a:r>
              <a:rPr lang="en-US" sz="1400" b="1" dirty="0"/>
              <a:t>2</a:t>
            </a:r>
            <a:r>
              <a:rPr lang="en-US" sz="1400" b="1" dirty="0" smtClean="0"/>
              <a:t> fl oz/A</a:t>
            </a:r>
            <a:endParaRPr lang="en-US" sz="1400" b="1" dirty="0"/>
          </a:p>
        </p:txBody>
      </p:sp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5913101"/>
              </p:ext>
            </p:extLst>
          </p:nvPr>
        </p:nvGraphicFramePr>
        <p:xfrm>
          <a:off x="0" y="1050879"/>
          <a:ext cx="9007522" cy="3821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63094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-14717" y="153607"/>
            <a:ext cx="9144000" cy="728663"/>
          </a:xfrm>
        </p:spPr>
        <p:txBody>
          <a:bodyPr/>
          <a:lstStyle/>
          <a:p>
            <a:pPr eaLnBrk="1" hangingPunct="1"/>
            <a:r>
              <a:rPr lang="en-US" sz="3300" dirty="0" smtClean="0">
                <a:solidFill>
                  <a:srgbClr val="CC0000"/>
                </a:solidFill>
              </a:rPr>
              <a:t/>
            </a:r>
            <a:br>
              <a:rPr lang="en-US" sz="3300" dirty="0" smtClean="0">
                <a:solidFill>
                  <a:srgbClr val="CC0000"/>
                </a:solidFill>
              </a:rPr>
            </a:br>
            <a:r>
              <a:rPr lang="en-US" sz="3300" dirty="0">
                <a:solidFill>
                  <a:srgbClr val="CC0000"/>
                </a:solidFill>
              </a:rPr>
              <a:t>2013 Fungicide Product Comparison Trial in NE </a:t>
            </a:r>
            <a:r>
              <a:rPr lang="en-US" sz="3400" dirty="0">
                <a:solidFill>
                  <a:srgbClr val="CC0000"/>
                </a:solidFill>
              </a:rPr>
              <a:t/>
            </a:r>
            <a:br>
              <a:rPr lang="en-US" sz="3400" dirty="0">
                <a:solidFill>
                  <a:srgbClr val="CC0000"/>
                </a:solidFill>
              </a:rPr>
            </a:br>
            <a:r>
              <a:rPr lang="en-US" sz="2400" dirty="0">
                <a:solidFill>
                  <a:srgbClr val="CC0000"/>
                </a:solidFill>
              </a:rPr>
              <a:t> </a:t>
            </a:r>
            <a:r>
              <a:rPr lang="en-US" sz="2800" dirty="0">
                <a:solidFill>
                  <a:srgbClr val="CC0000"/>
                </a:solidFill>
              </a:rPr>
              <a:t>Yield (</a:t>
            </a:r>
            <a:r>
              <a:rPr lang="en-US" sz="2800" dirty="0" err="1">
                <a:solidFill>
                  <a:srgbClr val="CC0000"/>
                </a:solidFill>
              </a:rPr>
              <a:t>bu</a:t>
            </a:r>
            <a:r>
              <a:rPr lang="en-US" sz="2800" dirty="0">
                <a:solidFill>
                  <a:srgbClr val="CC0000"/>
                </a:solidFill>
              </a:rPr>
              <a:t>/A) on </a:t>
            </a:r>
            <a:r>
              <a:rPr lang="en-US" sz="2800" dirty="0" smtClean="0">
                <a:solidFill>
                  <a:srgbClr val="CC0000"/>
                </a:solidFill>
              </a:rPr>
              <a:t>October 23</a:t>
            </a:r>
            <a:r>
              <a:rPr lang="en-US" sz="2800" baseline="30000" dirty="0" smtClean="0">
                <a:solidFill>
                  <a:srgbClr val="CC0000"/>
                </a:solidFill>
              </a:rPr>
              <a:t>rd</a:t>
            </a:r>
            <a:r>
              <a:rPr lang="en-US" sz="2800" dirty="0" smtClean="0">
                <a:solidFill>
                  <a:srgbClr val="CC0000"/>
                </a:solidFill>
              </a:rPr>
              <a:t>, 2013</a:t>
            </a:r>
            <a:r>
              <a:rPr lang="en-US" sz="2400" dirty="0" smtClean="0">
                <a:solidFill>
                  <a:srgbClr val="CC0000"/>
                </a:solidFill>
              </a:rPr>
              <a:t/>
            </a:r>
            <a:br>
              <a:rPr lang="en-US" sz="2400" dirty="0" smtClean="0">
                <a:solidFill>
                  <a:srgbClr val="CC0000"/>
                </a:solidFill>
              </a:rPr>
            </a:br>
            <a:r>
              <a:rPr lang="en-US" sz="2400" dirty="0" smtClean="0">
                <a:solidFill>
                  <a:srgbClr val="CC0000"/>
                </a:solidFill>
              </a:rPr>
              <a:t> </a:t>
            </a:r>
            <a:endParaRPr lang="en-US" sz="2100" dirty="0" smtClean="0">
              <a:solidFill>
                <a:srgbClr val="CC0000"/>
              </a:solidFill>
            </a:endParaRPr>
          </a:p>
        </p:txBody>
      </p:sp>
      <p:sp>
        <p:nvSpPr>
          <p:cNvPr id="7177" name="TextBox 11"/>
          <p:cNvSpPr txBox="1">
            <a:spLocks noChangeArrowheads="1"/>
          </p:cNvSpPr>
          <p:nvPr/>
        </p:nvSpPr>
        <p:spPr bwMode="auto">
          <a:xfrm>
            <a:off x="0" y="5478084"/>
            <a:ext cx="1017588" cy="600164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 b="1" dirty="0" smtClean="0"/>
              <a:t>Treatment &amp; application rate</a:t>
            </a:r>
            <a:endParaRPr lang="en-US" sz="1100" b="1" dirty="0"/>
          </a:p>
        </p:txBody>
      </p:sp>
      <p:sp>
        <p:nvSpPr>
          <p:cNvPr id="15" name="Right Arrow 14"/>
          <p:cNvSpPr>
            <a:spLocks noChangeArrowheads="1"/>
          </p:cNvSpPr>
          <p:nvPr/>
        </p:nvSpPr>
        <p:spPr bwMode="auto">
          <a:xfrm>
            <a:off x="1047750" y="5529832"/>
            <a:ext cx="265113" cy="173037"/>
          </a:xfrm>
          <a:prstGeom prst="rightArrow">
            <a:avLst>
              <a:gd name="adj1" fmla="val 50000"/>
              <a:gd name="adj2" fmla="val 44271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228298" y="6037290"/>
            <a:ext cx="7915702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 dirty="0" smtClean="0"/>
              <a:t>* Foliar fungicide applications made at silking (R1).  NIS added at 0.25% v/v.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 dirty="0" smtClean="0"/>
              <a:t>* Treatments with different letters are statistically different.  Coefficient of variation is 2.5%.</a:t>
            </a:r>
            <a:endParaRPr lang="en-US" sz="1400" dirty="0"/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 rot="-5400000">
            <a:off x="864790" y="5182887"/>
            <a:ext cx="14193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Non-treated control</a:t>
            </a:r>
            <a:endParaRPr lang="en-US" sz="1400" b="1" dirty="0"/>
          </a:p>
        </p:txBody>
      </p:sp>
      <p:sp>
        <p:nvSpPr>
          <p:cNvPr id="9" name="Text Box 36"/>
          <p:cNvSpPr txBox="1">
            <a:spLocks noChangeArrowheads="1"/>
          </p:cNvSpPr>
          <p:nvPr/>
        </p:nvSpPr>
        <p:spPr bwMode="auto">
          <a:xfrm rot="-5400000">
            <a:off x="1794401" y="5179032"/>
            <a:ext cx="14270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Headline AMP                        10 fl oz/A </a:t>
            </a:r>
            <a:endParaRPr lang="en-US" sz="1400" b="1" dirty="0"/>
          </a:p>
        </p:txBody>
      </p:sp>
      <p:sp>
        <p:nvSpPr>
          <p:cNvPr id="10" name="Text Box 38"/>
          <p:cNvSpPr txBox="1">
            <a:spLocks noChangeArrowheads="1"/>
          </p:cNvSpPr>
          <p:nvPr/>
        </p:nvSpPr>
        <p:spPr bwMode="auto">
          <a:xfrm rot="-5400000">
            <a:off x="5135680" y="5216473"/>
            <a:ext cx="14466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Aproach</a:t>
            </a:r>
            <a:r>
              <a:rPr lang="en-US" sz="1400" b="1" dirty="0" smtClean="0"/>
              <a:t>                         </a:t>
            </a:r>
            <a:r>
              <a:rPr lang="en-US" sz="1400" b="1" dirty="0"/>
              <a:t>6</a:t>
            </a:r>
            <a:r>
              <a:rPr lang="en-US" sz="1400" b="1" dirty="0" smtClean="0"/>
              <a:t> fl oz/A</a:t>
            </a:r>
            <a:endParaRPr lang="en-US" sz="1400" b="1" dirty="0"/>
          </a:p>
        </p:txBody>
      </p:sp>
      <p:sp>
        <p:nvSpPr>
          <p:cNvPr id="11" name="Right Arrow 10"/>
          <p:cNvSpPr>
            <a:spLocks noChangeArrowheads="1"/>
          </p:cNvSpPr>
          <p:nvPr/>
        </p:nvSpPr>
        <p:spPr bwMode="auto">
          <a:xfrm>
            <a:off x="1047750" y="5529832"/>
            <a:ext cx="265113" cy="173037"/>
          </a:xfrm>
          <a:prstGeom prst="rightArrow">
            <a:avLst>
              <a:gd name="adj1" fmla="val 50000"/>
              <a:gd name="adj2" fmla="val 44271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2" name="Text Box 43"/>
          <p:cNvSpPr txBox="1">
            <a:spLocks noChangeArrowheads="1"/>
          </p:cNvSpPr>
          <p:nvPr/>
        </p:nvSpPr>
        <p:spPr bwMode="auto">
          <a:xfrm rot="-5400000">
            <a:off x="6063392" y="5074215"/>
            <a:ext cx="142126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Aproach</a:t>
            </a:r>
            <a:r>
              <a:rPr lang="en-US" sz="1400" b="1" dirty="0" smtClean="0"/>
              <a:t>                                   5.6 </a:t>
            </a:r>
            <a:r>
              <a:rPr lang="en-US" sz="1400" b="1" dirty="0" err="1" smtClean="0"/>
              <a:t>fl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oz</a:t>
            </a:r>
            <a:r>
              <a:rPr lang="en-US" sz="1400" b="1" dirty="0" smtClean="0"/>
              <a:t>/A + Alto 5.6 </a:t>
            </a:r>
            <a:r>
              <a:rPr lang="en-US" sz="1400" b="1" dirty="0" err="1" smtClean="0"/>
              <a:t>fl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oz</a:t>
            </a:r>
            <a:r>
              <a:rPr lang="en-US" sz="1400" b="1" dirty="0" smtClean="0"/>
              <a:t>/A     </a:t>
            </a:r>
            <a:endParaRPr lang="en-US" sz="1400" b="1" dirty="0"/>
          </a:p>
        </p:txBody>
      </p:sp>
      <p:sp>
        <p:nvSpPr>
          <p:cNvPr id="13" name="Text Box 44"/>
          <p:cNvSpPr txBox="1">
            <a:spLocks noChangeArrowheads="1"/>
          </p:cNvSpPr>
          <p:nvPr/>
        </p:nvSpPr>
        <p:spPr bwMode="auto">
          <a:xfrm rot="-5400000">
            <a:off x="4394618" y="5122988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4 fl oz/A</a:t>
            </a:r>
            <a:endParaRPr lang="en-US" sz="1400" b="1" dirty="0"/>
          </a:p>
        </p:txBody>
      </p:sp>
      <p:sp>
        <p:nvSpPr>
          <p:cNvPr id="14" name="Text Box 47"/>
          <p:cNvSpPr txBox="1">
            <a:spLocks noChangeArrowheads="1"/>
          </p:cNvSpPr>
          <p:nvPr/>
        </p:nvSpPr>
        <p:spPr bwMode="auto">
          <a:xfrm rot="16200000">
            <a:off x="7051682" y="5039586"/>
            <a:ext cx="11327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Fortix</a:t>
            </a:r>
            <a:r>
              <a:rPr lang="en-US" sz="1400" b="1" dirty="0" smtClean="0"/>
              <a:t>                                  </a:t>
            </a:r>
            <a:r>
              <a:rPr lang="en-US" sz="1400" b="1" dirty="0"/>
              <a:t>6</a:t>
            </a:r>
            <a:r>
              <a:rPr lang="en-US" sz="1400" b="1" dirty="0" smtClean="0"/>
              <a:t> fl oz/A</a:t>
            </a:r>
            <a:endParaRPr lang="en-US" sz="1400" b="1" dirty="0"/>
          </a:p>
        </p:txBody>
      </p:sp>
      <p:sp>
        <p:nvSpPr>
          <p:cNvPr id="16" name="Text Box 37"/>
          <p:cNvSpPr txBox="1">
            <a:spLocks noChangeArrowheads="1"/>
          </p:cNvSpPr>
          <p:nvPr/>
        </p:nvSpPr>
        <p:spPr bwMode="auto">
          <a:xfrm rot="-5400000">
            <a:off x="2617813" y="5216473"/>
            <a:ext cx="15149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Priaxor</a:t>
            </a:r>
            <a:r>
              <a:rPr lang="en-US" sz="1400" b="1" dirty="0" smtClean="0"/>
              <a:t>                   4 fl oz/A</a:t>
            </a:r>
            <a:endParaRPr lang="en-US" sz="1400" b="1" dirty="0"/>
          </a:p>
        </p:txBody>
      </p:sp>
      <p:sp>
        <p:nvSpPr>
          <p:cNvPr id="18" name="Text Box 44"/>
          <p:cNvSpPr txBox="1">
            <a:spLocks noChangeArrowheads="1"/>
          </p:cNvSpPr>
          <p:nvPr/>
        </p:nvSpPr>
        <p:spPr bwMode="auto">
          <a:xfrm rot="-5400000">
            <a:off x="3495715" y="5141065"/>
            <a:ext cx="13511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Quilt Xcel                                                10.5 fl oz/A</a:t>
            </a:r>
            <a:endParaRPr lang="en-US" sz="1400" b="1" dirty="0"/>
          </a:p>
        </p:txBody>
      </p:sp>
      <p:sp>
        <p:nvSpPr>
          <p:cNvPr id="21" name="Text Box 47"/>
          <p:cNvSpPr txBox="1">
            <a:spLocks noChangeArrowheads="1"/>
          </p:cNvSpPr>
          <p:nvPr/>
        </p:nvSpPr>
        <p:spPr bwMode="auto">
          <a:xfrm rot="16200000">
            <a:off x="7835586" y="5085457"/>
            <a:ext cx="12555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Evito</a:t>
            </a:r>
            <a:r>
              <a:rPr lang="en-US" sz="1400" b="1" dirty="0" smtClean="0"/>
              <a:t>                                      </a:t>
            </a:r>
            <a:r>
              <a:rPr lang="en-US" sz="1400" b="1" dirty="0"/>
              <a:t>2</a:t>
            </a:r>
            <a:r>
              <a:rPr lang="en-US" sz="1400" b="1" dirty="0" smtClean="0"/>
              <a:t> fl oz/A</a:t>
            </a:r>
            <a:endParaRPr lang="en-US" sz="1400" b="1" dirty="0"/>
          </a:p>
        </p:txBody>
      </p:sp>
      <p:sp>
        <p:nvSpPr>
          <p:cNvPr id="27" name="TextBox 23"/>
          <p:cNvSpPr txBox="1"/>
          <p:nvPr/>
        </p:nvSpPr>
        <p:spPr>
          <a:xfrm>
            <a:off x="6562483" y="1731775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300" b="1" dirty="0"/>
              <a:t>a</a:t>
            </a:r>
          </a:p>
        </p:txBody>
      </p:sp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2875649"/>
              </p:ext>
            </p:extLst>
          </p:nvPr>
        </p:nvGraphicFramePr>
        <p:xfrm>
          <a:off x="-1" y="1064525"/>
          <a:ext cx="9034819" cy="38623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Box 23"/>
          <p:cNvSpPr txBox="1"/>
          <p:nvPr/>
        </p:nvSpPr>
        <p:spPr>
          <a:xfrm>
            <a:off x="8201774" y="1825064"/>
            <a:ext cx="57047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300" b="1" dirty="0" err="1" smtClean="0"/>
              <a:t>bcd</a:t>
            </a:r>
            <a:endParaRPr lang="en-US" sz="1300" b="1" dirty="0"/>
          </a:p>
        </p:txBody>
      </p:sp>
      <p:sp>
        <p:nvSpPr>
          <p:cNvPr id="23" name="TextBox 23"/>
          <p:cNvSpPr txBox="1"/>
          <p:nvPr/>
        </p:nvSpPr>
        <p:spPr>
          <a:xfrm>
            <a:off x="1413003" y="1825064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300" b="1" dirty="0" smtClean="0"/>
              <a:t>cd</a:t>
            </a:r>
            <a:endParaRPr lang="en-US" sz="13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406524" y="1731775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a</a:t>
            </a:r>
            <a:r>
              <a:rPr lang="en-US" sz="1300" b="1" dirty="0" smtClean="0"/>
              <a:t>b</a:t>
            </a:r>
            <a:endParaRPr lang="en-US" sz="13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838210" y="1766737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a</a:t>
            </a:r>
            <a:r>
              <a:rPr lang="en-US" sz="1300" b="1" dirty="0" smtClean="0"/>
              <a:t>b</a:t>
            </a:r>
            <a:endParaRPr lang="en-US" sz="13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246329" y="1786365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a</a:t>
            </a:r>
            <a:r>
              <a:rPr lang="en-US" sz="1300" b="1" dirty="0" smtClean="0"/>
              <a:t>b</a:t>
            </a:r>
            <a:endParaRPr lang="en-US" sz="1300" b="1" dirty="0"/>
          </a:p>
        </p:txBody>
      </p:sp>
      <p:sp>
        <p:nvSpPr>
          <p:cNvPr id="28" name="TextBox 23"/>
          <p:cNvSpPr txBox="1"/>
          <p:nvPr/>
        </p:nvSpPr>
        <p:spPr>
          <a:xfrm>
            <a:off x="5610058" y="1766737"/>
            <a:ext cx="57047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200" b="1" dirty="0" err="1" smtClean="0"/>
              <a:t>a</a:t>
            </a:r>
            <a:r>
              <a:rPr lang="en-US" sz="1300" b="1" dirty="0" err="1" smtClean="0"/>
              <a:t>bc</a:t>
            </a:r>
            <a:endParaRPr lang="en-US" sz="1300" b="1" dirty="0"/>
          </a:p>
        </p:txBody>
      </p:sp>
      <p:sp>
        <p:nvSpPr>
          <p:cNvPr id="29" name="TextBox 23"/>
          <p:cNvSpPr txBox="1"/>
          <p:nvPr/>
        </p:nvSpPr>
        <p:spPr>
          <a:xfrm>
            <a:off x="3113653" y="1731775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 </a:t>
            </a:r>
            <a:r>
              <a:rPr lang="en-US" sz="1300" b="1" dirty="0" smtClean="0"/>
              <a:t>a</a:t>
            </a:r>
            <a:endParaRPr lang="en-US" sz="1300" b="1" dirty="0"/>
          </a:p>
        </p:txBody>
      </p:sp>
      <p:sp>
        <p:nvSpPr>
          <p:cNvPr id="30" name="TextBox 23"/>
          <p:cNvSpPr txBox="1"/>
          <p:nvPr/>
        </p:nvSpPr>
        <p:spPr>
          <a:xfrm>
            <a:off x="3959747" y="1912931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 </a:t>
            </a:r>
            <a:r>
              <a:rPr lang="en-US" sz="1300" b="1" dirty="0" smtClean="0"/>
              <a:t>d</a:t>
            </a:r>
            <a:endParaRPr lang="en-US" sz="13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39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-14717" y="153607"/>
            <a:ext cx="9144000" cy="728663"/>
          </a:xfrm>
        </p:spPr>
        <p:txBody>
          <a:bodyPr/>
          <a:lstStyle/>
          <a:p>
            <a:pPr eaLnBrk="1" hangingPunct="1"/>
            <a:r>
              <a:rPr lang="en-US" sz="3300" dirty="0" smtClean="0">
                <a:solidFill>
                  <a:srgbClr val="CC0000"/>
                </a:solidFill>
              </a:rPr>
              <a:t/>
            </a:r>
            <a:br>
              <a:rPr lang="en-US" sz="3300" dirty="0" smtClean="0">
                <a:solidFill>
                  <a:srgbClr val="CC0000"/>
                </a:solidFill>
              </a:rPr>
            </a:br>
            <a:r>
              <a:rPr lang="en-US" sz="3300" dirty="0">
                <a:solidFill>
                  <a:srgbClr val="CC0000"/>
                </a:solidFill>
              </a:rPr>
              <a:t>2013 Fungicide Product Comparison Trial in NE </a:t>
            </a:r>
            <a:r>
              <a:rPr lang="en-US" sz="3600" dirty="0">
                <a:solidFill>
                  <a:srgbClr val="CC0000"/>
                </a:solidFill>
              </a:rPr>
              <a:t/>
            </a:r>
            <a:br>
              <a:rPr lang="en-US" sz="3600" dirty="0">
                <a:solidFill>
                  <a:srgbClr val="CC0000"/>
                </a:solidFill>
              </a:rPr>
            </a:br>
            <a:r>
              <a:rPr lang="en-US" sz="3200" dirty="0">
                <a:solidFill>
                  <a:srgbClr val="CC0000"/>
                </a:solidFill>
              </a:rPr>
              <a:t> </a:t>
            </a:r>
            <a:r>
              <a:rPr lang="en-US" sz="2800" dirty="0">
                <a:solidFill>
                  <a:srgbClr val="CC0000"/>
                </a:solidFill>
              </a:rPr>
              <a:t>Grain moisture % at harvest on </a:t>
            </a:r>
            <a:r>
              <a:rPr lang="en-US" sz="2800" dirty="0" smtClean="0">
                <a:solidFill>
                  <a:srgbClr val="CC0000"/>
                </a:solidFill>
              </a:rPr>
              <a:t>October 23</a:t>
            </a:r>
            <a:r>
              <a:rPr lang="en-US" sz="2800" baseline="30000" dirty="0" smtClean="0">
                <a:solidFill>
                  <a:srgbClr val="CC0000"/>
                </a:solidFill>
              </a:rPr>
              <a:t>rd</a:t>
            </a:r>
            <a:r>
              <a:rPr lang="en-US" sz="2800" dirty="0" smtClean="0">
                <a:solidFill>
                  <a:srgbClr val="CC0000"/>
                </a:solidFill>
              </a:rPr>
              <a:t>, 2013</a:t>
            </a:r>
            <a:r>
              <a:rPr lang="en-US" sz="2400" dirty="0" smtClean="0">
                <a:solidFill>
                  <a:srgbClr val="CC0000"/>
                </a:solidFill>
              </a:rPr>
              <a:t/>
            </a:r>
            <a:br>
              <a:rPr lang="en-US" sz="2400" dirty="0" smtClean="0">
                <a:solidFill>
                  <a:srgbClr val="CC0000"/>
                </a:solidFill>
              </a:rPr>
            </a:br>
            <a:r>
              <a:rPr lang="en-US" sz="2400" dirty="0" smtClean="0">
                <a:solidFill>
                  <a:srgbClr val="CC0000"/>
                </a:solidFill>
              </a:rPr>
              <a:t> </a:t>
            </a:r>
            <a:endParaRPr lang="en-US" sz="2100" dirty="0" smtClean="0">
              <a:solidFill>
                <a:srgbClr val="CC0000"/>
              </a:solidFill>
            </a:endParaRPr>
          </a:p>
        </p:txBody>
      </p:sp>
      <p:sp>
        <p:nvSpPr>
          <p:cNvPr id="7177" name="TextBox 11"/>
          <p:cNvSpPr txBox="1">
            <a:spLocks noChangeArrowheads="1"/>
          </p:cNvSpPr>
          <p:nvPr/>
        </p:nvSpPr>
        <p:spPr bwMode="auto">
          <a:xfrm>
            <a:off x="0" y="5478084"/>
            <a:ext cx="1017588" cy="600164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 b="1" dirty="0" smtClean="0"/>
              <a:t>Treatment &amp; application rate</a:t>
            </a:r>
            <a:endParaRPr lang="en-US" sz="1100" b="1" dirty="0"/>
          </a:p>
        </p:txBody>
      </p:sp>
      <p:sp>
        <p:nvSpPr>
          <p:cNvPr id="15" name="Right Arrow 14"/>
          <p:cNvSpPr>
            <a:spLocks noChangeArrowheads="1"/>
          </p:cNvSpPr>
          <p:nvPr/>
        </p:nvSpPr>
        <p:spPr bwMode="auto">
          <a:xfrm>
            <a:off x="1047750" y="5529832"/>
            <a:ext cx="265113" cy="173037"/>
          </a:xfrm>
          <a:prstGeom prst="rightArrow">
            <a:avLst>
              <a:gd name="adj1" fmla="val 50000"/>
              <a:gd name="adj2" fmla="val 44271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228298" y="6037290"/>
            <a:ext cx="7915702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 dirty="0" smtClean="0"/>
              <a:t>* Foliar fungicide applications made at silking (R1).  NIS added at 0.25% v/v.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 dirty="0" smtClean="0"/>
              <a:t>* </a:t>
            </a:r>
            <a:r>
              <a:rPr lang="en-US" sz="1400" dirty="0"/>
              <a:t>No statistical differences among treatments. </a:t>
            </a:r>
            <a:r>
              <a:rPr lang="en-US" sz="1400" dirty="0" smtClean="0"/>
              <a:t> Coefficient of variation is 2.0%.</a:t>
            </a:r>
            <a:endParaRPr lang="en-US" sz="1400" dirty="0"/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 rot="-5400000">
            <a:off x="864790" y="5182887"/>
            <a:ext cx="14193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Non-treated control</a:t>
            </a:r>
            <a:endParaRPr lang="en-US" sz="1400" b="1" dirty="0"/>
          </a:p>
        </p:txBody>
      </p:sp>
      <p:sp>
        <p:nvSpPr>
          <p:cNvPr id="9" name="Text Box 36"/>
          <p:cNvSpPr txBox="1">
            <a:spLocks noChangeArrowheads="1"/>
          </p:cNvSpPr>
          <p:nvPr/>
        </p:nvSpPr>
        <p:spPr bwMode="auto">
          <a:xfrm rot="-5400000">
            <a:off x="1794401" y="5179032"/>
            <a:ext cx="14270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Headline AMP                        10 fl oz/A </a:t>
            </a:r>
            <a:endParaRPr lang="en-US" sz="1400" b="1" dirty="0"/>
          </a:p>
        </p:txBody>
      </p:sp>
      <p:sp>
        <p:nvSpPr>
          <p:cNvPr id="10" name="Text Box 38"/>
          <p:cNvSpPr txBox="1">
            <a:spLocks noChangeArrowheads="1"/>
          </p:cNvSpPr>
          <p:nvPr/>
        </p:nvSpPr>
        <p:spPr bwMode="auto">
          <a:xfrm rot="-5400000">
            <a:off x="5135680" y="5216473"/>
            <a:ext cx="14466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Aproach</a:t>
            </a:r>
            <a:r>
              <a:rPr lang="en-US" sz="1400" b="1" dirty="0" smtClean="0"/>
              <a:t>                         </a:t>
            </a:r>
            <a:r>
              <a:rPr lang="en-US" sz="1400" b="1" dirty="0"/>
              <a:t>6</a:t>
            </a:r>
            <a:r>
              <a:rPr lang="en-US" sz="1400" b="1" dirty="0" smtClean="0"/>
              <a:t> fl oz/A</a:t>
            </a:r>
            <a:endParaRPr lang="en-US" sz="1400" b="1" dirty="0"/>
          </a:p>
        </p:txBody>
      </p:sp>
      <p:sp>
        <p:nvSpPr>
          <p:cNvPr id="11" name="Right Arrow 10"/>
          <p:cNvSpPr>
            <a:spLocks noChangeArrowheads="1"/>
          </p:cNvSpPr>
          <p:nvPr/>
        </p:nvSpPr>
        <p:spPr bwMode="auto">
          <a:xfrm>
            <a:off x="1047750" y="5529832"/>
            <a:ext cx="265113" cy="173037"/>
          </a:xfrm>
          <a:prstGeom prst="rightArrow">
            <a:avLst>
              <a:gd name="adj1" fmla="val 50000"/>
              <a:gd name="adj2" fmla="val 44271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2" name="Text Box 43"/>
          <p:cNvSpPr txBox="1">
            <a:spLocks noChangeArrowheads="1"/>
          </p:cNvSpPr>
          <p:nvPr/>
        </p:nvSpPr>
        <p:spPr bwMode="auto">
          <a:xfrm rot="-5400000">
            <a:off x="6063392" y="5074215"/>
            <a:ext cx="142126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Aproach</a:t>
            </a:r>
            <a:r>
              <a:rPr lang="en-US" sz="1400" b="1" dirty="0" smtClean="0"/>
              <a:t>                                   5.6 </a:t>
            </a:r>
            <a:r>
              <a:rPr lang="en-US" sz="1400" b="1" dirty="0" err="1" smtClean="0"/>
              <a:t>fl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oz</a:t>
            </a:r>
            <a:r>
              <a:rPr lang="en-US" sz="1400" b="1" dirty="0" smtClean="0"/>
              <a:t>/A + Alto 5.6 </a:t>
            </a:r>
            <a:r>
              <a:rPr lang="en-US" sz="1400" b="1" dirty="0" err="1" smtClean="0"/>
              <a:t>fl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oz</a:t>
            </a:r>
            <a:r>
              <a:rPr lang="en-US" sz="1400" b="1" dirty="0" smtClean="0"/>
              <a:t>/A     </a:t>
            </a:r>
            <a:endParaRPr lang="en-US" sz="1400" b="1" dirty="0"/>
          </a:p>
        </p:txBody>
      </p:sp>
      <p:sp>
        <p:nvSpPr>
          <p:cNvPr id="13" name="Text Box 44"/>
          <p:cNvSpPr txBox="1">
            <a:spLocks noChangeArrowheads="1"/>
          </p:cNvSpPr>
          <p:nvPr/>
        </p:nvSpPr>
        <p:spPr bwMode="auto">
          <a:xfrm rot="-5400000">
            <a:off x="4394618" y="5122988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4 fl oz/A</a:t>
            </a:r>
            <a:endParaRPr lang="en-US" sz="1400" b="1" dirty="0"/>
          </a:p>
        </p:txBody>
      </p:sp>
      <p:sp>
        <p:nvSpPr>
          <p:cNvPr id="14" name="Text Box 47"/>
          <p:cNvSpPr txBox="1">
            <a:spLocks noChangeArrowheads="1"/>
          </p:cNvSpPr>
          <p:nvPr/>
        </p:nvSpPr>
        <p:spPr bwMode="auto">
          <a:xfrm rot="16200000">
            <a:off x="7051682" y="5039586"/>
            <a:ext cx="11327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Fortix</a:t>
            </a:r>
            <a:r>
              <a:rPr lang="en-US" sz="1400" b="1" dirty="0" smtClean="0"/>
              <a:t>                                  </a:t>
            </a:r>
            <a:r>
              <a:rPr lang="en-US" sz="1400" b="1" dirty="0"/>
              <a:t>6</a:t>
            </a:r>
            <a:r>
              <a:rPr lang="en-US" sz="1400" b="1" dirty="0" smtClean="0"/>
              <a:t> fl oz/A</a:t>
            </a:r>
            <a:endParaRPr lang="en-US" sz="1400" b="1" dirty="0"/>
          </a:p>
        </p:txBody>
      </p:sp>
      <p:sp>
        <p:nvSpPr>
          <p:cNvPr id="16" name="Text Box 37"/>
          <p:cNvSpPr txBox="1">
            <a:spLocks noChangeArrowheads="1"/>
          </p:cNvSpPr>
          <p:nvPr/>
        </p:nvSpPr>
        <p:spPr bwMode="auto">
          <a:xfrm rot="-5400000">
            <a:off x="2617813" y="5216473"/>
            <a:ext cx="15149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Priaxor</a:t>
            </a:r>
            <a:r>
              <a:rPr lang="en-US" sz="1400" b="1" dirty="0" smtClean="0"/>
              <a:t>                   4 fl oz/A</a:t>
            </a:r>
            <a:endParaRPr lang="en-US" sz="1400" b="1" dirty="0"/>
          </a:p>
        </p:txBody>
      </p:sp>
      <p:sp>
        <p:nvSpPr>
          <p:cNvPr id="18" name="Text Box 44"/>
          <p:cNvSpPr txBox="1">
            <a:spLocks noChangeArrowheads="1"/>
          </p:cNvSpPr>
          <p:nvPr/>
        </p:nvSpPr>
        <p:spPr bwMode="auto">
          <a:xfrm rot="-5400000">
            <a:off x="3495715" y="5141065"/>
            <a:ext cx="13511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Quilt Xcel                                                10.5 fl oz/A</a:t>
            </a:r>
            <a:endParaRPr lang="en-US" sz="1400" b="1" dirty="0"/>
          </a:p>
        </p:txBody>
      </p:sp>
      <p:sp>
        <p:nvSpPr>
          <p:cNvPr id="21" name="Text Box 47"/>
          <p:cNvSpPr txBox="1">
            <a:spLocks noChangeArrowheads="1"/>
          </p:cNvSpPr>
          <p:nvPr/>
        </p:nvSpPr>
        <p:spPr bwMode="auto">
          <a:xfrm rot="16200000">
            <a:off x="7835586" y="5085457"/>
            <a:ext cx="12555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Evito</a:t>
            </a:r>
            <a:r>
              <a:rPr lang="en-US" sz="1400" b="1" dirty="0" smtClean="0"/>
              <a:t>                                      </a:t>
            </a:r>
            <a:r>
              <a:rPr lang="en-US" sz="1400" b="1" dirty="0"/>
              <a:t>2</a:t>
            </a:r>
            <a:r>
              <a:rPr lang="en-US" sz="1400" b="1" dirty="0" smtClean="0"/>
              <a:t> fl oz/A</a:t>
            </a:r>
            <a:endParaRPr lang="en-US" sz="1400" b="1" dirty="0"/>
          </a:p>
        </p:txBody>
      </p:sp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3193154"/>
              </p:ext>
            </p:extLst>
          </p:nvPr>
        </p:nvGraphicFramePr>
        <p:xfrm>
          <a:off x="-1" y="1091821"/>
          <a:ext cx="9034819" cy="3766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74724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>
          <a:xfrm>
            <a:off x="609600" y="173038"/>
            <a:ext cx="8229600" cy="904875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Acknowledgments</a:t>
            </a:r>
          </a:p>
        </p:txBody>
      </p:sp>
      <p:sp>
        <p:nvSpPr>
          <p:cNvPr id="13315" name="Content Placeholder 4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>
                <a:srgbClr val="C00000"/>
              </a:buClr>
            </a:pPr>
            <a:r>
              <a:rPr lang="en-US" dirty="0" smtClean="0"/>
              <a:t>Casey Schleicher, Technologist</a:t>
            </a:r>
          </a:p>
          <a:p>
            <a:pPr>
              <a:buClr>
                <a:srgbClr val="C00000"/>
              </a:buClr>
            </a:pPr>
            <a:r>
              <a:rPr lang="en-US" dirty="0" smtClean="0"/>
              <a:t>UNL South Central Ag Lab (SCAL) Staff</a:t>
            </a:r>
          </a:p>
          <a:p>
            <a:pPr>
              <a:buClr>
                <a:srgbClr val="C00000"/>
              </a:buClr>
            </a:pPr>
            <a:r>
              <a:rPr lang="en-US" dirty="0" smtClean="0"/>
              <a:t>UNL Student Workers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 txBox="1">
            <a:spLocks noChangeArrowheads="1"/>
          </p:cNvSpPr>
          <p:nvPr/>
        </p:nvSpPr>
        <p:spPr bwMode="auto">
          <a:xfrm>
            <a:off x="2088107" y="2091330"/>
            <a:ext cx="5131559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000" b="1" kern="0" dirty="0" smtClean="0">
                <a:solidFill>
                  <a:srgbClr val="CC0000"/>
                </a:solidFill>
                <a:latin typeface="+mj-lt"/>
                <a:ea typeface="+mj-ea"/>
                <a:cs typeface="+mj-cs"/>
              </a:rPr>
              <a:t>Although at very low severity, gray </a:t>
            </a:r>
            <a:r>
              <a:rPr lang="en-US" sz="3000" b="1" kern="0" dirty="0">
                <a:solidFill>
                  <a:srgbClr val="CC0000"/>
                </a:solidFill>
                <a:latin typeface="+mj-lt"/>
                <a:ea typeface="+mj-ea"/>
                <a:cs typeface="+mj-cs"/>
              </a:rPr>
              <a:t>leaf </a:t>
            </a:r>
            <a:r>
              <a:rPr lang="en-US" sz="3000" b="1" kern="0" dirty="0" smtClean="0">
                <a:solidFill>
                  <a:srgbClr val="CC0000"/>
                </a:solidFill>
                <a:latin typeface="+mj-lt"/>
                <a:ea typeface="+mj-ea"/>
                <a:cs typeface="+mj-cs"/>
              </a:rPr>
              <a:t>spot </a:t>
            </a:r>
            <a:r>
              <a:rPr lang="en-US" sz="3000" b="1" kern="0" dirty="0" smtClean="0">
                <a:solidFill>
                  <a:srgbClr val="CC0000"/>
                </a:solidFill>
              </a:rPr>
              <a:t>was the predominant foliar disease during the growing season at this location. </a:t>
            </a:r>
            <a:r>
              <a:rPr lang="en-US" sz="3000" b="1" kern="0" dirty="0" smtClean="0">
                <a:solidFill>
                  <a:srgbClr val="CC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000" b="1" kern="0" dirty="0" smtClean="0">
                <a:solidFill>
                  <a:srgbClr val="CC0000"/>
                </a:solidFill>
              </a:rPr>
              <a:t>Gray leaf spot severity level </a:t>
            </a:r>
            <a:r>
              <a:rPr lang="en-US" sz="3000" b="1" kern="0" dirty="0" smtClean="0">
                <a:solidFill>
                  <a:srgbClr val="CC0000"/>
                </a:solidFill>
                <a:latin typeface="+mj-lt"/>
                <a:ea typeface="+mj-ea"/>
                <a:cs typeface="+mj-cs"/>
              </a:rPr>
              <a:t>was &lt; 1% in the non-treated control. </a:t>
            </a:r>
            <a:endParaRPr lang="en-US" sz="3000" b="1" kern="0" dirty="0">
              <a:solidFill>
                <a:srgbClr val="CC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101" name="TextBox 11"/>
          <p:cNvSpPr txBox="1">
            <a:spLocks noChangeArrowheads="1"/>
          </p:cNvSpPr>
          <p:nvPr/>
        </p:nvSpPr>
        <p:spPr bwMode="auto">
          <a:xfrm>
            <a:off x="1914525" y="255588"/>
            <a:ext cx="530383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u="sng" dirty="0" smtClean="0">
                <a:solidFill>
                  <a:srgbClr val="0000FF"/>
                </a:solidFill>
              </a:rPr>
              <a:t>2013 </a:t>
            </a:r>
            <a:r>
              <a:rPr lang="en-US" sz="4400" b="1" u="sng" dirty="0">
                <a:solidFill>
                  <a:srgbClr val="0000FF"/>
                </a:solidFill>
              </a:rPr>
              <a:t>Diseases</a:t>
            </a:r>
          </a:p>
        </p:txBody>
      </p:sp>
      <p:pic>
        <p:nvPicPr>
          <p:cNvPr id="7169" name="Picture 1" descr="C:\Users\Casey\Pictures\GLS pics for Tamra (possible 2011 Weed Guide cover pics)\IMG_3143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00000">
            <a:off x="-1905834" y="2247031"/>
            <a:ext cx="6155141" cy="2015922"/>
          </a:xfrm>
          <a:prstGeom prst="rect">
            <a:avLst/>
          </a:prstGeom>
          <a:noFill/>
        </p:spPr>
      </p:pic>
      <p:pic>
        <p:nvPicPr>
          <p:cNvPr id="58369" name="Picture 1" descr="C:\Users\Casey\Pictures\'Best of' pictures given to Tamra on Oct. 14, 2011\Gray leaf spot\DSC02160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5083794" y="2285998"/>
            <a:ext cx="5991367" cy="1774210"/>
          </a:xfrm>
          <a:prstGeom prst="rect">
            <a:avLst/>
          </a:prstGeom>
          <a:noFill/>
        </p:spPr>
      </p:pic>
      <p:pic>
        <p:nvPicPr>
          <p:cNvPr id="58370" name="Picture 2" descr="C:\Users\Casey\Pictures\'Best of' pictures given to Tamra on Oct. 14, 2011\Gray leaf spot\DSC02818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5528" y="4703100"/>
            <a:ext cx="4844956" cy="1670405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extension logo (Small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381000"/>
            <a:ext cx="8229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0" y="3352800"/>
            <a:ext cx="9144000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10000"/>
              </a:lnSpc>
            </a:pPr>
            <a:r>
              <a:rPr lang="en-US" sz="3600" b="1">
                <a:solidFill>
                  <a:srgbClr val="CC0000"/>
                </a:solidFill>
                <a:latin typeface="Verdana" pitchFamily="34" charset="0"/>
              </a:rPr>
              <a:t>Department of Plant Pathology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sz="3200" b="1">
                <a:solidFill>
                  <a:schemeClr val="tx2"/>
                </a:solidFill>
                <a:latin typeface="Verdana" pitchFamily="34" charset="0"/>
              </a:rPr>
              <a:t>University of Nebraska-Lincoln</a:t>
            </a:r>
          </a:p>
          <a:p>
            <a:pPr algn="ctr" eaLnBrk="0" hangingPunct="0">
              <a:lnSpc>
                <a:spcPct val="110000"/>
              </a:lnSpc>
            </a:pPr>
            <a:r>
              <a:rPr lang="en-US" sz="2400" b="1">
                <a:solidFill>
                  <a:schemeClr val="tx2"/>
                </a:solidFill>
                <a:latin typeface="Verdana" pitchFamily="34" charset="0"/>
              </a:rPr>
              <a:t>Institute of Agriculture and Natural Resources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838200" y="4953000"/>
            <a:ext cx="792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115403" y="1919169"/>
            <a:ext cx="4995080" cy="1683839"/>
          </a:xfrm>
        </p:spPr>
        <p:txBody>
          <a:bodyPr/>
          <a:lstStyle/>
          <a:p>
            <a:pPr eaLnBrk="1" hangingPunct="1"/>
            <a:r>
              <a:rPr lang="en-US" sz="2700" b="1" dirty="0" smtClean="0">
                <a:solidFill>
                  <a:srgbClr val="CC0000"/>
                </a:solidFill>
              </a:rPr>
              <a:t>Common rust was the foliar disease first observed in this trial &amp; was initially seen in late July.  Disease severity was very low at this location and did not exceed trace amounts (</a:t>
            </a:r>
            <a:r>
              <a:rPr lang="en-US" sz="2400" b="1" dirty="0">
                <a:solidFill>
                  <a:srgbClr val="CC0000"/>
                </a:solidFill>
              </a:rPr>
              <a:t>≤ </a:t>
            </a:r>
            <a:r>
              <a:rPr lang="en-US" sz="2700" b="1" dirty="0" smtClean="0">
                <a:solidFill>
                  <a:srgbClr val="CC0000"/>
                </a:solidFill>
              </a:rPr>
              <a:t>0.1%) for any treatment. </a:t>
            </a:r>
          </a:p>
        </p:txBody>
      </p:sp>
      <p:sp>
        <p:nvSpPr>
          <p:cNvPr id="5124" name="TextBox 6"/>
          <p:cNvSpPr txBox="1">
            <a:spLocks noChangeArrowheads="1"/>
          </p:cNvSpPr>
          <p:nvPr/>
        </p:nvSpPr>
        <p:spPr bwMode="auto">
          <a:xfrm>
            <a:off x="1914525" y="214644"/>
            <a:ext cx="530383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u="sng" dirty="0" smtClean="0">
                <a:solidFill>
                  <a:srgbClr val="0000FF"/>
                </a:solidFill>
              </a:rPr>
              <a:t>2013 </a:t>
            </a:r>
            <a:r>
              <a:rPr lang="en-US" sz="4400" b="1" u="sng" dirty="0">
                <a:solidFill>
                  <a:srgbClr val="0000FF"/>
                </a:solidFill>
              </a:rPr>
              <a:t>Diseases</a:t>
            </a:r>
          </a:p>
        </p:txBody>
      </p:sp>
      <p:pic>
        <p:nvPicPr>
          <p:cNvPr id="5127" name="Picture 4" descr="C:\Users\Tamra\Documents\September 16 2009\Photos\Corn Diseases and Disorders\Rusts\Common Rust\DSC06280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69540" y="212725"/>
            <a:ext cx="1910616" cy="5928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C:\Users\Casey\Pictures\Imported 8-26-10\IMG_3188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200000">
            <a:off x="-594767" y="947427"/>
            <a:ext cx="3577893" cy="2033520"/>
          </a:xfrm>
          <a:prstGeom prst="rect">
            <a:avLst/>
          </a:prstGeom>
          <a:noFill/>
        </p:spPr>
      </p:pic>
      <p:pic>
        <p:nvPicPr>
          <p:cNvPr id="56321" name="Picture 1" descr="C:\Users\Casey\Pictures\'Best of' pictures given to Tamra on Oct. 14, 2011\common rust\DSC02918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3773" y="3862316"/>
            <a:ext cx="2047164" cy="2442950"/>
          </a:xfrm>
          <a:prstGeom prst="rect">
            <a:avLst/>
          </a:prstGeom>
          <a:noFill/>
        </p:spPr>
      </p:pic>
      <p:pic>
        <p:nvPicPr>
          <p:cNvPr id="56322" name="Picture 2" descr="C:\Users\Casey\Pictures\'Best of' pictures given to Tamra on Oct. 14, 2011\common rust\DSC01631.JP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2006" y="4599296"/>
            <a:ext cx="4435524" cy="171961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838200" y="4953000"/>
            <a:ext cx="792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156346" y="2069294"/>
            <a:ext cx="4981432" cy="1470025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solidFill>
                  <a:srgbClr val="CC0000"/>
                </a:solidFill>
              </a:rPr>
              <a:t>Southern rust was present and was first identified in this trial on September </a:t>
            </a:r>
            <a:r>
              <a:rPr lang="en-US" sz="2800" b="1" dirty="0">
                <a:solidFill>
                  <a:srgbClr val="CC0000"/>
                </a:solidFill>
              </a:rPr>
              <a:t>4</a:t>
            </a:r>
            <a:r>
              <a:rPr lang="en-US" sz="2800" b="1" baseline="30000" dirty="0" smtClean="0">
                <a:solidFill>
                  <a:srgbClr val="CC0000"/>
                </a:solidFill>
              </a:rPr>
              <a:t>th</a:t>
            </a:r>
            <a:r>
              <a:rPr lang="en-US" sz="2800" b="1" dirty="0" smtClean="0">
                <a:solidFill>
                  <a:srgbClr val="CC0000"/>
                </a:solidFill>
              </a:rPr>
              <a:t>.  This disease was observed in trace amounts (≤0.2%) in the non-treated control.</a:t>
            </a:r>
          </a:p>
        </p:txBody>
      </p:sp>
      <p:sp>
        <p:nvSpPr>
          <p:cNvPr id="6148" name="TextBox 6"/>
          <p:cNvSpPr txBox="1">
            <a:spLocks noChangeArrowheads="1"/>
          </p:cNvSpPr>
          <p:nvPr/>
        </p:nvSpPr>
        <p:spPr bwMode="auto">
          <a:xfrm>
            <a:off x="1914525" y="255588"/>
            <a:ext cx="530383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u="sng" dirty="0" smtClean="0">
                <a:solidFill>
                  <a:srgbClr val="0000FF"/>
                </a:solidFill>
              </a:rPr>
              <a:t>2013 </a:t>
            </a:r>
            <a:r>
              <a:rPr lang="en-US" sz="4400" b="1" u="sng" dirty="0">
                <a:solidFill>
                  <a:srgbClr val="0000FF"/>
                </a:solidFill>
              </a:rPr>
              <a:t>Diseases</a:t>
            </a:r>
          </a:p>
        </p:txBody>
      </p:sp>
      <p:pic>
        <p:nvPicPr>
          <p:cNvPr id="3079" name="Picture 7" descr="C:\Users\Casey\Pictures\Southern Rust -  8-23-10\DSC00251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99898" y="4599295"/>
            <a:ext cx="4094331" cy="1644559"/>
          </a:xfrm>
          <a:prstGeom prst="rect">
            <a:avLst/>
          </a:prstGeom>
          <a:noFill/>
        </p:spPr>
      </p:pic>
      <p:pic>
        <p:nvPicPr>
          <p:cNvPr id="3080" name="Picture 8" descr="C:\Users\Casey\Pictures\Southern Rust -  8-23-10\DSC00257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14949" y="177419"/>
            <a:ext cx="1965277" cy="5909481"/>
          </a:xfrm>
          <a:prstGeom prst="rect">
            <a:avLst/>
          </a:prstGeom>
          <a:noFill/>
        </p:spPr>
      </p:pic>
      <p:pic>
        <p:nvPicPr>
          <p:cNvPr id="54273" name="Picture 1" descr="C:\Users\Casey\Pictures\'Best of' pictures given to Tamra on Oct. 14, 2011\southern rust\DSC00259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3773" y="177420"/>
            <a:ext cx="2169994" cy="2347414"/>
          </a:xfrm>
          <a:prstGeom prst="rect">
            <a:avLst/>
          </a:prstGeom>
          <a:noFill/>
        </p:spPr>
      </p:pic>
      <p:pic>
        <p:nvPicPr>
          <p:cNvPr id="54274" name="Picture 2" descr="C:\Users\Casey\Pictures\'Best of' pictures given to Tamra on Oct. 14, 2011\southern rust\DSC01744.JP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-639496" y="3382697"/>
            <a:ext cx="3790179" cy="2183641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838200" y="4953000"/>
            <a:ext cx="792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856096" y="2778977"/>
            <a:ext cx="5418161" cy="1470025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rgbClr val="CC0000"/>
                </a:solidFill>
              </a:rPr>
              <a:t>Eyespot, common smut, and </a:t>
            </a:r>
            <a:r>
              <a:rPr lang="en-US" sz="3200" b="1" dirty="0" err="1" smtClean="0">
                <a:solidFill>
                  <a:srgbClr val="CC0000"/>
                </a:solidFill>
              </a:rPr>
              <a:t>Physoderma</a:t>
            </a:r>
            <a:r>
              <a:rPr lang="en-US" sz="3200" b="1" dirty="0" smtClean="0">
                <a:solidFill>
                  <a:srgbClr val="CC0000"/>
                </a:solidFill>
              </a:rPr>
              <a:t> brown spot were observed sparsely in this trial, thus not justifying ratings for these diseases at this location in 2013.   </a:t>
            </a:r>
          </a:p>
        </p:txBody>
      </p:sp>
      <p:sp>
        <p:nvSpPr>
          <p:cNvPr id="6148" name="TextBox 6"/>
          <p:cNvSpPr txBox="1">
            <a:spLocks noChangeArrowheads="1"/>
          </p:cNvSpPr>
          <p:nvPr/>
        </p:nvSpPr>
        <p:spPr bwMode="auto">
          <a:xfrm>
            <a:off x="1914525" y="255588"/>
            <a:ext cx="530383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u="sng" dirty="0" smtClean="0">
                <a:solidFill>
                  <a:srgbClr val="0000FF"/>
                </a:solidFill>
              </a:rPr>
              <a:t>2013 </a:t>
            </a:r>
            <a:r>
              <a:rPr lang="en-US" sz="4400" b="1" u="sng" dirty="0">
                <a:solidFill>
                  <a:srgbClr val="0000FF"/>
                </a:solidFill>
              </a:rPr>
              <a:t>Diseases</a:t>
            </a:r>
          </a:p>
        </p:txBody>
      </p:sp>
      <p:pic>
        <p:nvPicPr>
          <p:cNvPr id="6149" name="Picture 2" descr="C:\Users\Casey\Pictures\Eye spot and Lesion mimic\DSC07084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8085" y="163774"/>
            <a:ext cx="1681163" cy="30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 descr="F:\Pictures\2010 Misc. Pictures\Physoderma Brown Spot\DSC09666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5092371" y="2332013"/>
            <a:ext cx="6018663" cy="1682187"/>
          </a:xfrm>
          <a:prstGeom prst="rect">
            <a:avLst/>
          </a:prstGeom>
          <a:noFill/>
        </p:spPr>
      </p:pic>
      <p:pic>
        <p:nvPicPr>
          <p:cNvPr id="7172" name="Picture 4" descr="C:\Users\Casey\Pictures\Imported 8-26-10\IMG_3137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-515746" y="3952193"/>
            <a:ext cx="3077568" cy="1696818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838200" y="4953000"/>
            <a:ext cx="792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-95534" y="918760"/>
            <a:ext cx="9348716" cy="1262701"/>
          </a:xfrm>
        </p:spPr>
        <p:txBody>
          <a:bodyPr/>
          <a:lstStyle/>
          <a:p>
            <a:pPr eaLnBrk="1" hangingPunct="1"/>
            <a:r>
              <a:rPr lang="en-US" sz="2500" dirty="0" smtClean="0">
                <a:solidFill>
                  <a:srgbClr val="CC0000"/>
                </a:solidFill>
              </a:rPr>
              <a:t>On August 1</a:t>
            </a:r>
            <a:r>
              <a:rPr lang="en-US" sz="2500" baseline="30000" dirty="0" smtClean="0">
                <a:solidFill>
                  <a:srgbClr val="CC0000"/>
                </a:solidFill>
              </a:rPr>
              <a:t>st</a:t>
            </a:r>
            <a:r>
              <a:rPr lang="en-US" sz="2500" dirty="0" smtClean="0">
                <a:solidFill>
                  <a:srgbClr val="CC0000"/>
                </a:solidFill>
              </a:rPr>
              <a:t>, a storm event with strong wind and hail occurred when the corn was at the end of the R1 growth stage which caused an estimated 30% defoliation.  Foliar fungicide treatments were applied on July 26</a:t>
            </a:r>
            <a:r>
              <a:rPr lang="en-US" sz="2500" baseline="30000" dirty="0" smtClean="0">
                <a:solidFill>
                  <a:srgbClr val="CC0000"/>
                </a:solidFill>
              </a:rPr>
              <a:t>th</a:t>
            </a:r>
            <a:r>
              <a:rPr lang="en-US" sz="2500" dirty="0" smtClean="0">
                <a:solidFill>
                  <a:srgbClr val="CC0000"/>
                </a:solidFill>
              </a:rPr>
              <a:t>, six days prior to the event. </a:t>
            </a:r>
            <a:endParaRPr lang="en-US" sz="2500" b="1" dirty="0" smtClean="0">
              <a:solidFill>
                <a:srgbClr val="C00000"/>
              </a:solidFill>
            </a:endParaRPr>
          </a:p>
        </p:txBody>
      </p:sp>
      <p:sp>
        <p:nvSpPr>
          <p:cNvPr id="5124" name="TextBox 6"/>
          <p:cNvSpPr txBox="1">
            <a:spLocks noChangeArrowheads="1"/>
          </p:cNvSpPr>
          <p:nvPr/>
        </p:nvSpPr>
        <p:spPr bwMode="auto">
          <a:xfrm>
            <a:off x="1914525" y="105462"/>
            <a:ext cx="530383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u="sng" dirty="0" smtClean="0">
                <a:solidFill>
                  <a:srgbClr val="0000FF"/>
                </a:solidFill>
              </a:rPr>
              <a:t>2013 Hail Damage</a:t>
            </a:r>
            <a:endParaRPr lang="en-US" sz="4400" b="1" u="sng" dirty="0">
              <a:solidFill>
                <a:srgbClr val="0000FF"/>
              </a:solidFill>
            </a:endParaRPr>
          </a:p>
        </p:txBody>
      </p:sp>
      <p:pic>
        <p:nvPicPr>
          <p:cNvPr id="2" name="Picture 2" descr="E:\2013 Field Trials\Trial 13 (BASF CF1)\Photos\August 5 (Aug. 1st Hail Storm)\Trial 13b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02692" y="2290183"/>
            <a:ext cx="3127504" cy="4170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8524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838200" y="4953000"/>
            <a:ext cx="792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52388" y="714375"/>
          <a:ext cx="9091612" cy="5195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07" name="Chart" r:id="rId6" imgW="4905375" imgH="2657475" progId="Excel.Sheet.8">
                  <p:embed/>
                </p:oleObj>
              </mc:Choice>
              <mc:Fallback>
                <p:oleObj name="Chart" r:id="rId6" imgW="4905375" imgH="2657475" progId="Excel.Shee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8" y="714375"/>
                        <a:ext cx="9091612" cy="5195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-9525"/>
            <a:ext cx="9144000" cy="1143000"/>
          </a:xfrm>
        </p:spPr>
        <p:txBody>
          <a:bodyPr/>
          <a:lstStyle/>
          <a:p>
            <a:pPr eaLnBrk="1" hangingPunct="1"/>
            <a:r>
              <a:rPr lang="en-US" sz="5400" dirty="0" smtClean="0">
                <a:solidFill>
                  <a:srgbClr val="CC0000"/>
                </a:solidFill>
              </a:rPr>
              <a:t>2013 Foliar Fungicide Trials</a:t>
            </a:r>
            <a:endParaRPr lang="en-US" sz="2800" dirty="0" smtClean="0">
              <a:solidFill>
                <a:srgbClr val="CC0000"/>
              </a:solidFill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2495767" y="5909549"/>
            <a:ext cx="3242481" cy="42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 dirty="0"/>
              <a:t>South Central </a:t>
            </a:r>
            <a:r>
              <a:rPr lang="en-US" sz="1400" dirty="0" smtClean="0"/>
              <a:t>Agriculture Laboratory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 dirty="0" smtClean="0"/>
              <a:t>Clay </a:t>
            </a:r>
            <a:r>
              <a:rPr lang="en-US" sz="1400" dirty="0"/>
              <a:t>Center, NE</a:t>
            </a:r>
          </a:p>
        </p:txBody>
      </p:sp>
      <p:sp>
        <p:nvSpPr>
          <p:cNvPr id="747533" name="Text Box 13"/>
          <p:cNvSpPr txBox="1">
            <a:spLocks noChangeArrowheads="1"/>
          </p:cNvSpPr>
          <p:nvPr/>
        </p:nvSpPr>
        <p:spPr bwMode="auto">
          <a:xfrm>
            <a:off x="5745707" y="914400"/>
            <a:ext cx="3381234" cy="542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CC0000"/>
              </a:buClr>
              <a:buFont typeface="Arial" charset="0"/>
              <a:buChar char="•"/>
            </a:pPr>
            <a:r>
              <a:rPr lang="en-US" sz="1650" b="1" dirty="0" smtClean="0"/>
              <a:t>Last year’s crop was corn</a:t>
            </a:r>
            <a:endParaRPr lang="en-US" sz="1650" b="1" dirty="0"/>
          </a:p>
          <a:p>
            <a:pPr>
              <a:spcBef>
                <a:spcPct val="50000"/>
              </a:spcBef>
              <a:buClr>
                <a:srgbClr val="CC0000"/>
              </a:buClr>
              <a:buFont typeface="Arial" charset="0"/>
              <a:buChar char="•"/>
            </a:pPr>
            <a:r>
              <a:rPr lang="en-US" sz="1650" b="1" dirty="0" smtClean="0"/>
              <a:t>Planting </a:t>
            </a:r>
            <a:r>
              <a:rPr lang="en-US" sz="1650" b="1" dirty="0"/>
              <a:t>date: 5</a:t>
            </a:r>
            <a:r>
              <a:rPr lang="en-US" sz="1650" b="1" dirty="0" smtClean="0"/>
              <a:t>/15/13</a:t>
            </a:r>
          </a:p>
          <a:p>
            <a:pPr>
              <a:spcBef>
                <a:spcPct val="50000"/>
              </a:spcBef>
              <a:buClr>
                <a:srgbClr val="CC0000"/>
              </a:buClr>
              <a:buFont typeface="Arial" charset="0"/>
              <a:buChar char="•"/>
            </a:pPr>
            <a:r>
              <a:rPr lang="en-US" sz="1650" b="1" dirty="0" smtClean="0"/>
              <a:t>Target plant population of 	31,763 plants/A</a:t>
            </a:r>
          </a:p>
          <a:p>
            <a:pPr>
              <a:spcBef>
                <a:spcPct val="50000"/>
              </a:spcBef>
              <a:buClr>
                <a:srgbClr val="CC0000"/>
              </a:buClr>
              <a:buFont typeface="Arial" charset="0"/>
              <a:buChar char="•"/>
            </a:pPr>
            <a:r>
              <a:rPr lang="en-US" sz="1650" b="1" dirty="0"/>
              <a:t>Corn hybrid: </a:t>
            </a:r>
            <a:r>
              <a:rPr lang="en-US" sz="1650" b="1" dirty="0" smtClean="0"/>
              <a:t>NK N68B                            </a:t>
            </a:r>
            <a:r>
              <a:rPr lang="en-US" sz="1650" b="1" dirty="0"/>
              <a:t>(GLS rating </a:t>
            </a:r>
            <a:r>
              <a:rPr lang="en-US" sz="1650" b="1" dirty="0" smtClean="0"/>
              <a:t>7/9</a:t>
            </a:r>
            <a:r>
              <a:rPr lang="en-US" sz="1650" b="1" dirty="0"/>
              <a:t>, </a:t>
            </a:r>
            <a:r>
              <a:rPr lang="en-US" sz="1650" b="1" dirty="0" smtClean="0"/>
              <a:t>”fair”, not rated for CR, </a:t>
            </a:r>
            <a:r>
              <a:rPr lang="en-US" sz="1650" b="1" dirty="0"/>
              <a:t>&amp; SR rating </a:t>
            </a:r>
            <a:r>
              <a:rPr lang="en-US" sz="1650" b="1" dirty="0" smtClean="0"/>
              <a:t>2/9</a:t>
            </a:r>
            <a:r>
              <a:rPr lang="en-US" sz="1650" b="1" dirty="0"/>
              <a:t>, </a:t>
            </a:r>
            <a:r>
              <a:rPr lang="en-US" sz="1650" b="1" dirty="0" smtClean="0"/>
              <a:t>“excellent”) </a:t>
            </a:r>
            <a:endParaRPr lang="en-US" sz="1650" b="1" dirty="0"/>
          </a:p>
          <a:p>
            <a:pPr>
              <a:spcBef>
                <a:spcPct val="50000"/>
              </a:spcBef>
              <a:buClr>
                <a:srgbClr val="CC0000"/>
              </a:buClr>
              <a:buFont typeface="Arial" charset="0"/>
              <a:buChar char="•"/>
            </a:pPr>
            <a:r>
              <a:rPr lang="en-US" sz="1650" b="1" dirty="0" smtClean="0"/>
              <a:t>Eight foliar fungicide treatments and a non-treated control replicated six times</a:t>
            </a:r>
          </a:p>
          <a:p>
            <a:pPr lvl="1">
              <a:spcBef>
                <a:spcPct val="50000"/>
              </a:spcBef>
              <a:buClr>
                <a:srgbClr val="CC0000"/>
              </a:buClr>
              <a:buFont typeface="Arial" charset="0"/>
              <a:buChar char="•"/>
            </a:pPr>
            <a:r>
              <a:rPr lang="en-US" sz="1650" b="1" dirty="0" smtClean="0"/>
              <a:t>NIS added at 0.25% v/v</a:t>
            </a:r>
          </a:p>
          <a:p>
            <a:pPr>
              <a:spcBef>
                <a:spcPct val="50000"/>
              </a:spcBef>
              <a:buClr>
                <a:srgbClr val="CC0000"/>
              </a:buClr>
              <a:buFont typeface="Arial" charset="0"/>
              <a:buChar char="•"/>
            </a:pPr>
            <a:r>
              <a:rPr lang="en-US" sz="1650" b="1" dirty="0"/>
              <a:t>High clearance sprayer used at        	20 </a:t>
            </a:r>
            <a:r>
              <a:rPr lang="en-US" sz="1650" b="1" dirty="0" err="1"/>
              <a:t>gpa</a:t>
            </a:r>
            <a:r>
              <a:rPr lang="en-US" sz="1650" b="1" dirty="0"/>
              <a:t> at 40 psi</a:t>
            </a:r>
          </a:p>
          <a:p>
            <a:pPr>
              <a:spcBef>
                <a:spcPct val="50000"/>
              </a:spcBef>
              <a:buClr>
                <a:srgbClr val="CC0000"/>
              </a:buClr>
              <a:buFont typeface="Arial" charset="0"/>
              <a:buChar char="•"/>
            </a:pPr>
            <a:r>
              <a:rPr lang="en-US" sz="1650" b="1" dirty="0" smtClean="0"/>
              <a:t>Alley width &amp; row spacing    	= 30 inches</a:t>
            </a:r>
          </a:p>
          <a:p>
            <a:pPr>
              <a:spcBef>
                <a:spcPct val="50000"/>
              </a:spcBef>
              <a:buClr>
                <a:srgbClr val="CC0000"/>
              </a:buClr>
              <a:buFont typeface="Arial" charset="0"/>
              <a:buChar char="•"/>
            </a:pPr>
            <a:r>
              <a:rPr lang="en-US" sz="1650" b="1" dirty="0" smtClean="0"/>
              <a:t>Overhead sprinkler irrigated</a:t>
            </a:r>
          </a:p>
        </p:txBody>
      </p:sp>
      <p:grpSp>
        <p:nvGrpSpPr>
          <p:cNvPr id="13" name="Group 12"/>
          <p:cNvGrpSpPr/>
          <p:nvPr/>
        </p:nvGrpSpPr>
        <p:grpSpPr bwMode="auto">
          <a:xfrm>
            <a:off x="60552" y="914400"/>
            <a:ext cx="5716521" cy="5281290"/>
            <a:chOff x="-73" y="85"/>
            <a:chExt cx="3645" cy="3327"/>
          </a:xfrm>
        </p:grpSpPr>
        <p:pic>
          <p:nvPicPr>
            <p:cNvPr id="14" name="Picture 13"/>
            <p:cNvPicPr preferRelativeResize="0">
              <a:picLocks noChangeAspect="1" noChangeArrowheads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-73" y="85"/>
              <a:ext cx="2157" cy="12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5" name="Picture 14"/>
            <p:cNvPicPr preferRelativeResize="0"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455" y="1385"/>
              <a:ext cx="2117" cy="179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6" name="Picture 15"/>
            <p:cNvPicPr preferRelativeResize="0">
              <a:picLocks noChangeAspect="1" noChangeArrowheads="1"/>
            </p:cNvPicPr>
            <p:nvPr/>
          </p:nvPicPr>
          <p:blipFill rotWithShape="1"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2123" y="85"/>
              <a:ext cx="1449" cy="12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pic>
          <p:nvPicPr>
            <p:cNvPr id="17" name="Picture 16" descr="backpack (Large)"/>
            <p:cNvPicPr preferRelativeResize="0">
              <a:picLocks noChangeAspect="1" noChangeArrowheads="1"/>
            </p:cNvPicPr>
            <p:nvPr/>
          </p:nvPicPr>
          <p:blipFill rotWithShape="1"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-73" y="1385"/>
              <a:ext cx="1485" cy="202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18" name="Text Box 12"/>
            <p:cNvSpPr txBox="1">
              <a:spLocks noChangeArrowheads="1"/>
            </p:cNvSpPr>
            <p:nvPr/>
          </p:nvSpPr>
          <p:spPr bwMode="auto">
            <a:xfrm>
              <a:off x="598" y="1452"/>
              <a:ext cx="857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fontAlgn="base">
                <a:spcBef>
                  <a:spcPts val="1080"/>
                </a:spcBef>
                <a:spcAft>
                  <a:spcPts val="0"/>
                </a:spcAft>
              </a:pPr>
              <a:r>
                <a:rPr lang="en-US" sz="1400" b="1" kern="1200" dirty="0">
                  <a:solidFill>
                    <a:srgbClr val="000000"/>
                  </a:solidFill>
                  <a:effectLst/>
                  <a:latin typeface="Arial"/>
                  <a:ea typeface="Times New Roman"/>
                </a:rPr>
                <a:t>2005-2006</a:t>
              </a:r>
              <a:endParaRPr lang="en-US" sz="1400" dirty="0">
                <a:effectLst/>
                <a:latin typeface="Times New Roman"/>
                <a:ea typeface="Times New Roman"/>
              </a:endParaRPr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47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59449"/>
            <a:ext cx="9144000" cy="728663"/>
          </a:xfrm>
        </p:spPr>
        <p:txBody>
          <a:bodyPr/>
          <a:lstStyle/>
          <a:p>
            <a:pPr eaLnBrk="1" hangingPunct="1"/>
            <a:r>
              <a:rPr lang="en-US" sz="3300" dirty="0" smtClean="0">
                <a:solidFill>
                  <a:srgbClr val="CC0000"/>
                </a:solidFill>
              </a:rPr>
              <a:t>2013 Fungicide Product Comparison Trial in NE</a:t>
            </a:r>
            <a:r>
              <a:rPr lang="en-US" sz="3400" dirty="0" smtClean="0">
                <a:solidFill>
                  <a:srgbClr val="CC0000"/>
                </a:solidFill>
              </a:rPr>
              <a:t/>
            </a:r>
            <a:br>
              <a:rPr lang="en-US" sz="3400" dirty="0" smtClean="0">
                <a:solidFill>
                  <a:srgbClr val="CC0000"/>
                </a:solidFill>
              </a:rPr>
            </a:br>
            <a:r>
              <a:rPr lang="en-US" sz="2800" dirty="0" smtClean="0">
                <a:solidFill>
                  <a:srgbClr val="CC0000"/>
                </a:solidFill>
              </a:rPr>
              <a:t> Gray leaf spot disease severity (%) </a:t>
            </a:r>
            <a:endParaRPr lang="en-US" sz="2100" dirty="0" smtClean="0">
              <a:solidFill>
                <a:srgbClr val="CC0000"/>
              </a:solidFill>
            </a:endParaRPr>
          </a:p>
        </p:txBody>
      </p:sp>
      <p:sp>
        <p:nvSpPr>
          <p:cNvPr id="9219" name="TextBox 11"/>
          <p:cNvSpPr txBox="1">
            <a:spLocks noChangeArrowheads="1"/>
          </p:cNvSpPr>
          <p:nvPr/>
        </p:nvSpPr>
        <p:spPr bwMode="auto">
          <a:xfrm>
            <a:off x="163774" y="5613092"/>
            <a:ext cx="1119116" cy="430887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100" b="1" dirty="0"/>
              <a:t>Rating </a:t>
            </a:r>
            <a:r>
              <a:rPr lang="en-US" sz="1100" b="1" dirty="0" smtClean="0"/>
              <a:t>Date &amp; Growth Stage</a:t>
            </a:r>
            <a:endParaRPr lang="en-US" sz="1100" b="1" dirty="0"/>
          </a:p>
        </p:txBody>
      </p:sp>
      <p:sp>
        <p:nvSpPr>
          <p:cNvPr id="15" name="Right Arrow 14"/>
          <p:cNvSpPr>
            <a:spLocks noChangeArrowheads="1"/>
          </p:cNvSpPr>
          <p:nvPr/>
        </p:nvSpPr>
        <p:spPr bwMode="auto">
          <a:xfrm>
            <a:off x="1307698" y="5678488"/>
            <a:ext cx="265112" cy="173037"/>
          </a:xfrm>
          <a:prstGeom prst="rightArrow">
            <a:avLst>
              <a:gd name="adj1" fmla="val 50000"/>
              <a:gd name="adj2" fmla="val 44271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7804481" y="1707439"/>
            <a:ext cx="266700" cy="2952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dirty="0"/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1608610" y="6043979"/>
            <a:ext cx="731702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lnSpc>
                <a:spcPct val="5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1400" dirty="0" smtClean="0"/>
              <a:t>Foliar fungicide application was made July 26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at silking (R1).</a:t>
            </a:r>
          </a:p>
          <a:p>
            <a:pPr marL="285750" indent="-285750">
              <a:lnSpc>
                <a:spcPct val="50000"/>
              </a:lnSpc>
              <a:spcBef>
                <a:spcPct val="50000"/>
              </a:spcBef>
              <a:buFont typeface="Arial" charset="0"/>
              <a:buChar char="•"/>
            </a:pPr>
            <a:r>
              <a:rPr lang="en-US" sz="1400" dirty="0" smtClean="0"/>
              <a:t>NIS added to each fungicide treatment at 0.25% v/v.</a:t>
            </a:r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7356142" y="1187291"/>
            <a:ext cx="1269242" cy="430887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/>
              <a:t>Treatment &amp; application rate</a:t>
            </a:r>
            <a:endParaRPr lang="en-US" sz="1100" b="1" dirty="0"/>
          </a:p>
        </p:txBody>
      </p:sp>
      <p:graphicFrame>
        <p:nvGraphicFramePr>
          <p:cNvPr id="12" name="Pictur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582096"/>
              </p:ext>
            </p:extLst>
          </p:nvPr>
        </p:nvGraphicFramePr>
        <p:xfrm>
          <a:off x="0" y="1064525"/>
          <a:ext cx="9144000" cy="4979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22275"/>
            <a:ext cx="9144000" cy="728663"/>
          </a:xfrm>
        </p:spPr>
        <p:txBody>
          <a:bodyPr/>
          <a:lstStyle/>
          <a:p>
            <a:pPr eaLnBrk="1" hangingPunct="1"/>
            <a:r>
              <a:rPr lang="en-US" sz="3300" dirty="0" smtClean="0">
                <a:solidFill>
                  <a:srgbClr val="CC0000"/>
                </a:solidFill>
              </a:rPr>
              <a:t>2013 Fungicide Product Comparison Trial in NE </a:t>
            </a:r>
            <a:r>
              <a:rPr lang="en-US" sz="4800" dirty="0" smtClean="0">
                <a:solidFill>
                  <a:srgbClr val="CC0000"/>
                </a:solidFill>
              </a:rPr>
              <a:t/>
            </a:r>
            <a:br>
              <a:rPr lang="en-US" sz="4800" dirty="0" smtClean="0">
                <a:solidFill>
                  <a:srgbClr val="CC0000"/>
                </a:solidFill>
              </a:rPr>
            </a:br>
            <a:r>
              <a:rPr lang="en-US" sz="2250" dirty="0" smtClean="0">
                <a:solidFill>
                  <a:srgbClr val="CC0000"/>
                </a:solidFill>
              </a:rPr>
              <a:t>Area Under the Disease Progress Curve (AUDPC) for gray leaf spot </a:t>
            </a:r>
            <a:r>
              <a:rPr lang="en-US" sz="2400" dirty="0" smtClean="0">
                <a:solidFill>
                  <a:srgbClr val="CC0000"/>
                </a:solidFill>
              </a:rPr>
              <a:t/>
            </a:r>
            <a:br>
              <a:rPr lang="en-US" sz="2400" dirty="0" smtClean="0">
                <a:solidFill>
                  <a:srgbClr val="CC0000"/>
                </a:solidFill>
              </a:rPr>
            </a:br>
            <a:r>
              <a:rPr lang="en-US" sz="2400" dirty="0" smtClean="0">
                <a:solidFill>
                  <a:srgbClr val="CC0000"/>
                </a:solidFill>
              </a:rPr>
              <a:t> </a:t>
            </a:r>
            <a:endParaRPr lang="en-US" sz="2100" dirty="0" smtClean="0">
              <a:solidFill>
                <a:srgbClr val="CC0000"/>
              </a:solidFill>
            </a:endParaRPr>
          </a:p>
        </p:txBody>
      </p:sp>
      <p:sp>
        <p:nvSpPr>
          <p:cNvPr id="7177" name="TextBox 11"/>
          <p:cNvSpPr txBox="1">
            <a:spLocks noChangeArrowheads="1"/>
          </p:cNvSpPr>
          <p:nvPr/>
        </p:nvSpPr>
        <p:spPr bwMode="auto">
          <a:xfrm>
            <a:off x="0" y="5478084"/>
            <a:ext cx="1017588" cy="600164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 b="1" dirty="0" smtClean="0"/>
              <a:t>Treatment &amp; application rate</a:t>
            </a:r>
            <a:endParaRPr lang="en-US" sz="1100" b="1" dirty="0"/>
          </a:p>
        </p:txBody>
      </p:sp>
      <p:sp>
        <p:nvSpPr>
          <p:cNvPr id="15" name="Right Arrow 14"/>
          <p:cNvSpPr>
            <a:spLocks noChangeArrowheads="1"/>
          </p:cNvSpPr>
          <p:nvPr/>
        </p:nvSpPr>
        <p:spPr bwMode="auto">
          <a:xfrm>
            <a:off x="1047750" y="5529832"/>
            <a:ext cx="265113" cy="173037"/>
          </a:xfrm>
          <a:prstGeom prst="rightArrow">
            <a:avLst>
              <a:gd name="adj1" fmla="val 50000"/>
              <a:gd name="adj2" fmla="val 44271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228298" y="6037290"/>
            <a:ext cx="7915702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 dirty="0" smtClean="0"/>
              <a:t>* Foliar fungicide applications made at silking (R1).  NIS added at 0.25% v/v.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 dirty="0" smtClean="0"/>
              <a:t>* Treatments with different letters are statistically different.  Coefficient of variation is 42.8%.</a:t>
            </a:r>
            <a:endParaRPr lang="en-US" sz="1400" dirty="0"/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 rot="-5400000">
            <a:off x="864790" y="5182887"/>
            <a:ext cx="14193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Non-treated control</a:t>
            </a:r>
            <a:endParaRPr lang="en-US" sz="1400" b="1" dirty="0"/>
          </a:p>
        </p:txBody>
      </p:sp>
      <p:sp>
        <p:nvSpPr>
          <p:cNvPr id="9" name="Text Box 36"/>
          <p:cNvSpPr txBox="1">
            <a:spLocks noChangeArrowheads="1"/>
          </p:cNvSpPr>
          <p:nvPr/>
        </p:nvSpPr>
        <p:spPr bwMode="auto">
          <a:xfrm rot="-5400000">
            <a:off x="1815346" y="5179032"/>
            <a:ext cx="14270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Headline AMP                        10 fl oz/A </a:t>
            </a:r>
            <a:endParaRPr lang="en-US" sz="1400" b="1" dirty="0"/>
          </a:p>
        </p:txBody>
      </p:sp>
      <p:sp>
        <p:nvSpPr>
          <p:cNvPr id="10" name="Text Box 38"/>
          <p:cNvSpPr txBox="1">
            <a:spLocks noChangeArrowheads="1"/>
          </p:cNvSpPr>
          <p:nvPr/>
        </p:nvSpPr>
        <p:spPr bwMode="auto">
          <a:xfrm rot="-5400000">
            <a:off x="5231213" y="5194637"/>
            <a:ext cx="144666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Aproach</a:t>
            </a:r>
            <a:r>
              <a:rPr lang="en-US" sz="1400" b="1" dirty="0" smtClean="0"/>
              <a:t>                         </a:t>
            </a:r>
            <a:r>
              <a:rPr lang="en-US" sz="1400" b="1" dirty="0"/>
              <a:t>6</a:t>
            </a:r>
            <a:r>
              <a:rPr lang="en-US" sz="1400" b="1" dirty="0" smtClean="0"/>
              <a:t> fl oz/A</a:t>
            </a:r>
            <a:endParaRPr lang="en-US" sz="1400" b="1" dirty="0"/>
          </a:p>
        </p:txBody>
      </p:sp>
      <p:sp>
        <p:nvSpPr>
          <p:cNvPr id="11" name="Right Arrow 10"/>
          <p:cNvSpPr>
            <a:spLocks noChangeArrowheads="1"/>
          </p:cNvSpPr>
          <p:nvPr/>
        </p:nvSpPr>
        <p:spPr bwMode="auto">
          <a:xfrm>
            <a:off x="1047750" y="5529832"/>
            <a:ext cx="265113" cy="173037"/>
          </a:xfrm>
          <a:prstGeom prst="rightArrow">
            <a:avLst>
              <a:gd name="adj1" fmla="val 50000"/>
              <a:gd name="adj2" fmla="val 44271"/>
            </a:avLst>
          </a:prstGeom>
          <a:solidFill>
            <a:schemeClr val="accent1"/>
          </a:solidFill>
          <a:ln w="25400" algn="ctr">
            <a:solidFill>
              <a:srgbClr val="89A4A7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2" name="Text Box 43"/>
          <p:cNvSpPr txBox="1">
            <a:spLocks noChangeArrowheads="1"/>
          </p:cNvSpPr>
          <p:nvPr/>
        </p:nvSpPr>
        <p:spPr bwMode="auto">
          <a:xfrm rot="-5400000">
            <a:off x="6063392" y="5074215"/>
            <a:ext cx="142126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Aproach</a:t>
            </a:r>
            <a:r>
              <a:rPr lang="en-US" sz="1400" b="1" dirty="0" smtClean="0"/>
              <a:t>                                   5.6 </a:t>
            </a:r>
            <a:r>
              <a:rPr lang="en-US" sz="1400" b="1" dirty="0" err="1" smtClean="0"/>
              <a:t>fl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oz</a:t>
            </a:r>
            <a:r>
              <a:rPr lang="en-US" sz="1400" b="1" dirty="0" smtClean="0"/>
              <a:t>/A + Alto 5.6 </a:t>
            </a:r>
            <a:r>
              <a:rPr lang="en-US" sz="1400" b="1" dirty="0" err="1" smtClean="0"/>
              <a:t>fl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oz</a:t>
            </a:r>
            <a:r>
              <a:rPr lang="en-US" sz="1400" b="1" dirty="0" smtClean="0"/>
              <a:t>/A     </a:t>
            </a:r>
            <a:endParaRPr lang="en-US" sz="1400" b="1" dirty="0"/>
          </a:p>
        </p:txBody>
      </p:sp>
      <p:sp>
        <p:nvSpPr>
          <p:cNvPr id="13" name="Text Box 44"/>
          <p:cNvSpPr txBox="1">
            <a:spLocks noChangeArrowheads="1"/>
          </p:cNvSpPr>
          <p:nvPr/>
        </p:nvSpPr>
        <p:spPr bwMode="auto">
          <a:xfrm rot="-5400000">
            <a:off x="4394618" y="5122988"/>
            <a:ext cx="133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Stratego YLD                            4 fl oz/A</a:t>
            </a:r>
            <a:endParaRPr lang="en-US" sz="1400" b="1" dirty="0"/>
          </a:p>
        </p:txBody>
      </p:sp>
      <p:sp>
        <p:nvSpPr>
          <p:cNvPr id="14" name="Text Box 47"/>
          <p:cNvSpPr txBox="1">
            <a:spLocks noChangeArrowheads="1"/>
          </p:cNvSpPr>
          <p:nvPr/>
        </p:nvSpPr>
        <p:spPr bwMode="auto">
          <a:xfrm rot="16200000">
            <a:off x="7083343" y="5031876"/>
            <a:ext cx="11327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Fortix</a:t>
            </a:r>
            <a:r>
              <a:rPr lang="en-US" sz="1400" b="1" dirty="0" smtClean="0"/>
              <a:t>                                  </a:t>
            </a:r>
            <a:r>
              <a:rPr lang="en-US" sz="1400" b="1" dirty="0"/>
              <a:t>6</a:t>
            </a:r>
            <a:r>
              <a:rPr lang="en-US" sz="1400" b="1" dirty="0" smtClean="0"/>
              <a:t> fl oz/A</a:t>
            </a:r>
            <a:endParaRPr lang="en-US" sz="1400" b="1" dirty="0"/>
          </a:p>
        </p:txBody>
      </p:sp>
      <p:sp>
        <p:nvSpPr>
          <p:cNvPr id="16" name="Text Box 37"/>
          <p:cNvSpPr txBox="1">
            <a:spLocks noChangeArrowheads="1"/>
          </p:cNvSpPr>
          <p:nvPr/>
        </p:nvSpPr>
        <p:spPr bwMode="auto">
          <a:xfrm rot="-5400000">
            <a:off x="2617813" y="5216473"/>
            <a:ext cx="15149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Priaxor</a:t>
            </a:r>
            <a:r>
              <a:rPr lang="en-US" sz="1400" b="1" dirty="0" smtClean="0"/>
              <a:t>                   4 fl oz/A</a:t>
            </a:r>
            <a:endParaRPr lang="en-US" sz="1400" b="1" dirty="0"/>
          </a:p>
        </p:txBody>
      </p:sp>
      <p:sp>
        <p:nvSpPr>
          <p:cNvPr id="18" name="Text Box 44"/>
          <p:cNvSpPr txBox="1">
            <a:spLocks noChangeArrowheads="1"/>
          </p:cNvSpPr>
          <p:nvPr/>
        </p:nvSpPr>
        <p:spPr bwMode="auto">
          <a:xfrm rot="-5400000">
            <a:off x="3495715" y="5141065"/>
            <a:ext cx="13511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smtClean="0"/>
              <a:t>Quilt Xcel                                                10.5 fl oz/A</a:t>
            </a:r>
            <a:endParaRPr lang="en-US" sz="1400" b="1" dirty="0"/>
          </a:p>
        </p:txBody>
      </p:sp>
      <p:sp>
        <p:nvSpPr>
          <p:cNvPr id="21" name="Text Box 47"/>
          <p:cNvSpPr txBox="1">
            <a:spLocks noChangeArrowheads="1"/>
          </p:cNvSpPr>
          <p:nvPr/>
        </p:nvSpPr>
        <p:spPr bwMode="auto">
          <a:xfrm rot="16200000">
            <a:off x="7835586" y="5085457"/>
            <a:ext cx="125559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400" b="1" dirty="0" err="1" smtClean="0"/>
              <a:t>Evito</a:t>
            </a:r>
            <a:r>
              <a:rPr lang="en-US" sz="1400" b="1" dirty="0" smtClean="0"/>
              <a:t>                                      </a:t>
            </a:r>
            <a:r>
              <a:rPr lang="en-US" sz="1400" b="1" dirty="0"/>
              <a:t>2</a:t>
            </a:r>
            <a:r>
              <a:rPr lang="en-US" sz="1400" b="1" dirty="0" smtClean="0"/>
              <a:t> fl oz/A</a:t>
            </a:r>
            <a:endParaRPr lang="en-US" sz="1400" b="1" dirty="0"/>
          </a:p>
        </p:txBody>
      </p:sp>
      <p:sp>
        <p:nvSpPr>
          <p:cNvPr id="27" name="TextBox 23"/>
          <p:cNvSpPr txBox="1"/>
          <p:nvPr/>
        </p:nvSpPr>
        <p:spPr>
          <a:xfrm>
            <a:off x="7388115" y="3501997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300" b="1" dirty="0" smtClean="0"/>
              <a:t>b</a:t>
            </a:r>
            <a:endParaRPr lang="en-US" sz="1300" b="1" dirty="0"/>
          </a:p>
        </p:txBody>
      </p:sp>
      <p:graphicFrame>
        <p:nvGraphicFramePr>
          <p:cNvPr id="31" name="Chart 3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7241956"/>
              </p:ext>
            </p:extLst>
          </p:nvPr>
        </p:nvGraphicFramePr>
        <p:xfrm>
          <a:off x="-47235" y="780900"/>
          <a:ext cx="9143999" cy="4411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TextBox 23"/>
          <p:cNvSpPr txBox="1"/>
          <p:nvPr/>
        </p:nvSpPr>
        <p:spPr>
          <a:xfrm>
            <a:off x="1413003" y="2914186"/>
            <a:ext cx="423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 a</a:t>
            </a:r>
            <a:endParaRPr lang="en-US" sz="1300" b="1" dirty="0"/>
          </a:p>
        </p:txBody>
      </p:sp>
      <p:sp>
        <p:nvSpPr>
          <p:cNvPr id="25" name="TextBox 23"/>
          <p:cNvSpPr txBox="1"/>
          <p:nvPr/>
        </p:nvSpPr>
        <p:spPr>
          <a:xfrm>
            <a:off x="8219496" y="3108990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300" b="1" dirty="0" smtClean="0"/>
              <a:t>ab</a:t>
            </a:r>
            <a:endParaRPr lang="en-US" sz="1300" b="1" dirty="0"/>
          </a:p>
        </p:txBody>
      </p:sp>
      <p:sp>
        <p:nvSpPr>
          <p:cNvPr id="26" name="TextBox 23"/>
          <p:cNvSpPr txBox="1"/>
          <p:nvPr/>
        </p:nvSpPr>
        <p:spPr>
          <a:xfrm>
            <a:off x="4848407" y="3420110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300" b="1" dirty="0" smtClean="0"/>
              <a:t>b</a:t>
            </a:r>
            <a:endParaRPr lang="en-US" sz="1300" b="1" dirty="0"/>
          </a:p>
        </p:txBody>
      </p:sp>
      <p:sp>
        <p:nvSpPr>
          <p:cNvPr id="28" name="TextBox 23"/>
          <p:cNvSpPr txBox="1"/>
          <p:nvPr/>
        </p:nvSpPr>
        <p:spPr>
          <a:xfrm>
            <a:off x="5692933" y="3401070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300" b="1" dirty="0" smtClean="0"/>
              <a:t>b</a:t>
            </a:r>
            <a:endParaRPr lang="en-US" sz="1300" b="1" dirty="0"/>
          </a:p>
        </p:txBody>
      </p:sp>
      <p:sp>
        <p:nvSpPr>
          <p:cNvPr id="29" name="TextBox 23"/>
          <p:cNvSpPr txBox="1"/>
          <p:nvPr/>
        </p:nvSpPr>
        <p:spPr>
          <a:xfrm>
            <a:off x="3959747" y="3401070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 </a:t>
            </a:r>
            <a:r>
              <a:rPr lang="en-US" sz="1300" b="1" dirty="0" smtClean="0"/>
              <a:t>b</a:t>
            </a:r>
            <a:endParaRPr lang="en-US" sz="1300" b="1" dirty="0"/>
          </a:p>
        </p:txBody>
      </p:sp>
      <p:sp>
        <p:nvSpPr>
          <p:cNvPr id="30" name="TextBox 23"/>
          <p:cNvSpPr txBox="1"/>
          <p:nvPr/>
        </p:nvSpPr>
        <p:spPr>
          <a:xfrm>
            <a:off x="3113653" y="3547264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300" b="1" dirty="0" smtClean="0"/>
              <a:t>b</a:t>
            </a:r>
            <a:endParaRPr lang="en-US" sz="1300" b="1" dirty="0"/>
          </a:p>
        </p:txBody>
      </p:sp>
      <p:sp>
        <p:nvSpPr>
          <p:cNvPr id="32" name="TextBox 23"/>
          <p:cNvSpPr txBox="1"/>
          <p:nvPr/>
        </p:nvSpPr>
        <p:spPr>
          <a:xfrm>
            <a:off x="2264172" y="3547264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300" b="1" dirty="0" smtClean="0"/>
              <a:t>b</a:t>
            </a:r>
            <a:endParaRPr lang="en-US" sz="1300" b="1" dirty="0"/>
          </a:p>
        </p:txBody>
      </p:sp>
      <p:sp>
        <p:nvSpPr>
          <p:cNvPr id="33" name="TextBox 23"/>
          <p:cNvSpPr txBox="1"/>
          <p:nvPr/>
        </p:nvSpPr>
        <p:spPr>
          <a:xfrm>
            <a:off x="6562483" y="3398795"/>
            <a:ext cx="42308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 </a:t>
            </a:r>
            <a:r>
              <a:rPr lang="en-US" sz="1300" b="1" dirty="0" smtClean="0"/>
              <a:t>b</a:t>
            </a:r>
            <a:endParaRPr lang="en-US" sz="1300" b="1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SECONDARYMONITOR" val="True"/>
  <p:tag name="BULLETTYPE" val="3"/>
  <p:tag name="RESPCOUNTERSTYLE" val="-1"/>
  <p:tag name="INPUTSOURCE" val="1"/>
  <p:tag name="BACKUPSESSIONS" val="True"/>
  <p:tag name="REVIEWONLY" val="False"/>
  <p:tag name="PARTICIPANTSINLEADERBOARD" val="5"/>
  <p:tag name="BUBBLESIZEVISIBLE" val="True"/>
  <p:tag name="CUSTOMGRIDBACKCOLOR" val="-2830136"/>
  <p:tag name="CUSTOMCELLBACKCOLOR3" val="-268652"/>
  <p:tag name="DISPLAYDEVICENUMBER" val="True"/>
  <p:tag name="AUTOSIZEGRID" val="True"/>
  <p:tag name="CHARTCOLORS" val="0"/>
  <p:tag name="MULTIRESPDIVISOR" val="1"/>
  <p:tag name="CORRECTPOINTVALUE" val="100"/>
  <p:tag name="ADDINALWAYSLOADED" val="False"/>
  <p:tag name="TPVERSION" val="2006"/>
  <p:tag name="DEFAULTPORT" val="1001"/>
  <p:tag name="COUNTDOWNSTYLE" val="-1"/>
  <p:tag name="USEENTERPRISEMANAGER" val="False"/>
  <p:tag name="CHARTVALUEFORMAT" val="0%"/>
  <p:tag name="STDCHART" val="1"/>
  <p:tag name="BUBBLEVALUEFORMAT" val="0.0"/>
  <p:tag name="CUSTOMCELLBACKCOLOR1" val="-657956"/>
  <p:tag name="DISPLAYNAME" val="True"/>
  <p:tag name="GRIDSIZE" val="{Width=800, Height=600}"/>
  <p:tag name="RESETCHARTS" val="True"/>
  <p:tag name="ALLOWUSERFEEDBACK" val="True"/>
  <p:tag name="ZEROBASED" val="False"/>
  <p:tag name="EXPANDSHOWBAR" val="True"/>
  <p:tag name="ANSWERNOWTEXT" val="Answer Now"/>
  <p:tag name="NUMRESPONSES" val="1"/>
  <p:tag name="ROTATIONINTERVAL" val="2"/>
  <p:tag name="BUBBLENAMEVISIBLE" val="True"/>
  <p:tag name="CUSTOMCELLBACKCOLOR2" val="-13395457"/>
  <p:tag name="GRIDOPACITY" val="90"/>
  <p:tag name="CHARTLABELS" val="0"/>
  <p:tag name="INCORRECTPOINTVALUE" val="0"/>
  <p:tag name="CHARTSCALE" val="True"/>
  <p:tag name="ANSWERNOWSTYLE" val="-1"/>
  <p:tag name="ALLOWDUPLICATES" val="False"/>
  <p:tag name="TEAMSINLEADERBOARD" val="5"/>
  <p:tag name="CUSTOMCELLFORECOLOR" val="-16777216"/>
  <p:tag name="GRIDROTATIONINTERVAL" val="2"/>
  <p:tag name="PARTLISTDEFAULT" val="0"/>
  <p:tag name="AUTOADJUSTPARTRANGE" val="True"/>
  <p:tag name="RESPCOUNTERFORMAT" val="0"/>
  <p:tag name="AUTOADVANCE" val="False"/>
  <p:tag name="DEFAULTNUMTEAMS" val="5"/>
  <p:tag name="GRIDPOSITION" val="1"/>
  <p:tag name="REALTIMEBACKUP" val="False"/>
  <p:tag name="REQUIREPASSWORD" val="False"/>
  <p:tag name="AUTOUPDATEALIASES" val="True"/>
  <p:tag name="USESCHEMECOLORS" val="True"/>
  <p:tag name="INCLUDEPPT" val="True"/>
  <p:tag name="RESPTABLESTYLE" val="-1"/>
  <p:tag name="BUBBLEGROUPING" val="3"/>
  <p:tag name="INCLUDENONRESPONDERS" val="False"/>
  <p:tag name="COUNTDOWNSECONDS" val="10"/>
  <p:tag name="DISPLAYDEVICEID" val="True"/>
  <p:tag name="ENABLEPRESENTERVPAD" val="False"/>
  <p:tag name="POLLINGCYCLE" val="2"/>
  <p:tag name="MAXRESPONDERS" val="5"/>
  <p:tag name="BACKUPMAINTENANCE" val="7"/>
  <p:tag name="CUSTOMCELLBACKCOLOR4" val="-8355712"/>
  <p:tag name="SHOWBARVISIBLE" val="True"/>
  <p:tag name="REALTIMEBACKUPPATH" val="(None)"/>
  <p:tag name="DELIMITERS" val="3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23397</TotalTime>
  <Words>1155</Words>
  <Application>Microsoft Office PowerPoint</Application>
  <PresentationFormat>On-screen Show (4:3)</PresentationFormat>
  <Paragraphs>216</Paragraphs>
  <Slides>20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Default Design</vt:lpstr>
      <vt:lpstr>Chart</vt:lpstr>
      <vt:lpstr>2013 Foliar Fungicide Product Comparison on Corn   South Central Agriculture Laboratory Clay Center, NE </vt:lpstr>
      <vt:lpstr>PowerPoint Presentation</vt:lpstr>
      <vt:lpstr>Common rust was the foliar disease first observed in this trial &amp; was initially seen in late July.  Disease severity was very low at this location and did not exceed trace amounts (≤ 0.1%) for any treatment. </vt:lpstr>
      <vt:lpstr>Southern rust was present and was first identified in this trial on September 4th.  This disease was observed in trace amounts (≤0.2%) in the non-treated control.</vt:lpstr>
      <vt:lpstr>Eyespot, common smut, and Physoderma brown spot were observed sparsely in this trial, thus not justifying ratings for these diseases at this location in 2013.   </vt:lpstr>
      <vt:lpstr>On August 1st, a storm event with strong wind and hail occurred when the corn was at the end of the R1 growth stage which caused an estimated 30% defoliation.  Foliar fungicide treatments were applied on July 26th, six days prior to the event. </vt:lpstr>
      <vt:lpstr>2013 Foliar Fungicide Trials</vt:lpstr>
      <vt:lpstr>2013 Fungicide Product Comparison Trial in NE  Gray leaf spot disease severity (%) </vt:lpstr>
      <vt:lpstr>2013 Fungicide Product Comparison Trial in NE  Area Under the Disease Progress Curve (AUDPC) for gray leaf spot   </vt:lpstr>
      <vt:lpstr>2013 Fungicide Product Comparison Trial in NE  Common rust disease severity (%) </vt:lpstr>
      <vt:lpstr>2013 Fungicide Product Comparison Trial in NE  Area Under the Disease Progress Curve (AUDPC) for common rust   </vt:lpstr>
      <vt:lpstr>2013 Fungicide Product Comparison Trial in NE  Southern rust disease severity (%) </vt:lpstr>
      <vt:lpstr>2013 Fungicide Product Comparison Trial in NE  Area Under the Disease Progress Curve (AUDPC) for southern rust   </vt:lpstr>
      <vt:lpstr> 2013 Fungicide Product Comparison Trial in NE   Stay green % assessed on September 30th, 2013                           Kernel dent stage (R6)   </vt:lpstr>
      <vt:lpstr> 2013 Fungicide Product Comparison Trial in NE   Push lodging % assessed on October 16th, 2013 Physiological maturity stage (R6)   </vt:lpstr>
      <vt:lpstr> 2013 Fungicide Product Comparison Trial in NE   500 count kernel weight (g)  </vt:lpstr>
      <vt:lpstr> 2013 Fungicide Product Comparison Trial in NE   Yield (bu/A) on October 23rd, 2013  </vt:lpstr>
      <vt:lpstr> 2013 Fungicide Product Comparison Trial in NE   Grain moisture % at harvest on October 23rd, 2013  </vt:lpstr>
      <vt:lpstr>Acknowledgments</vt:lpstr>
      <vt:lpstr>PowerPoint Presentation</vt:lpstr>
    </vt:vector>
  </TitlesOfParts>
  <Company>University of Nebraska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Tamra Jackson</dc:creator>
  <cp:lastModifiedBy>Tamra</cp:lastModifiedBy>
  <cp:revision>905</cp:revision>
  <cp:lastPrinted>2014-01-29T22:25:37Z</cp:lastPrinted>
  <dcterms:created xsi:type="dcterms:W3CDTF">2007-12-13T20:58:41Z</dcterms:created>
  <dcterms:modified xsi:type="dcterms:W3CDTF">2014-02-24T22:06:10Z</dcterms:modified>
</cp:coreProperties>
</file>