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0" r:id="rId2"/>
    <p:sldId id="465" r:id="rId3"/>
    <p:sldId id="464" r:id="rId4"/>
    <p:sldId id="497" r:id="rId5"/>
    <p:sldId id="466" r:id="rId6"/>
    <p:sldId id="563" r:id="rId7"/>
    <p:sldId id="515" r:id="rId8"/>
    <p:sldId id="496" r:id="rId9"/>
    <p:sldId id="535" r:id="rId10"/>
    <p:sldId id="537" r:id="rId11"/>
    <p:sldId id="556" r:id="rId12"/>
    <p:sldId id="538" r:id="rId13"/>
    <p:sldId id="557" r:id="rId14"/>
    <p:sldId id="558" r:id="rId15"/>
    <p:sldId id="559" r:id="rId16"/>
    <p:sldId id="560" r:id="rId17"/>
    <p:sldId id="561" r:id="rId18"/>
    <p:sldId id="562" r:id="rId19"/>
    <p:sldId id="463" r:id="rId20"/>
    <p:sldId id="495" r:id="rId21"/>
  </p:sldIdLst>
  <p:sldSz cx="9144000" cy="6858000" type="screen4x3"/>
  <p:notesSz cx="6858000" cy="92964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00"/>
    <a:srgbClr val="FF3399"/>
    <a:srgbClr val="FF66FF"/>
    <a:srgbClr val="FF6600"/>
    <a:srgbClr val="FF0066"/>
    <a:srgbClr val="A50021"/>
    <a:srgbClr val="CC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 autoAdjust="0"/>
    <p:restoredTop sz="88983" autoAdjust="0"/>
  </p:normalViewPr>
  <p:slideViewPr>
    <p:cSldViewPr snapToGrid="0">
      <p:cViewPr>
        <p:scale>
          <a:sx n="70" d="100"/>
          <a:sy n="70" d="100"/>
        </p:scale>
        <p:origin x="-15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22%20(Bayer%20FP13USABLE)\Trial%2022%20-%20Disease%20Severity%20%25%20-%20Master%20Fil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22%20(Bayer%20FP13USABLE)\Trial%2022%20-%20Yield%20&amp;%20Moisture%20%2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22%20(Bayer%20FP13USABLE)\Trial%2022%20-%20Yield%20&amp;%20Moisture%20%2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22%20(Bayer%20FP13USABLE)\Trial%2022%20-%20AUDP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22%20(Bayer%20FP13USABLE)\Trial%2022%20-%20Disease%20Severity%20%25%20-%20Master%20Fi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22%20(Bayer%20FP13USABLE)\Trial%2022%20-%20AUDP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22%20(Bayer%20FP13USABLE)\Trial%2022%20-%20Disease%20Severity%20%25%20-%20Master%20Fil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22%20(Bayer%20FP13USABLE)\Trial%2022%20-%20AUDPC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22%20(Bayer%20FP13USABLE)\Trial%2022%20-%20Stay%20Green%20%2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22%20(Bayer%20FP13USABLE)\Trial%2022%20-%20Lodging%20%2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22%20(Bayer%20FP13USABLE)\Trial%2022%20-%20500%20Count%20Kernel%20Weight%20(not%20in%20protocol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84156872557181"/>
          <c:y val="4.5416743793971578E-2"/>
          <c:w val="0.63683037544706467"/>
          <c:h val="0.8098906477231711"/>
        </c:manualLayout>
      </c:layout>
      <c:lineChart>
        <c:grouping val="standard"/>
        <c:varyColors val="0"/>
        <c:ser>
          <c:idx val="0"/>
          <c:order val="0"/>
          <c:tx>
            <c:strRef>
              <c:f>Graph!$G$25</c:f>
              <c:strCache>
                <c:ptCount val="1"/>
                <c:pt idx="0">
                  <c:v>Non-treated control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Graph!$C$6:$H$6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Graph!$C$7:$H$7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9.9999999999999992E-2</c:v>
                </c:pt>
                <c:pt idx="5">
                  <c:v>0.17499999999999996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Graph!$G$26</c:f>
              <c:strCache>
                <c:ptCount val="1"/>
                <c:pt idx="0">
                  <c:v>Stratego YLD, V4, 2 fl oz/A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Graph!$C$6:$H$6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Graph!$C$8:$H$8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9.9999999999999992E-2</c:v>
                </c:pt>
                <c:pt idx="5">
                  <c:v>0.19999999999999998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Graph!$G$27</c:f>
              <c:strCache>
                <c:ptCount val="1"/>
                <c:pt idx="0">
                  <c:v>Stratego YLD, V4, 4 fl oz/A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Graph!$C$6:$H$6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Graph!$C$9:$H$9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9.9999999999999992E-2</c:v>
                </c:pt>
                <c:pt idx="5">
                  <c:v>0.28333333333333333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Graph!$G$28</c:f>
              <c:strCache>
                <c:ptCount val="1"/>
                <c:pt idx="0">
                  <c:v>Stratego YLD, V7, 2 fl oz/A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Graph!$C$6:$H$6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Graph!$C$10:$H$10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9.9999999999999992E-2</c:v>
                </c:pt>
                <c:pt idx="5">
                  <c:v>0.125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Graph!$G$29</c:f>
              <c:strCache>
                <c:ptCount val="1"/>
                <c:pt idx="0">
                  <c:v>Stratego YLD, V7, 4 fl oz/A</c:v>
                </c:pt>
              </c:strCache>
            </c:strRef>
          </c:tx>
          <c:spPr>
            <a:ln w="50800">
              <a:solidFill>
                <a:srgbClr val="00CC00"/>
              </a:solidFill>
            </a:ln>
          </c:spPr>
          <c:marker>
            <c:spPr>
              <a:solidFill>
                <a:srgbClr val="00CC00"/>
              </a:solidFill>
              <a:ln>
                <a:solidFill>
                  <a:srgbClr val="00CC00"/>
                </a:solidFill>
              </a:ln>
            </c:spPr>
          </c:marker>
          <c:cat>
            <c:strRef>
              <c:f>Graph!$C$6:$H$6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Graph!$C$11:$H$11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Graph!$G$30</c:f>
              <c:strCache>
                <c:ptCount val="1"/>
                <c:pt idx="0">
                  <c:v>Stratego YLD, V11, 4 fl oz/A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Graph!$C$6:$H$6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Graph!$C$12:$H$12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Graph!$G$31</c:f>
              <c:strCache>
                <c:ptCount val="1"/>
                <c:pt idx="0">
                  <c:v>Stratego YLD, R1, 4 fl oz/A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Graph!$C$6:$H$6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Graph!$C$13:$H$13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9.9999999999999992E-2</c:v>
                </c:pt>
                <c:pt idx="5">
                  <c:v>0.15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Graph!$G$32</c:f>
              <c:strCache>
                <c:ptCount val="1"/>
                <c:pt idx="0">
                  <c:v>Headline AMP, R1, 10 fl oz/A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Graph!$C$6:$H$6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Graph!$C$14:$H$14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Graph!$G$33</c:f>
              <c:strCache>
                <c:ptCount val="1"/>
                <c:pt idx="0">
                  <c:v>Priaxor, R1,                      4 fl oz/A</c:v>
                </c:pt>
              </c:strCache>
            </c:strRef>
          </c:tx>
          <c:spPr>
            <a:ln w="50800">
              <a:solidFill>
                <a:srgbClr val="FF0066"/>
              </a:solidFill>
            </a:ln>
          </c:spPr>
          <c:marker>
            <c:spPr>
              <a:solidFill>
                <a:srgbClr val="FF0066"/>
              </a:solidFill>
              <a:ln>
                <a:solidFill>
                  <a:srgbClr val="FF0066"/>
                </a:solidFill>
              </a:ln>
            </c:spPr>
          </c:marker>
          <c:cat>
            <c:strRef>
              <c:f>Graph!$C$6:$H$6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Graph!$C$15:$H$15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Graph!$G$34</c:f>
              <c:strCache>
                <c:ptCount val="1"/>
                <c:pt idx="0">
                  <c:v>Aproach, R1,                      6 fl oz/A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Graph!$C$6:$H$6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Graph!$C$16:$H$16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9.9999999999999992E-2</c:v>
                </c:pt>
                <c:pt idx="5">
                  <c:v>0.125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285888"/>
        <c:axId val="97958080"/>
      </c:lineChart>
      <c:catAx>
        <c:axId val="10128588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7958080"/>
        <c:crosses val="autoZero"/>
        <c:auto val="1"/>
        <c:lblAlgn val="ctr"/>
        <c:lblOffset val="100"/>
        <c:noMultiLvlLbl val="0"/>
      </c:catAx>
      <c:valAx>
        <c:axId val="97958080"/>
        <c:scaling>
          <c:orientation val="minMax"/>
          <c:max val="5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>
                    <a:latin typeface="Arial" pitchFamily="34" charset="0"/>
                    <a:cs typeface="Arial" pitchFamily="34" charset="0"/>
                  </a:rPr>
                  <a:t>Disease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Severity %</a:t>
                </a:r>
              </a:p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(% total leaf area coverage)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3289068003349957E-2"/>
              <c:y val="0.1038746767602372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128588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81267200429332442"/>
          <c:y val="0.16904891377644318"/>
          <c:w val="0.18732799570667558"/>
          <c:h val="0.67633299146805581"/>
        </c:manualLayout>
      </c:layout>
      <c:overlay val="0"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 w="15875"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7556106995907"/>
          <c:y val="4.5991508228693211E-2"/>
          <c:w val="0.85341517900261576"/>
          <c:h val="0.90801698354261362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prstClr val="black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prstClr val="black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prstClr val="black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prstClr val="black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prstClr val="black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prstClr val="black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prstClr val="black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prstClr val="black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prstClr val="black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dPt>
          <c:dLbls>
            <c:numFmt formatCode="#,##0" sourceLinked="0"/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Graph!$C$6:$C$15</c:f>
              <c:numCache>
                <c:formatCode>0.0</c:formatCode>
                <c:ptCount val="10"/>
                <c:pt idx="0">
                  <c:v>206.76390155496787</c:v>
                </c:pt>
                <c:pt idx="1">
                  <c:v>201.86737487130992</c:v>
                </c:pt>
                <c:pt idx="2">
                  <c:v>208.50612685545912</c:v>
                </c:pt>
                <c:pt idx="3">
                  <c:v>208.12792172838491</c:v>
                </c:pt>
                <c:pt idx="4">
                  <c:v>208.60797039714222</c:v>
                </c:pt>
                <c:pt idx="5">
                  <c:v>216.89860006004059</c:v>
                </c:pt>
                <c:pt idx="6">
                  <c:v>216.7000830237161</c:v>
                </c:pt>
                <c:pt idx="7">
                  <c:v>215.63491191401911</c:v>
                </c:pt>
                <c:pt idx="8">
                  <c:v>209.95216857373347</c:v>
                </c:pt>
                <c:pt idx="9">
                  <c:v>211.80855877586538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03136"/>
        <c:axId val="97975616"/>
      </c:barChart>
      <c:catAx>
        <c:axId val="838031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7975616"/>
        <c:crosses val="autoZero"/>
        <c:auto val="1"/>
        <c:lblAlgn val="ctr"/>
        <c:lblOffset val="100"/>
        <c:noMultiLvlLbl val="0"/>
      </c:catAx>
      <c:valAx>
        <c:axId val="97975616"/>
        <c:scaling>
          <c:orientation val="minMax"/>
          <c:max val="300"/>
          <c:min val="0"/>
        </c:scaling>
        <c:delete val="0"/>
        <c:axPos val="l"/>
        <c:majorGridlines>
          <c:spPr>
            <a:ln>
              <a:solidFill>
                <a:prstClr val="black">
                  <a:alpha val="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>
                    <a:latin typeface="Arial" pitchFamily="34" charset="0"/>
                    <a:cs typeface="Arial" pitchFamily="34" charset="0"/>
                  </a:rPr>
                  <a:t>Yield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(bu/A)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1018519854850202E-2"/>
              <c:y val="0.3014235838018721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3803136"/>
        <c:crosses val="autoZero"/>
        <c:crossBetween val="between"/>
        <c:majorUnit val="5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25021493704567"/>
          <c:y val="5.5996427229705409E-2"/>
          <c:w val="0.85110620226510025"/>
          <c:h val="0.801405332488181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solidFill>
                <a:prstClr val="black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prstClr val="black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prstClr val="black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prstClr val="black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prstClr val="black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prstClr val="black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prstClr val="black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prstClr val="black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Graph!$N$6:$N$15</c:f>
              <c:numCache>
                <c:formatCode>0.0</c:formatCode>
                <c:ptCount val="10"/>
                <c:pt idx="0">
                  <c:v>16.979999999999997</c:v>
                </c:pt>
                <c:pt idx="1">
                  <c:v>16.616666666666664</c:v>
                </c:pt>
                <c:pt idx="2">
                  <c:v>16.66</c:v>
                </c:pt>
                <c:pt idx="3">
                  <c:v>16.849999999999998</c:v>
                </c:pt>
                <c:pt idx="4">
                  <c:v>16.616666666666671</c:v>
                </c:pt>
                <c:pt idx="5">
                  <c:v>16.766666666666669</c:v>
                </c:pt>
                <c:pt idx="6">
                  <c:v>16.939999999999998</c:v>
                </c:pt>
                <c:pt idx="7">
                  <c:v>16.900000000000002</c:v>
                </c:pt>
                <c:pt idx="8">
                  <c:v>16.45</c:v>
                </c:pt>
                <c:pt idx="9">
                  <c:v>16.8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00608"/>
        <c:axId val="82863232"/>
      </c:barChart>
      <c:catAx>
        <c:axId val="841006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2863232"/>
        <c:crosses val="autoZero"/>
        <c:auto val="1"/>
        <c:lblAlgn val="ctr"/>
        <c:lblOffset val="100"/>
        <c:noMultiLvlLbl val="0"/>
      </c:catAx>
      <c:valAx>
        <c:axId val="82863232"/>
        <c:scaling>
          <c:orientation val="minMax"/>
          <c:max val="20"/>
          <c:min val="0"/>
        </c:scaling>
        <c:delete val="0"/>
        <c:axPos val="l"/>
        <c:majorGridlines>
          <c:spPr>
            <a:ln>
              <a:solidFill>
                <a:prstClr val="black">
                  <a:alpha val="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>
                    <a:latin typeface="Arial" pitchFamily="34" charset="0"/>
                    <a:cs typeface="Arial" pitchFamily="34" charset="0"/>
                  </a:rPr>
                  <a:t>Grain Moisture %</a:t>
                </a:r>
              </a:p>
            </c:rich>
          </c:tx>
          <c:layout>
            <c:manualLayout>
              <c:xMode val="edge"/>
              <c:yMode val="edge"/>
              <c:x val="3.8676511967384669E-2"/>
              <c:y val="0.1902231673315504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100608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53578997642193"/>
          <c:y val="6.9211100473483E-2"/>
          <c:w val="0.8465832223335118"/>
          <c:h val="0.78421957821266608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Graph!$C$5:$C$14</c:f>
              <c:numCache>
                <c:formatCode>0.0</c:formatCode>
                <c:ptCount val="10"/>
                <c:pt idx="0">
                  <c:v>3.1875</c:v>
                </c:pt>
                <c:pt idx="1">
                  <c:v>3.35</c:v>
                </c:pt>
                <c:pt idx="2">
                  <c:v>3.8916666666666671</c:v>
                </c:pt>
                <c:pt idx="3">
                  <c:v>2.8625000000000003</c:v>
                </c:pt>
                <c:pt idx="4">
                  <c:v>2.6999999999999997</c:v>
                </c:pt>
                <c:pt idx="5">
                  <c:v>2.6999999999999997</c:v>
                </c:pt>
                <c:pt idx="6">
                  <c:v>3.0249999999999999</c:v>
                </c:pt>
                <c:pt idx="7">
                  <c:v>2.6999999999999997</c:v>
                </c:pt>
                <c:pt idx="8">
                  <c:v>2.6999999999999997</c:v>
                </c:pt>
                <c:pt idx="9">
                  <c:v>2.8625000000000003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758208"/>
        <c:axId val="106086976"/>
      </c:barChart>
      <c:catAx>
        <c:axId val="737582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6086976"/>
        <c:crosses val="autoZero"/>
        <c:auto val="1"/>
        <c:lblAlgn val="ctr"/>
        <c:lblOffset val="100"/>
        <c:noMultiLvlLbl val="0"/>
      </c:catAx>
      <c:valAx>
        <c:axId val="106086976"/>
        <c:scaling>
          <c:orientation val="minMax"/>
          <c:max val="20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>
                    <a:latin typeface="Arial" pitchFamily="34" charset="0"/>
                    <a:cs typeface="Arial" pitchFamily="34" charset="0"/>
                  </a:rPr>
                  <a:t>Gray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Leaf Spot AUDPC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2.6948144006753466E-2"/>
              <c:y val="0.1110942237139336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3758208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97180008440507"/>
          <c:y val="6.1881977994182373E-2"/>
          <c:w val="0.655139944787833"/>
          <c:h val="0.78859663589224738"/>
        </c:manualLayout>
      </c:layout>
      <c:lineChart>
        <c:grouping val="standard"/>
        <c:varyColors val="0"/>
        <c:ser>
          <c:idx val="0"/>
          <c:order val="0"/>
          <c:tx>
            <c:strRef>
              <c:f>Graph!$G$25</c:f>
              <c:strCache>
                <c:ptCount val="1"/>
                <c:pt idx="0">
                  <c:v>Non-treated control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Graph!$N$6:$S$6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Graph!$N$7:$S$7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  <c:pt idx="3">
                  <c:v>9.9999999999999992E-2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Graph!$G$26</c:f>
              <c:strCache>
                <c:ptCount val="1"/>
                <c:pt idx="0">
                  <c:v>Stratego YLD, V4, 2 fl oz/A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Graph!$N$6:$S$6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Graph!$N$8:$S$8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  <c:pt idx="3">
                  <c:v>9.9999999999999992E-2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Graph!$G$27</c:f>
              <c:strCache>
                <c:ptCount val="1"/>
                <c:pt idx="0">
                  <c:v>Stratego YLD, V4, 4 fl oz/A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Graph!$N$6:$S$6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Graph!$N$9:$S$9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  <c:pt idx="3">
                  <c:v>9.9999999999999992E-2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Graph!$G$28</c:f>
              <c:strCache>
                <c:ptCount val="1"/>
                <c:pt idx="0">
                  <c:v>Stratego YLD, V7, 2 fl oz/A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Graph!$N$6:$S$6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Graph!$N$10:$S$10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  <c:pt idx="3">
                  <c:v>9.9999999999999992E-2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Graph!$G$29</c:f>
              <c:strCache>
                <c:ptCount val="1"/>
                <c:pt idx="0">
                  <c:v>Stratego YLD, V7, 4 fl oz/A</c:v>
                </c:pt>
              </c:strCache>
            </c:strRef>
          </c:tx>
          <c:spPr>
            <a:ln w="50800">
              <a:solidFill>
                <a:srgbClr val="00CC00"/>
              </a:solidFill>
            </a:ln>
          </c:spPr>
          <c:marker>
            <c:spPr>
              <a:solidFill>
                <a:srgbClr val="00CC00"/>
              </a:solidFill>
              <a:ln>
                <a:solidFill>
                  <a:srgbClr val="00CC00"/>
                </a:solidFill>
              </a:ln>
            </c:spPr>
          </c:marker>
          <c:cat>
            <c:strRef>
              <c:f>Graph!$N$6:$S$6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Graph!$N$11:$S$11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  <c:pt idx="3">
                  <c:v>9.9999999999999992E-2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Graph!$G$30</c:f>
              <c:strCache>
                <c:ptCount val="1"/>
                <c:pt idx="0">
                  <c:v>Stratego YLD, V11, 4 fl oz/A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Graph!$N$6:$S$6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Graph!$N$12:$S$12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  <c:pt idx="3">
                  <c:v>9.9999999999999992E-2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Graph!$G$31</c:f>
              <c:strCache>
                <c:ptCount val="1"/>
                <c:pt idx="0">
                  <c:v>Stratego YLD, R1, 4 fl oz/A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Graph!$N$6:$S$6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Graph!$N$13:$S$13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  <c:pt idx="3">
                  <c:v>9.9999999999999992E-2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Graph!$G$32</c:f>
              <c:strCache>
                <c:ptCount val="1"/>
                <c:pt idx="0">
                  <c:v>Headline AMP, R1, 10 fl oz/A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Graph!$N$6:$S$6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Graph!$N$14:$S$14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  <c:pt idx="3">
                  <c:v>9.9999999999999992E-2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Graph!$G$33</c:f>
              <c:strCache>
                <c:ptCount val="1"/>
                <c:pt idx="0">
                  <c:v>Priaxor, R1,                      4 fl oz/A</c:v>
                </c:pt>
              </c:strCache>
            </c:strRef>
          </c:tx>
          <c:spPr>
            <a:ln w="50800">
              <a:solidFill>
                <a:srgbClr val="FF0066"/>
              </a:solidFill>
            </a:ln>
          </c:spPr>
          <c:marker>
            <c:spPr>
              <a:solidFill>
                <a:srgbClr val="FF0066"/>
              </a:solidFill>
              <a:ln>
                <a:solidFill>
                  <a:srgbClr val="FF0066"/>
                </a:solidFill>
              </a:ln>
            </c:spPr>
          </c:marker>
          <c:cat>
            <c:strRef>
              <c:f>Graph!$N$6:$S$6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Graph!$N$15:$S$15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  <c:pt idx="3">
                  <c:v>9.9999999999999992E-2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Graph!$G$34</c:f>
              <c:strCache>
                <c:ptCount val="1"/>
                <c:pt idx="0">
                  <c:v>Aproach, R1,                      6 fl oz/A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Graph!$N$6:$S$6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Graph!$N$16:$S$16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  <c:pt idx="3">
                  <c:v>9.9999999999999992E-2</c:v>
                </c:pt>
                <c:pt idx="4">
                  <c:v>9.9999999999999992E-2</c:v>
                </c:pt>
                <c:pt idx="5">
                  <c:v>9.9999999999999992E-2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039808"/>
        <c:axId val="106088128"/>
      </c:lineChart>
      <c:catAx>
        <c:axId val="7403980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6088128"/>
        <c:crosses val="autoZero"/>
        <c:auto val="1"/>
        <c:lblAlgn val="ctr"/>
        <c:lblOffset val="100"/>
        <c:noMultiLvlLbl val="0"/>
      </c:catAx>
      <c:valAx>
        <c:axId val="106088128"/>
        <c:scaling>
          <c:orientation val="minMax"/>
          <c:max val="5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>
                    <a:latin typeface="Arial" pitchFamily="34" charset="0"/>
                    <a:cs typeface="Arial" pitchFamily="34" charset="0"/>
                  </a:rPr>
                  <a:t>Disease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Severity %</a:t>
                </a:r>
              </a:p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(% total leaf area coverage)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2.5852583754657012E-2"/>
              <c:y val="0.1209540853962905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403980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80273630826075126"/>
          <c:y val="0.2014876944479575"/>
          <c:w val="0.18747967929567799"/>
          <c:h val="0.64070216923546075"/>
        </c:manualLayout>
      </c:layout>
      <c:overlay val="0"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 w="15875"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53578997642193"/>
          <c:y val="5.2668503285724519E-2"/>
          <c:w val="0.8465832223335118"/>
          <c:h val="0.8033974034674094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Graph!$N$5:$N$14</c:f>
              <c:numCache>
                <c:formatCode>0.0</c:formatCode>
                <c:ptCount val="10"/>
                <c:pt idx="0">
                  <c:v>6.2500000000000009</c:v>
                </c:pt>
                <c:pt idx="1">
                  <c:v>6.2500000000000009</c:v>
                </c:pt>
                <c:pt idx="2">
                  <c:v>6.2500000000000009</c:v>
                </c:pt>
                <c:pt idx="3">
                  <c:v>6.2500000000000009</c:v>
                </c:pt>
                <c:pt idx="4">
                  <c:v>6.2500000000000009</c:v>
                </c:pt>
                <c:pt idx="5">
                  <c:v>6.2500000000000009</c:v>
                </c:pt>
                <c:pt idx="6">
                  <c:v>6.2500000000000009</c:v>
                </c:pt>
                <c:pt idx="7">
                  <c:v>6.2500000000000009</c:v>
                </c:pt>
                <c:pt idx="8">
                  <c:v>6.2500000000000009</c:v>
                </c:pt>
                <c:pt idx="9">
                  <c:v>6.2500000000000009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398720"/>
        <c:axId val="106093888"/>
      </c:barChart>
      <c:catAx>
        <c:axId val="743987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6093888"/>
        <c:crosses val="autoZero"/>
        <c:auto val="1"/>
        <c:lblAlgn val="ctr"/>
        <c:lblOffset val="100"/>
        <c:noMultiLvlLbl val="0"/>
      </c:catAx>
      <c:valAx>
        <c:axId val="106093888"/>
        <c:scaling>
          <c:orientation val="minMax"/>
          <c:max val="20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Common Rust AUDPC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1177942168778495E-2"/>
              <c:y val="0.1423047758357173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4398720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74957816596437"/>
          <c:y val="6.4927425678731721E-2"/>
          <c:w val="0.65236216670627367"/>
          <c:h val="0.78064749206875983"/>
        </c:manualLayout>
      </c:layout>
      <c:lineChart>
        <c:grouping val="standard"/>
        <c:varyColors val="0"/>
        <c:ser>
          <c:idx val="0"/>
          <c:order val="0"/>
          <c:tx>
            <c:strRef>
              <c:f>Graph!$G$25</c:f>
              <c:strCache>
                <c:ptCount val="1"/>
                <c:pt idx="0">
                  <c:v>Non-treated control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Graph!$N$27:$S$27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Graph!$N$28:$S$28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0.12499999999999999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Graph!$G$26</c:f>
              <c:strCache>
                <c:ptCount val="1"/>
                <c:pt idx="0">
                  <c:v>Stratego YLD, V4, 2 fl oz/A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Graph!$N$27:$S$27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Graph!$N$29:$S$29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Graph!$G$27</c:f>
              <c:strCache>
                <c:ptCount val="1"/>
                <c:pt idx="0">
                  <c:v>Stratego YLD, V4, 4 fl oz/A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Graph!$N$27:$S$27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Graph!$N$30:$S$30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Graph!$G$28</c:f>
              <c:strCache>
                <c:ptCount val="1"/>
                <c:pt idx="0">
                  <c:v>Stratego YLD, V7, 2 fl oz/A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Graph!$N$27:$S$27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Graph!$N$31:$S$31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Graph!$G$29</c:f>
              <c:strCache>
                <c:ptCount val="1"/>
                <c:pt idx="0">
                  <c:v>Stratego YLD, V7, 4 fl oz/A</c:v>
                </c:pt>
              </c:strCache>
            </c:strRef>
          </c:tx>
          <c:spPr>
            <a:ln w="50800">
              <a:solidFill>
                <a:srgbClr val="00CC00"/>
              </a:solidFill>
            </a:ln>
          </c:spPr>
          <c:marker>
            <c:spPr>
              <a:solidFill>
                <a:srgbClr val="00CC00"/>
              </a:solidFill>
              <a:ln>
                <a:solidFill>
                  <a:srgbClr val="00CC00"/>
                </a:solidFill>
              </a:ln>
            </c:spPr>
          </c:marker>
          <c:cat>
            <c:strRef>
              <c:f>Graph!$N$27:$S$27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Graph!$N$32:$S$32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Graph!$G$30</c:f>
              <c:strCache>
                <c:ptCount val="1"/>
                <c:pt idx="0">
                  <c:v>Stratego YLD, V11, 4 fl oz/A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Graph!$N$27:$S$27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Graph!$N$33:$S$33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Graph!$G$31</c:f>
              <c:strCache>
                <c:ptCount val="1"/>
                <c:pt idx="0">
                  <c:v>Stratego YLD, R1, 4 fl oz/A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Graph!$N$27:$S$27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Graph!$N$34:$S$34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Graph!$G$32</c:f>
              <c:strCache>
                <c:ptCount val="1"/>
                <c:pt idx="0">
                  <c:v>Headline AMP, R1, 10 fl oz/A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Graph!$N$27:$S$27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Graph!$N$35:$S$35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Graph!$G$33</c:f>
              <c:strCache>
                <c:ptCount val="1"/>
                <c:pt idx="0">
                  <c:v>Priaxor, R1,                      4 fl oz/A</c:v>
                </c:pt>
              </c:strCache>
            </c:strRef>
          </c:tx>
          <c:spPr>
            <a:ln w="50800">
              <a:solidFill>
                <a:srgbClr val="FF0066"/>
              </a:solidFill>
            </a:ln>
          </c:spPr>
          <c:marker>
            <c:spPr>
              <a:solidFill>
                <a:srgbClr val="FF0066"/>
              </a:solidFill>
              <a:ln>
                <a:solidFill>
                  <a:srgbClr val="FF0066"/>
                </a:solidFill>
              </a:ln>
            </c:spPr>
          </c:marker>
          <c:cat>
            <c:strRef>
              <c:f>Graph!$N$27:$S$27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Graph!$N$36:$S$36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9.9999999999999992E-2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Graph!$G$34</c:f>
              <c:strCache>
                <c:ptCount val="1"/>
                <c:pt idx="0">
                  <c:v>Aproach, R1,                      6 fl oz/A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Graph!$N$27:$S$27</c:f>
              <c:strCache>
                <c:ptCount val="6"/>
                <c:pt idx="0">
                  <c:v>6/13/2013                         V4</c:v>
                </c:pt>
                <c:pt idx="1">
                  <c:v>6/26/2013                               V7</c:v>
                </c:pt>
                <c:pt idx="2">
                  <c:v>7/11/2013                             V11</c:v>
                </c:pt>
                <c:pt idx="3">
                  <c:v>7/25/2013                                     R1</c:v>
                </c:pt>
                <c:pt idx="4">
                  <c:v>8/22/2013                            R4</c:v>
                </c:pt>
                <c:pt idx="5">
                  <c:v>9/4/2013                                          R5.33</c:v>
                </c:pt>
              </c:strCache>
            </c:strRef>
          </c:cat>
          <c:val>
            <c:numRef>
              <c:f>Graph!$N$37:$S$37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9.9999999999999992E-2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34560"/>
        <c:axId val="136440064"/>
      </c:lineChart>
      <c:catAx>
        <c:axId val="7923456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6440064"/>
        <c:crosses val="autoZero"/>
        <c:auto val="1"/>
        <c:lblAlgn val="ctr"/>
        <c:lblOffset val="100"/>
        <c:noMultiLvlLbl val="0"/>
      </c:catAx>
      <c:valAx>
        <c:axId val="136440064"/>
        <c:scaling>
          <c:orientation val="minMax"/>
          <c:max val="5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>
                    <a:latin typeface="Arial" pitchFamily="34" charset="0"/>
                    <a:cs typeface="Arial" pitchFamily="34" charset="0"/>
                  </a:rPr>
                  <a:t>Disease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Severity %</a:t>
                </a:r>
              </a:p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(% total leaf area coverage)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0019250876995938E-2"/>
              <c:y val="0.1266072416038806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9234560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78745857235864225"/>
          <c:y val="0.19636116014465443"/>
          <c:w val="0.18610504420176807"/>
          <c:h val="0.62529345689299987"/>
        </c:manualLayout>
      </c:layout>
      <c:overlay val="0"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 w="15875"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53578997642193"/>
          <c:y val="7.1998621323529424E-2"/>
          <c:w val="0.8465832223335118"/>
          <c:h val="0.78665303308823531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Graph!$N$27:$N$36</c:f>
              <c:numCache>
                <c:formatCode>0.0</c:formatCode>
                <c:ptCount val="10"/>
                <c:pt idx="0">
                  <c:v>0.8125</c:v>
                </c:pt>
                <c:pt idx="1">
                  <c:v>0.65</c:v>
                </c:pt>
                <c:pt idx="2">
                  <c:v>0.65</c:v>
                </c:pt>
                <c:pt idx="3">
                  <c:v>0.65</c:v>
                </c:pt>
                <c:pt idx="4">
                  <c:v>0.65</c:v>
                </c:pt>
                <c:pt idx="5">
                  <c:v>0.65</c:v>
                </c:pt>
                <c:pt idx="6">
                  <c:v>0.65</c:v>
                </c:pt>
                <c:pt idx="7">
                  <c:v>0.65</c:v>
                </c:pt>
                <c:pt idx="8">
                  <c:v>0.65</c:v>
                </c:pt>
                <c:pt idx="9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462336"/>
        <c:axId val="136442368"/>
      </c:barChart>
      <c:catAx>
        <c:axId val="804623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6442368"/>
        <c:crosses val="autoZero"/>
        <c:auto val="1"/>
        <c:lblAlgn val="ctr"/>
        <c:lblOffset val="100"/>
        <c:noMultiLvlLbl val="0"/>
      </c:catAx>
      <c:valAx>
        <c:axId val="136442368"/>
        <c:scaling>
          <c:orientation val="minMax"/>
          <c:max val="5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Southern Rust AUDPC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6817673051478532E-2"/>
              <c:y val="0.146664062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046233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47395939991272"/>
          <c:y val="4.9502322754831136E-2"/>
          <c:w val="0.85296964096787309"/>
          <c:h val="0.90099535449033774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Graph!$C$7:$C$16</c:f>
              <c:numCache>
                <c:formatCode>0.0</c:formatCode>
                <c:ptCount val="10"/>
                <c:pt idx="0">
                  <c:v>43.05555555555555</c:v>
                </c:pt>
                <c:pt idx="1">
                  <c:v>41.666666666666664</c:v>
                </c:pt>
                <c:pt idx="2">
                  <c:v>42.361111111111114</c:v>
                </c:pt>
                <c:pt idx="3">
                  <c:v>43.055555555555564</c:v>
                </c:pt>
                <c:pt idx="4">
                  <c:v>44.44444444444445</c:v>
                </c:pt>
                <c:pt idx="5">
                  <c:v>39.583333333333321</c:v>
                </c:pt>
                <c:pt idx="6">
                  <c:v>43.055555555555564</c:v>
                </c:pt>
                <c:pt idx="7">
                  <c:v>45.833333333333336</c:v>
                </c:pt>
                <c:pt idx="8">
                  <c:v>48.611111111111114</c:v>
                </c:pt>
                <c:pt idx="9">
                  <c:v>41.666666666666664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067520"/>
        <c:axId val="136444672"/>
      </c:barChart>
      <c:catAx>
        <c:axId val="810675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6444672"/>
        <c:crosses val="autoZero"/>
        <c:auto val="1"/>
        <c:lblAlgn val="ctr"/>
        <c:lblOffset val="100"/>
        <c:noMultiLvlLbl val="0"/>
      </c:catAx>
      <c:valAx>
        <c:axId val="136444672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Stay Green %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1067520"/>
        <c:crosses val="autoZero"/>
        <c:crossBetween val="between"/>
        <c:majorUnit val="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61538121475105"/>
          <c:y val="4.9502308910784762E-2"/>
          <c:w val="0.85282821915303475"/>
          <c:h val="0.90809886254821415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Graph!$C$7:$C$16</c:f>
              <c:numCache>
                <c:formatCode>0.0</c:formatCode>
                <c:ptCount val="10"/>
                <c:pt idx="0">
                  <c:v>1.6666666666666667</c:v>
                </c:pt>
                <c:pt idx="1">
                  <c:v>5.833333333333333</c:v>
                </c:pt>
                <c:pt idx="2">
                  <c:v>4.166666666666667</c:v>
                </c:pt>
                <c:pt idx="3">
                  <c:v>1.6666666666666667</c:v>
                </c:pt>
                <c:pt idx="4">
                  <c:v>2.5</c:v>
                </c:pt>
                <c:pt idx="5">
                  <c:v>7.5</c:v>
                </c:pt>
                <c:pt idx="6">
                  <c:v>5</c:v>
                </c:pt>
                <c:pt idx="7">
                  <c:v>0.83333333333333337</c:v>
                </c:pt>
                <c:pt idx="8">
                  <c:v>1.6666666666666667</c:v>
                </c:pt>
                <c:pt idx="9">
                  <c:v>1.6666666666666667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87008"/>
        <c:axId val="97969856"/>
      </c:barChart>
      <c:catAx>
        <c:axId val="829870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7969856"/>
        <c:crosses val="autoZero"/>
        <c:auto val="1"/>
        <c:lblAlgn val="ctr"/>
        <c:lblOffset val="100"/>
        <c:noMultiLvlLbl val="0"/>
      </c:catAx>
      <c:valAx>
        <c:axId val="97969856"/>
        <c:scaling>
          <c:orientation val="minMax"/>
          <c:max val="20"/>
          <c:min val="0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>
                    <a:latin typeface="Arial" pitchFamily="34" charset="0"/>
                    <a:cs typeface="Arial" pitchFamily="34" charset="0"/>
                  </a:rPr>
                  <a:t>Push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Lodging %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9598108154727044E-2"/>
              <c:y val="0.207629417581729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2987008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20527025970552"/>
          <c:y val="4.6320012812152284E-2"/>
          <c:w val="0.8522146517640673"/>
          <c:h val="0.90735997437569538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Graph!$C$7:$C$16</c:f>
              <c:numCache>
                <c:formatCode>0.0</c:formatCode>
                <c:ptCount val="10"/>
                <c:pt idx="0">
                  <c:v>155.58766666666668</c:v>
                </c:pt>
                <c:pt idx="1">
                  <c:v>155.97533333333334</c:v>
                </c:pt>
                <c:pt idx="2">
                  <c:v>156.92433333333335</c:v>
                </c:pt>
                <c:pt idx="3">
                  <c:v>157.61666666666667</c:v>
                </c:pt>
                <c:pt idx="4">
                  <c:v>156.75766666666667</c:v>
                </c:pt>
                <c:pt idx="5">
                  <c:v>157.32366666666664</c:v>
                </c:pt>
                <c:pt idx="6">
                  <c:v>155.51900000000001</c:v>
                </c:pt>
                <c:pt idx="7">
                  <c:v>154.02833333333334</c:v>
                </c:pt>
                <c:pt idx="8">
                  <c:v>156.608</c:v>
                </c:pt>
                <c:pt idx="9">
                  <c:v>156.72066666666663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19456"/>
        <c:axId val="97972160"/>
      </c:barChart>
      <c:catAx>
        <c:axId val="832194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7972160"/>
        <c:crosses val="autoZero"/>
        <c:auto val="1"/>
        <c:lblAlgn val="ctr"/>
        <c:lblOffset val="100"/>
        <c:noMultiLvlLbl val="0"/>
      </c:catAx>
      <c:valAx>
        <c:axId val="97972160"/>
        <c:scaling>
          <c:orientation val="minMax"/>
          <c:max val="200"/>
          <c:min val="0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750">
                    <a:latin typeface="Arial" pitchFamily="34" charset="0"/>
                    <a:cs typeface="Arial" pitchFamily="34" charset="0"/>
                  </a:defRPr>
                </a:pPr>
                <a:r>
                  <a:rPr lang="en-US" sz="1750" dirty="0">
                    <a:latin typeface="Arial" pitchFamily="34" charset="0"/>
                    <a:cs typeface="Arial" pitchFamily="34" charset="0"/>
                  </a:rPr>
                  <a:t>500</a:t>
                </a:r>
                <a:r>
                  <a:rPr lang="en-US" sz="1750" baseline="0" dirty="0">
                    <a:latin typeface="Arial" pitchFamily="34" charset="0"/>
                    <a:cs typeface="Arial" pitchFamily="34" charset="0"/>
                  </a:rPr>
                  <a:t> Count Kernel Weight (g)</a:t>
                </a:r>
                <a:endParaRPr lang="en-US" sz="175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1.8766912107728042E-2"/>
              <c:y val="9.7850196212250468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3219456"/>
        <c:crosses val="autoZero"/>
        <c:crossBetween val="between"/>
        <c:majorUnit val="50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582FE09-B067-4102-98DB-0A42A0B08B0B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FDB60DC-25AF-4C38-ACA8-4CAA17F86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9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16426"/>
            <a:ext cx="5485158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93EEC6F-3898-4961-811F-41DC88BDE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11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64F5A-57E3-4CDB-87E7-4D8BDF1AEDD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BD6FDA91-238B-470F-9D8A-01CCAAB1B880}" type="slidenum">
              <a:rPr lang="en-US" sz="1200"/>
              <a:pPr algn="r" defTabSz="931863"/>
              <a:t>10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11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BD6FDA91-238B-470F-9D8A-01CCAAB1B880}" type="slidenum">
              <a:rPr lang="en-US" sz="1200"/>
              <a:pPr algn="r" defTabSz="931863"/>
              <a:t>12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13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14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15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16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17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C1E13-67BA-46B1-8E2D-449737F3292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7032E823-38FF-4F60-B5B7-F51492612D26}" type="slidenum">
              <a:rPr lang="en-US" sz="1200"/>
              <a:pPr algn="r"/>
              <a:t>19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C1A29-AFEE-4B99-A913-25D5FD9C198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120EEF-3DE9-4AC3-9A71-1390BB4E87E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DE7296FB-1980-47D7-804E-0BFD79D493B8}" type="slidenum">
              <a:rPr lang="en-US" sz="1200"/>
              <a:pPr algn="r"/>
              <a:t>20</a:t>
            </a:fld>
            <a:endParaRPr lang="en-US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FE0CA-2DD6-4164-9B63-99EB544EDB3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976DA-0D46-4783-9FFE-E05F506A2B4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976DA-0D46-4783-9FFE-E05F506A2B4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FE0CA-2DD6-4164-9B63-99EB544EDB3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C4CA9-AA97-428C-A894-FF0B8C9201C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BD6FDA91-238B-470F-9D8A-01CCAAB1B880}" type="slidenum">
              <a:rPr lang="en-US" sz="1200"/>
              <a:pPr algn="r" defTabSz="931863"/>
              <a:t>8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9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F3CB7-FC0F-4E16-B4AF-0E15BF37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B58CE-8805-49FE-BC04-BD5A914B1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95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1341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004DE-52C8-4D43-8D15-30331C4CA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D393-4F6A-439C-B9E3-1F305BFA5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014C8-4870-4B01-BB9D-B1EF794CE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0D2EE-8DC9-4460-8509-7C4597384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4A275-5D50-4612-AEA5-E12E43CF9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0DC1B-E65B-4AAC-9254-F76446EFA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991A9-CB10-448F-A6BB-EB3CD479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880D0-2A6C-4F9D-B9FD-E53A708BB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A9921-7B8B-465A-ACFB-546613A01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DSC03809"/>
          <p:cNvPicPr>
            <a:picLocks noChangeAspect="1" noChangeArrowheads="1"/>
          </p:cNvPicPr>
          <p:nvPr/>
        </p:nvPicPr>
        <p:blipFill>
          <a:blip r:embed="rId1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Fungicide Efficacy Trial </a:t>
            </a:r>
            <a:br>
              <a:rPr lang="en-US" smtClean="0"/>
            </a:br>
            <a:r>
              <a:rPr lang="en-US" smtClean="0"/>
              <a:t>Results on Corn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F1A6A2B-7A0A-41E6-9383-ECCB4D91D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13"/>
          <p:cNvGrpSpPr>
            <a:grpSpLocks/>
          </p:cNvGrpSpPr>
          <p:nvPr/>
        </p:nvGrpSpPr>
        <p:grpSpPr bwMode="auto">
          <a:xfrm>
            <a:off x="-76200" y="6210300"/>
            <a:ext cx="9201150" cy="647700"/>
            <a:chOff x="-48" y="3912"/>
            <a:chExt cx="5796" cy="408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auto">
            <a:xfrm>
              <a:off x="1008" y="4032"/>
              <a:ext cx="474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 userDrawn="1"/>
          </p:nvSpPr>
          <p:spPr bwMode="auto">
            <a:xfrm>
              <a:off x="-48" y="4050"/>
              <a:ext cx="5760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2058" name="Picture 9"/>
            <p:cNvPicPr>
              <a:picLocks noChangeAspect="1" noChangeArrowheads="1"/>
            </p:cNvPicPr>
            <p:nvPr userDrawn="1"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" y="3912"/>
              <a:ext cx="28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0" descr="Extlogor"/>
            <p:cNvPicPr>
              <a:picLocks noChangeAspect="1" noChangeArrowheads="1"/>
            </p:cNvPicPr>
            <p:nvPr userDrawn="1"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3" t="9601" r="5792" b="12666"/>
            <a:stretch>
              <a:fillRect/>
            </a:stretch>
          </p:blipFill>
          <p:spPr bwMode="auto">
            <a:xfrm>
              <a:off x="12" y="4068"/>
              <a:ext cx="10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4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0.jpeg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emf"/><Relationship Id="rId5" Type="http://schemas.openxmlformats.org/officeDocument/2006/relationships/oleObject" Target="../embeddings/Microsoft_Excel_97-2003_Worksheet1.xls"/><Relationship Id="rId10" Type="http://schemas.openxmlformats.org/officeDocument/2006/relationships/image" Target="../media/image23.jpeg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SC03809"/>
          <p:cNvPicPr>
            <a:picLocks noChangeAspect="1" noChangeArrowheads="1"/>
          </p:cNvPicPr>
          <p:nvPr/>
        </p:nvPicPr>
        <p:blipFill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DSC03809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57350" y="6448425"/>
            <a:ext cx="7467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36513" y="1319213"/>
            <a:ext cx="9144000" cy="1524000"/>
          </a:xfrm>
        </p:spPr>
        <p:txBody>
          <a:bodyPr/>
          <a:lstStyle/>
          <a:p>
            <a:pPr eaLnBrk="1" hangingPunct="1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CC0000"/>
                </a:solidFill>
              </a:rPr>
              <a:t>2013 Foliar Fungicide Product &amp; Timing Comparison on Corn </a:t>
            </a:r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South Central Agriculture Laboratory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Clay Center, NE</a:t>
            </a:r>
            <a:r>
              <a:rPr lang="en-US" sz="3600" b="1" dirty="0" smtClean="0">
                <a:solidFill>
                  <a:srgbClr val="CC0000"/>
                </a:solidFill>
              </a:rPr>
              <a:t/>
            </a:r>
            <a:br>
              <a:rPr lang="en-US" sz="3600" b="1" dirty="0" smtClean="0">
                <a:solidFill>
                  <a:srgbClr val="CC0000"/>
                </a:solidFill>
              </a:rPr>
            </a:br>
            <a:endParaRPr lang="en-US" sz="3200" b="1" dirty="0" smtClean="0">
              <a:solidFill>
                <a:srgbClr val="CC0000"/>
              </a:solidFill>
            </a:endParaRPr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0" y="6419850"/>
            <a:ext cx="9144000" cy="438150"/>
            <a:chOff x="0" y="4044"/>
            <a:chExt cx="5760" cy="276"/>
          </a:xfrm>
        </p:grpSpPr>
        <p:sp>
          <p:nvSpPr>
            <p:cNvPr id="3081" name="Line 7"/>
            <p:cNvSpPr>
              <a:spLocks noChangeShapeType="1"/>
            </p:cNvSpPr>
            <p:nvPr/>
          </p:nvSpPr>
          <p:spPr bwMode="auto">
            <a:xfrm>
              <a:off x="0" y="4044"/>
              <a:ext cx="5760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82" name="Picture 8" descr="Extlogor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3" t="9601" r="5792" b="12666"/>
            <a:stretch>
              <a:fillRect/>
            </a:stretch>
          </p:blipFill>
          <p:spPr bwMode="auto">
            <a:xfrm>
              <a:off x="6" y="4068"/>
              <a:ext cx="10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91550" y="6200775"/>
            <a:ext cx="45243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8215" y="4509448"/>
            <a:ext cx="6858000" cy="1828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ctr" eaLnBrk="1" hangingPunct="1">
              <a:buFontTx/>
              <a:buNone/>
            </a:pPr>
            <a:r>
              <a:rPr lang="en-US" b="1" dirty="0" smtClean="0"/>
              <a:t>Tamra Jackson-Ziems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2400" b="1" dirty="0" smtClean="0"/>
              <a:t>Extension Plant Pathologist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2400" b="1" dirty="0" smtClean="0"/>
              <a:t>University of Nebraska - Lincoln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9449"/>
            <a:ext cx="9144000" cy="728663"/>
          </a:xfrm>
        </p:spPr>
        <p:txBody>
          <a:bodyPr/>
          <a:lstStyle/>
          <a:p>
            <a:pPr eaLnBrk="1" hangingPunct="1"/>
            <a:r>
              <a:rPr lang="en-US" sz="2750" dirty="0">
                <a:solidFill>
                  <a:srgbClr val="CC0000"/>
                </a:solidFill>
              </a:rPr>
              <a:t>2013 Fungicide Product &amp; Timing Comparison Trial in NE</a:t>
            </a:r>
            <a:r>
              <a:rPr lang="en-US" sz="3400" dirty="0" smtClean="0">
                <a:solidFill>
                  <a:srgbClr val="CC0000"/>
                </a:solidFill>
              </a:rPr>
              <a:t/>
            </a:r>
            <a:br>
              <a:rPr lang="en-US" sz="3400" dirty="0" smtClean="0">
                <a:solidFill>
                  <a:srgbClr val="CC0000"/>
                </a:solidFill>
              </a:rPr>
            </a:br>
            <a:r>
              <a:rPr lang="en-US" sz="2800" dirty="0" smtClean="0">
                <a:solidFill>
                  <a:srgbClr val="CC0000"/>
                </a:solidFill>
              </a:rPr>
              <a:t> Common rust disease severity (%)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9219" name="TextBox 11"/>
          <p:cNvSpPr txBox="1">
            <a:spLocks noChangeArrowheads="1"/>
          </p:cNvSpPr>
          <p:nvPr/>
        </p:nvSpPr>
        <p:spPr bwMode="auto">
          <a:xfrm>
            <a:off x="163774" y="5613092"/>
            <a:ext cx="1119116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Rating </a:t>
            </a:r>
            <a:r>
              <a:rPr lang="en-US" sz="1100" b="1" dirty="0" smtClean="0"/>
              <a:t>Date &amp; Growth Stage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307698" y="5678488"/>
            <a:ext cx="265112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804481" y="1707439"/>
            <a:ext cx="266700" cy="295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7356142" y="1187291"/>
            <a:ext cx="1269242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graphicFrame>
        <p:nvGraphicFramePr>
          <p:cNvPr id="12" name="Pictur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594941"/>
              </p:ext>
            </p:extLst>
          </p:nvPr>
        </p:nvGraphicFramePr>
        <p:xfrm>
          <a:off x="1" y="1102103"/>
          <a:ext cx="9143999" cy="494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307698" y="6043979"/>
            <a:ext cx="7740768" cy="38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Foliar fungicide applications were made June 13 (V4), June 26 (V7), July 11 (V11), and July 25</a:t>
            </a:r>
            <a:r>
              <a:rPr lang="en-US" sz="1250" baseline="30000" dirty="0" smtClean="0"/>
              <a:t>th</a:t>
            </a:r>
            <a:r>
              <a:rPr lang="en-US" sz="1250" dirty="0" smtClean="0"/>
              <a:t> (R1).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NIS added to each fungicide treatment at 0.25% v/v.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359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2275"/>
            <a:ext cx="9144000" cy="728663"/>
          </a:xfrm>
        </p:spPr>
        <p:txBody>
          <a:bodyPr/>
          <a:lstStyle/>
          <a:p>
            <a:pPr eaLnBrk="1" hangingPunct="1"/>
            <a:r>
              <a:rPr lang="en-US" sz="2750" dirty="0">
                <a:solidFill>
                  <a:srgbClr val="CC0000"/>
                </a:solidFill>
              </a:rPr>
              <a:t>2013 Fungicide Product &amp; Timing Comparison Trial in NE</a:t>
            </a:r>
            <a:r>
              <a:rPr lang="en-US" sz="4800" dirty="0" smtClean="0">
                <a:solidFill>
                  <a:srgbClr val="CC0000"/>
                </a:solidFill>
              </a:rPr>
              <a:t/>
            </a:r>
            <a:br>
              <a:rPr lang="en-US" sz="4800" dirty="0" smtClean="0">
                <a:solidFill>
                  <a:srgbClr val="CC0000"/>
                </a:solidFill>
              </a:rPr>
            </a:br>
            <a:r>
              <a:rPr lang="en-US" sz="2250" dirty="0" smtClean="0">
                <a:solidFill>
                  <a:srgbClr val="CC0000"/>
                </a:solidFill>
              </a:rPr>
              <a:t>Area Under the Disease Progress Curve (AUDPC) for common rust 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6187078" y="5182887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R1,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7701459" y="5194637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R1, 6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664372" y="5136635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V11, 4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6916859" y="5230654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R1, 4 fl oz/A</a:t>
            </a:r>
            <a:endParaRPr lang="en-US" sz="1400" b="1" dirty="0"/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 rot="-5400000">
            <a:off x="318224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2 fl oz/A</a:t>
            </a:r>
            <a:endParaRPr lang="en-US" sz="1400" b="1" dirty="0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 rot="-5400000">
            <a:off x="242024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4 fl oz/A</a:t>
            </a:r>
            <a:endParaRPr lang="en-US" sz="1400" b="1" dirty="0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 rot="-5400000">
            <a:off x="165022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2 fl oz/A</a:t>
            </a:r>
            <a:endParaRPr lang="en-US" sz="1400" b="1" dirty="0"/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 rot="-5400000">
            <a:off x="3972608" y="5134679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4 fl oz/A</a:t>
            </a:r>
            <a:endParaRPr lang="en-US" sz="1400" b="1" dirty="0"/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 rot="-5400000">
            <a:off x="546369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R1, 4 fl oz/A</a:t>
            </a:r>
            <a:endParaRPr lang="en-US" sz="1400" b="1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831040"/>
              </p:ext>
            </p:extLst>
          </p:nvPr>
        </p:nvGraphicFramePr>
        <p:xfrm>
          <a:off x="0" y="1037230"/>
          <a:ext cx="9007522" cy="4311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307698" y="6043979"/>
            <a:ext cx="7740768" cy="76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Foliar fungicide applications were made June 13 (V4), June 26 (V7), July 11 (V11), and July 25</a:t>
            </a:r>
            <a:r>
              <a:rPr lang="en-US" sz="1250" baseline="30000" dirty="0" smtClean="0"/>
              <a:t>th</a:t>
            </a:r>
            <a:r>
              <a:rPr lang="en-US" sz="1250" dirty="0" smtClean="0"/>
              <a:t> (R1).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NIS added to each fungicide treatment at 0.25% v/v</a:t>
            </a:r>
            <a:r>
              <a:rPr lang="en-US" sz="1250" dirty="0"/>
              <a:t>. </a:t>
            </a:r>
            <a:r>
              <a:rPr lang="en-US" sz="1250" dirty="0" smtClean="0"/>
              <a:t> No statistical differences among treatments.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50" dirty="0"/>
              <a:t> </a:t>
            </a:r>
            <a:r>
              <a:rPr lang="en-US" sz="1250" dirty="0" smtClean="0"/>
              <a:t>      Coefficient </a:t>
            </a:r>
            <a:r>
              <a:rPr lang="en-US" sz="1250" dirty="0"/>
              <a:t>of variation is 0</a:t>
            </a:r>
            <a:r>
              <a:rPr lang="en-US" sz="1250" dirty="0" smtClean="0"/>
              <a:t>%.</a:t>
            </a:r>
            <a:endParaRPr lang="en-US" sz="1250" dirty="0"/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endParaRPr lang="en-US" sz="125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106061" y="1598608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UTC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7811" y="11637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2795" y="13161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V7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44359" y="1160549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V11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07025" y="1229276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R1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098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9449"/>
            <a:ext cx="9144000" cy="728663"/>
          </a:xfrm>
        </p:spPr>
        <p:txBody>
          <a:bodyPr/>
          <a:lstStyle/>
          <a:p>
            <a:pPr eaLnBrk="1" hangingPunct="1"/>
            <a:r>
              <a:rPr lang="en-US" sz="2750" dirty="0">
                <a:solidFill>
                  <a:srgbClr val="CC0000"/>
                </a:solidFill>
              </a:rPr>
              <a:t>2013 Fungicide Product &amp; Timing Comparison Trial in NE</a:t>
            </a:r>
            <a:r>
              <a:rPr lang="en-US" sz="3400" dirty="0" smtClean="0">
                <a:solidFill>
                  <a:srgbClr val="CC0000"/>
                </a:solidFill>
              </a:rPr>
              <a:t/>
            </a:r>
            <a:br>
              <a:rPr lang="en-US" sz="3400" dirty="0" smtClean="0">
                <a:solidFill>
                  <a:srgbClr val="CC0000"/>
                </a:solidFill>
              </a:rPr>
            </a:br>
            <a:r>
              <a:rPr lang="en-US" sz="2800" dirty="0" smtClean="0">
                <a:solidFill>
                  <a:srgbClr val="CC0000"/>
                </a:solidFill>
              </a:rPr>
              <a:t> Southern rust disease severity (%)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9219" name="TextBox 11"/>
          <p:cNvSpPr txBox="1">
            <a:spLocks noChangeArrowheads="1"/>
          </p:cNvSpPr>
          <p:nvPr/>
        </p:nvSpPr>
        <p:spPr bwMode="auto">
          <a:xfrm>
            <a:off x="163774" y="5613092"/>
            <a:ext cx="1119116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Rating </a:t>
            </a:r>
            <a:r>
              <a:rPr lang="en-US" sz="1100" b="1" dirty="0" smtClean="0"/>
              <a:t>Date &amp; Growth Stage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307698" y="5678488"/>
            <a:ext cx="265112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804481" y="1707439"/>
            <a:ext cx="266700" cy="295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7356142" y="1187291"/>
            <a:ext cx="1269242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graphicFrame>
        <p:nvGraphicFramePr>
          <p:cNvPr id="12" name="Pictur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266341"/>
              </p:ext>
            </p:extLst>
          </p:nvPr>
        </p:nvGraphicFramePr>
        <p:xfrm>
          <a:off x="0" y="1078173"/>
          <a:ext cx="9143999" cy="4965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307698" y="6043979"/>
            <a:ext cx="7740768" cy="38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Foliar fungicide applications were made June 13 (V4), June 26 (V7), July 11 (V11), and July 25</a:t>
            </a:r>
            <a:r>
              <a:rPr lang="en-US" sz="1250" baseline="30000" dirty="0" smtClean="0"/>
              <a:t>th</a:t>
            </a:r>
            <a:r>
              <a:rPr lang="en-US" sz="1250" dirty="0" smtClean="0"/>
              <a:t> (R1).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NIS added to each fungicide treatment at 0.25% v/v.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493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2275"/>
            <a:ext cx="9144000" cy="728663"/>
          </a:xfrm>
        </p:spPr>
        <p:txBody>
          <a:bodyPr/>
          <a:lstStyle/>
          <a:p>
            <a:pPr eaLnBrk="1" hangingPunct="1"/>
            <a:r>
              <a:rPr lang="en-US" sz="2750" dirty="0">
                <a:solidFill>
                  <a:srgbClr val="CC0000"/>
                </a:solidFill>
              </a:rPr>
              <a:t>2013 Fungicide Product &amp; Timing Comparison Trial in NE</a:t>
            </a:r>
            <a:r>
              <a:rPr lang="en-US" sz="4800" dirty="0" smtClean="0">
                <a:solidFill>
                  <a:srgbClr val="CC0000"/>
                </a:solidFill>
              </a:rPr>
              <a:t/>
            </a:r>
            <a:br>
              <a:rPr lang="en-US" sz="4800" dirty="0" smtClean="0">
                <a:solidFill>
                  <a:srgbClr val="CC0000"/>
                </a:solidFill>
              </a:rPr>
            </a:br>
            <a:r>
              <a:rPr lang="en-US" sz="2250" dirty="0" smtClean="0">
                <a:solidFill>
                  <a:srgbClr val="CC0000"/>
                </a:solidFill>
              </a:rPr>
              <a:t>Area Under the Disease Progress Curve (AUDPC) for southern rust 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6187078" y="5182887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R1,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7701459" y="5194637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R1, 6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664372" y="5136635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V11, 4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6916859" y="5230654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R1, 4 fl oz/A</a:t>
            </a:r>
            <a:endParaRPr lang="en-US" sz="1400" b="1" dirty="0"/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 rot="-5400000">
            <a:off x="318224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2 fl oz/A</a:t>
            </a:r>
            <a:endParaRPr lang="en-US" sz="1400" b="1" dirty="0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 rot="-5400000">
            <a:off x="242024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4 fl oz/A</a:t>
            </a:r>
            <a:endParaRPr lang="en-US" sz="1400" b="1" dirty="0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 rot="-5400000">
            <a:off x="165022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2 fl oz/A</a:t>
            </a:r>
            <a:endParaRPr lang="en-US" sz="1400" b="1" dirty="0"/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 rot="-5400000">
            <a:off x="3940816" y="5138532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4 fl oz/A</a:t>
            </a:r>
            <a:endParaRPr lang="en-US" sz="1400" b="1" dirty="0"/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 rot="-5400000">
            <a:off x="546369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R1, 4 fl oz/A</a:t>
            </a:r>
            <a:endParaRPr lang="en-US" sz="1400" b="1" dirty="0"/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756060"/>
              </p:ext>
            </p:extLst>
          </p:nvPr>
        </p:nvGraphicFramePr>
        <p:xfrm>
          <a:off x="0" y="996288"/>
          <a:ext cx="9007522" cy="43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307698" y="6043979"/>
            <a:ext cx="7740768" cy="57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Foliar fungicide applications were made June 13 (V4), June 26 (V7), July 11 (V11), and July 25</a:t>
            </a:r>
            <a:r>
              <a:rPr lang="en-US" sz="1250" baseline="30000" dirty="0" smtClean="0"/>
              <a:t>th</a:t>
            </a:r>
            <a:r>
              <a:rPr lang="en-US" sz="1250" dirty="0" smtClean="0"/>
              <a:t> (R1).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NIS added to each fungicide treatment at 0.25% v/v</a:t>
            </a:r>
            <a:r>
              <a:rPr lang="en-US" sz="1250" dirty="0"/>
              <a:t>. </a:t>
            </a:r>
            <a:r>
              <a:rPr lang="en-US" sz="1250" dirty="0" smtClean="0"/>
              <a:t> No </a:t>
            </a:r>
            <a:r>
              <a:rPr lang="en-US" sz="1250" dirty="0"/>
              <a:t>statistical differences among treatments.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50" dirty="0"/>
              <a:t>       Coefficient of variation is </a:t>
            </a:r>
            <a:r>
              <a:rPr lang="en-US" sz="1250" dirty="0" smtClean="0"/>
              <a:t>16.3%.</a:t>
            </a:r>
            <a:endParaRPr lang="en-US" sz="1250" dirty="0"/>
          </a:p>
        </p:txBody>
      </p:sp>
      <p:sp>
        <p:nvSpPr>
          <p:cNvPr id="18" name="TextBox 17"/>
          <p:cNvSpPr txBox="1"/>
          <p:nvPr/>
        </p:nvSpPr>
        <p:spPr>
          <a:xfrm>
            <a:off x="1106061" y="1598608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UTC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7811" y="11637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62795" y="13161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V7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44359" y="1160549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V11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07025" y="1229276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R1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49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04162"/>
            <a:ext cx="9144000" cy="728663"/>
          </a:xfrm>
        </p:spPr>
        <p:txBody>
          <a:bodyPr/>
          <a:lstStyle/>
          <a:p>
            <a:pPr eaLnBrk="1" hangingPunct="1"/>
            <a:r>
              <a:rPr lang="en-US" sz="2750" dirty="0">
                <a:solidFill>
                  <a:srgbClr val="CC0000"/>
                </a:solidFill>
              </a:rPr>
              <a:t>2013 Fungicide Product &amp; Timing Comparison Trial in </a:t>
            </a:r>
            <a:r>
              <a:rPr lang="en-US" sz="2750" dirty="0" smtClean="0">
                <a:solidFill>
                  <a:srgbClr val="CC0000"/>
                </a:solidFill>
              </a:rPr>
              <a:t>NE</a:t>
            </a:r>
            <a:r>
              <a:rPr lang="en-US" sz="3200" dirty="0">
                <a:solidFill>
                  <a:srgbClr val="CC0000"/>
                </a:solidFill>
              </a:rPr>
              <a:t/>
            </a:r>
            <a:br>
              <a:rPr lang="en-US" sz="3200" dirty="0">
                <a:solidFill>
                  <a:srgbClr val="CC0000"/>
                </a:solidFill>
              </a:rPr>
            </a:br>
            <a:r>
              <a:rPr lang="en-US" sz="2800" dirty="0">
                <a:solidFill>
                  <a:srgbClr val="CC0000"/>
                </a:solidFill>
              </a:rPr>
              <a:t> Stay green % assessed on September 30</a:t>
            </a:r>
            <a:r>
              <a:rPr lang="en-US" sz="2800" baseline="30000" dirty="0">
                <a:solidFill>
                  <a:srgbClr val="CC0000"/>
                </a:solidFill>
              </a:rPr>
              <a:t>th</a:t>
            </a:r>
            <a:r>
              <a:rPr lang="en-US" sz="2800" dirty="0">
                <a:solidFill>
                  <a:srgbClr val="CC0000"/>
                </a:solidFill>
              </a:rPr>
              <a:t>, 2013                           Kernel dent stage (R6)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6187078" y="5182887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R1,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7701459" y="5194637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R1, 6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782430" y="5151306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V11, 4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6916859" y="5230654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R1, 4 fl oz/A</a:t>
            </a:r>
            <a:endParaRPr lang="en-US" sz="1400" b="1" dirty="0"/>
          </a:p>
        </p:txBody>
      </p:sp>
      <p:sp>
        <p:nvSpPr>
          <p:cNvPr id="25" name="TextBox 23"/>
          <p:cNvSpPr txBox="1"/>
          <p:nvPr/>
        </p:nvSpPr>
        <p:spPr>
          <a:xfrm>
            <a:off x="6689076" y="270696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 rot="-5400000">
            <a:off x="318224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2 fl oz/A</a:t>
            </a:r>
            <a:endParaRPr lang="en-US" sz="1400" b="1" dirty="0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 rot="-5400000">
            <a:off x="242024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4 fl oz/A</a:t>
            </a:r>
            <a:endParaRPr lang="en-US" sz="1400" b="1" dirty="0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 rot="-5400000">
            <a:off x="165022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2 fl oz/A</a:t>
            </a:r>
            <a:endParaRPr lang="en-US" sz="1400" b="1" dirty="0"/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 rot="-5400000">
            <a:off x="3977380" y="5151307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4 fl oz/A</a:t>
            </a:r>
            <a:endParaRPr lang="en-US" sz="1400" b="1" dirty="0"/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 rot="-5400000">
            <a:off x="546369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R1, 4 fl oz/A</a:t>
            </a:r>
            <a:endParaRPr lang="en-US" sz="1400" b="1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980395"/>
              </p:ext>
            </p:extLst>
          </p:nvPr>
        </p:nvGraphicFramePr>
        <p:xfrm>
          <a:off x="0" y="1337483"/>
          <a:ext cx="8980227" cy="3575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3"/>
          <p:cNvSpPr txBox="1"/>
          <p:nvPr/>
        </p:nvSpPr>
        <p:spPr>
          <a:xfrm>
            <a:off x="5967553" y="2781374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3" name="TextBox 23"/>
          <p:cNvSpPr txBox="1"/>
          <p:nvPr/>
        </p:nvSpPr>
        <p:spPr>
          <a:xfrm>
            <a:off x="7510366" y="2616172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</a:t>
            </a:r>
            <a:endParaRPr lang="en-US" sz="13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83774" y="2914573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26" name="TextBox 23"/>
          <p:cNvSpPr txBox="1"/>
          <p:nvPr/>
        </p:nvSpPr>
        <p:spPr>
          <a:xfrm>
            <a:off x="4381099" y="270696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7" name="TextBox 23"/>
          <p:cNvSpPr txBox="1"/>
          <p:nvPr/>
        </p:nvSpPr>
        <p:spPr>
          <a:xfrm>
            <a:off x="3636032" y="2789662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8" name="TextBox 23"/>
          <p:cNvSpPr txBox="1"/>
          <p:nvPr/>
        </p:nvSpPr>
        <p:spPr>
          <a:xfrm>
            <a:off x="2874031" y="2802499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9" name="TextBox 23"/>
          <p:cNvSpPr txBox="1"/>
          <p:nvPr/>
        </p:nvSpPr>
        <p:spPr>
          <a:xfrm>
            <a:off x="8213249" y="2853159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30" name="TextBox 23"/>
          <p:cNvSpPr txBox="1"/>
          <p:nvPr/>
        </p:nvSpPr>
        <p:spPr>
          <a:xfrm>
            <a:off x="2119753" y="2813061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31" name="TextBox 23"/>
          <p:cNvSpPr txBox="1"/>
          <p:nvPr/>
        </p:nvSpPr>
        <p:spPr>
          <a:xfrm>
            <a:off x="1328183" y="280789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307698" y="6043979"/>
            <a:ext cx="7740768" cy="76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Foliar fungicide applications were made June 13 (V4), June 26 (V7), July 11 (V11), and July 25</a:t>
            </a:r>
            <a:r>
              <a:rPr lang="en-US" sz="1250" baseline="30000" dirty="0" smtClean="0"/>
              <a:t>th</a:t>
            </a:r>
            <a:r>
              <a:rPr lang="en-US" sz="1250" dirty="0" smtClean="0"/>
              <a:t> (R1).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NIS added to each fungicide treatment at 0.25% v/v</a:t>
            </a:r>
            <a:r>
              <a:rPr lang="en-US" sz="1250" dirty="0"/>
              <a:t>. Treatments with different letters are 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50" dirty="0"/>
              <a:t>       statistically different.  Coefficient of variation is </a:t>
            </a:r>
            <a:r>
              <a:rPr lang="en-US" sz="1250" dirty="0" smtClean="0"/>
              <a:t>12.1%.</a:t>
            </a:r>
            <a:endParaRPr lang="en-US" sz="1250" dirty="0"/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endParaRPr lang="en-US" sz="125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1106061" y="1598608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UTC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37811" y="11637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62795" y="13161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V7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44359" y="1160549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V11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7025" y="1229276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R1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66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04162"/>
            <a:ext cx="9144000" cy="728663"/>
          </a:xfrm>
        </p:spPr>
        <p:txBody>
          <a:bodyPr/>
          <a:lstStyle/>
          <a:p>
            <a:pPr eaLnBrk="1" hangingPunct="1"/>
            <a:r>
              <a:rPr lang="en-US" sz="2750" dirty="0">
                <a:solidFill>
                  <a:srgbClr val="CC0000"/>
                </a:solidFill>
              </a:rPr>
              <a:t>2013 Fungicide Product &amp; Timing Comparison Trial in </a:t>
            </a:r>
            <a:r>
              <a:rPr lang="en-US" sz="2750" dirty="0" smtClean="0">
                <a:solidFill>
                  <a:srgbClr val="CC0000"/>
                </a:solidFill>
              </a:rPr>
              <a:t>NE</a:t>
            </a:r>
            <a:r>
              <a:rPr lang="en-US" sz="3200" dirty="0">
                <a:solidFill>
                  <a:srgbClr val="CC0000"/>
                </a:solidFill>
              </a:rPr>
              <a:t/>
            </a:r>
            <a:br>
              <a:rPr lang="en-US" sz="3200" dirty="0">
                <a:solidFill>
                  <a:srgbClr val="CC0000"/>
                </a:solidFill>
              </a:rPr>
            </a:br>
            <a:r>
              <a:rPr lang="en-US" sz="2800" dirty="0">
                <a:solidFill>
                  <a:srgbClr val="CC0000"/>
                </a:solidFill>
              </a:rPr>
              <a:t> Push lodging % assessed on October 16</a:t>
            </a:r>
            <a:r>
              <a:rPr lang="en-US" sz="2800" baseline="30000" dirty="0">
                <a:solidFill>
                  <a:srgbClr val="CC0000"/>
                </a:solidFill>
              </a:rPr>
              <a:t>th</a:t>
            </a:r>
            <a:r>
              <a:rPr lang="en-US" sz="2800" dirty="0">
                <a:solidFill>
                  <a:srgbClr val="CC0000"/>
                </a:solidFill>
              </a:rPr>
              <a:t>, 2013 Physiological maturity stage (R6)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6187078" y="5182887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R1,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7701459" y="5194637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R1, 6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782430" y="5151306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V11, 4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6916859" y="5230654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R1, 4 fl oz/A</a:t>
            </a:r>
            <a:endParaRPr lang="en-US" sz="1400" b="1" dirty="0"/>
          </a:p>
        </p:txBody>
      </p:sp>
      <p:sp>
        <p:nvSpPr>
          <p:cNvPr id="25" name="TextBox 23"/>
          <p:cNvSpPr txBox="1"/>
          <p:nvPr/>
        </p:nvSpPr>
        <p:spPr>
          <a:xfrm>
            <a:off x="8263320" y="3922622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 rot="-5400000">
            <a:off x="318224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2 fl oz/A</a:t>
            </a:r>
            <a:endParaRPr lang="en-US" sz="1400" b="1" dirty="0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 rot="-5400000">
            <a:off x="242024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4 fl oz/A</a:t>
            </a:r>
            <a:endParaRPr lang="en-US" sz="1400" b="1" dirty="0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 rot="-5400000">
            <a:off x="165022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2 fl oz/A</a:t>
            </a:r>
            <a:endParaRPr lang="en-US" sz="1400" b="1" dirty="0"/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 rot="-5400000">
            <a:off x="3977380" y="5151307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4 fl oz/A</a:t>
            </a:r>
            <a:endParaRPr lang="en-US" sz="1400" b="1" dirty="0"/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 rot="-5400000">
            <a:off x="546369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R1, 4 fl oz/A</a:t>
            </a:r>
            <a:endParaRPr lang="en-US" sz="1400" b="1" dirty="0"/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343734"/>
              </p:ext>
            </p:extLst>
          </p:nvPr>
        </p:nvGraphicFramePr>
        <p:xfrm>
          <a:off x="0" y="1323834"/>
          <a:ext cx="8980227" cy="357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3"/>
          <p:cNvSpPr txBox="1"/>
          <p:nvPr/>
        </p:nvSpPr>
        <p:spPr>
          <a:xfrm>
            <a:off x="5917482" y="336579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3" name="TextBox 23"/>
          <p:cNvSpPr txBox="1"/>
          <p:nvPr/>
        </p:nvSpPr>
        <p:spPr>
          <a:xfrm>
            <a:off x="4431169" y="3784716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74031" y="3511989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6" name="TextBox 23"/>
          <p:cNvSpPr txBox="1"/>
          <p:nvPr/>
        </p:nvSpPr>
        <p:spPr>
          <a:xfrm>
            <a:off x="2101665" y="3219601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7" name="TextBox 23"/>
          <p:cNvSpPr txBox="1"/>
          <p:nvPr/>
        </p:nvSpPr>
        <p:spPr>
          <a:xfrm>
            <a:off x="7462769" y="3922622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28" name="TextBox 23"/>
          <p:cNvSpPr txBox="1"/>
          <p:nvPr/>
        </p:nvSpPr>
        <p:spPr>
          <a:xfrm>
            <a:off x="6734579" y="4061993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29" name="TextBox 23"/>
          <p:cNvSpPr txBox="1"/>
          <p:nvPr/>
        </p:nvSpPr>
        <p:spPr>
          <a:xfrm>
            <a:off x="5186149" y="2927213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/>
              <a:t>a</a:t>
            </a:r>
          </a:p>
        </p:txBody>
      </p:sp>
      <p:sp>
        <p:nvSpPr>
          <p:cNvPr id="30" name="TextBox 23"/>
          <p:cNvSpPr txBox="1"/>
          <p:nvPr/>
        </p:nvSpPr>
        <p:spPr>
          <a:xfrm>
            <a:off x="3670190" y="3915799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31" name="TextBox 23"/>
          <p:cNvSpPr txBox="1"/>
          <p:nvPr/>
        </p:nvSpPr>
        <p:spPr>
          <a:xfrm>
            <a:off x="1346380" y="3930910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307698" y="6043979"/>
            <a:ext cx="7740768" cy="76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Foliar fungicide applications were made June 13 (V4), June 26 (V7), July 11 (V11), and July 25</a:t>
            </a:r>
            <a:r>
              <a:rPr lang="en-US" sz="1250" baseline="30000" dirty="0" smtClean="0"/>
              <a:t>th</a:t>
            </a:r>
            <a:r>
              <a:rPr lang="en-US" sz="1250" dirty="0" smtClean="0"/>
              <a:t> (R1).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NIS added to each fungicide treatment at 0.25% v/v</a:t>
            </a:r>
            <a:r>
              <a:rPr lang="en-US" sz="1250" dirty="0"/>
              <a:t>. Treatments with different letters are 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50" dirty="0"/>
              <a:t>       statistically different.  Coefficient of variation is </a:t>
            </a:r>
            <a:r>
              <a:rPr lang="en-US" sz="1250" dirty="0" smtClean="0"/>
              <a:t>119.4%.</a:t>
            </a:r>
            <a:endParaRPr lang="en-US" sz="1250" dirty="0"/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endParaRPr lang="en-US" sz="125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1106061" y="1598608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UTC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37811" y="11637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62795" y="13161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V7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44359" y="1160549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V11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7025" y="1229276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R1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8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2275"/>
            <a:ext cx="9144000" cy="728663"/>
          </a:xfrm>
        </p:spPr>
        <p:txBody>
          <a:bodyPr/>
          <a:lstStyle/>
          <a:p>
            <a:pPr eaLnBrk="1" hangingPunct="1"/>
            <a:r>
              <a:rPr lang="en-US" sz="2750" dirty="0">
                <a:solidFill>
                  <a:srgbClr val="CC0000"/>
                </a:solidFill>
              </a:rPr>
              <a:t>2013 Fungicide Product &amp; Timing Comparison Trial in </a:t>
            </a:r>
            <a:r>
              <a:rPr lang="en-US" sz="2750" dirty="0" smtClean="0">
                <a:solidFill>
                  <a:srgbClr val="CC0000"/>
                </a:solidFill>
              </a:rPr>
              <a:t>NE</a:t>
            </a:r>
            <a:r>
              <a:rPr lang="en-US" sz="3200" dirty="0">
                <a:solidFill>
                  <a:srgbClr val="CC0000"/>
                </a:solidFill>
              </a:rPr>
              <a:t/>
            </a:r>
            <a:br>
              <a:rPr lang="en-US" sz="3200" dirty="0">
                <a:solidFill>
                  <a:srgbClr val="CC0000"/>
                </a:solidFill>
              </a:rPr>
            </a:br>
            <a:r>
              <a:rPr lang="en-US" sz="2800" dirty="0">
                <a:solidFill>
                  <a:srgbClr val="CC0000"/>
                </a:solidFill>
              </a:rPr>
              <a:t> 500 count kernel weight (g)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6187078" y="5182887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R1,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7701459" y="5194637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R1, 6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782430" y="5151306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V11, 4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6916859" y="5230654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R1, 4 fl oz/A</a:t>
            </a:r>
            <a:endParaRPr lang="en-US" sz="1400" b="1" dirty="0"/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 rot="-5400000">
            <a:off x="318224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2 fl oz/A</a:t>
            </a:r>
            <a:endParaRPr lang="en-US" sz="1400" b="1" dirty="0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 rot="-5400000">
            <a:off x="242024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4 fl oz/A</a:t>
            </a:r>
            <a:endParaRPr lang="en-US" sz="1400" b="1" dirty="0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 rot="-5400000">
            <a:off x="165022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2 fl oz/A</a:t>
            </a:r>
            <a:endParaRPr lang="en-US" sz="1400" b="1" dirty="0"/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 rot="-5400000">
            <a:off x="3977380" y="5151307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4 fl oz/A</a:t>
            </a:r>
            <a:endParaRPr lang="en-US" sz="1400" b="1" dirty="0"/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 rot="-5400000">
            <a:off x="546369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R1, 4 fl oz/A</a:t>
            </a:r>
            <a:endParaRPr lang="en-US" sz="1400" b="1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623992"/>
              </p:ext>
            </p:extLst>
          </p:nvPr>
        </p:nvGraphicFramePr>
        <p:xfrm>
          <a:off x="0" y="1078174"/>
          <a:ext cx="8966579" cy="3821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307698" y="6043979"/>
            <a:ext cx="7740768" cy="57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Foliar fungicide applications were made June 13 (V4), June 26 (V7), July 11 (V11), and July 25</a:t>
            </a:r>
            <a:r>
              <a:rPr lang="en-US" sz="1250" baseline="30000" dirty="0" smtClean="0"/>
              <a:t>th</a:t>
            </a:r>
            <a:r>
              <a:rPr lang="en-US" sz="1250" dirty="0" smtClean="0"/>
              <a:t> (R1).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NIS added to each fungicide treatment at 0.25% v/v</a:t>
            </a:r>
            <a:r>
              <a:rPr lang="en-US" sz="1250" dirty="0"/>
              <a:t>. No statistical differences among treatments.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50" dirty="0"/>
              <a:t>       Coefficient of variation is </a:t>
            </a:r>
            <a:r>
              <a:rPr lang="en-US" sz="1250" dirty="0" smtClean="0"/>
              <a:t>2.2%.</a:t>
            </a:r>
            <a:endParaRPr lang="en-US" sz="1250" dirty="0"/>
          </a:p>
        </p:txBody>
      </p:sp>
      <p:sp>
        <p:nvSpPr>
          <p:cNvPr id="18" name="TextBox 17"/>
          <p:cNvSpPr txBox="1"/>
          <p:nvPr/>
        </p:nvSpPr>
        <p:spPr>
          <a:xfrm>
            <a:off x="1106061" y="1598608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UTC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7811" y="11637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62795" y="13161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V7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44359" y="1160549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V11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07025" y="1229276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R1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553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2275"/>
            <a:ext cx="9144000" cy="728663"/>
          </a:xfrm>
        </p:spPr>
        <p:txBody>
          <a:bodyPr/>
          <a:lstStyle/>
          <a:p>
            <a:pPr eaLnBrk="1" hangingPunct="1"/>
            <a:r>
              <a:rPr lang="en-US" sz="2750" dirty="0">
                <a:solidFill>
                  <a:srgbClr val="CC0000"/>
                </a:solidFill>
              </a:rPr>
              <a:t>2013 Fungicide Product &amp; Timing Comparison Trial in </a:t>
            </a:r>
            <a:r>
              <a:rPr lang="en-US" sz="2750" dirty="0" smtClean="0">
                <a:solidFill>
                  <a:srgbClr val="CC0000"/>
                </a:solidFill>
              </a:rPr>
              <a:t>NE</a:t>
            </a:r>
            <a:r>
              <a:rPr lang="en-US" sz="3200" dirty="0">
                <a:solidFill>
                  <a:srgbClr val="CC0000"/>
                </a:solidFill>
              </a:rPr>
              <a:t/>
            </a:r>
            <a:br>
              <a:rPr lang="en-US" sz="3200" dirty="0">
                <a:solidFill>
                  <a:srgbClr val="CC0000"/>
                </a:solidFill>
              </a:rPr>
            </a:br>
            <a:r>
              <a:rPr lang="en-US" sz="2800" dirty="0">
                <a:solidFill>
                  <a:srgbClr val="CC0000"/>
                </a:solidFill>
              </a:rPr>
              <a:t> Yield (</a:t>
            </a:r>
            <a:r>
              <a:rPr lang="en-US" sz="2800" dirty="0" err="1">
                <a:solidFill>
                  <a:srgbClr val="CC0000"/>
                </a:solidFill>
              </a:rPr>
              <a:t>bu</a:t>
            </a:r>
            <a:r>
              <a:rPr lang="en-US" sz="2800" dirty="0">
                <a:solidFill>
                  <a:srgbClr val="CC0000"/>
                </a:solidFill>
              </a:rPr>
              <a:t>/A) on October </a:t>
            </a:r>
            <a:r>
              <a:rPr lang="en-US" sz="2800" dirty="0" smtClean="0">
                <a:solidFill>
                  <a:srgbClr val="CC0000"/>
                </a:solidFill>
              </a:rPr>
              <a:t>22</a:t>
            </a:r>
            <a:r>
              <a:rPr lang="en-US" sz="2800" baseline="30000" dirty="0" smtClean="0">
                <a:solidFill>
                  <a:srgbClr val="CC0000"/>
                </a:solidFill>
              </a:rPr>
              <a:t>nd</a:t>
            </a:r>
            <a:r>
              <a:rPr lang="en-US" sz="2800" dirty="0" smtClean="0">
                <a:solidFill>
                  <a:srgbClr val="CC0000"/>
                </a:solidFill>
              </a:rPr>
              <a:t>, </a:t>
            </a:r>
            <a:r>
              <a:rPr lang="en-US" sz="2800" dirty="0">
                <a:solidFill>
                  <a:srgbClr val="CC0000"/>
                </a:solidFill>
              </a:rPr>
              <a:t>2013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6187078" y="5182887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R1,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7701459" y="5194637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R1, 6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782430" y="5151306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V11, 4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6916859" y="5230654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R1, 4 fl oz/A</a:t>
            </a:r>
            <a:endParaRPr lang="en-US" sz="1400" b="1" dirty="0"/>
          </a:p>
        </p:txBody>
      </p:sp>
      <p:sp>
        <p:nvSpPr>
          <p:cNvPr id="25" name="TextBox 23"/>
          <p:cNvSpPr txBox="1"/>
          <p:nvPr/>
        </p:nvSpPr>
        <p:spPr>
          <a:xfrm>
            <a:off x="2135675" y="1743368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 rot="-5400000">
            <a:off x="318224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2 fl oz/A</a:t>
            </a:r>
            <a:endParaRPr lang="en-US" sz="1400" b="1" dirty="0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 rot="-5400000">
            <a:off x="242024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4 fl oz/A</a:t>
            </a:r>
            <a:endParaRPr lang="en-US" sz="1400" b="1" dirty="0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 rot="-5400000">
            <a:off x="165022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2 fl oz/A</a:t>
            </a:r>
            <a:endParaRPr lang="en-US" sz="1400" b="1" dirty="0"/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 rot="-5400000">
            <a:off x="3977380" y="5151307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4 fl oz/A</a:t>
            </a:r>
            <a:endParaRPr lang="en-US" sz="1400" b="1" dirty="0"/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 rot="-5400000">
            <a:off x="546369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R1, 4 fl oz/A</a:t>
            </a:r>
            <a:endParaRPr lang="en-US" sz="1400" b="1" dirty="0"/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764682"/>
              </p:ext>
            </p:extLst>
          </p:nvPr>
        </p:nvGraphicFramePr>
        <p:xfrm>
          <a:off x="0" y="1050879"/>
          <a:ext cx="9007522" cy="384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3"/>
          <p:cNvSpPr txBox="1"/>
          <p:nvPr/>
        </p:nvSpPr>
        <p:spPr>
          <a:xfrm>
            <a:off x="8263320" y="1725789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3" name="TextBox 23"/>
          <p:cNvSpPr txBox="1"/>
          <p:nvPr/>
        </p:nvSpPr>
        <p:spPr>
          <a:xfrm>
            <a:off x="4431169" y="172663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512840" y="172663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6" name="TextBox 23"/>
          <p:cNvSpPr txBox="1"/>
          <p:nvPr/>
        </p:nvSpPr>
        <p:spPr>
          <a:xfrm>
            <a:off x="3672355" y="172663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7" name="TextBox 23"/>
          <p:cNvSpPr txBox="1"/>
          <p:nvPr/>
        </p:nvSpPr>
        <p:spPr>
          <a:xfrm>
            <a:off x="2874031" y="172663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8" name="TextBox 23"/>
          <p:cNvSpPr txBox="1"/>
          <p:nvPr/>
        </p:nvSpPr>
        <p:spPr>
          <a:xfrm>
            <a:off x="1348655" y="172663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9" name="TextBox 23"/>
          <p:cNvSpPr txBox="1"/>
          <p:nvPr/>
        </p:nvSpPr>
        <p:spPr>
          <a:xfrm>
            <a:off x="5967553" y="1597174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/>
              <a:t>a</a:t>
            </a:r>
          </a:p>
        </p:txBody>
      </p:sp>
      <p:sp>
        <p:nvSpPr>
          <p:cNvPr id="33" name="TextBox 23"/>
          <p:cNvSpPr txBox="1"/>
          <p:nvPr/>
        </p:nvSpPr>
        <p:spPr>
          <a:xfrm>
            <a:off x="5186149" y="157959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/>
              <a:t>a</a:t>
            </a:r>
          </a:p>
        </p:txBody>
      </p:sp>
      <p:sp>
        <p:nvSpPr>
          <p:cNvPr id="34" name="TextBox 23"/>
          <p:cNvSpPr txBox="1"/>
          <p:nvPr/>
        </p:nvSpPr>
        <p:spPr>
          <a:xfrm>
            <a:off x="6689076" y="1597174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 </a:t>
            </a:r>
            <a:r>
              <a:rPr lang="en-US" sz="1300" b="1" dirty="0" smtClean="0"/>
              <a:t>a</a:t>
            </a:r>
            <a:endParaRPr lang="en-US" sz="1300" b="1" dirty="0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1307698" y="6043979"/>
            <a:ext cx="7740768" cy="57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Foliar fungicide applications were made June 13 (V4), June 26 (V7), July 11 (V11), and July 25</a:t>
            </a:r>
            <a:r>
              <a:rPr lang="en-US" sz="1250" baseline="30000" dirty="0" smtClean="0"/>
              <a:t>th</a:t>
            </a:r>
            <a:r>
              <a:rPr lang="en-US" sz="1250" dirty="0" smtClean="0"/>
              <a:t> (R1).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NIS added to each fungicide treatment at 0.25% v/v</a:t>
            </a:r>
            <a:r>
              <a:rPr lang="en-US" sz="1250" dirty="0"/>
              <a:t>. Treatments with different letters are 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50" dirty="0"/>
              <a:t>       statistically different.  Coefficient of variation is </a:t>
            </a:r>
            <a:r>
              <a:rPr lang="en-US" sz="1250" dirty="0" smtClean="0"/>
              <a:t>3.7%.</a:t>
            </a:r>
            <a:endParaRPr lang="en-US" sz="1250" dirty="0"/>
          </a:p>
        </p:txBody>
      </p:sp>
      <p:sp>
        <p:nvSpPr>
          <p:cNvPr id="30" name="TextBox 29"/>
          <p:cNvSpPr txBox="1"/>
          <p:nvPr/>
        </p:nvSpPr>
        <p:spPr>
          <a:xfrm>
            <a:off x="1106061" y="1598608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UTC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37811" y="11637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62795" y="13161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V7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44359" y="1160549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V11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7025" y="1229276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R1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11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2275"/>
            <a:ext cx="9144000" cy="728663"/>
          </a:xfrm>
        </p:spPr>
        <p:txBody>
          <a:bodyPr/>
          <a:lstStyle/>
          <a:p>
            <a:pPr eaLnBrk="1" hangingPunct="1"/>
            <a:r>
              <a:rPr lang="en-US" sz="2750" dirty="0">
                <a:solidFill>
                  <a:srgbClr val="CC0000"/>
                </a:solidFill>
              </a:rPr>
              <a:t>2013 Fungicide Product &amp; Timing Comparison Trial in </a:t>
            </a:r>
            <a:r>
              <a:rPr lang="en-US" sz="2750" dirty="0" smtClean="0">
                <a:solidFill>
                  <a:srgbClr val="CC0000"/>
                </a:solidFill>
              </a:rPr>
              <a:t>NE</a:t>
            </a:r>
            <a:r>
              <a:rPr lang="en-US" sz="3200" dirty="0">
                <a:solidFill>
                  <a:srgbClr val="CC0000"/>
                </a:solidFill>
              </a:rPr>
              <a:t/>
            </a:r>
            <a:br>
              <a:rPr lang="en-US" sz="3200" dirty="0">
                <a:solidFill>
                  <a:srgbClr val="CC0000"/>
                </a:solidFill>
              </a:rPr>
            </a:br>
            <a:r>
              <a:rPr lang="en-US" sz="2800" dirty="0">
                <a:solidFill>
                  <a:srgbClr val="CC0000"/>
                </a:solidFill>
              </a:rPr>
              <a:t> Grain moisture % at harvest on October </a:t>
            </a:r>
            <a:r>
              <a:rPr lang="en-US" sz="2800" dirty="0" smtClean="0">
                <a:solidFill>
                  <a:srgbClr val="CC0000"/>
                </a:solidFill>
              </a:rPr>
              <a:t>22</a:t>
            </a:r>
            <a:r>
              <a:rPr lang="en-US" sz="2800" baseline="30000" dirty="0" smtClean="0">
                <a:solidFill>
                  <a:srgbClr val="CC0000"/>
                </a:solidFill>
              </a:rPr>
              <a:t>nd</a:t>
            </a:r>
            <a:r>
              <a:rPr lang="en-US" sz="2800" dirty="0">
                <a:solidFill>
                  <a:srgbClr val="CC0000"/>
                </a:solidFill>
              </a:rPr>
              <a:t>, 2013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6187078" y="5182887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R1,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7701459" y="5194637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R1, 6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782430" y="5151306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V11, 4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6916859" y="5230654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R1, 4 fl oz/A</a:t>
            </a:r>
            <a:endParaRPr lang="en-US" sz="1400" b="1" dirty="0"/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 rot="-5400000">
            <a:off x="318224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2 fl oz/A</a:t>
            </a:r>
            <a:endParaRPr lang="en-US" sz="1400" b="1" dirty="0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 rot="-5400000">
            <a:off x="242024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4 fl oz/A</a:t>
            </a:r>
            <a:endParaRPr lang="en-US" sz="1400" b="1" dirty="0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 rot="-5400000">
            <a:off x="165022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2 fl oz/A</a:t>
            </a:r>
            <a:endParaRPr lang="en-US" sz="1400" b="1" dirty="0"/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 rot="-5400000">
            <a:off x="3977380" y="5151307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4 fl oz/A</a:t>
            </a:r>
            <a:endParaRPr lang="en-US" sz="1400" b="1" dirty="0"/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 rot="-5400000">
            <a:off x="546369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R1, 4 fl oz/A</a:t>
            </a:r>
            <a:endParaRPr lang="en-US" sz="1400" b="1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167623"/>
              </p:ext>
            </p:extLst>
          </p:nvPr>
        </p:nvGraphicFramePr>
        <p:xfrm>
          <a:off x="-1" y="1009934"/>
          <a:ext cx="8966579" cy="43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307698" y="6043979"/>
            <a:ext cx="7740768" cy="57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Foliar fungicide applications were made June 13 (V4), June 26 (V7), July 11 (V11), and July 25</a:t>
            </a:r>
            <a:r>
              <a:rPr lang="en-US" sz="1250" baseline="30000" dirty="0" smtClean="0"/>
              <a:t>th</a:t>
            </a:r>
            <a:r>
              <a:rPr lang="en-US" sz="1250" dirty="0" smtClean="0"/>
              <a:t> (R1).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NIS added to each fungicide treatment at 0.25% v/v</a:t>
            </a:r>
            <a:r>
              <a:rPr lang="en-US" sz="1250" dirty="0"/>
              <a:t>. No statistical differences among treatments.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50" dirty="0"/>
              <a:t>       Coefficient of variation is </a:t>
            </a:r>
            <a:r>
              <a:rPr lang="en-US" sz="1250" dirty="0" smtClean="0"/>
              <a:t>3.3%.</a:t>
            </a:r>
            <a:endParaRPr lang="en-US" sz="1250" dirty="0"/>
          </a:p>
        </p:txBody>
      </p:sp>
      <p:sp>
        <p:nvSpPr>
          <p:cNvPr id="18" name="TextBox 17"/>
          <p:cNvSpPr txBox="1"/>
          <p:nvPr/>
        </p:nvSpPr>
        <p:spPr>
          <a:xfrm>
            <a:off x="1106061" y="1598608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UTC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7811" y="11637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62795" y="13161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V7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44359" y="1160549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V11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07025" y="1229276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R1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8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609600" y="173038"/>
            <a:ext cx="8229600" cy="90487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Acknowledgments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US" dirty="0" smtClean="0"/>
              <a:t>Casey Schleicher, Technologist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UNL South Central Ag Lab (SCAL) Staff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UNL Student Workers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2088107" y="2091330"/>
            <a:ext cx="5131559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000" b="1" kern="0" dirty="0" smtClean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Although at very low severity, gray </a:t>
            </a:r>
            <a:r>
              <a:rPr lang="en-US" sz="3000" b="1" kern="0" dirty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leaf </a:t>
            </a:r>
            <a:r>
              <a:rPr lang="en-US" sz="3000" b="1" kern="0" dirty="0" smtClean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spot </a:t>
            </a:r>
            <a:r>
              <a:rPr lang="en-US" sz="3000" b="1" kern="0" dirty="0" smtClean="0">
                <a:solidFill>
                  <a:srgbClr val="CC0000"/>
                </a:solidFill>
              </a:rPr>
              <a:t>was the predominant foliar disease during the growing season at this location. </a:t>
            </a:r>
            <a:r>
              <a:rPr lang="en-US" sz="3000" b="1" kern="0" dirty="0" smtClean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kern="0" dirty="0" smtClean="0">
                <a:solidFill>
                  <a:srgbClr val="CC0000"/>
                </a:solidFill>
              </a:rPr>
              <a:t>Gray leaf spot severity level </a:t>
            </a:r>
            <a:r>
              <a:rPr lang="en-US" sz="3000" b="1" kern="0" dirty="0" smtClean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was &lt; 1% for all treatments. </a:t>
            </a:r>
            <a:endParaRPr lang="en-US" sz="3000" b="1" kern="0" dirty="0">
              <a:solidFill>
                <a:srgbClr val="CC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101" name="TextBox 11"/>
          <p:cNvSpPr txBox="1">
            <a:spLocks noChangeArrowheads="1"/>
          </p:cNvSpPr>
          <p:nvPr/>
        </p:nvSpPr>
        <p:spPr bwMode="auto">
          <a:xfrm>
            <a:off x="1914525" y="255588"/>
            <a:ext cx="53038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0000FF"/>
                </a:solidFill>
              </a:rPr>
              <a:t>2013 </a:t>
            </a:r>
            <a:r>
              <a:rPr lang="en-US" sz="4400" b="1" u="sng" dirty="0">
                <a:solidFill>
                  <a:srgbClr val="0000FF"/>
                </a:solidFill>
              </a:rPr>
              <a:t>Diseases</a:t>
            </a:r>
          </a:p>
        </p:txBody>
      </p:sp>
      <p:pic>
        <p:nvPicPr>
          <p:cNvPr id="7169" name="Picture 1" descr="C:\Users\Casey\Pictures\GLS pics for Tamra (possible 2011 Weed Guide cover pics)\IMG_314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-1905834" y="2247031"/>
            <a:ext cx="6155141" cy="2015922"/>
          </a:xfrm>
          <a:prstGeom prst="rect">
            <a:avLst/>
          </a:prstGeom>
          <a:noFill/>
        </p:spPr>
      </p:pic>
      <p:pic>
        <p:nvPicPr>
          <p:cNvPr id="58369" name="Picture 1" descr="C:\Users\Casey\Pictures\'Best of' pictures given to Tamra on Oct. 14, 2011\Gray leaf spot\DSC02160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5083794" y="2285998"/>
            <a:ext cx="5991367" cy="1774210"/>
          </a:xfrm>
          <a:prstGeom prst="rect">
            <a:avLst/>
          </a:prstGeom>
          <a:noFill/>
        </p:spPr>
      </p:pic>
      <p:pic>
        <p:nvPicPr>
          <p:cNvPr id="58370" name="Picture 2" descr="C:\Users\Casey\Pictures\'Best of' pictures given to Tamra on Oct. 14, 2011\Gray leaf spot\DSC02818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5528" y="4703100"/>
            <a:ext cx="4844956" cy="167040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xtension logo (Small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810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3352800"/>
            <a:ext cx="91440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3600" b="1">
                <a:solidFill>
                  <a:srgbClr val="CC0000"/>
                </a:solidFill>
                <a:latin typeface="Verdana" pitchFamily="34" charset="0"/>
              </a:rPr>
              <a:t>Department of Plant Pathology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3200" b="1">
                <a:solidFill>
                  <a:schemeClr val="tx2"/>
                </a:solidFill>
                <a:latin typeface="Verdana" pitchFamily="34" charset="0"/>
              </a:rPr>
              <a:t>University of Nebraska-Lincoln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b="1">
                <a:solidFill>
                  <a:schemeClr val="tx2"/>
                </a:solidFill>
                <a:latin typeface="Verdana" pitchFamily="34" charset="0"/>
              </a:rPr>
              <a:t>Institute of Agriculture and Natural Resources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38200" y="4953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15403" y="1919169"/>
            <a:ext cx="4995080" cy="1683839"/>
          </a:xfrm>
        </p:spPr>
        <p:txBody>
          <a:bodyPr/>
          <a:lstStyle/>
          <a:p>
            <a:pPr eaLnBrk="1" hangingPunct="1"/>
            <a:r>
              <a:rPr lang="en-US" sz="2700" b="1" dirty="0" smtClean="0">
                <a:solidFill>
                  <a:srgbClr val="CC0000"/>
                </a:solidFill>
              </a:rPr>
              <a:t>Common rust was the foliar disease first observed in this trial &amp; was initially seen in mid-July.  Disease severity was very low at this location and did not exceed trace amounts (</a:t>
            </a:r>
            <a:r>
              <a:rPr lang="en-US" sz="2400" b="1" dirty="0">
                <a:solidFill>
                  <a:srgbClr val="CC0000"/>
                </a:solidFill>
              </a:rPr>
              <a:t>≤ </a:t>
            </a:r>
            <a:r>
              <a:rPr lang="en-US" sz="2700" b="1" dirty="0" smtClean="0">
                <a:solidFill>
                  <a:srgbClr val="CC0000"/>
                </a:solidFill>
              </a:rPr>
              <a:t>0.1%) for any treatment. </a:t>
            </a: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1914525" y="214644"/>
            <a:ext cx="53038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0000FF"/>
                </a:solidFill>
              </a:rPr>
              <a:t>2013 </a:t>
            </a:r>
            <a:r>
              <a:rPr lang="en-US" sz="4400" b="1" u="sng" dirty="0">
                <a:solidFill>
                  <a:srgbClr val="0000FF"/>
                </a:solidFill>
              </a:rPr>
              <a:t>Diseases</a:t>
            </a:r>
          </a:p>
        </p:txBody>
      </p:sp>
      <p:pic>
        <p:nvPicPr>
          <p:cNvPr id="5127" name="Picture 4" descr="C:\Users\Tamra\Documents\September 16 2009\Photos\Corn Diseases and Disorders\Rusts\Common Rust\DSC06280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9540" y="212725"/>
            <a:ext cx="1910616" cy="592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:\Users\Casey\Pictures\Imported 8-26-10\IMG_3188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-594767" y="947427"/>
            <a:ext cx="3577893" cy="2033520"/>
          </a:xfrm>
          <a:prstGeom prst="rect">
            <a:avLst/>
          </a:prstGeom>
          <a:noFill/>
        </p:spPr>
      </p:pic>
      <p:pic>
        <p:nvPicPr>
          <p:cNvPr id="56321" name="Picture 1" descr="C:\Users\Casey\Pictures\'Best of' pictures given to Tamra on Oct. 14, 2011\common rust\DSC02918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773" y="3862316"/>
            <a:ext cx="2047164" cy="2442950"/>
          </a:xfrm>
          <a:prstGeom prst="rect">
            <a:avLst/>
          </a:prstGeom>
          <a:noFill/>
        </p:spPr>
      </p:pic>
      <p:pic>
        <p:nvPicPr>
          <p:cNvPr id="56322" name="Picture 2" descr="C:\Users\Casey\Pictures\'Best of' pictures given to Tamra on Oct. 14, 2011\common rust\DSC01631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2006" y="4599296"/>
            <a:ext cx="4435524" cy="171961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838200" y="4953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56346" y="2069294"/>
            <a:ext cx="4981432" cy="1470025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CC0000"/>
                </a:solidFill>
              </a:rPr>
              <a:t>Southern rust was present and was first identified in this trial on September </a:t>
            </a:r>
            <a:r>
              <a:rPr lang="en-US" sz="2800" b="1" dirty="0">
                <a:solidFill>
                  <a:srgbClr val="CC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CC0000"/>
                </a:solidFill>
              </a:rPr>
              <a:t>th</a:t>
            </a:r>
            <a:r>
              <a:rPr lang="en-US" sz="2800" b="1" dirty="0" smtClean="0">
                <a:solidFill>
                  <a:srgbClr val="CC0000"/>
                </a:solidFill>
              </a:rPr>
              <a:t>.  This disease was observed in trace amounts (0.1%) for all treatments.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1914525" y="255588"/>
            <a:ext cx="53038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0000FF"/>
                </a:solidFill>
              </a:rPr>
              <a:t>2013 </a:t>
            </a:r>
            <a:r>
              <a:rPr lang="en-US" sz="4400" b="1" u="sng" dirty="0">
                <a:solidFill>
                  <a:srgbClr val="0000FF"/>
                </a:solidFill>
              </a:rPr>
              <a:t>Diseases</a:t>
            </a:r>
          </a:p>
        </p:txBody>
      </p:sp>
      <p:pic>
        <p:nvPicPr>
          <p:cNvPr id="3079" name="Picture 7" descr="C:\Users\Casey\Pictures\Southern Rust -  8-23-10\DSC0025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9898" y="4599295"/>
            <a:ext cx="4094331" cy="1644559"/>
          </a:xfrm>
          <a:prstGeom prst="rect">
            <a:avLst/>
          </a:prstGeom>
          <a:noFill/>
        </p:spPr>
      </p:pic>
      <p:pic>
        <p:nvPicPr>
          <p:cNvPr id="3080" name="Picture 8" descr="C:\Users\Casey\Pictures\Southern Rust -  8-23-10\DSC00257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4949" y="177419"/>
            <a:ext cx="1965277" cy="5909481"/>
          </a:xfrm>
          <a:prstGeom prst="rect">
            <a:avLst/>
          </a:prstGeom>
          <a:noFill/>
        </p:spPr>
      </p:pic>
      <p:pic>
        <p:nvPicPr>
          <p:cNvPr id="54273" name="Picture 1" descr="C:\Users\Casey\Pictures\'Best of' pictures given to Tamra on Oct. 14, 2011\southern rust\DSC00259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773" y="177420"/>
            <a:ext cx="2169994" cy="2347414"/>
          </a:xfrm>
          <a:prstGeom prst="rect">
            <a:avLst/>
          </a:prstGeom>
          <a:noFill/>
        </p:spPr>
      </p:pic>
      <p:pic>
        <p:nvPicPr>
          <p:cNvPr id="54274" name="Picture 2" descr="C:\Users\Casey\Pictures\'Best of' pictures given to Tamra on Oct. 14, 2011\southern rust\DSC01744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639496" y="3382697"/>
            <a:ext cx="3790179" cy="218364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838200" y="4953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856096" y="2778977"/>
            <a:ext cx="5418161" cy="147002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CC0000"/>
                </a:solidFill>
              </a:rPr>
              <a:t>Eyespot, common smut, and </a:t>
            </a:r>
            <a:r>
              <a:rPr lang="en-US" sz="3200" b="1" dirty="0" err="1" smtClean="0">
                <a:solidFill>
                  <a:srgbClr val="CC0000"/>
                </a:solidFill>
              </a:rPr>
              <a:t>Physoderma</a:t>
            </a:r>
            <a:r>
              <a:rPr lang="en-US" sz="3200" b="1" dirty="0" smtClean="0">
                <a:solidFill>
                  <a:srgbClr val="CC0000"/>
                </a:solidFill>
              </a:rPr>
              <a:t> brown spot were observed sparsely in this trial, thus not justifying ratings for these diseases at this location in 2013.   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1914525" y="255588"/>
            <a:ext cx="53038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0000FF"/>
                </a:solidFill>
              </a:rPr>
              <a:t>2013 </a:t>
            </a:r>
            <a:r>
              <a:rPr lang="en-US" sz="4400" b="1" u="sng" dirty="0">
                <a:solidFill>
                  <a:srgbClr val="0000FF"/>
                </a:solidFill>
              </a:rPr>
              <a:t>Diseases</a:t>
            </a:r>
          </a:p>
        </p:txBody>
      </p:sp>
      <p:pic>
        <p:nvPicPr>
          <p:cNvPr id="6149" name="Picture 2" descr="C:\Users\Casey\Pictures\Eye spot and Lesion mimic\DSC07084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085" y="163774"/>
            <a:ext cx="1681163" cy="30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F:\Pictures\2010 Misc. Pictures\Physoderma Brown Spot\DSC0966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092371" y="2332013"/>
            <a:ext cx="6018663" cy="1682187"/>
          </a:xfrm>
          <a:prstGeom prst="rect">
            <a:avLst/>
          </a:prstGeom>
          <a:noFill/>
        </p:spPr>
      </p:pic>
      <p:pic>
        <p:nvPicPr>
          <p:cNvPr id="7172" name="Picture 4" descr="C:\Users\Casey\Pictures\Imported 8-26-10\IMG_3137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515746" y="3952193"/>
            <a:ext cx="3077568" cy="169681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38200" y="4953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-95534" y="918760"/>
            <a:ext cx="9348716" cy="1262701"/>
          </a:xfrm>
        </p:spPr>
        <p:txBody>
          <a:bodyPr/>
          <a:lstStyle/>
          <a:p>
            <a:pPr eaLnBrk="1" hangingPunct="1"/>
            <a:r>
              <a:rPr lang="en-US" sz="2300" dirty="0" smtClean="0">
                <a:solidFill>
                  <a:srgbClr val="CC0000"/>
                </a:solidFill>
              </a:rPr>
              <a:t>On August 1</a:t>
            </a:r>
            <a:r>
              <a:rPr lang="en-US" sz="2300" baseline="30000" dirty="0" smtClean="0">
                <a:solidFill>
                  <a:srgbClr val="CC0000"/>
                </a:solidFill>
              </a:rPr>
              <a:t>st</a:t>
            </a:r>
            <a:r>
              <a:rPr lang="en-US" sz="2300" dirty="0" smtClean="0">
                <a:solidFill>
                  <a:srgbClr val="CC0000"/>
                </a:solidFill>
              </a:rPr>
              <a:t>, a storm event with strong wind and hail occurred when the corn was at the end of the R1 growth stage which caused an estimated 35% defoliation.  Foliar fungicide treatments were applied prior to the event on June 13</a:t>
            </a:r>
            <a:r>
              <a:rPr lang="en-US" sz="2300" baseline="30000" dirty="0" smtClean="0">
                <a:solidFill>
                  <a:srgbClr val="CC0000"/>
                </a:solidFill>
              </a:rPr>
              <a:t>th</a:t>
            </a:r>
            <a:r>
              <a:rPr lang="en-US" sz="2300" dirty="0" smtClean="0">
                <a:solidFill>
                  <a:srgbClr val="CC0000"/>
                </a:solidFill>
              </a:rPr>
              <a:t>, June 26</a:t>
            </a:r>
            <a:r>
              <a:rPr lang="en-US" sz="2300" baseline="30000" dirty="0" smtClean="0">
                <a:solidFill>
                  <a:srgbClr val="CC0000"/>
                </a:solidFill>
              </a:rPr>
              <a:t>th</a:t>
            </a:r>
            <a:r>
              <a:rPr lang="en-US" sz="2300" dirty="0" smtClean="0">
                <a:solidFill>
                  <a:srgbClr val="CC0000"/>
                </a:solidFill>
              </a:rPr>
              <a:t>, July 11</a:t>
            </a:r>
            <a:r>
              <a:rPr lang="en-US" sz="2300" baseline="30000" dirty="0" smtClean="0">
                <a:solidFill>
                  <a:srgbClr val="CC0000"/>
                </a:solidFill>
              </a:rPr>
              <a:t>th</a:t>
            </a:r>
            <a:r>
              <a:rPr lang="en-US" sz="2300" dirty="0" smtClean="0">
                <a:solidFill>
                  <a:srgbClr val="CC0000"/>
                </a:solidFill>
              </a:rPr>
              <a:t>, and July 26th. </a:t>
            </a:r>
            <a:endParaRPr lang="en-US" sz="2300" b="1" dirty="0" smtClean="0">
              <a:solidFill>
                <a:srgbClr val="C00000"/>
              </a:solidFill>
            </a:endParaRP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1914525" y="105462"/>
            <a:ext cx="53038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0000FF"/>
                </a:solidFill>
              </a:rPr>
              <a:t>2013 Hail Damage</a:t>
            </a:r>
            <a:endParaRPr lang="en-US" sz="4400" b="1" u="sng" dirty="0">
              <a:solidFill>
                <a:srgbClr val="0000FF"/>
              </a:solidFill>
            </a:endParaRPr>
          </a:p>
        </p:txBody>
      </p:sp>
      <p:pic>
        <p:nvPicPr>
          <p:cNvPr id="49154" name="Picture 2" descr="E:\2013 Field Trials\Trial 22 (Bayer FP13USABLE)\Pictures\August 5 (Aug. 1st Hail Storm)\Trial 22b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96951" y="2275457"/>
            <a:ext cx="3138985" cy="418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887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838200" y="4953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2388" y="714375"/>
          <a:ext cx="9091612" cy="519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2" name="Chart" r:id="rId5" imgW="4905375" imgH="2657475" progId="Excel.Sheet.8">
                  <p:embed/>
                </p:oleObj>
              </mc:Choice>
              <mc:Fallback>
                <p:oleObj name="Chart" r:id="rId5" imgW="4905375" imgH="2657475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8" y="714375"/>
                        <a:ext cx="9091612" cy="519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9525"/>
            <a:ext cx="9144000" cy="11430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CC0000"/>
                </a:solidFill>
              </a:rPr>
              <a:t>2013 Foliar Fungicide Trials</a:t>
            </a:r>
            <a:endParaRPr lang="en-US" sz="2800" dirty="0" smtClean="0">
              <a:solidFill>
                <a:srgbClr val="CC0000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495767" y="5909549"/>
            <a:ext cx="3242481" cy="42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/>
              <a:t>South Central </a:t>
            </a:r>
            <a:r>
              <a:rPr lang="en-US" sz="1400" dirty="0" smtClean="0"/>
              <a:t>Agriculture Laboratory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Clay </a:t>
            </a:r>
            <a:r>
              <a:rPr lang="en-US" sz="1400" dirty="0"/>
              <a:t>Center, NE</a:t>
            </a:r>
          </a:p>
        </p:txBody>
      </p:sp>
      <p:sp>
        <p:nvSpPr>
          <p:cNvPr id="747533" name="Text Box 13"/>
          <p:cNvSpPr txBox="1">
            <a:spLocks noChangeArrowheads="1"/>
          </p:cNvSpPr>
          <p:nvPr/>
        </p:nvSpPr>
        <p:spPr bwMode="auto">
          <a:xfrm>
            <a:off x="5745707" y="914400"/>
            <a:ext cx="3381234" cy="542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Last year’s crop was corn</a:t>
            </a:r>
            <a:endParaRPr lang="en-US" sz="1650" b="1" dirty="0"/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Planting </a:t>
            </a:r>
            <a:r>
              <a:rPr lang="en-US" sz="1650" b="1" dirty="0"/>
              <a:t>date: 5</a:t>
            </a:r>
            <a:r>
              <a:rPr lang="en-US" sz="1650" b="1" dirty="0" smtClean="0"/>
              <a:t>/15/13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Target plant population of 	31,763 plants/A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/>
              <a:t>Corn hybrid: </a:t>
            </a:r>
            <a:r>
              <a:rPr lang="en-US" sz="1650" b="1" dirty="0" smtClean="0"/>
              <a:t>NK N68B                            </a:t>
            </a:r>
            <a:r>
              <a:rPr lang="en-US" sz="1650" b="1" dirty="0"/>
              <a:t>(GLS rating </a:t>
            </a:r>
            <a:r>
              <a:rPr lang="en-US" sz="1650" b="1" dirty="0" smtClean="0"/>
              <a:t>7/9</a:t>
            </a:r>
            <a:r>
              <a:rPr lang="en-US" sz="1650" b="1" dirty="0"/>
              <a:t>, </a:t>
            </a:r>
            <a:r>
              <a:rPr lang="en-US" sz="1650" b="1" dirty="0" smtClean="0"/>
              <a:t>”fair”, not rated for CR, </a:t>
            </a:r>
            <a:r>
              <a:rPr lang="en-US" sz="1650" b="1" dirty="0"/>
              <a:t>&amp; SR rating </a:t>
            </a:r>
            <a:r>
              <a:rPr lang="en-US" sz="1650" b="1" dirty="0" smtClean="0"/>
              <a:t>2/9</a:t>
            </a:r>
            <a:r>
              <a:rPr lang="en-US" sz="1650" b="1" dirty="0"/>
              <a:t>, </a:t>
            </a:r>
            <a:r>
              <a:rPr lang="en-US" sz="1650" b="1" dirty="0" smtClean="0"/>
              <a:t>“excellent”) </a:t>
            </a:r>
            <a:endParaRPr lang="en-US" sz="1650" b="1" dirty="0"/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Nine foliar fungicide treatments and a non-treated control replicated six times</a:t>
            </a:r>
          </a:p>
          <a:p>
            <a:pPr lvl="1"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NIS added at 0.25% v/v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/>
              <a:t>High clearance sprayer used at        	20 </a:t>
            </a:r>
            <a:r>
              <a:rPr lang="en-US" sz="1650" b="1" dirty="0" err="1"/>
              <a:t>gpa</a:t>
            </a:r>
            <a:r>
              <a:rPr lang="en-US" sz="1650" b="1" dirty="0"/>
              <a:t> at 40 psi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Alley width &amp; row spacing    	= 30 inches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Overhead sprinkler irrigated</a:t>
            </a:r>
          </a:p>
        </p:txBody>
      </p:sp>
      <p:grpSp>
        <p:nvGrpSpPr>
          <p:cNvPr id="13" name="Group 12"/>
          <p:cNvGrpSpPr/>
          <p:nvPr/>
        </p:nvGrpSpPr>
        <p:grpSpPr bwMode="auto">
          <a:xfrm>
            <a:off x="60552" y="914400"/>
            <a:ext cx="5716521" cy="5281290"/>
            <a:chOff x="-73" y="85"/>
            <a:chExt cx="3645" cy="3327"/>
          </a:xfrm>
        </p:grpSpPr>
        <p:pic>
          <p:nvPicPr>
            <p:cNvPr id="14" name="Picture 13"/>
            <p:cNvPicPr preferRelativeResize="0"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73" y="85"/>
              <a:ext cx="2157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5" name="Picture 14"/>
            <p:cNvPicPr preferRelativeResize="0"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455" y="1385"/>
              <a:ext cx="2117" cy="17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6" name="Picture 15"/>
            <p:cNvPicPr preferRelativeResize="0"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123" y="85"/>
              <a:ext cx="1449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7" name="Picture 16" descr="backpack (Large)"/>
            <p:cNvPicPr preferRelativeResize="0"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73" y="1385"/>
              <a:ext cx="1485" cy="20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598" y="1452"/>
              <a:ext cx="85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fontAlgn="base">
                <a:spcBef>
                  <a:spcPts val="108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2005-2006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9449"/>
            <a:ext cx="9144000" cy="728663"/>
          </a:xfrm>
        </p:spPr>
        <p:txBody>
          <a:bodyPr/>
          <a:lstStyle/>
          <a:p>
            <a:pPr eaLnBrk="1" hangingPunct="1"/>
            <a:r>
              <a:rPr lang="en-US" sz="2750" dirty="0" smtClean="0">
                <a:solidFill>
                  <a:srgbClr val="CC0000"/>
                </a:solidFill>
              </a:rPr>
              <a:t>2013 Fungicide Product &amp; Timing Comparison Trial in NE</a:t>
            </a:r>
            <a:r>
              <a:rPr lang="en-US" sz="3400" dirty="0" smtClean="0">
                <a:solidFill>
                  <a:srgbClr val="CC0000"/>
                </a:solidFill>
              </a:rPr>
              <a:t/>
            </a:r>
            <a:br>
              <a:rPr lang="en-US" sz="3400" dirty="0" smtClean="0">
                <a:solidFill>
                  <a:srgbClr val="CC0000"/>
                </a:solidFill>
              </a:rPr>
            </a:br>
            <a:r>
              <a:rPr lang="en-US" sz="2800" dirty="0" smtClean="0">
                <a:solidFill>
                  <a:srgbClr val="CC0000"/>
                </a:solidFill>
              </a:rPr>
              <a:t> Gray leaf spot disease severity (%)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9219" name="TextBox 11"/>
          <p:cNvSpPr txBox="1">
            <a:spLocks noChangeArrowheads="1"/>
          </p:cNvSpPr>
          <p:nvPr/>
        </p:nvSpPr>
        <p:spPr bwMode="auto">
          <a:xfrm>
            <a:off x="163774" y="5613092"/>
            <a:ext cx="1119116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Rating </a:t>
            </a:r>
            <a:r>
              <a:rPr lang="en-US" sz="1100" b="1" dirty="0" smtClean="0"/>
              <a:t>Date &amp; Growth Stage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307698" y="5678488"/>
            <a:ext cx="265112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804481" y="1707439"/>
            <a:ext cx="266700" cy="295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307698" y="6043979"/>
            <a:ext cx="7740768" cy="38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Foliar fungicide applications were made June 13 (V4), June 26 (V7), July 11 (V11), and July 25</a:t>
            </a:r>
            <a:r>
              <a:rPr lang="en-US" sz="1250" baseline="30000" dirty="0" smtClean="0"/>
              <a:t>th</a:t>
            </a:r>
            <a:r>
              <a:rPr lang="en-US" sz="1250" dirty="0" smtClean="0"/>
              <a:t> (R1).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NIS added to each fungicide treatment at 0.25% v/v.</a:t>
            </a: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7356142" y="1187291"/>
            <a:ext cx="1269242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graphicFrame>
        <p:nvGraphicFramePr>
          <p:cNvPr id="13" name="Pictur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135777"/>
              </p:ext>
            </p:extLst>
          </p:nvPr>
        </p:nvGraphicFramePr>
        <p:xfrm>
          <a:off x="0" y="1187290"/>
          <a:ext cx="9048466" cy="4856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2275"/>
            <a:ext cx="9144000" cy="728663"/>
          </a:xfrm>
        </p:spPr>
        <p:txBody>
          <a:bodyPr/>
          <a:lstStyle/>
          <a:p>
            <a:pPr eaLnBrk="1" hangingPunct="1"/>
            <a:r>
              <a:rPr lang="en-US" sz="2750" dirty="0">
                <a:solidFill>
                  <a:srgbClr val="CC0000"/>
                </a:solidFill>
              </a:rPr>
              <a:t>2013 Fungicide Product &amp; Timing Comparison Trial in NE</a:t>
            </a:r>
            <a:r>
              <a:rPr lang="en-US" sz="4800" dirty="0" smtClean="0">
                <a:solidFill>
                  <a:srgbClr val="CC0000"/>
                </a:solidFill>
              </a:rPr>
              <a:t/>
            </a:r>
            <a:br>
              <a:rPr lang="en-US" sz="4800" dirty="0" smtClean="0">
                <a:solidFill>
                  <a:srgbClr val="CC0000"/>
                </a:solidFill>
              </a:rPr>
            </a:br>
            <a:r>
              <a:rPr lang="en-US" sz="2250" dirty="0" smtClean="0">
                <a:solidFill>
                  <a:srgbClr val="CC0000"/>
                </a:solidFill>
              </a:rPr>
              <a:t>Area Under the Disease Progress Curve (AUDPC) for gray leaf spot 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6187078" y="5182887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R1,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7701459" y="5194637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R1, 6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664372" y="5136635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V11, 4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6916859" y="5230654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R1, 4 fl oz/A</a:t>
            </a:r>
            <a:endParaRPr lang="en-US" sz="1400" b="1" dirty="0"/>
          </a:p>
        </p:txBody>
      </p:sp>
      <p:sp>
        <p:nvSpPr>
          <p:cNvPr id="25" name="TextBox 23"/>
          <p:cNvSpPr txBox="1"/>
          <p:nvPr/>
        </p:nvSpPr>
        <p:spPr>
          <a:xfrm>
            <a:off x="3636032" y="3662308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err="1" smtClean="0"/>
              <a:t>bc</a:t>
            </a:r>
            <a:endParaRPr lang="en-US" sz="1300" b="1" dirty="0"/>
          </a:p>
        </p:txBody>
      </p:sp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314381"/>
              </p:ext>
            </p:extLst>
          </p:nvPr>
        </p:nvGraphicFramePr>
        <p:xfrm>
          <a:off x="0" y="1078174"/>
          <a:ext cx="9007522" cy="427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Text Box 44"/>
          <p:cNvSpPr txBox="1">
            <a:spLocks noChangeArrowheads="1"/>
          </p:cNvSpPr>
          <p:nvPr/>
        </p:nvSpPr>
        <p:spPr bwMode="auto">
          <a:xfrm rot="-5400000">
            <a:off x="318224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2 fl oz/A</a:t>
            </a:r>
            <a:endParaRPr lang="en-US" sz="1400" b="1" dirty="0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 rot="-5400000">
            <a:off x="242024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4 fl oz/A</a:t>
            </a:r>
            <a:endParaRPr lang="en-US" sz="1400" b="1" dirty="0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 rot="-5400000">
            <a:off x="1650222" y="515130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V4, 2 fl oz/A</a:t>
            </a:r>
            <a:endParaRPr lang="en-US" sz="1400" b="1" dirty="0"/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 rot="-5400000">
            <a:off x="3962441" y="5134679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V7, 4 fl oz/A</a:t>
            </a:r>
            <a:endParaRPr lang="en-US" sz="1400" b="1" dirty="0"/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 rot="-5400000">
            <a:off x="5463693" y="5138533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R1, 4 fl oz/A</a:t>
            </a:r>
            <a:endParaRPr lang="en-US" sz="1400" b="1" dirty="0"/>
          </a:p>
        </p:txBody>
      </p:sp>
      <p:sp>
        <p:nvSpPr>
          <p:cNvPr id="40" name="TextBox 23"/>
          <p:cNvSpPr txBox="1"/>
          <p:nvPr/>
        </p:nvSpPr>
        <p:spPr>
          <a:xfrm>
            <a:off x="8213249" y="3659222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err="1" smtClean="0"/>
              <a:t>bc</a:t>
            </a:r>
            <a:endParaRPr lang="en-US" sz="1300" b="1" dirty="0"/>
          </a:p>
        </p:txBody>
      </p:sp>
      <p:sp>
        <p:nvSpPr>
          <p:cNvPr id="41" name="TextBox 23"/>
          <p:cNvSpPr txBox="1"/>
          <p:nvPr/>
        </p:nvSpPr>
        <p:spPr>
          <a:xfrm>
            <a:off x="2104011" y="3659222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42" name="TextBox 23"/>
          <p:cNvSpPr txBox="1"/>
          <p:nvPr/>
        </p:nvSpPr>
        <p:spPr>
          <a:xfrm>
            <a:off x="1341831" y="3657793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err="1" smtClean="0"/>
              <a:t>bc</a:t>
            </a:r>
            <a:endParaRPr lang="en-US" sz="1300" b="1" dirty="0"/>
          </a:p>
        </p:txBody>
      </p:sp>
      <p:sp>
        <p:nvSpPr>
          <p:cNvPr id="43" name="TextBox 23"/>
          <p:cNvSpPr txBox="1"/>
          <p:nvPr/>
        </p:nvSpPr>
        <p:spPr>
          <a:xfrm>
            <a:off x="5917482" y="3657793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err="1"/>
              <a:t>b</a:t>
            </a:r>
            <a:r>
              <a:rPr lang="en-US" sz="1300" b="1" dirty="0" err="1" smtClean="0"/>
              <a:t>c</a:t>
            </a:r>
            <a:endParaRPr lang="en-US" sz="1300" b="1" dirty="0"/>
          </a:p>
        </p:txBody>
      </p:sp>
      <p:sp>
        <p:nvSpPr>
          <p:cNvPr id="49" name="TextBox 23"/>
          <p:cNvSpPr txBox="1"/>
          <p:nvPr/>
        </p:nvSpPr>
        <p:spPr>
          <a:xfrm>
            <a:off x="5118161" y="3662308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c</a:t>
            </a:r>
            <a:endParaRPr lang="en-US" sz="1300" b="1" dirty="0"/>
          </a:p>
        </p:txBody>
      </p:sp>
      <p:sp>
        <p:nvSpPr>
          <p:cNvPr id="50" name="TextBox 23"/>
          <p:cNvSpPr txBox="1"/>
          <p:nvPr/>
        </p:nvSpPr>
        <p:spPr>
          <a:xfrm>
            <a:off x="2874031" y="3491938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/>
              <a:t>a</a:t>
            </a:r>
          </a:p>
        </p:txBody>
      </p:sp>
      <p:sp>
        <p:nvSpPr>
          <p:cNvPr id="51" name="TextBox 23"/>
          <p:cNvSpPr txBox="1"/>
          <p:nvPr/>
        </p:nvSpPr>
        <p:spPr>
          <a:xfrm>
            <a:off x="4366160" y="3662308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c</a:t>
            </a:r>
            <a:endParaRPr lang="en-US" sz="1300" b="1" dirty="0"/>
          </a:p>
        </p:txBody>
      </p:sp>
      <p:sp>
        <p:nvSpPr>
          <p:cNvPr id="52" name="TextBox 23"/>
          <p:cNvSpPr txBox="1"/>
          <p:nvPr/>
        </p:nvSpPr>
        <p:spPr>
          <a:xfrm>
            <a:off x="7462769" y="3678196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c</a:t>
            </a:r>
            <a:endParaRPr lang="en-US" sz="1300" b="1" dirty="0"/>
          </a:p>
        </p:txBody>
      </p:sp>
      <p:sp>
        <p:nvSpPr>
          <p:cNvPr id="53" name="TextBox 23"/>
          <p:cNvSpPr txBox="1"/>
          <p:nvPr/>
        </p:nvSpPr>
        <p:spPr>
          <a:xfrm>
            <a:off x="6689076" y="3675110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c</a:t>
            </a:r>
            <a:endParaRPr lang="en-US" sz="1300" b="1" dirty="0"/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307698" y="6043979"/>
            <a:ext cx="7740768" cy="57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Foliar fungicide applications were made June 13 (V4), June 26 (V7), July 11 (V11), and July 25</a:t>
            </a:r>
            <a:r>
              <a:rPr lang="en-US" sz="1250" baseline="30000" dirty="0" smtClean="0"/>
              <a:t>th</a:t>
            </a:r>
            <a:r>
              <a:rPr lang="en-US" sz="1250" dirty="0" smtClean="0"/>
              <a:t> (R1).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250" dirty="0" smtClean="0"/>
              <a:t>NIS added to each fungicide treatment at 0.25% v/v.  Treatments with different letters are 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50" dirty="0"/>
              <a:t> </a:t>
            </a:r>
            <a:r>
              <a:rPr lang="en-US" sz="1250" dirty="0" smtClean="0"/>
              <a:t>      statistically different.  Coefficient of variation is 15.9%.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06061" y="1598608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UTC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37811" y="11637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62795" y="1316100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CC00"/>
                </a:solidFill>
              </a:rPr>
              <a:t>V7</a:t>
            </a:r>
            <a:endParaRPr lang="en-US" b="1" dirty="0">
              <a:solidFill>
                <a:srgbClr val="00CC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44359" y="1160549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V11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07025" y="1229276"/>
            <a:ext cx="7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R1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3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0"/>
  <p:tag name="MULTIRESPDIVISOR" val="1"/>
  <p:tag name="CORRECTPOINTVALUE" val="100"/>
  <p:tag name="ADDINALWAYSLOADED" val="False"/>
  <p:tag name="TPVERSION" val="2006"/>
  <p:tag name="DEFAULTPORT" val="1001"/>
  <p:tag name="COUNTDOWNSTYLE" val="-1"/>
  <p:tag name="USEENTERPRISEMANAGER" val="False"/>
  <p:tag name="CHARTVALUEFORMAT" val="0%"/>
  <p:tag name="STDCHART" val="1"/>
  <p:tag name="BUBBLEVALUEFORMAT" val="0.0"/>
  <p:tag name="CUSTOMCELLBACKCOLOR1" val="-657956"/>
  <p:tag name="DISPLAYNAME" val="True"/>
  <p:tag name="GRIDSIZE" val="{Width=800, Height=600}"/>
  <p:tag name="RESETCHARTS" val="True"/>
  <p:tag name="ALLOWUSERFEEDBACK" val="True"/>
  <p:tag name="ZEROBASED" val="False"/>
  <p:tag name="EXPANDSHOWBAR" val="True"/>
  <p:tag name="ANSWERNOWTEXT" val="Answer Now"/>
  <p:tag name="NUMRESPONSES" val="1"/>
  <p:tag name="ROTATIONINTERVAL" val="2"/>
  <p:tag name="BUBBLENAMEVISIBLE" val="True"/>
  <p:tag name="CUSTOMCELLBACKCOLOR2" val="-13395457"/>
  <p:tag name="GRIDOPACITY" val="90"/>
  <p:tag name="CHARTLABELS" val="0"/>
  <p:tag name="INCORRECTPOINTVALUE" val="0"/>
  <p:tag name="CHARTSCALE" val="True"/>
  <p:tag name="ANSWERNOWSTYLE" val="-1"/>
  <p:tag name="ALLOWDUPLICATES" val="False"/>
  <p:tag name="TEAMSINLEADERBOARD" val="5"/>
  <p:tag name="CUSTOMCELLFORECOLOR" val="-16777216"/>
  <p:tag name="GRIDROTATIONINTERVAL" val="2"/>
  <p:tag name="PARTLISTDEFAULT" val="0"/>
  <p:tag name="AUTOADJUSTPARTRANGE" val="True"/>
  <p:tag name="RESPCOUNTERFORMAT" val="0"/>
  <p:tag name="AUTOADVANCE" val="False"/>
  <p:tag name="DEFAULTNUMTEAMS" val="5"/>
  <p:tag name="GRIDPOSITION" val="1"/>
  <p:tag name="REALTIMEBACKUP" val="False"/>
  <p:tag name="REQUIREPASSWORD" val="False"/>
  <p:tag name="AUTOUPDATEALIASES" val="True"/>
  <p:tag name="USESCHEMECOLORS" val="True"/>
  <p:tag name="INCLUDEPPT" val="True"/>
  <p:tag name="RESPTABLESTYLE" val="-1"/>
  <p:tag name="BUBBLEGROUPING" val="3"/>
  <p:tag name="INCLUDENONRESPONDERS" val="False"/>
  <p:tag name="COUNTDOWNSECONDS" val="10"/>
  <p:tag name="DISPLAYDEVICEID" val="True"/>
  <p:tag name="ENABLEPRESENTERVPAD" val="False"/>
  <p:tag name="POLLINGCYCLE" val="2"/>
  <p:tag name="MAXRESPONDERS" val="5"/>
  <p:tag name="BACKUPMAINTENANCE" val="7"/>
  <p:tag name="CUSTOMCELLBACKCOLOR4" val="-8355712"/>
  <p:tag name="SHOWBARVISIBLE" val="True"/>
  <p:tag name="REALTIMEBACKUPPATH" val="(None)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23710</TotalTime>
  <Words>1695</Words>
  <Application>Microsoft Office PowerPoint</Application>
  <PresentationFormat>On-screen Show (4:3)</PresentationFormat>
  <Paragraphs>285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Chart</vt:lpstr>
      <vt:lpstr>2013 Foliar Fungicide Product &amp; Timing Comparison on Corn   South Central Agriculture Laboratory Clay Center, NE </vt:lpstr>
      <vt:lpstr>PowerPoint Presentation</vt:lpstr>
      <vt:lpstr>Common rust was the foliar disease first observed in this trial &amp; was initially seen in mid-July.  Disease severity was very low at this location and did not exceed trace amounts (≤ 0.1%) for any treatment. </vt:lpstr>
      <vt:lpstr>Southern rust was present and was first identified in this trial on September 4th.  This disease was observed in trace amounts (0.1%) for all treatments.</vt:lpstr>
      <vt:lpstr>Eyespot, common smut, and Physoderma brown spot were observed sparsely in this trial, thus not justifying ratings for these diseases at this location in 2013.   </vt:lpstr>
      <vt:lpstr>On August 1st, a storm event with strong wind and hail occurred when the corn was at the end of the R1 growth stage which caused an estimated 35% defoliation.  Foliar fungicide treatments were applied prior to the event on June 13th, June 26th, July 11th, and July 26th. </vt:lpstr>
      <vt:lpstr>2013 Foliar Fungicide Trials</vt:lpstr>
      <vt:lpstr>2013 Fungicide Product &amp; Timing Comparison Trial in NE  Gray leaf spot disease severity (%) </vt:lpstr>
      <vt:lpstr>2013 Fungicide Product &amp; Timing Comparison Trial in NE Area Under the Disease Progress Curve (AUDPC) for gray leaf spot   </vt:lpstr>
      <vt:lpstr>2013 Fungicide Product &amp; Timing Comparison Trial in NE  Common rust disease severity (%) </vt:lpstr>
      <vt:lpstr>2013 Fungicide Product &amp; Timing Comparison Trial in NE Area Under the Disease Progress Curve (AUDPC) for common rust   </vt:lpstr>
      <vt:lpstr>2013 Fungicide Product &amp; Timing Comparison Trial in NE  Southern rust disease severity (%) </vt:lpstr>
      <vt:lpstr>2013 Fungicide Product &amp; Timing Comparison Trial in NE Area Under the Disease Progress Curve (AUDPC) for southern rust   </vt:lpstr>
      <vt:lpstr>2013 Fungicide Product &amp; Timing Comparison Trial in NE  Stay green % assessed on September 30th, 2013                           Kernel dent stage (R6)  </vt:lpstr>
      <vt:lpstr>2013 Fungicide Product &amp; Timing Comparison Trial in NE  Push lodging % assessed on October 16th, 2013 Physiological maturity stage (R6)  </vt:lpstr>
      <vt:lpstr>2013 Fungicide Product &amp; Timing Comparison Trial in NE  500 count kernel weight (g)  </vt:lpstr>
      <vt:lpstr>2013 Fungicide Product &amp; Timing Comparison Trial in NE  Yield (bu/A) on October 22nd, 2013  </vt:lpstr>
      <vt:lpstr>2013 Fungicide Product &amp; Timing Comparison Trial in NE  Grain moisture % at harvest on October 22nd, 2013  </vt:lpstr>
      <vt:lpstr>Acknowledgments</vt:lpstr>
      <vt:lpstr>PowerPoint Presentation</vt:lpstr>
    </vt:vector>
  </TitlesOfParts>
  <Company>University of Nebraska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Tamra Jackson</dc:creator>
  <cp:lastModifiedBy>Tamra</cp:lastModifiedBy>
  <cp:revision>931</cp:revision>
  <cp:lastPrinted>2014-01-30T22:28:32Z</cp:lastPrinted>
  <dcterms:created xsi:type="dcterms:W3CDTF">2007-12-13T20:58:41Z</dcterms:created>
  <dcterms:modified xsi:type="dcterms:W3CDTF">2014-02-24T22:06:46Z</dcterms:modified>
</cp:coreProperties>
</file>