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66" r:id="rId6"/>
    <p:sldId id="268" r:id="rId7"/>
    <p:sldId id="265" r:id="rId8"/>
    <p:sldId id="271" r:id="rId9"/>
    <p:sldId id="273" r:id="rId10"/>
    <p:sldId id="297" r:id="rId11"/>
    <p:sldId id="274" r:id="rId12"/>
    <p:sldId id="276" r:id="rId13"/>
    <p:sldId id="279" r:id="rId14"/>
    <p:sldId id="298" r:id="rId15"/>
    <p:sldId id="281" r:id="rId16"/>
    <p:sldId id="299" r:id="rId17"/>
    <p:sldId id="283" r:id="rId18"/>
    <p:sldId id="261" r:id="rId19"/>
    <p:sldId id="284" r:id="rId20"/>
    <p:sldId id="300" r:id="rId21"/>
    <p:sldId id="288" r:id="rId22"/>
    <p:sldId id="290" r:id="rId23"/>
    <p:sldId id="291" r:id="rId24"/>
    <p:sldId id="301" r:id="rId25"/>
    <p:sldId id="292" r:id="rId26"/>
    <p:sldId id="294" r:id="rId27"/>
    <p:sldId id="302"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p:cViewPr>
        <p:scale>
          <a:sx n="86" d="100"/>
          <a:sy n="86" d="100"/>
        </p:scale>
        <p:origin x="-52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9622A-5818-48C8-B355-EC588DA845A0}" type="datetimeFigureOut">
              <a:rPr lang="en-US" smtClean="0"/>
              <a:pPr/>
              <a:t>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5FC09-16F0-451D-83DF-4EF4FB6C4402}" type="slidenum">
              <a:rPr lang="en-US" smtClean="0"/>
              <a:pPr/>
              <a:t>‹#›</a:t>
            </a:fld>
            <a:endParaRPr lang="en-US"/>
          </a:p>
        </p:txBody>
      </p:sp>
    </p:spTree>
    <p:extLst>
      <p:ext uri="{BB962C8B-B14F-4D97-AF65-F5344CB8AC3E}">
        <p14:creationId xmlns:p14="http://schemas.microsoft.com/office/powerpoint/2010/main" val="212453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These slides explain how a corn plant develops during the season and potential stresses at different growth stages that can contribute to crop yield loss. </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Insects, diseases, weeds, and other disorders are most likely to be more problematic during certain stages of a corn plant’s development. Because</a:t>
            </a:r>
            <a:r>
              <a:rPr lang="en-US" sz="1100" baseline="0" dirty="0" smtClean="0"/>
              <a:t> of this, understanding the growth stage of a plant</a:t>
            </a:r>
            <a:r>
              <a:rPr lang="en-US" sz="1100" dirty="0" smtClean="0"/>
              <a:t> aids the producer, agronomist, or crop scout in efficiently and effectively scouting their fields.</a:t>
            </a:r>
          </a:p>
          <a:p>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Problems to watch for:</a:t>
            </a:r>
          </a:p>
          <a:p>
            <a:pPr lvl="1">
              <a:buFont typeface="Arial" pitchFamily="34" charset="0"/>
              <a:buChar char="•"/>
            </a:pPr>
            <a:r>
              <a:rPr lang="en-US" sz="1100" dirty="0" smtClean="0"/>
              <a:t>Flooding (page 74, Corn Field Guide)</a:t>
            </a:r>
          </a:p>
          <a:p>
            <a:pPr lvl="1">
              <a:buFont typeface="Arial" pitchFamily="34" charset="0"/>
              <a:buChar char="•"/>
            </a:pPr>
            <a:r>
              <a:rPr lang="en-US" sz="1100" dirty="0" smtClean="0"/>
              <a:t>Stewart’s disease, Goss’s wilt, Anthracnose leaf spot (pages 33 and 28, Corn Field Guide)</a:t>
            </a:r>
          </a:p>
          <a:p>
            <a:pPr lvl="1">
              <a:buFont typeface="Arial" pitchFamily="34" charset="0"/>
              <a:buChar char="•"/>
            </a:pPr>
            <a:r>
              <a:rPr lang="en-US" sz="1100" dirty="0" smtClean="0"/>
              <a:t>Root rots, seedling blight (page 42, Corn Field Guide)</a:t>
            </a:r>
          </a:p>
          <a:p>
            <a:pPr lvl="1">
              <a:buFont typeface="Arial" pitchFamily="34" charset="0"/>
              <a:buChar char="•"/>
            </a:pPr>
            <a:r>
              <a:rPr lang="en-US" sz="1100" dirty="0" smtClean="0"/>
              <a:t>Cutworms, slugs, billbugs, etc. (pages 48</a:t>
            </a:r>
            <a:r>
              <a:rPr lang="en-US" sz="1100" baseline="0" dirty="0" smtClean="0"/>
              <a:t>-51,</a:t>
            </a:r>
            <a:r>
              <a:rPr lang="en-US" sz="1100" dirty="0" smtClean="0"/>
              <a:t> Corn Field Guide)</a:t>
            </a:r>
          </a:p>
          <a:p>
            <a:pPr lvl="1">
              <a:buFont typeface="Arial" pitchFamily="34" charset="0"/>
              <a:buChar char="•"/>
            </a:pPr>
            <a:r>
              <a:rPr lang="en-US" sz="1100" dirty="0" smtClean="0"/>
              <a:t>Herbicide injury (pages 62-66, Corn Field Guide)</a:t>
            </a:r>
          </a:p>
          <a:p>
            <a:pPr lvl="1">
              <a:buFont typeface="Arial" pitchFamily="34" charset="0"/>
              <a:buChar char="•"/>
            </a:pPr>
            <a:r>
              <a:rPr lang="en-US" sz="1100" dirty="0" smtClean="0"/>
              <a:t>Weed escapes and competition (See</a:t>
            </a:r>
            <a:r>
              <a:rPr lang="en-US" sz="1100" baseline="0" dirty="0" smtClean="0"/>
              <a:t> Weed Identification Field Guide)</a:t>
            </a:r>
            <a:endParaRPr lang="en-US" sz="1100" dirty="0" smtClean="0"/>
          </a:p>
          <a:p>
            <a:endParaRPr lang="en-US" sz="1100" dirty="0" smtClean="0"/>
          </a:p>
          <a:p>
            <a:r>
              <a:rPr lang="en-US" sz="1100" i="0" dirty="0" smtClean="0"/>
              <a:t>[</a:t>
            </a:r>
            <a:r>
              <a:rPr lang="en-US" sz="1100" i="1" baseline="0" dirty="0" smtClean="0"/>
              <a:t>From left: </a:t>
            </a:r>
            <a:r>
              <a:rPr lang="en-US" sz="1100" i="1" dirty="0" smtClean="0"/>
              <a:t>Anthracnose leaf spot</a:t>
            </a:r>
            <a:r>
              <a:rPr lang="en-US" sz="1100" i="1" baseline="0" dirty="0" smtClean="0"/>
              <a:t>, damage from seedling disease, and </a:t>
            </a:r>
            <a:r>
              <a:rPr lang="en-US" sz="1100" i="1" dirty="0" smtClean="0"/>
              <a:t>black cutworm damage</a:t>
            </a:r>
            <a:r>
              <a:rPr lang="en-US" sz="1100" i="0" dirty="0" smtClean="0"/>
              <a:t>]</a:t>
            </a:r>
            <a:endParaRPr lang="en-US" sz="1100" i="0"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F4A1459-C6CC-4991-BB8C-6EA3D522E68E}" type="slidenum">
              <a:rPr lang="en-US" smtClean="0"/>
              <a:pPr/>
              <a:t>11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0000"/>
              </a:lnSpc>
            </a:pPr>
            <a:r>
              <a:rPr lang="en-US" sz="1100" b="1" dirty="0" smtClean="0"/>
              <a:t>V6</a:t>
            </a:r>
            <a:r>
              <a:rPr lang="en-US" sz="1100" dirty="0" smtClean="0"/>
              <a:t> is one of the key stages for development. At this point,</a:t>
            </a:r>
            <a:r>
              <a:rPr lang="en-US" sz="1100" baseline="0" dirty="0" smtClean="0"/>
              <a:t> there are six leaves with visible collars.</a:t>
            </a:r>
          </a:p>
          <a:p>
            <a:pPr eaLnBrk="1" hangingPunct="1">
              <a:lnSpc>
                <a:spcPct val="80000"/>
              </a:lnSpc>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At V6, the growing point is above ground. Ear shoots (approximately 8) and tassel are initiated, </a:t>
            </a:r>
            <a:r>
              <a:rPr lang="en-US" sz="1100" dirty="0" smtClean="0"/>
              <a:t>but you need</a:t>
            </a:r>
            <a:r>
              <a:rPr lang="en-US" sz="1100" baseline="0" dirty="0" smtClean="0"/>
              <a:t> to dissect the plant and use a microscope to see them</a:t>
            </a:r>
            <a:r>
              <a:rPr lang="en-US" sz="1100" kern="1200" baseline="0" dirty="0" smtClean="0">
                <a:solidFill>
                  <a:schemeClr val="tx1"/>
                </a:solidFill>
                <a:latin typeface="+mn-lt"/>
                <a:ea typeface="+mn-ea"/>
                <a:cs typeface="+mn-cs"/>
              </a:rPr>
              <a:t>. The potential row number (ear girth) is determined shortly after and is influenced by genetics, but can be reduced by severe stress.</a:t>
            </a:r>
            <a:endParaRPr lang="en-US" sz="1100" dirty="0" smtClean="0"/>
          </a:p>
          <a:p>
            <a:pPr eaLnBrk="1" hangingPunct="1">
              <a:lnSpc>
                <a:spcPct val="80000"/>
              </a:lnSpc>
            </a:pPr>
            <a:endParaRPr lang="en-US" sz="1100" dirty="0" smtClean="0"/>
          </a:p>
          <a:p>
            <a:r>
              <a:rPr lang="en-US" sz="1100" dirty="0" smtClean="0"/>
              <a:t>Problems to watch for during V6:</a:t>
            </a:r>
          </a:p>
          <a:p>
            <a:pPr lvl="1">
              <a:buFont typeface="Arial" pitchFamily="34" charset="0"/>
              <a:buChar char="•"/>
            </a:pPr>
            <a:r>
              <a:rPr lang="en-US" sz="1100" dirty="0" smtClean="0"/>
              <a:t>Eyespot, common smut, Stewart’s wilt (pages 31, 34, and 33, Corn Field Guide)</a:t>
            </a:r>
          </a:p>
          <a:p>
            <a:pPr lvl="1">
              <a:buFont typeface="Arial" pitchFamily="34" charset="0"/>
              <a:buChar char="•"/>
            </a:pPr>
            <a:r>
              <a:rPr lang="en-US" sz="1100" dirty="0" smtClean="0"/>
              <a:t>Stalk borer (page 52, Corn Field Guide)</a:t>
            </a:r>
          </a:p>
          <a:p>
            <a:pPr lvl="1">
              <a:buFont typeface="Arial" pitchFamily="34" charset="0"/>
              <a:buChar char="•"/>
            </a:pPr>
            <a:r>
              <a:rPr lang="en-US" sz="1100" dirty="0" smtClean="0"/>
              <a:t>Nutrient</a:t>
            </a:r>
            <a:r>
              <a:rPr lang="en-US" sz="1100" baseline="0" dirty="0" smtClean="0"/>
              <a:t> deficiencies (pages 67-69, Corn Field Guide)</a:t>
            </a:r>
            <a:endParaRPr lang="en-US" sz="1100" dirty="0" smtClean="0"/>
          </a:p>
          <a:p>
            <a:pPr eaLnBrk="1" hangingPunct="1">
              <a:lnSpc>
                <a:spcPct val="80000"/>
              </a:lnSpc>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AB88E6-E5C5-4CAC-BB0F-5C6E0B828E88}" type="slidenum">
              <a:rPr lang="en-US" smtClean="0"/>
              <a:pPr/>
              <a:t>12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At </a:t>
            </a:r>
            <a:r>
              <a:rPr lang="en-US" sz="1100" b="1" dirty="0" smtClean="0"/>
              <a:t>V10+</a:t>
            </a:r>
            <a:r>
              <a:rPr lang="en-US" sz="1100" b="0" dirty="0" smtClean="0"/>
              <a:t>,</a:t>
            </a:r>
            <a:r>
              <a:rPr lang="en-US" sz="1100" b="1" dirty="0" smtClean="0"/>
              <a:t> </a:t>
            </a:r>
            <a:r>
              <a:rPr lang="en-US" sz="1100" b="0" dirty="0" smtClean="0"/>
              <a:t>s</a:t>
            </a:r>
            <a:r>
              <a:rPr lang="en-US" sz="1100" dirty="0" smtClean="0"/>
              <a:t>taging becomes difficult because the lower leaves start to fall off the plant. In order to determine the stage, stalks need to be split.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For</a:t>
            </a:r>
            <a:r>
              <a:rPr lang="en-US" sz="1100" baseline="0" dirty="0" smtClean="0"/>
              <a:t> staging at this point:</a:t>
            </a:r>
            <a:endParaRPr lang="en-US" sz="1100" dirty="0" smtClean="0"/>
          </a:p>
          <a:p>
            <a:pPr lvl="1">
              <a:lnSpc>
                <a:spcPct val="80000"/>
              </a:lnSpc>
              <a:buFont typeface="Arial" pitchFamily="34" charset="0"/>
              <a:buChar char="•"/>
            </a:pPr>
            <a:r>
              <a:rPr lang="en-US" sz="1100" dirty="0" smtClean="0"/>
              <a:t>You need a large knife and</a:t>
            </a:r>
            <a:r>
              <a:rPr lang="en-US" sz="1100" baseline="0" dirty="0" smtClean="0"/>
              <a:t> a</a:t>
            </a:r>
            <a:r>
              <a:rPr lang="en-US" sz="1100" dirty="0" smtClean="0"/>
              <a:t> spade</a:t>
            </a:r>
          </a:p>
          <a:p>
            <a:pPr lvl="1">
              <a:lnSpc>
                <a:spcPct val="80000"/>
              </a:lnSpc>
              <a:buFont typeface="Arial" pitchFamily="34" charset="0"/>
              <a:buChar char="•"/>
            </a:pPr>
            <a:r>
              <a:rPr lang="en-US" sz="1100" dirty="0" smtClean="0"/>
              <a:t>Each leaf is attached to a specific node</a:t>
            </a:r>
          </a:p>
          <a:p>
            <a:pPr lvl="1">
              <a:lnSpc>
                <a:spcPct val="80000"/>
              </a:lnSpc>
              <a:buFont typeface="Arial" pitchFamily="34" charset="0"/>
              <a:buChar char="•"/>
            </a:pPr>
            <a:r>
              <a:rPr lang="en-US" sz="1100" dirty="0" smtClean="0"/>
              <a:t>You will need to line up which leaf goes to which node on the stalk</a:t>
            </a:r>
          </a:p>
          <a:p>
            <a:pPr lvl="1">
              <a:lnSpc>
                <a:spcPct val="80000"/>
              </a:lnSpc>
              <a:buFont typeface="Arial" pitchFamily="34" charset="0"/>
              <a:buChar char="•"/>
            </a:pPr>
            <a:r>
              <a:rPr lang="en-US" sz="1100" dirty="0" smtClean="0"/>
              <a:t>Split lower stalk lengthwise to determine uppermost leaf node</a:t>
            </a:r>
          </a:p>
          <a:p>
            <a:pPr lvl="1">
              <a:lnSpc>
                <a:spcPct val="80000"/>
              </a:lnSpc>
              <a:buFont typeface="Arial" pitchFamily="34" charset="0"/>
              <a:buChar char="•"/>
            </a:pPr>
            <a:r>
              <a:rPr lang="en-US" sz="1100" dirty="0" smtClean="0"/>
              <a:t>Approximately </a:t>
            </a:r>
            <a:r>
              <a:rPr lang="en-US" sz="1100" u="sng" dirty="0" smtClean="0"/>
              <a:t>&lt;</a:t>
            </a:r>
            <a:r>
              <a:rPr lang="en-US" sz="1100" u="none" baseline="0" dirty="0" smtClean="0"/>
              <a:t> ¼ </a:t>
            </a:r>
            <a:r>
              <a:rPr lang="en-US" sz="1100" dirty="0" smtClean="0"/>
              <a:t>inch above the condensed area at the bottom of stalk</a:t>
            </a:r>
            <a:r>
              <a:rPr lang="en-US" sz="1100" baseline="0" dirty="0" smtClean="0"/>
              <a:t> </a:t>
            </a:r>
            <a:r>
              <a:rPr lang="en-US" sz="1100" dirty="0" smtClean="0"/>
              <a:t>is the 5th node</a:t>
            </a:r>
          </a:p>
          <a:p>
            <a:pPr lvl="1">
              <a:lnSpc>
                <a:spcPct val="80000"/>
              </a:lnSpc>
              <a:buFont typeface="Arial" pitchFamily="34" charset="0"/>
              <a:buChar char="•"/>
            </a:pPr>
            <a:r>
              <a:rPr lang="en-US" sz="1100" dirty="0" smtClean="0"/>
              <a:t>First four nodes cannot be distinguished from one another  -  they are located at the base of the crown  </a:t>
            </a:r>
          </a:p>
          <a:p>
            <a:pPr lvl="1">
              <a:lnSpc>
                <a:spcPct val="80000"/>
              </a:lnSpc>
              <a:buFont typeface="Arial" pitchFamily="34" charset="0"/>
              <a:buChar char="•"/>
            </a:pPr>
            <a:r>
              <a:rPr lang="en-US" sz="1100" dirty="0" smtClean="0"/>
              <a:t>This method will be required until VT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b="0" dirty="0" smtClean="0"/>
              <a:t>During</a:t>
            </a:r>
            <a:r>
              <a:rPr lang="en-US" sz="1100" b="0" baseline="0" dirty="0" smtClean="0"/>
              <a:t> </a:t>
            </a:r>
            <a:r>
              <a:rPr lang="en-US" sz="1100" b="1" dirty="0" smtClean="0"/>
              <a:t>V10-VT</a:t>
            </a:r>
            <a:r>
              <a:rPr lang="en-US" sz="1100" b="0" dirty="0" smtClean="0"/>
              <a:t>, i</a:t>
            </a:r>
            <a:r>
              <a:rPr lang="en-US" sz="1100" dirty="0" smtClean="0"/>
              <a:t>n late June and early July, new leaves appear every 2-3 days.</a:t>
            </a:r>
            <a:r>
              <a:rPr lang="en-US" sz="1100" baseline="0" dirty="0" smtClean="0"/>
              <a:t> H</a:t>
            </a:r>
            <a:r>
              <a:rPr lang="en-US" sz="1100" dirty="0" smtClean="0"/>
              <a:t>ybrids &amp; environment will cause variability in the total number of leaves.</a:t>
            </a:r>
          </a:p>
          <a:p>
            <a:pPr eaLnBrk="1" hangingPunct="1">
              <a:defRPr/>
            </a:pPr>
            <a:endParaRPr lang="en-US" sz="1100" b="1" dirty="0" smtClean="0"/>
          </a:p>
          <a:p>
            <a:pPr eaLnBrk="1" hangingPunct="1">
              <a:defRPr/>
            </a:pPr>
            <a:r>
              <a:rPr lang="en-US" sz="1100" dirty="0" smtClean="0"/>
              <a:t>The number of kernels per row is determined over a wide</a:t>
            </a:r>
            <a:r>
              <a:rPr lang="en-US" sz="1100" baseline="0" dirty="0" smtClean="0"/>
              <a:t> range of time, from approximately V7 to V15/V16</a:t>
            </a:r>
            <a:r>
              <a:rPr lang="en-US" sz="1100" dirty="0" smtClean="0"/>
              <a:t>.</a:t>
            </a:r>
            <a:r>
              <a:rPr lang="en-US" sz="1100" baseline="0" dirty="0" smtClean="0"/>
              <a:t> Ear length</a:t>
            </a:r>
            <a:r>
              <a:rPr lang="en-US" sz="1100" dirty="0" smtClean="0"/>
              <a:t> can be reduced by stress.</a:t>
            </a:r>
            <a:r>
              <a:rPr lang="en-US" sz="1100" baseline="0" dirty="0" smtClean="0"/>
              <a:t> There are </a:t>
            </a:r>
            <a:r>
              <a:rPr lang="en-US" sz="1100" dirty="0" smtClean="0"/>
              <a:t>750 to 1000 ovules (kernels) that form per ear</a:t>
            </a:r>
            <a:r>
              <a:rPr lang="en-US" sz="1100" baseline="0" dirty="0" smtClean="0"/>
              <a:t> and t</a:t>
            </a:r>
            <a:r>
              <a:rPr lang="en-US" sz="1100" dirty="0" smtClean="0"/>
              <a:t>he</a:t>
            </a:r>
            <a:r>
              <a:rPr lang="en-US" sz="1100" baseline="0" dirty="0" smtClean="0"/>
              <a:t> </a:t>
            </a:r>
            <a:r>
              <a:rPr lang="en-US" sz="1100" dirty="0" smtClean="0"/>
              <a:t>average kernel number per ear at harvest </a:t>
            </a:r>
            <a:r>
              <a:rPr lang="en-US" sz="1100" i="0" dirty="0" smtClean="0"/>
              <a:t>is 475 to 550.</a:t>
            </a:r>
          </a:p>
          <a:p>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Problems to watch for:</a:t>
            </a:r>
          </a:p>
          <a:p>
            <a:pPr lvl="1">
              <a:buFont typeface="Arial" pitchFamily="34" charset="0"/>
              <a:buChar char="•"/>
            </a:pPr>
            <a:r>
              <a:rPr lang="en-US" sz="1100" dirty="0" smtClean="0"/>
              <a:t>Eyespot, </a:t>
            </a:r>
            <a:r>
              <a:rPr lang="en-US" sz="1100" dirty="0" err="1" smtClean="0"/>
              <a:t>Physoderma</a:t>
            </a:r>
            <a:r>
              <a:rPr lang="en-US" sz="1100" dirty="0" smtClean="0"/>
              <a:t> brown spot, common rust (pages</a:t>
            </a:r>
            <a:r>
              <a:rPr lang="en-US" sz="1100" baseline="0" dirty="0" smtClean="0"/>
              <a:t> 31, 32, and 29, Corn Field Guide)</a:t>
            </a:r>
            <a:endParaRPr lang="en-US" sz="1100" dirty="0" smtClean="0"/>
          </a:p>
          <a:p>
            <a:pPr lvl="1">
              <a:buFont typeface="Arial" pitchFamily="34" charset="0"/>
              <a:buChar char="•"/>
            </a:pPr>
            <a:r>
              <a:rPr lang="en-US" sz="1100" dirty="0" smtClean="0"/>
              <a:t>Scout for nematodes (page 43, Corn Field</a:t>
            </a:r>
            <a:r>
              <a:rPr lang="en-US" sz="1100" baseline="0" dirty="0" smtClean="0"/>
              <a:t> Guide)</a:t>
            </a:r>
            <a:endParaRPr lang="en-US" sz="1100" dirty="0" smtClean="0"/>
          </a:p>
          <a:p>
            <a:pPr lvl="1">
              <a:buFont typeface="Arial" pitchFamily="34" charset="0"/>
              <a:buChar char="•"/>
            </a:pPr>
            <a:r>
              <a:rPr lang="en-US" sz="1100" dirty="0" smtClean="0"/>
              <a:t>Corn rootworm adults begin emerging (page 53, Corn Field</a:t>
            </a:r>
            <a:r>
              <a:rPr lang="en-US" sz="1100" baseline="0" dirty="0" smtClean="0"/>
              <a:t> Guide)</a:t>
            </a:r>
            <a:endParaRPr lang="en-US" sz="1100" dirty="0" smtClean="0"/>
          </a:p>
          <a:p>
            <a:pPr lvl="1">
              <a:buFont typeface="Arial" pitchFamily="34" charset="0"/>
              <a:buChar char="•"/>
            </a:pPr>
            <a:r>
              <a:rPr lang="en-US" sz="1100" dirty="0" smtClean="0"/>
              <a:t>Corn leaf aphid (page 55, Corn Field</a:t>
            </a:r>
            <a:r>
              <a:rPr lang="en-US" sz="1100" baseline="0" dirty="0" smtClean="0"/>
              <a:t> Guide)</a:t>
            </a:r>
            <a:endParaRPr lang="en-US" sz="1100" dirty="0" smtClean="0"/>
          </a:p>
          <a:p>
            <a:pPr lvl="1">
              <a:buFont typeface="Arial" pitchFamily="34" charset="0"/>
              <a:buChar char="•"/>
            </a:pPr>
            <a:r>
              <a:rPr lang="en-US" sz="1100" dirty="0" smtClean="0"/>
              <a:t>Root lodging (page 77, Corn Field</a:t>
            </a:r>
            <a:r>
              <a:rPr lang="en-US" sz="1100" baseline="0" dirty="0" smtClean="0"/>
              <a:t> Guide)</a:t>
            </a:r>
            <a:endParaRPr lang="en-US" sz="1100" dirty="0" smtClean="0"/>
          </a:p>
          <a:p>
            <a:pPr lvl="1">
              <a:buFont typeface="Arial" pitchFamily="34" charset="0"/>
              <a:buChar char="•"/>
            </a:pPr>
            <a:r>
              <a:rPr lang="en-US" sz="1100" dirty="0" err="1" smtClean="0"/>
              <a:t>Greensnap</a:t>
            </a:r>
            <a:r>
              <a:rPr lang="en-US" sz="1100" dirty="0" smtClean="0"/>
              <a:t> (page 78, Corn Field</a:t>
            </a:r>
            <a:r>
              <a:rPr lang="en-US" sz="1100" baseline="0" dirty="0" smtClean="0"/>
              <a:t> Guide)</a:t>
            </a:r>
          </a:p>
          <a:p>
            <a:pPr lvl="1">
              <a:buFont typeface="Arial" pitchFamily="34" charset="0"/>
              <a:buChar char="•"/>
            </a:pPr>
            <a:r>
              <a:rPr lang="en-US" sz="1100" baseline="0" dirty="0" smtClean="0"/>
              <a:t>Nutrient deficiencies (pages 67-69, Corn Field Guide)</a:t>
            </a:r>
          </a:p>
          <a:p>
            <a:pPr lvl="1">
              <a:buFont typeface="Arial" pitchFamily="34" charset="0"/>
              <a:buChar char="•"/>
            </a:pPr>
            <a:r>
              <a:rPr lang="en-US" sz="1100" baseline="0" dirty="0" smtClean="0"/>
              <a:t>Grasshopper, armyworm (pages 54 and 52, Corn Field Guide)</a:t>
            </a:r>
          </a:p>
          <a:p>
            <a:pPr lvl="1">
              <a:buFont typeface="Arial" pitchFamily="34" charset="0"/>
              <a:buChar char="•"/>
            </a:pPr>
            <a:r>
              <a:rPr lang="en-US" sz="1100" baseline="0" dirty="0" smtClean="0"/>
              <a:t>Goss’s wilt (page 33, Corn Field Guide)</a:t>
            </a:r>
          </a:p>
          <a:p>
            <a:pPr lvl="1">
              <a:buFont typeface="Arial" pitchFamily="34" charset="0"/>
              <a:buChar char="•"/>
            </a:pPr>
            <a:endParaRPr lang="en-US" sz="1100" dirty="0" smtClean="0"/>
          </a:p>
          <a:p>
            <a:endParaRPr lang="en-US" sz="1100" dirty="0" smtClean="0"/>
          </a:p>
          <a:p>
            <a:r>
              <a:rPr lang="en-US" sz="1100" dirty="0" smtClean="0"/>
              <a:t>[</a:t>
            </a:r>
            <a:r>
              <a:rPr lang="en-US" sz="1100" i="1" dirty="0" smtClean="0"/>
              <a:t>root</a:t>
            </a:r>
            <a:r>
              <a:rPr lang="en-US" sz="1100" i="1" baseline="0" dirty="0" smtClean="0"/>
              <a:t> lodging of corn plants</a:t>
            </a:r>
            <a:r>
              <a:rPr lang="en-US" sz="1100" i="0" baseline="0" dirty="0" smtClean="0"/>
              <a:t>]</a:t>
            </a:r>
            <a:endParaRPr lang="en-US" sz="1100"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75DD44F-79A6-43C4-9583-F21ABF909451}" type="slidenum">
              <a:rPr lang="en-US" smtClean="0"/>
              <a:pPr/>
              <a:t>15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a:lnSpc>
                <a:spcPct val="90000"/>
              </a:lnSpc>
            </a:pPr>
            <a:r>
              <a:rPr lang="en-US" sz="1100" dirty="0" smtClean="0"/>
              <a:t>At </a:t>
            </a:r>
            <a:r>
              <a:rPr lang="en-US" sz="1100" b="1" dirty="0" smtClean="0"/>
              <a:t>VT</a:t>
            </a:r>
            <a:r>
              <a:rPr lang="en-US" sz="1100" b="0" dirty="0" smtClean="0"/>
              <a:t>, or </a:t>
            </a:r>
            <a:r>
              <a:rPr lang="en-US" sz="1100" b="1" dirty="0" err="1" smtClean="0"/>
              <a:t>Tasseling</a:t>
            </a:r>
            <a:r>
              <a:rPr lang="en-US" sz="1100" b="0" dirty="0" smtClean="0"/>
              <a:t>,</a:t>
            </a:r>
            <a:r>
              <a:rPr lang="en-US" sz="1100" dirty="0" smtClean="0"/>
              <a:t> the entire tassel is visible. This</a:t>
            </a:r>
            <a:r>
              <a:rPr lang="en-US" sz="1100" baseline="0" dirty="0" smtClean="0"/>
              <a:t> is the f</a:t>
            </a:r>
            <a:r>
              <a:rPr lang="en-US" sz="1100" dirty="0" smtClean="0"/>
              <a:t>inal vegetative stage and occurs just prior to, or at the same time, as </a:t>
            </a:r>
            <a:r>
              <a:rPr lang="en-US" sz="1100" dirty="0" err="1" smtClean="0"/>
              <a:t>silking</a:t>
            </a:r>
            <a:r>
              <a:rPr lang="en-US" sz="1100" dirty="0" smtClean="0"/>
              <a:t> does.</a:t>
            </a:r>
          </a:p>
          <a:p>
            <a:pPr>
              <a:lnSpc>
                <a:spcPct val="90000"/>
              </a:lnSpc>
            </a:pPr>
            <a:endParaRPr lang="en-US" sz="1100" dirty="0" smtClean="0"/>
          </a:p>
          <a:p>
            <a:pPr eaLnBrk="1" hangingPunct="1"/>
            <a:r>
              <a:rPr lang="en-US" dirty="0" smtClean="0"/>
              <a:t>The</a:t>
            </a:r>
            <a:r>
              <a:rPr lang="en-US" baseline="0" dirty="0" smtClean="0"/>
              <a:t> tassel produces pollen grains with more than half a million shed per plant per day at the peak. Pollen shed for a field typically lasts for about a week.</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mn-lt"/>
              </a:rPr>
              <a:t>Problems to watch for during VT include:</a:t>
            </a:r>
          </a:p>
          <a:p>
            <a:pPr lvl="1">
              <a:buFont typeface="Arial" pitchFamily="34" charset="0"/>
              <a:buChar char="•"/>
            </a:pPr>
            <a:r>
              <a:rPr lang="en-US" sz="1100" dirty="0" smtClean="0">
                <a:latin typeface="+mn-lt"/>
              </a:rPr>
              <a:t>Gray leaf spot, southern rust, northern leaf blight (pages</a:t>
            </a:r>
            <a:r>
              <a:rPr lang="en-US" sz="1100" baseline="0" dirty="0" smtClean="0">
                <a:latin typeface="+mn-lt"/>
              </a:rPr>
              <a:t> 28, 29, and 30, Corn Field Guide)</a:t>
            </a:r>
            <a:endParaRPr lang="en-US" sz="1100" dirty="0" smtClean="0">
              <a:latin typeface="+mn-lt"/>
            </a:endParaRPr>
          </a:p>
          <a:p>
            <a:pPr lvl="1">
              <a:buFont typeface="Arial" pitchFamily="34" charset="0"/>
              <a:buChar char="•"/>
            </a:pPr>
            <a:r>
              <a:rPr lang="en-US" sz="1100" dirty="0" smtClean="0">
                <a:solidFill>
                  <a:schemeClr val="tx1"/>
                </a:solidFill>
                <a:latin typeface="+mn-lt"/>
              </a:rPr>
              <a:t>Corn earworm egg mass scouting (page 57, Corn Field Guide)</a:t>
            </a:r>
          </a:p>
          <a:p>
            <a:pPr lvl="1">
              <a:buFont typeface="Arial" pitchFamily="34" charset="0"/>
              <a:buChar char="•"/>
            </a:pPr>
            <a:r>
              <a:rPr lang="en-US" sz="1100" dirty="0" smtClean="0">
                <a:latin typeface="+mn-lt"/>
              </a:rPr>
              <a:t>Corn rootworm damage to roots may really show now as lodging or nutrient deficiencies (pages</a:t>
            </a:r>
            <a:r>
              <a:rPr lang="en-US" sz="1100" baseline="0" dirty="0" smtClean="0">
                <a:latin typeface="+mn-lt"/>
              </a:rPr>
              <a:t> 53, 77, and 67-69, Corn Field Guide)</a:t>
            </a:r>
            <a:endParaRPr lang="en-US" sz="1100" dirty="0" smtClean="0">
              <a:latin typeface="+mn-lt"/>
            </a:endParaRPr>
          </a:p>
          <a:p>
            <a:pPr lvl="1">
              <a:buFont typeface="Arial" pitchFamily="34" charset="0"/>
              <a:buChar char="•"/>
            </a:pPr>
            <a:r>
              <a:rPr lang="en-US" sz="1100" dirty="0" err="1" smtClean="0">
                <a:latin typeface="+mn-lt"/>
              </a:rPr>
              <a:t>Silking</a:t>
            </a:r>
            <a:r>
              <a:rPr lang="en-US" sz="1100" dirty="0" smtClean="0">
                <a:latin typeface="+mn-lt"/>
              </a:rPr>
              <a:t>/pollen shed synchronization problems from drought/heat (page</a:t>
            </a:r>
            <a:r>
              <a:rPr lang="en-US" sz="1100" baseline="0" dirty="0" smtClean="0">
                <a:latin typeface="+mn-lt"/>
              </a:rPr>
              <a:t> 75, Corn Field Guide)</a:t>
            </a:r>
            <a:endParaRPr lang="en-US" sz="1100" dirty="0" smtClean="0">
              <a:latin typeface="+mn-lt"/>
            </a:endParaRPr>
          </a:p>
          <a:p>
            <a:pPr lvl="1">
              <a:buFont typeface="Arial" pitchFamily="34" charset="0"/>
              <a:buChar char="•"/>
            </a:pPr>
            <a:r>
              <a:rPr lang="en-US" sz="1100" dirty="0" smtClean="0">
                <a:latin typeface="+mn-lt"/>
              </a:rPr>
              <a:t>Corn leaf aphids on tassel can throw off pollen shed (page</a:t>
            </a:r>
            <a:r>
              <a:rPr lang="en-US" sz="1100" baseline="0" dirty="0" smtClean="0">
                <a:latin typeface="+mn-lt"/>
              </a:rPr>
              <a:t> 55, Corn Field Guide)</a:t>
            </a:r>
            <a:endParaRPr lang="en-US" sz="1100" dirty="0" smtClean="0">
              <a:solidFill>
                <a:schemeClr val="tx1"/>
              </a:solidFill>
              <a:latin typeface="+mn-lt"/>
            </a:endParaRPr>
          </a:p>
          <a:p>
            <a:endParaRPr lang="en-US" sz="1100" dirty="0" smtClean="0">
              <a:latin typeface="+mn-lt"/>
            </a:endParaRPr>
          </a:p>
          <a:p>
            <a:r>
              <a:rPr lang="en-US" sz="1100" i="0" baseline="0" dirty="0" smtClean="0">
                <a:latin typeface="+mn-lt"/>
              </a:rPr>
              <a:t>[</a:t>
            </a:r>
            <a:r>
              <a:rPr lang="en-US" sz="1100" i="1" baseline="0" dirty="0" smtClean="0">
                <a:latin typeface="+mn-lt"/>
              </a:rPr>
              <a:t>gray leaf spot, northern leaf blight</a:t>
            </a:r>
            <a:r>
              <a:rPr lang="en-US" sz="1100" i="0" baseline="0" dirty="0" smtClean="0">
                <a:latin typeface="+mn-lt"/>
              </a:rPr>
              <a:t>]</a:t>
            </a:r>
            <a:endParaRPr lang="en-US" sz="1100" dirty="0">
              <a:latin typeface="+mn-lt"/>
            </a:endParaRPr>
          </a:p>
        </p:txBody>
      </p:sp>
      <p:sp>
        <p:nvSpPr>
          <p:cNvPr id="4" name="Slide Number Placeholder 3"/>
          <p:cNvSpPr>
            <a:spLocks noGrp="1"/>
          </p:cNvSpPr>
          <p:nvPr>
            <p:ph type="sldNum" sz="quarter" idx="10"/>
          </p:nvPr>
        </p:nvSpPr>
        <p:spPr/>
        <p:txBody>
          <a:bodyPr/>
          <a:lstStyle/>
          <a:p>
            <a:fld id="{9875FC09-16F0-451D-83DF-4EF4FB6C440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After VT, staging is no longer based on the vegetative appearance of the plant and instead</a:t>
            </a:r>
            <a:r>
              <a:rPr lang="en-US" sz="1100" baseline="0" dirty="0" smtClean="0"/>
              <a:t> focuses </a:t>
            </a:r>
            <a:r>
              <a:rPr lang="en-US" sz="1100" dirty="0" smtClean="0"/>
              <a:t>only on the ear to stage the plant and field.</a:t>
            </a:r>
            <a:r>
              <a:rPr lang="en-US" sz="1100" baseline="0" dirty="0" smtClean="0"/>
              <a:t> L</a:t>
            </a:r>
            <a:r>
              <a:rPr lang="en-US" sz="1100" dirty="0" smtClean="0"/>
              <a:t>ook at kernels in the middle of the ear when determining</a:t>
            </a:r>
            <a:r>
              <a:rPr lang="en-US" sz="1100" baseline="0" dirty="0" smtClean="0"/>
              <a:t> reproductive developmental stages.</a:t>
            </a:r>
            <a:endParaRPr lang="en-US" sz="1100" dirty="0" smtClean="0"/>
          </a:p>
          <a:p>
            <a:endParaRPr lang="en-US" sz="1100" dirty="0" smtClean="0"/>
          </a:p>
          <a:p>
            <a:r>
              <a:rPr lang="en-US" sz="1100" dirty="0" smtClean="0"/>
              <a:t>There are six reproductive stages total</a:t>
            </a:r>
            <a:r>
              <a:rPr lang="en-US" sz="1100" baseline="0" dirty="0" smtClean="0"/>
              <a:t> compared to eight in </a:t>
            </a:r>
            <a:r>
              <a:rPr lang="en-US" sz="1100" dirty="0" smtClean="0"/>
              <a:t>soybean. </a:t>
            </a:r>
          </a:p>
          <a:p>
            <a:endParaRPr lang="en-US" sz="1100" dirty="0" smtClean="0"/>
          </a:p>
          <a:p>
            <a:r>
              <a:rPr lang="en-US" sz="1100" dirty="0" smtClean="0"/>
              <a:t>Both number and names are used when referring to corn R stages.</a:t>
            </a:r>
            <a:r>
              <a:rPr lang="en-US" sz="1100" baseline="0" dirty="0" smtClean="0"/>
              <a:t> For e</a:t>
            </a:r>
            <a:r>
              <a:rPr lang="en-US" sz="1100" dirty="0" smtClean="0"/>
              <a:t>xample: R1 = Silking.</a:t>
            </a:r>
          </a:p>
          <a:p>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mn-lt"/>
              </a:rPr>
              <a:t>These</a:t>
            </a:r>
            <a:r>
              <a:rPr lang="en-US" sz="1100" baseline="0" dirty="0" smtClean="0">
                <a:latin typeface="+mn-lt"/>
              </a:rPr>
              <a:t> are the six reproductive (R) stages of corn:</a:t>
            </a:r>
          </a:p>
          <a:p>
            <a:pPr lvl="1">
              <a:buFont typeface="Arial" pitchFamily="34" charset="0"/>
              <a:buChar char="•"/>
            </a:pPr>
            <a:r>
              <a:rPr lang="en-US" sz="1100" dirty="0" smtClean="0">
                <a:latin typeface="+mn-lt"/>
                <a:cs typeface="Calibri" pitchFamily="34" charset="0"/>
              </a:rPr>
              <a:t>R1 (silk): Any silk becomes visible outside the husk leaves</a:t>
            </a:r>
          </a:p>
          <a:p>
            <a:pPr lvl="1">
              <a:buFont typeface="Arial" pitchFamily="34" charset="0"/>
              <a:buChar char="•"/>
            </a:pPr>
            <a:r>
              <a:rPr lang="en-US" sz="1100" dirty="0" smtClean="0">
                <a:latin typeface="+mn-lt"/>
                <a:cs typeface="Calibri" pitchFamily="34" charset="0"/>
              </a:rPr>
              <a:t>R2 (blister): Small, white kernels, and kernel fluid is clear</a:t>
            </a:r>
          </a:p>
          <a:p>
            <a:pPr lvl="1">
              <a:buFont typeface="Arial" pitchFamily="34" charset="0"/>
              <a:buChar char="•"/>
            </a:pPr>
            <a:r>
              <a:rPr lang="en-US" sz="1100" dirty="0" smtClean="0">
                <a:latin typeface="+mn-lt"/>
                <a:cs typeface="Calibri" pitchFamily="34" charset="0"/>
              </a:rPr>
              <a:t>R3 (milk): Yellow kernels, milky white fluid in kernel</a:t>
            </a:r>
          </a:p>
          <a:p>
            <a:pPr lvl="1">
              <a:buFont typeface="Arial" pitchFamily="34" charset="0"/>
              <a:buChar char="•"/>
            </a:pPr>
            <a:r>
              <a:rPr lang="en-US" sz="1100" dirty="0" smtClean="0">
                <a:latin typeface="+mn-lt"/>
                <a:cs typeface="Calibri" pitchFamily="34" charset="0"/>
              </a:rPr>
              <a:t>R4 (dough): Paste-like,</a:t>
            </a:r>
            <a:r>
              <a:rPr lang="en-US" sz="1100" baseline="0" dirty="0" smtClean="0">
                <a:latin typeface="+mn-lt"/>
                <a:cs typeface="Calibri" pitchFamily="34" charset="0"/>
              </a:rPr>
              <a:t> or dough,</a:t>
            </a:r>
            <a:r>
              <a:rPr lang="en-US" sz="1100" dirty="0" smtClean="0">
                <a:latin typeface="+mn-lt"/>
                <a:cs typeface="Calibri" pitchFamily="34" charset="0"/>
              </a:rPr>
              <a:t> kernel contents</a:t>
            </a:r>
          </a:p>
          <a:p>
            <a:pPr lvl="1">
              <a:buFont typeface="Arial" pitchFamily="34" charset="0"/>
              <a:buChar char="•"/>
            </a:pPr>
            <a:r>
              <a:rPr lang="en-US" sz="1100" dirty="0" smtClean="0">
                <a:latin typeface="+mn-lt"/>
                <a:cs typeface="Calibri" pitchFamily="34" charset="0"/>
              </a:rPr>
              <a:t>R5 (dent): Kernels dent on the top due to starch accumulation</a:t>
            </a:r>
          </a:p>
          <a:p>
            <a:pPr lvl="1">
              <a:buFont typeface="Arial" pitchFamily="34" charset="0"/>
              <a:buChar char="•"/>
            </a:pPr>
            <a:r>
              <a:rPr lang="en-US" sz="1100" dirty="0" smtClean="0">
                <a:latin typeface="+mn-lt"/>
                <a:cs typeface="Calibri" pitchFamily="34" charset="0"/>
              </a:rPr>
              <a:t>R6 (physiological maturity): Physiological</a:t>
            </a:r>
            <a:r>
              <a:rPr lang="en-US" sz="1100" baseline="0" dirty="0" smtClean="0">
                <a:latin typeface="+mn-lt"/>
                <a:cs typeface="Calibri" pitchFamily="34" charset="0"/>
              </a:rPr>
              <a:t> maturity with maximum dry matter accumulation. Black layer occurs after physiological maturity. </a:t>
            </a:r>
            <a:endParaRPr lang="en-US" sz="1100" dirty="0">
              <a:latin typeface="+mn-lt"/>
            </a:endParaRPr>
          </a:p>
        </p:txBody>
      </p:sp>
      <p:sp>
        <p:nvSpPr>
          <p:cNvPr id="4" name="Slide Number Placeholder 3"/>
          <p:cNvSpPr>
            <a:spLocks noGrp="1"/>
          </p:cNvSpPr>
          <p:nvPr>
            <p:ph type="sldNum" sz="quarter" idx="10"/>
          </p:nvPr>
        </p:nvSpPr>
        <p:spPr/>
        <p:txBody>
          <a:bodyPr/>
          <a:lstStyle/>
          <a:p>
            <a:fld id="{9875FC09-16F0-451D-83DF-4EF4FB6C440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24563F-2D5F-4CCE-B96A-D933D2796E91}" type="slidenum">
              <a:rPr lang="en-US" smtClean="0"/>
              <a:pPr/>
              <a:t>19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lnSpc>
                <a:spcPct val="120000"/>
              </a:lnSpc>
            </a:pPr>
            <a:r>
              <a:rPr lang="en-US" sz="1100" dirty="0" smtClean="0"/>
              <a:t>At </a:t>
            </a:r>
            <a:r>
              <a:rPr lang="en-US" sz="1100" b="1" dirty="0" smtClean="0"/>
              <a:t>R1</a:t>
            </a:r>
            <a:r>
              <a:rPr lang="en-US" sz="1100" b="1" baseline="0" dirty="0" smtClean="0"/>
              <a:t> (s</a:t>
            </a:r>
            <a:r>
              <a:rPr lang="en-US" sz="1100" b="1" dirty="0" smtClean="0"/>
              <a:t>ilking)</a:t>
            </a:r>
            <a:r>
              <a:rPr lang="en-US" sz="1100" b="0" baseline="0" dirty="0" smtClean="0"/>
              <a:t>, at</a:t>
            </a:r>
            <a:r>
              <a:rPr lang="en-US" sz="1100" dirty="0" smtClean="0"/>
              <a:t> least 50% of plants in the field</a:t>
            </a:r>
            <a:r>
              <a:rPr lang="en-US" sz="1100" baseline="0" dirty="0" smtClean="0"/>
              <a:t> will </a:t>
            </a:r>
            <a:r>
              <a:rPr lang="en-US" sz="1100" dirty="0" smtClean="0"/>
              <a:t>have 1 or more silks emerged. Look</a:t>
            </a:r>
            <a:r>
              <a:rPr lang="en-US" sz="1100" baseline="0" dirty="0" smtClean="0"/>
              <a:t> at</a:t>
            </a:r>
            <a:r>
              <a:rPr lang="en-US" sz="1100" dirty="0" smtClean="0"/>
              <a:t> only the uppermost ear on the corn plant</a:t>
            </a:r>
            <a:r>
              <a:rPr lang="en-US" sz="1100" baseline="0" dirty="0" smtClean="0"/>
              <a:t>. Pollen grains will land on silks and if receptive, fertilization will occur. Silks are viable and receptive to pollen for at least 5 days</a:t>
            </a:r>
            <a:r>
              <a:rPr lang="en-US" sz="1100" dirty="0" smtClean="0"/>
              <a:t>. The plant uses the most water per day (0.35 inches) during R1, making it very sensitive to stresses. Silks have highest water content among all parts of the corn plant and drought causes silk elongation to slow down and pollen shed to speed up.</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We will</a:t>
            </a:r>
            <a:r>
              <a:rPr lang="en-US" sz="1100" baseline="0" dirty="0" smtClean="0"/>
              <a:t> begin by discussing a little bit about stress and crop yield loss, followed by growth staging, </a:t>
            </a:r>
            <a:r>
              <a:rPr lang="en-US" sz="1100" baseline="0" smtClean="0"/>
              <a:t>or determining </a:t>
            </a:r>
            <a:r>
              <a:rPr lang="en-US" sz="1100" baseline="0" dirty="0" smtClean="0"/>
              <a:t>how developed, a corn plant and a corn field are.</a:t>
            </a:r>
          </a:p>
          <a:p>
            <a:endParaRPr lang="en-US" sz="1100" baseline="0" dirty="0" smtClean="0"/>
          </a:p>
          <a:p>
            <a:r>
              <a:rPr lang="en-US" sz="1100" baseline="0" dirty="0" smtClean="0"/>
              <a:t>Then we will go over the vegetative and reproductive stages of development and conclude the presentation.</a:t>
            </a:r>
            <a:endParaRPr lang="en-US" sz="1100" dirty="0" smtClean="0"/>
          </a:p>
        </p:txBody>
      </p:sp>
      <p:sp>
        <p:nvSpPr>
          <p:cNvPr id="4" name="Slide Number Placeholder 3"/>
          <p:cNvSpPr>
            <a:spLocks noGrp="1"/>
          </p:cNvSpPr>
          <p:nvPr>
            <p:ph type="sldNum" sz="quarter" idx="10"/>
          </p:nvPr>
        </p:nvSpPr>
        <p:spPr/>
        <p:txBody>
          <a:bodyPr/>
          <a:lstStyle/>
          <a:p>
            <a:fld id="{9875FC09-16F0-451D-83DF-4EF4FB6C440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24563F-2D5F-4CCE-B96A-D933D2796E91}" type="slidenum">
              <a:rPr lang="en-US" smtClean="0"/>
              <a:pPr/>
              <a:t>20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Problems to watch for during R1:</a:t>
            </a:r>
          </a:p>
          <a:p>
            <a:pPr lvl="1">
              <a:buFont typeface="Arial" pitchFamily="34" charset="0"/>
              <a:buChar char="•"/>
            </a:pPr>
            <a:r>
              <a:rPr lang="en-US" sz="1100" dirty="0" smtClean="0"/>
              <a:t>Drought (page 75</a:t>
            </a:r>
            <a:r>
              <a:rPr lang="en-US" sz="1100" baseline="0" dirty="0" smtClean="0"/>
              <a:t>, Corn Field Guide)</a:t>
            </a:r>
            <a:endParaRPr lang="en-US" sz="1100" dirty="0" smtClean="0"/>
          </a:p>
          <a:p>
            <a:pPr lvl="1">
              <a:buFont typeface="Arial" pitchFamily="34" charset="0"/>
              <a:buChar char="•"/>
            </a:pPr>
            <a:r>
              <a:rPr lang="en-US" sz="1100" dirty="0" smtClean="0">
                <a:solidFill>
                  <a:schemeClr val="tx1"/>
                </a:solidFill>
              </a:rPr>
              <a:t>Corn</a:t>
            </a:r>
            <a:r>
              <a:rPr lang="en-US" sz="1100" baseline="0" dirty="0" smtClean="0">
                <a:solidFill>
                  <a:schemeClr val="tx1"/>
                </a:solidFill>
              </a:rPr>
              <a:t> rootworm adults </a:t>
            </a:r>
            <a:r>
              <a:rPr lang="en-US" sz="1100" dirty="0" smtClean="0">
                <a:solidFill>
                  <a:schemeClr val="tx1"/>
                </a:solidFill>
              </a:rPr>
              <a:t>(page 53, Corn Field Guide)</a:t>
            </a:r>
          </a:p>
          <a:p>
            <a:pPr lvl="1">
              <a:buFont typeface="Arial" pitchFamily="34" charset="0"/>
              <a:buChar char="•"/>
            </a:pPr>
            <a:r>
              <a:rPr lang="en-US" sz="1100" baseline="0" dirty="0" smtClean="0">
                <a:solidFill>
                  <a:schemeClr val="tx1"/>
                </a:solidFill>
              </a:rPr>
              <a:t>Japanese beetle </a:t>
            </a:r>
            <a:r>
              <a:rPr lang="en-US" sz="1100" dirty="0" smtClean="0">
                <a:solidFill>
                  <a:schemeClr val="tx1"/>
                </a:solidFill>
              </a:rPr>
              <a:t>(page 57, Corn Field Guide)</a:t>
            </a:r>
            <a:endParaRPr lang="en-US" sz="1100" baseline="0" dirty="0" smtClean="0">
              <a:solidFill>
                <a:schemeClr val="tx1"/>
              </a:solidFill>
            </a:endParaRPr>
          </a:p>
          <a:p>
            <a:pPr lvl="1">
              <a:buFont typeface="Arial" pitchFamily="34" charset="0"/>
              <a:buChar char="•"/>
            </a:pPr>
            <a:r>
              <a:rPr lang="en-US" sz="1100" baseline="0" dirty="0" smtClean="0">
                <a:solidFill>
                  <a:schemeClr val="tx1"/>
                </a:solidFill>
              </a:rPr>
              <a:t>Corn earworm </a:t>
            </a:r>
            <a:r>
              <a:rPr lang="en-US" sz="1100" dirty="0" smtClean="0">
                <a:solidFill>
                  <a:schemeClr val="tx1"/>
                </a:solidFill>
              </a:rPr>
              <a:t>(page 57, Corn Field Guide)</a:t>
            </a:r>
            <a:endParaRPr lang="en-US" sz="1100" baseline="0" dirty="0" smtClean="0">
              <a:solidFill>
                <a:schemeClr val="tx1"/>
              </a:solidFill>
            </a:endParaRPr>
          </a:p>
          <a:p>
            <a:pPr lvl="1">
              <a:buFont typeface="Arial" pitchFamily="34" charset="0"/>
              <a:buChar char="•"/>
            </a:pPr>
            <a:r>
              <a:rPr lang="en-US" sz="1100" baseline="0" dirty="0" smtClean="0">
                <a:solidFill>
                  <a:schemeClr val="tx1"/>
                </a:solidFill>
              </a:rPr>
              <a:t>Foliar diseases </a:t>
            </a:r>
            <a:r>
              <a:rPr lang="en-US" sz="1100" dirty="0" smtClean="0">
                <a:solidFill>
                  <a:schemeClr val="tx1"/>
                </a:solidFill>
              </a:rPr>
              <a:t>(beginning page 28, Corn Field Guide)</a:t>
            </a:r>
            <a:endParaRPr lang="en-US" sz="1100" dirty="0" smtClean="0"/>
          </a:p>
          <a:p>
            <a:pPr eaLnBrk="1" hangingPunct="1"/>
            <a:endParaRPr lang="en-US" sz="1100" dirty="0" smtClean="0"/>
          </a:p>
          <a:p>
            <a:pPr eaLnBrk="1" hangingPunct="1"/>
            <a:r>
              <a:rPr lang="en-US" sz="1100" dirty="0" smtClean="0"/>
              <a:t>[</a:t>
            </a:r>
            <a:r>
              <a:rPr lang="en-US" sz="1100" i="1" dirty="0" smtClean="0"/>
              <a:t>silks</a:t>
            </a:r>
            <a:r>
              <a:rPr lang="en-US" sz="1100" i="1" baseline="0" dirty="0" smtClean="0"/>
              <a:t> being consumed by </a:t>
            </a:r>
            <a:r>
              <a:rPr lang="en-US" sz="1100" i="1" dirty="0" smtClean="0"/>
              <a:t>Japanese</a:t>
            </a:r>
            <a:r>
              <a:rPr lang="en-US" sz="1100" i="1" baseline="0" dirty="0" smtClean="0"/>
              <a:t> beetles</a:t>
            </a:r>
            <a:r>
              <a:rPr lang="en-US" sz="1100" i="0" baseline="0" dirty="0" smtClean="0"/>
              <a:t>]</a:t>
            </a:r>
            <a:endParaRPr lang="en-US" sz="11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ED64FA-974B-439E-BAE8-3863359C37BF}" type="slidenum">
              <a:rPr lang="en-US" smtClean="0"/>
              <a:pPr/>
              <a:t>21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lnSpc>
                <a:spcPct val="120000"/>
              </a:lnSpc>
            </a:pPr>
            <a:r>
              <a:rPr lang="en-US" sz="1100" b="0" dirty="0" smtClean="0"/>
              <a:t>The</a:t>
            </a:r>
            <a:r>
              <a:rPr lang="en-US" sz="1100" b="1" dirty="0" smtClean="0"/>
              <a:t> R2 (blister) </a:t>
            </a:r>
            <a:r>
              <a:rPr lang="en-US" sz="1100" b="0" dirty="0" smtClean="0"/>
              <a:t>stage o</a:t>
            </a:r>
            <a:r>
              <a:rPr lang="en-US" sz="1100" dirty="0" smtClean="0"/>
              <a:t>ccurs about 10-12 days after silking. At this point the kernel is visible and resembles a blister, is filled with clear fluid, the embryo is barely visible, and it is at about 85% moisture content.</a:t>
            </a:r>
          </a:p>
          <a:p>
            <a:pPr eaLnBrk="1" hangingPunct="1">
              <a:lnSpc>
                <a:spcPct val="120000"/>
              </a:lnSpc>
            </a:pPr>
            <a:r>
              <a:rPr lang="en-US" sz="1100" dirty="0" smtClean="0"/>
              <a:t> </a:t>
            </a:r>
          </a:p>
          <a:p>
            <a:pPr>
              <a:lnSpc>
                <a:spcPct val="120000"/>
              </a:lnSpc>
            </a:pPr>
            <a:r>
              <a:rPr lang="en-US" sz="1100" dirty="0" smtClean="0"/>
              <a:t>If severe stress occurs now or during R3</a:t>
            </a:r>
            <a:r>
              <a:rPr lang="en-US" sz="1100" i="0" dirty="0" smtClean="0"/>
              <a:t>, kernels can be aborted from </a:t>
            </a:r>
            <a:r>
              <a:rPr lang="en-US" sz="1100" dirty="0" smtClean="0"/>
              <a:t>the tip downward. Kernel abortion will occur until</a:t>
            </a:r>
            <a:r>
              <a:rPr lang="en-US" sz="1100" baseline="0" dirty="0" smtClean="0"/>
              <a:t> the plant has a sufficient supply of carbohydrates for the remaining kernels.</a:t>
            </a:r>
            <a:endParaRPr lang="en-US" sz="1100"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1A23328-D60D-470E-BB0C-21639267EA09}" type="slidenum">
              <a:rPr lang="en-US" smtClean="0"/>
              <a:pPr/>
              <a:t>22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lnSpc>
                <a:spcPct val="90000"/>
              </a:lnSpc>
            </a:pPr>
            <a:r>
              <a:rPr lang="en-US" sz="1100" dirty="0" smtClean="0"/>
              <a:t>The third</a:t>
            </a:r>
            <a:r>
              <a:rPr lang="en-US" sz="1100" baseline="0" dirty="0" smtClean="0"/>
              <a:t> reproductive stage, </a:t>
            </a:r>
            <a:r>
              <a:rPr lang="en-US" sz="1100" b="1" baseline="0" dirty="0" smtClean="0"/>
              <a:t>R3 (milk)</a:t>
            </a:r>
            <a:r>
              <a:rPr lang="en-US" sz="1100" b="0" baseline="0" dirty="0" smtClean="0"/>
              <a:t>,</a:t>
            </a:r>
            <a:r>
              <a:rPr lang="en-US" sz="1100" b="1" baseline="0" dirty="0" smtClean="0"/>
              <a:t> </a:t>
            </a:r>
            <a:r>
              <a:rPr lang="en-US" sz="1100" b="0" baseline="0" dirty="0" smtClean="0"/>
              <a:t>o</a:t>
            </a:r>
            <a:r>
              <a:rPr lang="en-US" sz="1100" dirty="0" smtClean="0"/>
              <a:t>ccurs approximately 18-20 days after silking. The kernel is colored yellow with the inside containing ‘milky’ white fluid.</a:t>
            </a:r>
            <a:r>
              <a:rPr lang="en-US" sz="1100" baseline="0" dirty="0" smtClean="0"/>
              <a:t> </a:t>
            </a:r>
            <a:r>
              <a:rPr lang="en-US" sz="1100" dirty="0" smtClean="0"/>
              <a:t>Kernel moisture content is approximately 80% and starch is beginning to accumulate in the kernel.</a:t>
            </a:r>
          </a:p>
          <a:p>
            <a:pPr eaLnBrk="1" hangingPunct="1"/>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7DC2961-7662-4E21-B3F7-C6BED0378035}" type="slidenum">
              <a:rPr lang="en-US" smtClean="0"/>
              <a:pPr/>
              <a:t>23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lnSpc>
                <a:spcPct val="80000"/>
              </a:lnSpc>
            </a:pPr>
            <a:r>
              <a:rPr lang="en-US" sz="1100" b="1" dirty="0" smtClean="0"/>
              <a:t>R4 (dough)</a:t>
            </a:r>
            <a:r>
              <a:rPr lang="en-US" sz="1100" b="1" baseline="0" dirty="0" smtClean="0"/>
              <a:t> </a:t>
            </a:r>
            <a:r>
              <a:rPr lang="en-US" sz="1100" b="0" baseline="0" dirty="0" smtClean="0"/>
              <a:t>stage o</a:t>
            </a:r>
            <a:r>
              <a:rPr lang="en-US" sz="1100" dirty="0" smtClean="0"/>
              <a:t>ccurs approximately 24-26 days after silking. At this point, the interior of the kernel has thickened to a dough or paste-like substance. Kernel moisture content is approximately 70% and kernels may begin to dent at the</a:t>
            </a:r>
            <a:r>
              <a:rPr lang="en-US" sz="1100" baseline="0" dirty="0" smtClean="0"/>
              <a:t> base of the ear</a:t>
            </a:r>
            <a:r>
              <a:rPr lang="en-US" sz="1100" dirty="0" smtClean="0"/>
              <a:t>. Stresses will reduce kernel weight now.</a:t>
            </a:r>
          </a:p>
          <a:p>
            <a:pPr eaLnBrk="1" hangingPunct="1"/>
            <a:endParaRPr lang="en-US" sz="1100" dirty="0" smtClean="0"/>
          </a:p>
          <a:p>
            <a:pPr eaLnBrk="1" hangingPunct="1"/>
            <a:r>
              <a:rPr lang="en-US" sz="1100" dirty="0" smtClean="0"/>
              <a:t>[</a:t>
            </a:r>
            <a:r>
              <a:rPr lang="en-US" sz="1100" i="1" baseline="0" dirty="0" smtClean="0"/>
              <a:t>R4 (dough) stage corn ears, with husk and without</a:t>
            </a:r>
            <a:r>
              <a:rPr lang="en-US" sz="1100" i="0" baseline="0" dirty="0" smtClean="0"/>
              <a:t>]</a:t>
            </a:r>
            <a:endParaRPr lang="en-US" sz="11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Problems to watch for during R2 (blister),</a:t>
            </a:r>
            <a:r>
              <a:rPr lang="en-US" sz="1100" baseline="0" dirty="0" smtClean="0"/>
              <a:t> R3 (milk), and R4 (dough)</a:t>
            </a:r>
            <a:r>
              <a:rPr lang="en-US" sz="1100" dirty="0" smtClean="0"/>
              <a:t>:</a:t>
            </a:r>
          </a:p>
          <a:p>
            <a:pPr lvl="1">
              <a:buFont typeface="Arial" pitchFamily="34" charset="0"/>
              <a:buChar char="•"/>
            </a:pPr>
            <a:r>
              <a:rPr lang="en-US" sz="1100" dirty="0" smtClean="0"/>
              <a:t>Foliar disease </a:t>
            </a:r>
            <a:r>
              <a:rPr lang="en-US" sz="1100" dirty="0" smtClean="0">
                <a:solidFill>
                  <a:schemeClr val="tx1"/>
                </a:solidFill>
              </a:rPr>
              <a:t>(beginning page 28, Corn Field Guide)</a:t>
            </a:r>
            <a:endParaRPr lang="en-US" sz="1100" dirty="0" smtClean="0"/>
          </a:p>
          <a:p>
            <a:pPr lvl="1">
              <a:buFont typeface="Arial" pitchFamily="34" charset="0"/>
              <a:buChar char="•"/>
            </a:pPr>
            <a:r>
              <a:rPr lang="en-US" sz="1100" dirty="0" smtClean="0"/>
              <a:t>Head smut (page 34, Corn Field Guide)</a:t>
            </a:r>
          </a:p>
          <a:p>
            <a:pPr lvl="1">
              <a:buFont typeface="Arial" pitchFamily="34" charset="0"/>
              <a:buChar char="•"/>
            </a:pPr>
            <a:r>
              <a:rPr lang="en-US" sz="1100" dirty="0" smtClean="0"/>
              <a:t>European corn borer (page 54, Corn Field Guide)</a:t>
            </a:r>
          </a:p>
          <a:p>
            <a:pPr lvl="1">
              <a:buFont typeface="Arial" pitchFamily="34" charset="0"/>
              <a:buChar char="•"/>
            </a:pPr>
            <a:r>
              <a:rPr lang="en-US" sz="1100" dirty="0" smtClean="0"/>
              <a:t>Grasshopper (page 54, Corn Field Guide)</a:t>
            </a:r>
          </a:p>
          <a:p>
            <a:pPr lvl="1">
              <a:buFont typeface="Arial" pitchFamily="34" charset="0"/>
              <a:buChar char="•"/>
            </a:pPr>
            <a:r>
              <a:rPr lang="en-US" sz="1100" dirty="0" smtClean="0"/>
              <a:t>Barren stalks, poor pollination (page 82,</a:t>
            </a:r>
            <a:r>
              <a:rPr lang="en-US" sz="1100" baseline="0" dirty="0" smtClean="0"/>
              <a:t> Corn Field Guide)</a:t>
            </a:r>
            <a:endParaRPr lang="en-US" sz="1100" dirty="0" smtClean="0"/>
          </a:p>
          <a:p>
            <a:pPr lvl="1">
              <a:buFont typeface="Arial" pitchFamily="34" charset="0"/>
              <a:buChar char="•"/>
            </a:pPr>
            <a:r>
              <a:rPr lang="en-US" sz="1100" dirty="0" smtClean="0"/>
              <a:t>Nutrient deficiencies (pages 67-69, Corn Field Guide)</a:t>
            </a:r>
          </a:p>
          <a:p>
            <a:pPr lvl="1">
              <a:buFont typeface="Arial" pitchFamily="34" charset="0"/>
              <a:buNone/>
            </a:pPr>
            <a:endParaRPr lang="en-US" sz="1100" dirty="0" smtClean="0"/>
          </a:p>
          <a:p>
            <a:r>
              <a:rPr lang="en-US" sz="1100" dirty="0" smtClean="0"/>
              <a:t>[</a:t>
            </a:r>
            <a:r>
              <a:rPr lang="en-US" sz="1100" i="1" baseline="0" dirty="0" smtClean="0"/>
              <a:t>Head smut</a:t>
            </a:r>
            <a:r>
              <a:rPr lang="en-US" sz="1100" i="0" baseline="0" dirty="0" smtClean="0"/>
              <a:t>]</a:t>
            </a:r>
            <a:endParaRPr lang="en-US" sz="1100"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3BBF104-3878-4CBD-8EA4-1BEF41210268}" type="slidenum">
              <a:rPr lang="en-US" smtClean="0"/>
              <a:pPr/>
              <a:t>25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lnSpc>
                <a:spcPct val="90000"/>
              </a:lnSpc>
            </a:pPr>
            <a:r>
              <a:rPr lang="en-US" sz="1100" dirty="0" smtClean="0"/>
              <a:t>The</a:t>
            </a:r>
            <a:r>
              <a:rPr lang="en-US" sz="1100" baseline="0" dirty="0" smtClean="0"/>
              <a:t> second to last stage of corn development, </a:t>
            </a:r>
            <a:r>
              <a:rPr lang="en-US" sz="1100" b="1" baseline="0" dirty="0" smtClean="0"/>
              <a:t>R5 (dent)</a:t>
            </a:r>
            <a:r>
              <a:rPr lang="en-US" sz="1100" b="0" baseline="0" dirty="0" smtClean="0"/>
              <a:t>, o</a:t>
            </a:r>
            <a:r>
              <a:rPr lang="en-US" sz="1100" dirty="0" smtClean="0"/>
              <a:t>ccurs approximately 31-33 days after silking. Kernels are dented in at the top with the “milk line” separating the liquid and solid (starch) portions. Within R5, kernels are often staged</a:t>
            </a:r>
            <a:r>
              <a:rPr lang="en-US" sz="1100" baseline="0" dirty="0" smtClean="0"/>
              <a:t> according to the progression of the milk line; i.e. ¼, ½, and ¾. </a:t>
            </a:r>
            <a:r>
              <a:rPr lang="en-US" sz="1100" dirty="0" smtClean="0"/>
              <a:t>At the beginning of R5, kernels have 60% moisture content.</a:t>
            </a:r>
            <a:r>
              <a:rPr lang="en-US" sz="1100" baseline="0" dirty="0" smtClean="0"/>
              <a:t> </a:t>
            </a:r>
            <a:r>
              <a:rPr lang="en-US" sz="1100" dirty="0" smtClean="0"/>
              <a:t>Stresses will reduce kernel weight at</a:t>
            </a:r>
            <a:r>
              <a:rPr lang="en-US" sz="1100" baseline="0" dirty="0" smtClean="0"/>
              <a:t> this time.</a:t>
            </a:r>
            <a:endParaRPr lang="en-US" sz="1100" i="1" dirty="0" smtClean="0"/>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39BA56F-79F3-4EA5-8DF9-79C2FCA965FD}" type="slidenum">
              <a:rPr lang="en-US" smtClean="0"/>
              <a:pPr/>
              <a:t>26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z="1100" b="1" dirty="0" smtClean="0"/>
              <a:t>R6</a:t>
            </a:r>
            <a:r>
              <a:rPr lang="en-US" sz="1100" b="1" baseline="0" dirty="0" smtClean="0"/>
              <a:t> (physiological maturity) </a:t>
            </a:r>
            <a:r>
              <a:rPr lang="en-US" sz="1100" dirty="0" smtClean="0"/>
              <a:t>occurs approximately 66-70 days after silking. R6 is reached after the milk line disappears</a:t>
            </a:r>
            <a:r>
              <a:rPr lang="en-US" sz="1100" baseline="0" dirty="0" smtClean="0"/>
              <a:t> and the</a:t>
            </a:r>
            <a:r>
              <a:rPr lang="en-US" sz="1100" dirty="0" smtClean="0"/>
              <a:t> starch has reached the base of the kernel. At this</a:t>
            </a:r>
            <a:r>
              <a:rPr lang="en-US" sz="1100" baseline="0" dirty="0" smtClean="0"/>
              <a:t> point, the k</a:t>
            </a:r>
            <a:r>
              <a:rPr lang="en-US" sz="1100" dirty="0" smtClean="0"/>
              <a:t>ernels have reached maximum dry matter accumulation. Kernel moisture is about 35% at physiological</a:t>
            </a:r>
            <a:r>
              <a:rPr lang="en-US" sz="1100" baseline="0" dirty="0" smtClean="0"/>
              <a:t> maturity. Black layer occurs after physiological maturity and serves as a visual verification that the plant is mature. Black layer typically occurs at 30% moisture but varies by hybrid and environment. </a:t>
            </a:r>
            <a:r>
              <a:rPr lang="en-US" sz="1100" dirty="0" smtClean="0"/>
              <a:t>Only external stress can reduce yield now, such as plant lodging or insect feeding. </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Problems to watch for during R5</a:t>
            </a:r>
            <a:r>
              <a:rPr lang="en-US" sz="1100" baseline="0" dirty="0" smtClean="0"/>
              <a:t> (d</a:t>
            </a:r>
            <a:r>
              <a:rPr lang="en-US" sz="1100" dirty="0" smtClean="0"/>
              <a:t>ent)</a:t>
            </a:r>
            <a:r>
              <a:rPr lang="en-US" sz="1100" baseline="0" dirty="0" smtClean="0"/>
              <a:t> and R6 (physiological maturity) stage corn</a:t>
            </a:r>
            <a:r>
              <a:rPr lang="en-US" sz="1100" dirty="0" smtClean="0"/>
              <a:t>:</a:t>
            </a:r>
          </a:p>
          <a:p>
            <a:pPr lvl="1">
              <a:buFont typeface="Arial" pitchFamily="34" charset="0"/>
              <a:buChar char="•"/>
            </a:pPr>
            <a:r>
              <a:rPr lang="en-US" sz="1100" dirty="0" smtClean="0"/>
              <a:t>Ear rots (pages 39</a:t>
            </a:r>
            <a:r>
              <a:rPr lang="en-US" sz="1100" baseline="0" dirty="0" smtClean="0"/>
              <a:t>-41,</a:t>
            </a:r>
            <a:r>
              <a:rPr lang="en-US" sz="1100" dirty="0" smtClean="0"/>
              <a:t> Corn Field Guide)</a:t>
            </a:r>
          </a:p>
          <a:p>
            <a:pPr lvl="1">
              <a:buFont typeface="Arial" pitchFamily="34" charset="0"/>
              <a:buChar char="•"/>
            </a:pPr>
            <a:r>
              <a:rPr lang="en-US" sz="1100" dirty="0" smtClean="0"/>
              <a:t>Stalk rots (pages 36</a:t>
            </a:r>
            <a:r>
              <a:rPr lang="en-US" sz="1100" baseline="0" dirty="0" smtClean="0"/>
              <a:t>-38,</a:t>
            </a:r>
            <a:r>
              <a:rPr lang="en-US" sz="1100" dirty="0" smtClean="0"/>
              <a:t> Corn Field Guide)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Anthracnose top dieback (page 35, Corn Field Guide)</a:t>
            </a:r>
          </a:p>
          <a:p>
            <a:pPr lvl="1">
              <a:buFont typeface="Arial" pitchFamily="34" charset="0"/>
              <a:buChar char="•"/>
            </a:pPr>
            <a:r>
              <a:rPr lang="en-US" sz="1100" dirty="0" smtClean="0"/>
              <a:t>Stalk lodging (page 79, Corn Field Guide)</a:t>
            </a:r>
          </a:p>
          <a:p>
            <a:pPr lvl="1">
              <a:buFont typeface="Arial" pitchFamily="34" charset="0"/>
              <a:buChar char="•"/>
            </a:pPr>
            <a:r>
              <a:rPr lang="en-US" sz="1100" dirty="0" smtClean="0"/>
              <a:t>Abnormal ear</a:t>
            </a:r>
            <a:r>
              <a:rPr lang="en-US" sz="1100" baseline="0" dirty="0" smtClean="0"/>
              <a:t> fill which identifies periods of stress</a:t>
            </a:r>
            <a:r>
              <a:rPr lang="en-US" sz="1100" dirty="0" smtClean="0"/>
              <a:t> (pages 80</a:t>
            </a:r>
            <a:r>
              <a:rPr lang="en-US" sz="1100" baseline="0" dirty="0" smtClean="0"/>
              <a:t>-82,</a:t>
            </a:r>
            <a:r>
              <a:rPr lang="en-US" sz="1100" dirty="0" smtClean="0"/>
              <a:t> Corn Field Guide)</a:t>
            </a:r>
          </a:p>
          <a:p>
            <a:endParaRPr lang="en-US" sz="1100" dirty="0" smtClean="0"/>
          </a:p>
          <a:p>
            <a:r>
              <a:rPr lang="en-US" sz="1100" dirty="0" smtClean="0"/>
              <a:t>[</a:t>
            </a:r>
            <a:r>
              <a:rPr lang="en-US" sz="1100" i="1" dirty="0" err="1" smtClean="0"/>
              <a:t>Gibberella</a:t>
            </a:r>
            <a:r>
              <a:rPr lang="en-US" sz="1100" i="1" baseline="0" dirty="0" smtClean="0"/>
              <a:t> ear rot</a:t>
            </a:r>
            <a:r>
              <a:rPr lang="en-US" sz="1100" i="0" baseline="0" dirty="0" smtClean="0"/>
              <a:t>]</a:t>
            </a:r>
            <a:endParaRPr lang="en-US" sz="1100"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We have learned the different</a:t>
            </a:r>
            <a:r>
              <a:rPr lang="en-US" sz="1100" baseline="0" dirty="0" smtClean="0"/>
              <a:t> stages of corn growth throughout the season. This information can help us become better corn growers because at each of the particular growth stages of corn, certain management considerations must be taken into account. Each stage has its own particular problems which may interfere with growth at that stage including weeds, insects, diseases, and other disorders. Also, m</a:t>
            </a:r>
            <a:r>
              <a:rPr lang="en-US" sz="1100" dirty="0" smtClean="0"/>
              <a:t>any pests and disorders are problems during multiple corn stages.</a:t>
            </a:r>
            <a:r>
              <a:rPr lang="en-US" sz="1100" baseline="0" dirty="0" smtClean="0"/>
              <a:t> This knowledge can help growers to be aware of the potential problems of corn throughout the growing season.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latin typeface="+mn-lt"/>
                <a:ea typeface="+mn-ea"/>
                <a:cs typeface="+mn-cs"/>
              </a:rPr>
              <a:t>All images © ISU,</a:t>
            </a:r>
            <a:r>
              <a:rPr lang="en-US" sz="1100" i="1" kern="1200" baseline="0" dirty="0" smtClean="0">
                <a:solidFill>
                  <a:schemeClr val="tx1"/>
                </a:solidFill>
                <a:latin typeface="+mn-lt"/>
                <a:ea typeface="+mn-ea"/>
                <a:cs typeface="+mn-cs"/>
              </a:rPr>
              <a:t> except where noted.</a:t>
            </a:r>
            <a:endParaRPr lang="en-US" sz="11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Much of the information in this presentation was taken directly from a presentation titled “Corn Growth and Development” by Lori J. Abendroth and Roger W. Elmore.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Thanks to ISU Extension </a:t>
            </a:r>
            <a:r>
              <a:rPr lang="en-US" sz="1100" smtClean="0">
                <a:latin typeface="+mn-lt"/>
              </a:rPr>
              <a:t>and Outreach and </a:t>
            </a:r>
            <a:r>
              <a:rPr lang="en-US" sz="1100" dirty="0" smtClean="0">
                <a:latin typeface="+mn-lt"/>
              </a:rPr>
              <a:t>North Central IPM Center</a:t>
            </a:r>
            <a:r>
              <a:rPr lang="en-US" sz="1100" baseline="0" dirty="0" smtClean="0">
                <a:latin typeface="+mn-lt"/>
              </a:rPr>
              <a:t> for financial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9875FC09-16F0-451D-83DF-4EF4FB6C4402}"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At each growth stage of corn, certain aspects of management must be considered</a:t>
            </a:r>
            <a:r>
              <a:rPr lang="en-US" sz="1100" baseline="0" dirty="0" smtClean="0"/>
              <a:t> as e</a:t>
            </a:r>
            <a:r>
              <a:rPr lang="en-US" sz="1100" dirty="0" smtClean="0"/>
              <a:t>ach stage has its own problems which may interfere with growth at that stage. These problems include adverse soil conditions, weeds, insects, diseases, and other disorders. Problems that occur early in the season may contribute to the yield loss experienced at the end of the season during harvest.</a:t>
            </a:r>
          </a:p>
          <a:p>
            <a:endParaRPr lang="en-US" sz="1100" dirty="0" smtClean="0"/>
          </a:p>
          <a:p>
            <a:r>
              <a:rPr lang="en-US" sz="1100" dirty="0" smtClean="0"/>
              <a:t>As</a:t>
            </a:r>
            <a:r>
              <a:rPr lang="en-US" sz="1100" baseline="0" dirty="0" smtClean="0"/>
              <a:t> we explore the different growth stages, w</a:t>
            </a:r>
            <a:r>
              <a:rPr lang="en-US" sz="1100" dirty="0" smtClean="0"/>
              <a:t>e will examine various</a:t>
            </a:r>
            <a:r>
              <a:rPr lang="en-US" sz="1100" baseline="0" dirty="0" smtClean="0"/>
              <a:t> </a:t>
            </a:r>
            <a:r>
              <a:rPr lang="en-US" sz="1100" dirty="0" smtClean="0"/>
              <a:t>problems of corn throughout the growing season.</a:t>
            </a:r>
          </a:p>
          <a:p>
            <a:endParaRPr lang="en-US" baseline="0" dirty="0" smtClean="0"/>
          </a:p>
        </p:txBody>
      </p:sp>
      <p:sp>
        <p:nvSpPr>
          <p:cNvPr id="4" name="Slide Number Placeholder 3"/>
          <p:cNvSpPr>
            <a:spLocks noGrp="1"/>
          </p:cNvSpPr>
          <p:nvPr>
            <p:ph type="sldNum" sz="quarter" idx="10"/>
          </p:nvPr>
        </p:nvSpPr>
        <p:spPr/>
        <p:txBody>
          <a:bodyPr/>
          <a:lstStyle/>
          <a:p>
            <a:fld id="{9875FC09-16F0-451D-83DF-4EF4FB6C440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aseline="0" dirty="0" smtClean="0"/>
              <a:t>Firstly, it is important to know how to determine the growth stage for a corn field (page 4-5, Corn Field Guide). Growth stages may overlap within a field and because of this, a growth stage for a field begins when at least 50 percent or more of the plants within that field have reached or are beyond a particular stage.</a:t>
            </a:r>
          </a:p>
          <a:p>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Corn Field Guide provides scouting information by growth stage for many diseases and insects (beginning page 28).</a:t>
            </a:r>
            <a:r>
              <a:rPr lang="en-US" sz="1100" baseline="0" dirty="0" smtClean="0"/>
              <a:t> This makes it useful to know the growth stage of a field so you </a:t>
            </a:r>
            <a:r>
              <a:rPr lang="en-US" sz="1100" baseline="0" smtClean="0"/>
              <a:t>know what </a:t>
            </a:r>
            <a:r>
              <a:rPr lang="en-US" sz="1100" baseline="0" dirty="0" smtClean="0"/>
              <a:t>will most likely be problematic during those periods of development.</a:t>
            </a:r>
            <a:endParaRPr lang="en-US" sz="1100" dirty="0" smtClean="0"/>
          </a:p>
          <a:p>
            <a:endParaRPr lang="en-US" baseline="0" dirty="0" smtClean="0"/>
          </a:p>
        </p:txBody>
      </p:sp>
      <p:sp>
        <p:nvSpPr>
          <p:cNvPr id="4" name="Slide Number Placeholder 3"/>
          <p:cNvSpPr>
            <a:spLocks noGrp="1"/>
          </p:cNvSpPr>
          <p:nvPr>
            <p:ph type="sldNum" sz="quarter" idx="10"/>
          </p:nvPr>
        </p:nvSpPr>
        <p:spPr/>
        <p:txBody>
          <a:bodyPr/>
          <a:lstStyle/>
          <a:p>
            <a:fld id="{9875FC09-16F0-451D-83DF-4EF4FB6C440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31CBA79-302A-4C79-8BBA-572B910F33D4}" type="slidenum">
              <a:rPr lang="en-US" smtClean="0"/>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100" dirty="0" smtClean="0"/>
              <a:t>In order to determine</a:t>
            </a:r>
            <a:r>
              <a:rPr lang="en-US" sz="1100" baseline="0" dirty="0" smtClean="0"/>
              <a:t> the growth stage of corn, many people use the l</a:t>
            </a:r>
            <a:r>
              <a:rPr lang="en-US" sz="1100" dirty="0" smtClean="0"/>
              <a:t>eaf collar method (page 6,</a:t>
            </a:r>
            <a:r>
              <a:rPr lang="en-US" sz="1100" baseline="0" dirty="0" smtClean="0"/>
              <a:t> Corn Field Guide)</a:t>
            </a:r>
            <a:r>
              <a:rPr lang="en-US" sz="1100" dirty="0" smtClean="0"/>
              <a:t>. The collar is where the leaf blade visually breaks away from the sheath and the stalk of the corn</a:t>
            </a:r>
            <a:r>
              <a:rPr lang="en-US" sz="1100" baseline="0" dirty="0" smtClean="0"/>
              <a:t> plant, visible here. Vegetative growth stages are based upon the</a:t>
            </a:r>
            <a:r>
              <a:rPr lang="en-US" sz="1100" dirty="0" smtClean="0"/>
              <a:t> number of visible leaf collars. So the number of visible leaf collars is equal to vegetative growth stage (V stages).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Be sure to</a:t>
            </a:r>
            <a:r>
              <a:rPr lang="en-US" sz="1100" baseline="0" dirty="0" smtClean="0"/>
              <a:t> count only the leaves with visible colors as shown. Leaves with collars still in the whorl are not counted when determining vegetative growth stage. This corn plant is at the V2 growth stage.</a:t>
            </a:r>
            <a:endParaRPr lang="en-US" sz="1100"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There are several vegetative stages of corn. We will discuss some</a:t>
            </a:r>
            <a:r>
              <a:rPr lang="en-US" sz="1100" baseline="0" dirty="0" smtClean="0"/>
              <a:t> of the features of those stages and examine some of the problems to look out for during the different stages on the next slides. </a:t>
            </a:r>
            <a:endParaRPr lang="en-US" sz="1100"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D0BFF3-5E08-4B91-96E9-3AAF85DC692D}"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90000"/>
              </a:lnSpc>
            </a:pPr>
            <a:r>
              <a:rPr lang="en-US" sz="1100" b="1" dirty="0" smtClean="0"/>
              <a:t>VE</a:t>
            </a:r>
            <a:r>
              <a:rPr lang="en-US" sz="1100" baseline="0" dirty="0" smtClean="0"/>
              <a:t>, or emergence, is</a:t>
            </a:r>
            <a:r>
              <a:rPr lang="en-US" sz="1100" dirty="0" smtClean="0"/>
              <a:t> when the young shoot pushes through the soil surface. Emergence occurs within 4-5 days after planting in optimum conditions and up to 14 days in cool or dry conditions.</a:t>
            </a:r>
          </a:p>
          <a:p>
            <a:pPr eaLnBrk="1" hangingPunct="1"/>
            <a:endParaRPr lang="en-US" sz="1100" dirty="0" smtClean="0"/>
          </a:p>
          <a:p>
            <a:pPr eaLnBrk="1" hangingPunct="1">
              <a:lnSpc>
                <a:spcPct val="90000"/>
              </a:lnSpc>
            </a:pPr>
            <a:r>
              <a:rPr lang="en-US" sz="1100" dirty="0" smtClean="0"/>
              <a:t>Problems to watch for:</a:t>
            </a:r>
          </a:p>
          <a:p>
            <a:pPr lvl="1">
              <a:lnSpc>
                <a:spcPct val="90000"/>
              </a:lnSpc>
              <a:buFont typeface="Arial" pitchFamily="34" charset="0"/>
              <a:buChar char="•"/>
            </a:pPr>
            <a:r>
              <a:rPr lang="en-US" sz="1100" dirty="0" smtClean="0"/>
              <a:t>Early and late planting (page 10, Corn Field Guide)</a:t>
            </a:r>
          </a:p>
          <a:p>
            <a:pPr lvl="1">
              <a:lnSpc>
                <a:spcPct val="90000"/>
              </a:lnSpc>
              <a:buFont typeface="Arial" pitchFamily="34" charset="0"/>
              <a:buChar char="•"/>
            </a:pPr>
            <a:r>
              <a:rPr lang="en-US" sz="1100" dirty="0" smtClean="0"/>
              <a:t>Flooding, soil crusting (pages 74 and 73, Corn Field Guide)</a:t>
            </a:r>
          </a:p>
          <a:p>
            <a:pPr lvl="1">
              <a:lnSpc>
                <a:spcPct val="90000"/>
              </a:lnSpc>
              <a:buFont typeface="Arial" pitchFamily="34" charset="0"/>
              <a:buChar char="•"/>
            </a:pPr>
            <a:r>
              <a:rPr lang="en-US" sz="1100" dirty="0" smtClean="0"/>
              <a:t>Root rots (page 42, Corn Field Guide)</a:t>
            </a:r>
          </a:p>
          <a:p>
            <a:pPr lvl="1">
              <a:lnSpc>
                <a:spcPct val="90000"/>
              </a:lnSpc>
              <a:buFont typeface="Arial" pitchFamily="34" charset="0"/>
              <a:buChar char="•"/>
            </a:pPr>
            <a:r>
              <a:rPr lang="en-US" sz="1100" dirty="0" smtClean="0"/>
              <a:t>Seed decay and seedling blight (page 42, Corn Field Guide)</a:t>
            </a:r>
          </a:p>
          <a:p>
            <a:pPr marL="457200" marR="0" lvl="1" indent="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100" dirty="0" smtClean="0"/>
              <a:t>Seed corn maggot, white grubs, wireworms</a:t>
            </a:r>
            <a:r>
              <a:rPr lang="en-US" sz="1100" baseline="0" dirty="0" smtClean="0"/>
              <a:t> (pages 46 and 47, Corn Field Guide)</a:t>
            </a:r>
          </a:p>
          <a:p>
            <a:pPr marL="457200" marR="0" lvl="1" indent="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100" dirty="0" smtClean="0"/>
              <a:t>Stewart’s disease, Goss’s wilt</a:t>
            </a:r>
            <a:r>
              <a:rPr lang="en-US" sz="1100" baseline="0" dirty="0" smtClean="0"/>
              <a:t> </a:t>
            </a:r>
            <a:r>
              <a:rPr lang="en-US" sz="1100" dirty="0" smtClean="0"/>
              <a:t>(page 33, Corn Field Guide)</a:t>
            </a:r>
          </a:p>
          <a:p>
            <a:pPr marL="457200" marR="0" lvl="1" indent="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100" dirty="0" smtClean="0"/>
              <a:t>Cutworms, slugs, billbugs, etc. (pages 48</a:t>
            </a:r>
            <a:r>
              <a:rPr lang="en-US" sz="1100" baseline="0" dirty="0" smtClean="0"/>
              <a:t>-51,</a:t>
            </a:r>
            <a:r>
              <a:rPr lang="en-US" sz="1100" dirty="0" smtClean="0"/>
              <a:t> Corn Field Guide)</a:t>
            </a:r>
          </a:p>
          <a:p>
            <a:pPr marL="457200" marR="0" lvl="1" indent="0" algn="l" defTabSz="914400" rtl="0" eaLnBrk="1" fontAlgn="auto" latinLnBrk="0" hangingPunct="1">
              <a:lnSpc>
                <a:spcPct val="90000"/>
              </a:lnSpc>
              <a:spcBef>
                <a:spcPts val="0"/>
              </a:spcBef>
              <a:spcAft>
                <a:spcPts val="0"/>
              </a:spcAft>
              <a:buClrTx/>
              <a:buSzTx/>
              <a:buFont typeface="Arial" pitchFamily="34" charset="0"/>
              <a:buNone/>
              <a:tabLst/>
              <a:defRPr/>
            </a:pPr>
            <a:endParaRPr lang="en-US" dirty="0" smtClean="0"/>
          </a:p>
          <a:p>
            <a:pPr marL="457200" marR="0" lvl="1" indent="0" algn="l" defTabSz="914400" rtl="0" eaLnBrk="1" fontAlgn="auto" latinLnBrk="0" hangingPunct="1">
              <a:lnSpc>
                <a:spcPct val="90000"/>
              </a:lnSpc>
              <a:spcBef>
                <a:spcPts val="0"/>
              </a:spcBef>
              <a:spcAft>
                <a:spcPts val="0"/>
              </a:spcAft>
              <a:buClrTx/>
              <a:buSzTx/>
              <a:buFont typeface="Arial" pitchFamily="34" charset="0"/>
              <a:buChar char="•"/>
              <a:tabLst/>
              <a:defRPr/>
            </a:pPr>
            <a:endParaRPr lang="en-US" dirty="0" smtClean="0"/>
          </a:p>
          <a:p>
            <a:pPr eaLnBrk="1" hangingPunct="1"/>
            <a:r>
              <a:rPr lang="en-US"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BA86353-B061-4BE6-B1FA-CBD0F12E4B74}" type="slidenum">
              <a:rPr lang="en-US" smtClean="0"/>
              <a:pPr/>
              <a:t>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first leaf of the corn plant has a rounded tip which is</a:t>
            </a:r>
            <a:r>
              <a:rPr lang="en-US" sz="1100" baseline="0" dirty="0" smtClean="0"/>
              <a:t> useful for identification. Subsequent leaves have pointed tips. Remember, a new growth stage is reached for each new leaf that has a collar.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Location of the growing point is important early in the season. Until</a:t>
            </a:r>
            <a:r>
              <a:rPr lang="en-US" sz="1100" baseline="0" dirty="0" smtClean="0"/>
              <a:t> V6, it is still underground, and so is fairly well protected and is able to recover and continue growth after frost and hail damage. </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Between </a:t>
            </a:r>
            <a:r>
              <a:rPr lang="en-US" sz="1100" dirty="0" smtClean="0"/>
              <a:t>V1 and VT, 1 new leaf (growth stage) occurs every 4-5 days in May, every 3-4 days in June, and every 2-3 days in July.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457200" y="12192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b="1" dirty="0" smtClean="0"/>
              <a:t>Corn Growth and Development</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b="1" dirty="0" smtClean="0"/>
              <a:t>V1 to V5</a:t>
            </a:r>
            <a:endParaRPr lang="en-US" b="1" dirty="0"/>
          </a:p>
        </p:txBody>
      </p:sp>
      <p:sp>
        <p:nvSpPr>
          <p:cNvPr id="3" name="Content Placeholder 2"/>
          <p:cNvSpPr>
            <a:spLocks noGrp="1"/>
          </p:cNvSpPr>
          <p:nvPr>
            <p:ph idx="1"/>
          </p:nvPr>
        </p:nvSpPr>
        <p:spPr>
          <a:xfrm>
            <a:off x="457200" y="1371600"/>
            <a:ext cx="8534400" cy="4525963"/>
          </a:xfrm>
        </p:spPr>
        <p:txBody>
          <a:bodyPr/>
          <a:lstStyle/>
          <a:p>
            <a:r>
              <a:rPr lang="en-US" dirty="0" smtClean="0"/>
              <a:t>Problems to watch for:</a:t>
            </a:r>
          </a:p>
          <a:p>
            <a:pPr lvl="1"/>
            <a:r>
              <a:rPr lang="en-US" sz="2400" dirty="0" smtClean="0"/>
              <a:t>Flooding</a:t>
            </a:r>
          </a:p>
          <a:p>
            <a:pPr lvl="1"/>
            <a:r>
              <a:rPr lang="en-US" sz="2400" dirty="0" smtClean="0"/>
              <a:t>Stewart’s disease, Goss’s wilt, Anthracnose leaf spot</a:t>
            </a:r>
          </a:p>
          <a:p>
            <a:pPr lvl="1"/>
            <a:r>
              <a:rPr lang="en-US" sz="2400" dirty="0" smtClean="0"/>
              <a:t>Root rots, seedling blight</a:t>
            </a:r>
          </a:p>
          <a:p>
            <a:pPr lvl="1"/>
            <a:r>
              <a:rPr lang="en-US" sz="2400" dirty="0" smtClean="0"/>
              <a:t>Cutworms, slugs, billbugs, etc.</a:t>
            </a:r>
          </a:p>
          <a:p>
            <a:pPr lvl="1"/>
            <a:r>
              <a:rPr lang="en-US" sz="2400" dirty="0" smtClean="0"/>
              <a:t>Herbicide injury</a:t>
            </a:r>
          </a:p>
          <a:p>
            <a:pPr lvl="1"/>
            <a:r>
              <a:rPr lang="en-US" sz="2400" dirty="0" smtClean="0"/>
              <a:t>Weed escapes and excess weed competition</a:t>
            </a:r>
          </a:p>
          <a:p>
            <a:pPr lvl="1"/>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0079" y="4572000"/>
            <a:ext cx="2640521" cy="1905000"/>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315" y="4562475"/>
            <a:ext cx="2406285" cy="1914525"/>
          </a:xfrm>
          <a:prstGeom prst="rect">
            <a:avLst/>
          </a:prstGeom>
          <a:noFill/>
          <a:ln w="9525">
            <a:solidFill>
              <a:schemeClr val="tx1"/>
            </a:solidFill>
            <a:miter lim="800000"/>
            <a:headEnd/>
            <a:tailEnd/>
          </a:ln>
          <a:effec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9944" y="4572000"/>
            <a:ext cx="2867456" cy="1905000"/>
          </a:xfrm>
          <a:prstGeom prst="rect">
            <a:avLst/>
          </a:prstGeom>
          <a:noFill/>
          <a:ln w="9525">
            <a:solidFill>
              <a:schemeClr val="tx1"/>
            </a:solidFill>
            <a:miter lim="800000"/>
            <a:headEnd/>
            <a:tailEnd/>
          </a:ln>
          <a:effectLst/>
        </p:spPr>
      </p:pic>
      <p:sp>
        <p:nvSpPr>
          <p:cNvPr id="7" name="Text Box 3"/>
          <p:cNvSpPr txBox="1">
            <a:spLocks noChangeArrowheads="1"/>
          </p:cNvSpPr>
          <p:nvPr/>
        </p:nvSpPr>
        <p:spPr bwMode="auto">
          <a:xfrm>
            <a:off x="7467600" y="6248400"/>
            <a:ext cx="1226618"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r>
              <a:rPr lang="en-US" sz="1200" dirty="0" smtClean="0">
                <a:solidFill>
                  <a:schemeClr val="bg1"/>
                </a:solidFill>
                <a:latin typeface="Calibri" pitchFamily="34" charset="0"/>
              </a:rPr>
              <a:t>© Marlin E. Rice</a:t>
            </a:r>
            <a:endParaRPr lang="en-US" sz="1200"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sz="quarter" idx="1"/>
          </p:nvPr>
        </p:nvSpPr>
        <p:spPr>
          <a:xfrm>
            <a:off x="3048000" y="1371600"/>
            <a:ext cx="6096000" cy="5207000"/>
          </a:xfrm>
        </p:spPr>
        <p:txBody>
          <a:bodyPr>
            <a:normAutofit fontScale="92500"/>
          </a:bodyPr>
          <a:lstStyle/>
          <a:p>
            <a:pPr>
              <a:lnSpc>
                <a:spcPct val="80000"/>
              </a:lnSpc>
            </a:pPr>
            <a:r>
              <a:rPr lang="en-US" dirty="0" smtClean="0"/>
              <a:t>V6 is one of the key stages for development</a:t>
            </a:r>
          </a:p>
          <a:p>
            <a:pPr>
              <a:lnSpc>
                <a:spcPct val="80000"/>
              </a:lnSpc>
            </a:pPr>
            <a:endParaRPr lang="en-US" sz="800" dirty="0" smtClean="0"/>
          </a:p>
          <a:p>
            <a:pPr lvl="1">
              <a:lnSpc>
                <a:spcPct val="80000"/>
              </a:lnSpc>
            </a:pPr>
            <a:r>
              <a:rPr lang="en-US" dirty="0" smtClean="0"/>
              <a:t>Growing point is above the soil surface </a:t>
            </a:r>
          </a:p>
          <a:p>
            <a:pPr lvl="1">
              <a:lnSpc>
                <a:spcPct val="80000"/>
              </a:lnSpc>
            </a:pPr>
            <a:r>
              <a:rPr lang="en-US" dirty="0" smtClean="0"/>
              <a:t>All leaves, ear shoots (approx. 8), and tassel are fully formed</a:t>
            </a:r>
            <a:endParaRPr lang="en-US" sz="400" dirty="0" smtClean="0"/>
          </a:p>
          <a:p>
            <a:pPr>
              <a:lnSpc>
                <a:spcPct val="80000"/>
              </a:lnSpc>
            </a:pPr>
            <a:endParaRPr lang="en-US" sz="800" dirty="0" smtClean="0"/>
          </a:p>
          <a:p>
            <a:pPr lvl="1">
              <a:lnSpc>
                <a:spcPct val="80000"/>
              </a:lnSpc>
            </a:pPr>
            <a:r>
              <a:rPr lang="en-US" dirty="0" smtClean="0"/>
              <a:t>Ear girth - number of rows around the ear is also determined </a:t>
            </a:r>
          </a:p>
          <a:p>
            <a:r>
              <a:rPr lang="en-US" dirty="0" smtClean="0"/>
              <a:t>Problems to watch for during V6:</a:t>
            </a:r>
          </a:p>
          <a:p>
            <a:pPr lvl="1"/>
            <a:r>
              <a:rPr lang="en-US" dirty="0" smtClean="0"/>
              <a:t>Eyespot, common smut, Stewart’s wilt</a:t>
            </a:r>
          </a:p>
          <a:p>
            <a:pPr lvl="1"/>
            <a:r>
              <a:rPr lang="en-US" dirty="0" smtClean="0"/>
              <a:t>Stalk borer</a:t>
            </a:r>
          </a:p>
          <a:p>
            <a:pPr lvl="1"/>
            <a:r>
              <a:rPr lang="en-US" dirty="0" smtClean="0"/>
              <a:t>Nutrient deficiencies</a:t>
            </a:r>
          </a:p>
        </p:txBody>
      </p:sp>
      <p:pic>
        <p:nvPicPr>
          <p:cNvPr id="26629" name="Picture 7" descr="Yellow leaves on single plant 05"/>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57200" y="1371599"/>
            <a:ext cx="2514600" cy="5075770"/>
          </a:xfrm>
          <a:prstGeom prst="rect">
            <a:avLst/>
          </a:prstGeom>
          <a:noFill/>
          <a:ln w="9525">
            <a:solidFill>
              <a:schemeClr val="tx1"/>
            </a:solidFill>
            <a:miter lim="800000"/>
            <a:headEnd/>
            <a:tailEnd/>
          </a:ln>
        </p:spPr>
      </p:pic>
      <p:sp>
        <p:nvSpPr>
          <p:cNvPr id="5" name="Title 1"/>
          <p:cNvSpPr>
            <a:spLocks noGrp="1"/>
          </p:cNvSpPr>
          <p:nvPr>
            <p:ph type="title"/>
          </p:nvPr>
        </p:nvSpPr>
        <p:spPr>
          <a:xfrm>
            <a:off x="457200" y="274638"/>
            <a:ext cx="8229600" cy="1143000"/>
          </a:xfrm>
        </p:spPr>
        <p:txBody>
          <a:bodyPr/>
          <a:lstStyle/>
          <a:p>
            <a:r>
              <a:rPr lang="en-US" b="1" dirty="0" smtClean="0"/>
              <a:t>V6</a:t>
            </a:r>
            <a:endParaRPr lang="en-US" b="1" dirty="0"/>
          </a:p>
        </p:txBody>
      </p:sp>
      <p:sp>
        <p:nvSpPr>
          <p:cNvPr id="6" name="Rectangle 5"/>
          <p:cNvSpPr/>
          <p:nvPr/>
        </p:nvSpPr>
        <p:spPr bwMode="auto">
          <a:xfrm>
            <a:off x="457200" y="9906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3048000" y="198438"/>
            <a:ext cx="5943600" cy="715962"/>
          </a:xfrm>
        </p:spPr>
        <p:txBody>
          <a:bodyPr>
            <a:normAutofit fontScale="90000"/>
          </a:bodyPr>
          <a:lstStyle/>
          <a:p>
            <a:pPr eaLnBrk="1" fontAlgn="auto" hangingPunct="1">
              <a:spcAft>
                <a:spcPts val="0"/>
              </a:spcAft>
              <a:defRPr/>
            </a:pPr>
            <a:r>
              <a:rPr lang="en-US" b="1" dirty="0" smtClean="0"/>
              <a:t>V10+</a:t>
            </a:r>
          </a:p>
        </p:txBody>
      </p:sp>
      <p:sp>
        <p:nvSpPr>
          <p:cNvPr id="26627" name="Rectangle 3"/>
          <p:cNvSpPr>
            <a:spLocks noGrp="1" noChangeArrowheads="1"/>
          </p:cNvSpPr>
          <p:nvPr>
            <p:ph sz="quarter" idx="1"/>
          </p:nvPr>
        </p:nvSpPr>
        <p:spPr>
          <a:xfrm>
            <a:off x="2971800" y="1295400"/>
            <a:ext cx="6019800" cy="5029200"/>
          </a:xfrm>
        </p:spPr>
        <p:txBody>
          <a:bodyPr>
            <a:normAutofit lnSpcReduction="10000"/>
          </a:bodyPr>
          <a:lstStyle/>
          <a:p>
            <a:pPr eaLnBrk="1" hangingPunct="1">
              <a:lnSpc>
                <a:spcPct val="80000"/>
              </a:lnSpc>
            </a:pPr>
            <a:r>
              <a:rPr lang="en-US" dirty="0" smtClean="0"/>
              <a:t>Stalks need to be split to stage</a:t>
            </a:r>
          </a:p>
          <a:p>
            <a:pPr lvl="1">
              <a:lnSpc>
                <a:spcPct val="80000"/>
              </a:lnSpc>
            </a:pPr>
            <a:r>
              <a:rPr lang="en-US" dirty="0" smtClean="0"/>
              <a:t>Need a larger knife &amp; spade</a:t>
            </a:r>
          </a:p>
          <a:p>
            <a:pPr lvl="1">
              <a:lnSpc>
                <a:spcPct val="80000"/>
              </a:lnSpc>
            </a:pPr>
            <a:r>
              <a:rPr lang="en-US" dirty="0" smtClean="0"/>
              <a:t>Each leaf is attached to a specific node</a:t>
            </a:r>
          </a:p>
          <a:p>
            <a:pPr lvl="1">
              <a:lnSpc>
                <a:spcPct val="80000"/>
              </a:lnSpc>
            </a:pPr>
            <a:r>
              <a:rPr lang="en-US" dirty="0" smtClean="0"/>
              <a:t>Need to line up which leaf goes to which node on the stalk</a:t>
            </a:r>
          </a:p>
          <a:p>
            <a:pPr lvl="1">
              <a:lnSpc>
                <a:spcPct val="80000"/>
              </a:lnSpc>
            </a:pPr>
            <a:r>
              <a:rPr lang="en-US" dirty="0" smtClean="0"/>
              <a:t>Split lower stalk lengthwise to determine uppermost leaf node</a:t>
            </a:r>
          </a:p>
          <a:p>
            <a:pPr lvl="1">
              <a:lnSpc>
                <a:spcPct val="80000"/>
              </a:lnSpc>
            </a:pPr>
            <a:r>
              <a:rPr lang="en-US" dirty="0" smtClean="0"/>
              <a:t>Approximately </a:t>
            </a:r>
            <a:r>
              <a:rPr lang="en-US" u="sng" dirty="0" smtClean="0"/>
              <a:t>&lt;</a:t>
            </a:r>
            <a:r>
              <a:rPr lang="en-US" dirty="0" smtClean="0"/>
              <a:t> ¼  inch above the condensed area is the 5th node</a:t>
            </a:r>
          </a:p>
          <a:p>
            <a:pPr lvl="1">
              <a:lnSpc>
                <a:spcPct val="80000"/>
              </a:lnSpc>
            </a:pPr>
            <a:r>
              <a:rPr lang="en-US" dirty="0" smtClean="0"/>
              <a:t>First four nodes cannot be distinguished from one another</a:t>
            </a:r>
          </a:p>
          <a:p>
            <a:pPr lvl="1">
              <a:lnSpc>
                <a:spcPct val="80000"/>
              </a:lnSpc>
            </a:pPr>
            <a:r>
              <a:rPr lang="en-US" dirty="0" smtClean="0"/>
              <a:t>This method required until VT</a:t>
            </a:r>
          </a:p>
          <a:p>
            <a:pPr lvl="1">
              <a:lnSpc>
                <a:spcPct val="80000"/>
              </a:lnSpc>
            </a:pPr>
            <a:endParaRPr lang="en-US" dirty="0" smtClean="0"/>
          </a:p>
          <a:p>
            <a:pPr eaLnBrk="1" hangingPunct="1">
              <a:lnSpc>
                <a:spcPct val="80000"/>
              </a:lnSpc>
              <a:buFontTx/>
              <a:buNone/>
            </a:pPr>
            <a:endParaRPr lang="en-US" dirty="0" smtClean="0"/>
          </a:p>
        </p:txBody>
      </p:sp>
      <p:pic>
        <p:nvPicPr>
          <p:cNvPr id="5" name="Picture 9" descr="nod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288" y="762000"/>
            <a:ext cx="2451312" cy="5638800"/>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884238"/>
          </a:xfrm>
        </p:spPr>
        <p:txBody>
          <a:bodyPr/>
          <a:lstStyle/>
          <a:p>
            <a:r>
              <a:rPr lang="en-US" b="1" dirty="0" smtClean="0"/>
              <a:t>V10-VT</a:t>
            </a:r>
            <a:endParaRPr lang="en-US" b="1" dirty="0"/>
          </a:p>
        </p:txBody>
      </p:sp>
      <p:sp>
        <p:nvSpPr>
          <p:cNvPr id="3" name="Content Placeholder 2"/>
          <p:cNvSpPr>
            <a:spLocks noGrp="1"/>
          </p:cNvSpPr>
          <p:nvPr>
            <p:ph sz="quarter" idx="1"/>
          </p:nvPr>
        </p:nvSpPr>
        <p:spPr>
          <a:xfrm>
            <a:off x="457200" y="1600200"/>
            <a:ext cx="4876800" cy="4525963"/>
          </a:xfrm>
        </p:spPr>
        <p:txBody>
          <a:bodyPr>
            <a:normAutofit fontScale="70000" lnSpcReduction="20000"/>
          </a:bodyPr>
          <a:lstStyle/>
          <a:p>
            <a:pPr>
              <a:defRPr/>
            </a:pPr>
            <a:r>
              <a:rPr lang="en-US" sz="4100" dirty="0" smtClean="0"/>
              <a:t>V10-VT</a:t>
            </a:r>
          </a:p>
          <a:p>
            <a:pPr lvl="1">
              <a:defRPr/>
            </a:pPr>
            <a:r>
              <a:rPr lang="en-US" dirty="0" smtClean="0"/>
              <a:t>In late June and early July new leaves appear every 2-3 days</a:t>
            </a:r>
          </a:p>
          <a:p>
            <a:pPr lvl="1">
              <a:defRPr/>
            </a:pPr>
            <a:r>
              <a:rPr lang="en-US" dirty="0" smtClean="0"/>
              <a:t>Hybrids &amp; environment will cause variability in the total number of leaves</a:t>
            </a:r>
          </a:p>
          <a:p>
            <a:pPr eaLnBrk="1" hangingPunct="1">
              <a:defRPr/>
            </a:pPr>
            <a:r>
              <a:rPr lang="en-US" sz="4100" dirty="0" smtClean="0"/>
              <a:t>V12-VT</a:t>
            </a:r>
          </a:p>
          <a:p>
            <a:pPr lvl="1"/>
            <a:r>
              <a:rPr lang="en-US" dirty="0" smtClean="0"/>
              <a:t>Ear length - number of kernels per row - is determined over a wide range of time, from approx. V7 to V15/V16, and can be reduced by stress</a:t>
            </a:r>
            <a:endParaRPr lang="en-US" sz="1600" dirty="0" smtClean="0"/>
          </a:p>
          <a:p>
            <a:pPr lvl="1"/>
            <a:r>
              <a:rPr lang="en-US" dirty="0" smtClean="0"/>
              <a:t>750 to 1000 ovules form per ear.  Average kernel number at harvest is 475 to 550</a:t>
            </a:r>
          </a:p>
          <a:p>
            <a:pPr eaLnBrk="1" hangingPunct="1">
              <a:defRPr/>
            </a:pPr>
            <a:endParaRPr lang="en-US" dirty="0" smtClean="0"/>
          </a:p>
        </p:txBody>
      </p:sp>
      <p:pic>
        <p:nvPicPr>
          <p:cNvPr id="4" name="Picture 3" descr="tasse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5000" y="1524000"/>
            <a:ext cx="2895600" cy="4880491"/>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884238"/>
          </a:xfrm>
        </p:spPr>
        <p:txBody>
          <a:bodyPr/>
          <a:lstStyle/>
          <a:p>
            <a:r>
              <a:rPr lang="en-US" b="1" dirty="0" smtClean="0"/>
              <a:t>V10-VT</a:t>
            </a:r>
            <a:endParaRPr lang="en-US" b="1" dirty="0"/>
          </a:p>
        </p:txBody>
      </p:sp>
      <p:sp>
        <p:nvSpPr>
          <p:cNvPr id="3" name="Content Placeholder 2"/>
          <p:cNvSpPr>
            <a:spLocks noGrp="1"/>
          </p:cNvSpPr>
          <p:nvPr>
            <p:ph idx="1"/>
          </p:nvPr>
        </p:nvSpPr>
        <p:spPr>
          <a:xfrm>
            <a:off x="457200" y="1447800"/>
            <a:ext cx="8229600" cy="4525963"/>
          </a:xfrm>
        </p:spPr>
        <p:txBody>
          <a:bodyPr/>
          <a:lstStyle/>
          <a:p>
            <a:r>
              <a:rPr lang="en-US" dirty="0" smtClean="0"/>
              <a:t>Problems to watch for:</a:t>
            </a:r>
          </a:p>
          <a:p>
            <a:pPr lvl="1"/>
            <a:r>
              <a:rPr lang="en-US" dirty="0" smtClean="0"/>
              <a:t>Eyespot, </a:t>
            </a:r>
            <a:r>
              <a:rPr lang="en-US" dirty="0" err="1" smtClean="0"/>
              <a:t>Physoderma</a:t>
            </a:r>
            <a:r>
              <a:rPr lang="en-US" dirty="0" smtClean="0"/>
              <a:t> brown spot, common rust</a:t>
            </a:r>
          </a:p>
          <a:p>
            <a:pPr lvl="1"/>
            <a:r>
              <a:rPr lang="en-US" dirty="0" smtClean="0"/>
              <a:t>Scout for nematodes</a:t>
            </a:r>
          </a:p>
          <a:p>
            <a:pPr lvl="1"/>
            <a:r>
              <a:rPr lang="en-US" dirty="0" smtClean="0"/>
              <a:t>Corn rootworm adults begin emerging</a:t>
            </a:r>
          </a:p>
          <a:p>
            <a:pPr lvl="1"/>
            <a:r>
              <a:rPr lang="en-US" dirty="0" smtClean="0"/>
              <a:t>Corn leaf aphid</a:t>
            </a:r>
          </a:p>
          <a:p>
            <a:pPr lvl="1"/>
            <a:r>
              <a:rPr lang="en-US" dirty="0" smtClean="0"/>
              <a:t>Root lodging</a:t>
            </a:r>
          </a:p>
          <a:p>
            <a:pPr lvl="1"/>
            <a:r>
              <a:rPr lang="en-US" dirty="0" err="1" smtClean="0"/>
              <a:t>Greensnap</a:t>
            </a:r>
            <a:endParaRPr lang="en-US" dirty="0" smtClean="0"/>
          </a:p>
          <a:p>
            <a:pPr lvl="1"/>
            <a:r>
              <a:rPr lang="en-US" dirty="0" smtClean="0"/>
              <a:t>Nutrient deficiencies</a:t>
            </a:r>
          </a:p>
          <a:p>
            <a:pPr lvl="1"/>
            <a:r>
              <a:rPr lang="en-US" dirty="0" smtClean="0"/>
              <a:t>Grasshopper, armyworm</a:t>
            </a:r>
          </a:p>
          <a:p>
            <a:pPr lvl="1"/>
            <a:r>
              <a:rPr lang="en-US" dirty="0" smtClean="0"/>
              <a:t>Goss’s wilt</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886200"/>
            <a:ext cx="3810000" cy="2532441"/>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487362"/>
            <a:ext cx="8229600" cy="884238"/>
          </a:xfrm>
        </p:spPr>
        <p:txBody>
          <a:bodyPr>
            <a:normAutofit/>
          </a:bodyPr>
          <a:lstStyle/>
          <a:p>
            <a:pPr eaLnBrk="1" fontAlgn="auto" hangingPunct="1">
              <a:spcAft>
                <a:spcPts val="0"/>
              </a:spcAft>
              <a:defRPr/>
            </a:pPr>
            <a:r>
              <a:rPr lang="en-US" b="1" dirty="0" smtClean="0"/>
              <a:t>VT-</a:t>
            </a:r>
            <a:r>
              <a:rPr lang="en-US" b="1" dirty="0" err="1" smtClean="0"/>
              <a:t>Tasseling</a:t>
            </a:r>
            <a:endParaRPr lang="en-US" b="1" dirty="0" smtClean="0"/>
          </a:p>
        </p:txBody>
      </p:sp>
      <p:sp>
        <p:nvSpPr>
          <p:cNvPr id="30724" name="Rectangle 3"/>
          <p:cNvSpPr>
            <a:spLocks noGrp="1" noChangeArrowheads="1"/>
          </p:cNvSpPr>
          <p:nvPr>
            <p:ph sz="quarter" idx="1"/>
          </p:nvPr>
        </p:nvSpPr>
        <p:spPr>
          <a:xfrm>
            <a:off x="3810000" y="1600200"/>
            <a:ext cx="4876800" cy="4800600"/>
          </a:xfrm>
        </p:spPr>
        <p:txBody>
          <a:bodyPr>
            <a:normAutofit fontScale="92500" lnSpcReduction="20000"/>
          </a:bodyPr>
          <a:lstStyle/>
          <a:p>
            <a:pPr>
              <a:lnSpc>
                <a:spcPct val="90000"/>
              </a:lnSpc>
            </a:pPr>
            <a:r>
              <a:rPr lang="en-US" sz="3600" dirty="0" err="1" smtClean="0"/>
              <a:t>Tasseling</a:t>
            </a:r>
            <a:r>
              <a:rPr lang="en-US" sz="3600" dirty="0" smtClean="0"/>
              <a:t> occurs when entire tassel is visible </a:t>
            </a:r>
          </a:p>
          <a:p>
            <a:pPr>
              <a:lnSpc>
                <a:spcPct val="90000"/>
              </a:lnSpc>
            </a:pPr>
            <a:r>
              <a:rPr lang="en-US" sz="3600" dirty="0" smtClean="0"/>
              <a:t>Final vegetative stage</a:t>
            </a:r>
          </a:p>
          <a:p>
            <a:pPr>
              <a:lnSpc>
                <a:spcPct val="90000"/>
              </a:lnSpc>
            </a:pPr>
            <a:r>
              <a:rPr lang="en-US" sz="3600" dirty="0" smtClean="0"/>
              <a:t>Occurs just prior to, or at the same time, as </a:t>
            </a:r>
            <a:r>
              <a:rPr lang="en-US" sz="3600" dirty="0" err="1" smtClean="0"/>
              <a:t>silking</a:t>
            </a:r>
            <a:endParaRPr lang="en-US" sz="3600" dirty="0" smtClean="0"/>
          </a:p>
          <a:p>
            <a:pPr eaLnBrk="1" hangingPunct="1">
              <a:lnSpc>
                <a:spcPct val="90000"/>
              </a:lnSpc>
            </a:pPr>
            <a:r>
              <a:rPr lang="en-US" sz="3600" dirty="0" smtClean="0"/>
              <a:t>The tassel produces pollen grains, shedding a half million per day per plant at the peak</a:t>
            </a:r>
          </a:p>
          <a:p>
            <a:pPr eaLnBrk="1" hangingPunct="1">
              <a:lnSpc>
                <a:spcPct val="90000"/>
              </a:lnSpc>
            </a:pPr>
            <a:r>
              <a:rPr lang="en-US" sz="3600" dirty="0" smtClean="0"/>
              <a:t>Pollen shed for a field typically lasts for about a week</a:t>
            </a:r>
          </a:p>
        </p:txBody>
      </p:sp>
      <p:pic>
        <p:nvPicPr>
          <p:cNvPr id="307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743" y="1524000"/>
            <a:ext cx="3192857" cy="4806534"/>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p:spPr>
        <p:txBody>
          <a:bodyPr/>
          <a:lstStyle/>
          <a:p>
            <a:r>
              <a:rPr lang="en-US" b="1" dirty="0" smtClean="0"/>
              <a:t>VT</a:t>
            </a:r>
            <a:endParaRPr lang="en-US" b="1" dirty="0"/>
          </a:p>
        </p:txBody>
      </p:sp>
      <p:sp>
        <p:nvSpPr>
          <p:cNvPr id="3" name="Content Placeholder 2"/>
          <p:cNvSpPr>
            <a:spLocks noGrp="1"/>
          </p:cNvSpPr>
          <p:nvPr>
            <p:ph idx="1"/>
          </p:nvPr>
        </p:nvSpPr>
        <p:spPr>
          <a:xfrm>
            <a:off x="457200" y="1371600"/>
            <a:ext cx="8229600" cy="2286000"/>
          </a:xfrm>
        </p:spPr>
        <p:txBody>
          <a:bodyPr/>
          <a:lstStyle/>
          <a:p>
            <a:r>
              <a:rPr lang="en-US" dirty="0" smtClean="0"/>
              <a:t>Problems to watch for during VT include:</a:t>
            </a:r>
          </a:p>
          <a:p>
            <a:pPr lvl="1"/>
            <a:r>
              <a:rPr lang="en-US" sz="2000" dirty="0" smtClean="0"/>
              <a:t>Gray leaf spot, southern rust, northern leaf blight, and others</a:t>
            </a:r>
          </a:p>
          <a:p>
            <a:pPr lvl="1"/>
            <a:r>
              <a:rPr lang="en-US" sz="2000" dirty="0" smtClean="0"/>
              <a:t>Corn earworm egg mass scouting and other insects</a:t>
            </a:r>
          </a:p>
          <a:p>
            <a:pPr lvl="1"/>
            <a:r>
              <a:rPr lang="en-US" sz="2000" dirty="0" smtClean="0"/>
              <a:t>Corn rootworm damage to roots may really show now as lodging or nutrient deficiencies</a:t>
            </a:r>
          </a:p>
          <a:p>
            <a:pPr lvl="1"/>
            <a:r>
              <a:rPr lang="en-US" sz="2000" dirty="0" err="1" smtClean="0"/>
              <a:t>Silking</a:t>
            </a:r>
            <a:r>
              <a:rPr lang="en-US" sz="2000" dirty="0" smtClean="0"/>
              <a:t>/pollen shed synchronization problems from drought/heat</a:t>
            </a:r>
          </a:p>
          <a:p>
            <a:pPr lvl="1"/>
            <a:r>
              <a:rPr lang="en-US" sz="2000" dirty="0" smtClean="0"/>
              <a:t>Corn leaf aphids on tassel can throw off pollen shed</a:t>
            </a:r>
          </a:p>
        </p:txBody>
      </p:sp>
      <p:pic>
        <p:nvPicPr>
          <p:cNvPr id="3074" name="Picture 2"/>
          <p:cNvPicPr>
            <a:picLocks noChangeAspect="1" noChangeArrowheads="1"/>
          </p:cNvPicPr>
          <p:nvPr/>
        </p:nvPicPr>
        <p:blipFill>
          <a:blip r:embed="rId3" cstate="print"/>
          <a:srcRect/>
          <a:stretch>
            <a:fillRect/>
          </a:stretch>
        </p:blipFill>
        <p:spPr bwMode="auto">
          <a:xfrm>
            <a:off x="609599" y="4086225"/>
            <a:ext cx="3829491" cy="2543175"/>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5959" y="4071408"/>
            <a:ext cx="3848441" cy="2557992"/>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Reproductive stages</a:t>
            </a:r>
            <a:endParaRPr lang="en-US" b="1" dirty="0"/>
          </a:p>
        </p:txBody>
      </p:sp>
      <p:sp>
        <p:nvSpPr>
          <p:cNvPr id="3" name="Content Placeholder 2"/>
          <p:cNvSpPr>
            <a:spLocks noGrp="1"/>
          </p:cNvSpPr>
          <p:nvPr>
            <p:ph sz="quarter" idx="1"/>
          </p:nvPr>
        </p:nvSpPr>
        <p:spPr>
          <a:xfrm>
            <a:off x="457200" y="1600200"/>
            <a:ext cx="8534400" cy="4525963"/>
          </a:xfrm>
        </p:spPr>
        <p:txBody>
          <a:bodyPr>
            <a:normAutofit/>
          </a:bodyPr>
          <a:lstStyle/>
          <a:p>
            <a:r>
              <a:rPr lang="en-US" dirty="0" smtClean="0"/>
              <a:t>Staging is no longer based on the vegetative appearance of the plant</a:t>
            </a:r>
          </a:p>
          <a:p>
            <a:r>
              <a:rPr lang="en-US" dirty="0" smtClean="0"/>
              <a:t>Focus only on the ear to stage the plant &amp; field</a:t>
            </a:r>
          </a:p>
          <a:p>
            <a:r>
              <a:rPr lang="en-US" dirty="0" smtClean="0"/>
              <a:t>Look at kernels in the middle of the ear </a:t>
            </a:r>
          </a:p>
          <a:p>
            <a:r>
              <a:rPr lang="en-US" dirty="0" smtClean="0"/>
              <a:t>Six reproductive stages total (soybean has eight)</a:t>
            </a:r>
          </a:p>
          <a:p>
            <a:pPr marL="342900" lvl="1" indent="-342900">
              <a:buFont typeface="Arial" pitchFamily="34" charset="0"/>
              <a:buChar char="•"/>
            </a:pPr>
            <a:r>
              <a:rPr lang="en-US" sz="3200" dirty="0" smtClean="0"/>
              <a:t>Use number and names (Example: R1 = Silking)</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smtClean="0"/>
              <a:t>Reproductive stages</a:t>
            </a:r>
            <a:endParaRPr lang="en-US" b="1" dirty="0"/>
          </a:p>
        </p:txBody>
      </p:sp>
      <p:sp>
        <p:nvSpPr>
          <p:cNvPr id="3" name="Content Placeholder 2"/>
          <p:cNvSpPr>
            <a:spLocks noGrp="1"/>
          </p:cNvSpPr>
          <p:nvPr>
            <p:ph idx="1"/>
          </p:nvPr>
        </p:nvSpPr>
        <p:spPr>
          <a:xfrm>
            <a:off x="457200" y="1600200"/>
            <a:ext cx="8305800" cy="4525963"/>
          </a:xfrm>
        </p:spPr>
        <p:txBody>
          <a:bodyPr>
            <a:normAutofit/>
          </a:bodyPr>
          <a:lstStyle/>
          <a:p>
            <a:pPr>
              <a:buFont typeface="Arial" charset="0"/>
              <a:buChar char="•"/>
            </a:pPr>
            <a:r>
              <a:rPr lang="en-US" sz="3000" dirty="0" smtClean="0">
                <a:latin typeface="Calibri" pitchFamily="34" charset="0"/>
                <a:cs typeface="Calibri" pitchFamily="34" charset="0"/>
              </a:rPr>
              <a:t>Reproductive Stages</a:t>
            </a:r>
          </a:p>
          <a:p>
            <a:pPr lvl="1">
              <a:buFont typeface="Arial" charset="0"/>
              <a:buChar char="•"/>
            </a:pPr>
            <a:r>
              <a:rPr lang="en-US" sz="2400" dirty="0" smtClean="0">
                <a:cs typeface="Calibri" pitchFamily="34" charset="0"/>
              </a:rPr>
              <a:t>R1 (silk): Any silk becomes visible outside the husk leaves</a:t>
            </a:r>
          </a:p>
          <a:p>
            <a:pPr lvl="1">
              <a:buFont typeface="Arial" charset="0"/>
              <a:buChar char="•"/>
            </a:pPr>
            <a:r>
              <a:rPr lang="en-US" sz="2400" dirty="0" smtClean="0">
                <a:cs typeface="Calibri" pitchFamily="34" charset="0"/>
              </a:rPr>
              <a:t>R2 (blister): Small, white kernels, and kernel fluid is clear</a:t>
            </a:r>
          </a:p>
          <a:p>
            <a:pPr lvl="1">
              <a:buFont typeface="Arial" charset="0"/>
              <a:buChar char="•"/>
            </a:pPr>
            <a:r>
              <a:rPr lang="en-US" sz="2400" dirty="0" smtClean="0">
                <a:cs typeface="Calibri" pitchFamily="34" charset="0"/>
              </a:rPr>
              <a:t>R3 (milk): Yellow kernels, milky white fluid in kernel</a:t>
            </a:r>
          </a:p>
          <a:p>
            <a:pPr lvl="1">
              <a:buFont typeface="Arial" charset="0"/>
              <a:buChar char="•"/>
            </a:pPr>
            <a:r>
              <a:rPr lang="en-US" sz="2400" dirty="0" smtClean="0">
                <a:cs typeface="Calibri" pitchFamily="34" charset="0"/>
              </a:rPr>
              <a:t>R4 (dough): Paste-like, or dough, kernel contents</a:t>
            </a:r>
          </a:p>
          <a:p>
            <a:pPr lvl="1">
              <a:buFont typeface="Arial" charset="0"/>
              <a:buChar char="•"/>
            </a:pPr>
            <a:r>
              <a:rPr lang="en-US" sz="2400" dirty="0" smtClean="0">
                <a:cs typeface="Calibri" pitchFamily="34" charset="0"/>
              </a:rPr>
              <a:t>R5 (dent): Kernels dent on the top due to starch accumulation</a:t>
            </a:r>
          </a:p>
          <a:p>
            <a:pPr lvl="1">
              <a:buFont typeface="Arial" charset="0"/>
              <a:buChar char="•"/>
            </a:pPr>
            <a:r>
              <a:rPr lang="en-US" sz="2400" dirty="0" smtClean="0">
                <a:cs typeface="Calibri" pitchFamily="34" charset="0"/>
              </a:rPr>
              <a:t>R6 (Physiological maturity): Physiological maturity with maximum dry matter accumulation. Black layer occurs after physiological maturity. </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457200" y="457200"/>
            <a:ext cx="8229600" cy="1036638"/>
          </a:xfrm>
        </p:spPr>
        <p:txBody>
          <a:bodyPr>
            <a:normAutofit/>
          </a:bodyPr>
          <a:lstStyle/>
          <a:p>
            <a:pPr eaLnBrk="1" fontAlgn="auto" hangingPunct="1">
              <a:spcAft>
                <a:spcPts val="0"/>
              </a:spcAft>
              <a:defRPr/>
            </a:pPr>
            <a:r>
              <a:rPr lang="en-US" b="1" dirty="0" smtClean="0"/>
              <a:t>R1 - Silking</a:t>
            </a:r>
          </a:p>
        </p:txBody>
      </p:sp>
      <p:sp>
        <p:nvSpPr>
          <p:cNvPr id="33795" name="Rectangle 3"/>
          <p:cNvSpPr>
            <a:spLocks noGrp="1" noChangeArrowheads="1"/>
          </p:cNvSpPr>
          <p:nvPr>
            <p:ph sz="quarter" idx="1"/>
          </p:nvPr>
        </p:nvSpPr>
        <p:spPr>
          <a:xfrm>
            <a:off x="3962400" y="1600200"/>
            <a:ext cx="5029200" cy="5029200"/>
          </a:xfrm>
        </p:spPr>
        <p:txBody>
          <a:bodyPr>
            <a:normAutofit fontScale="70000" lnSpcReduction="20000"/>
          </a:bodyPr>
          <a:lstStyle/>
          <a:p>
            <a:pPr eaLnBrk="1" hangingPunct="1">
              <a:lnSpc>
                <a:spcPct val="120000"/>
              </a:lnSpc>
            </a:pPr>
            <a:r>
              <a:rPr lang="en-US" dirty="0" smtClean="0"/>
              <a:t>At least 50% of plants have 1 or more silks emerged (use only uppermost ear)</a:t>
            </a:r>
          </a:p>
          <a:p>
            <a:pPr eaLnBrk="1" hangingPunct="1">
              <a:lnSpc>
                <a:spcPct val="120000"/>
              </a:lnSpc>
            </a:pPr>
            <a:r>
              <a:rPr lang="en-US" dirty="0" smtClean="0"/>
              <a:t>Pollen grains will land on silks and if receptive, fertilization will occur.</a:t>
            </a:r>
          </a:p>
          <a:p>
            <a:pPr>
              <a:lnSpc>
                <a:spcPct val="120000"/>
              </a:lnSpc>
            </a:pPr>
            <a:r>
              <a:rPr lang="en-US" dirty="0" smtClean="0"/>
              <a:t>Silks are viable and receptive to pollen for at least 5 days</a:t>
            </a:r>
            <a:endParaRPr lang="en-US" sz="1400" dirty="0" smtClean="0"/>
          </a:p>
          <a:p>
            <a:r>
              <a:rPr lang="en-US" dirty="0" smtClean="0"/>
              <a:t>The plant uses the most water per day (0.35 inches) during R1</a:t>
            </a:r>
          </a:p>
          <a:p>
            <a:pPr lvl="1"/>
            <a:r>
              <a:rPr lang="en-US" dirty="0" smtClean="0"/>
              <a:t>Very sensitive to stresses</a:t>
            </a:r>
          </a:p>
          <a:p>
            <a:r>
              <a:rPr lang="en-US" dirty="0" smtClean="0"/>
              <a:t>Silks have highest water content among all parts of the corn plant </a:t>
            </a:r>
          </a:p>
          <a:p>
            <a:r>
              <a:rPr lang="en-US" dirty="0" smtClean="0"/>
              <a:t>Drought causes silk elongation to slow down and pollen shed to speed up</a:t>
            </a:r>
          </a:p>
          <a:p>
            <a:pPr eaLnBrk="1" hangingPunct="1">
              <a:lnSpc>
                <a:spcPct val="80000"/>
              </a:lnSpc>
              <a:buNone/>
            </a:pPr>
            <a:endParaRPr lang="en-US" dirty="0" smtClean="0"/>
          </a:p>
          <a:p>
            <a:pPr eaLnBrk="1" hangingPunct="1">
              <a:lnSpc>
                <a:spcPct val="80000"/>
              </a:lnSpc>
            </a:pPr>
            <a:endParaRPr lang="en-US" dirty="0" smtClean="0"/>
          </a:p>
          <a:p>
            <a:pPr eaLnBrk="1" hangingPunct="1">
              <a:lnSpc>
                <a:spcPct val="80000"/>
              </a:lnSpc>
              <a:buFontTx/>
              <a:buNone/>
            </a:pPr>
            <a:endParaRPr lang="en-US" dirty="0" smtClean="0"/>
          </a:p>
          <a:p>
            <a:pPr eaLnBrk="1" hangingPunct="1">
              <a:lnSpc>
                <a:spcPct val="80000"/>
              </a:lnSpc>
              <a:buFontTx/>
              <a:buNone/>
            </a:pPr>
            <a:endParaRPr lang="en-US" dirty="0" smtClean="0"/>
          </a:p>
          <a:p>
            <a:pPr eaLnBrk="1" hangingPunct="1">
              <a:lnSpc>
                <a:spcPct val="80000"/>
              </a:lnSpc>
              <a:buFontTx/>
              <a:buNone/>
            </a:pPr>
            <a:endParaRPr lang="en-US" dirty="0" smtClean="0"/>
          </a:p>
        </p:txBody>
      </p:sp>
      <p:pic>
        <p:nvPicPr>
          <p:cNvPr id="33797" name="Picture 5" descr="http://www.agronext.iastate.edu/corn/gallery/photos/201002/web/224_we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436196"/>
            <a:ext cx="3080418" cy="4888404"/>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3886200" cy="4525963"/>
          </a:xfrm>
        </p:spPr>
        <p:txBody>
          <a:bodyPr>
            <a:normAutofit/>
          </a:bodyPr>
          <a:lstStyle/>
          <a:p>
            <a:r>
              <a:rPr lang="en-US" dirty="0" smtClean="0"/>
              <a:t>Stress and yield loss</a:t>
            </a:r>
          </a:p>
          <a:p>
            <a:r>
              <a:rPr lang="en-US" dirty="0" smtClean="0"/>
              <a:t>Growth staging</a:t>
            </a:r>
          </a:p>
          <a:p>
            <a:r>
              <a:rPr lang="en-US" dirty="0" smtClean="0"/>
              <a:t>Vegetative stages</a:t>
            </a:r>
          </a:p>
          <a:p>
            <a:r>
              <a:rPr lang="en-US" dirty="0" smtClean="0"/>
              <a:t>Reproductive stages</a:t>
            </a:r>
          </a:p>
          <a:p>
            <a:r>
              <a:rPr lang="en-US" dirty="0" smtClean="0"/>
              <a:t>Conclusions</a:t>
            </a:r>
          </a:p>
          <a:p>
            <a:pPr lvl="1">
              <a:buNone/>
            </a:pPr>
            <a:endParaRPr lang="en-US" dirty="0"/>
          </a:p>
        </p:txBody>
      </p:sp>
      <p:pic>
        <p:nvPicPr>
          <p:cNvPr id="5" name="Picture 4" descr="24 May 05 017"/>
          <p:cNvPicPr>
            <a:picLocks noChangeAspect="1" noChangeArrowheads="1"/>
          </p:cNvPicPr>
          <p:nvPr/>
        </p:nvPicPr>
        <p:blipFill>
          <a:blip r:embed="rId3" cstate="email">
            <a:lum contrast="12000"/>
            <a:extLst>
              <a:ext uri="{28A0092B-C50C-407E-A947-70E740481C1C}">
                <a14:useLocalDpi xmlns:a14="http://schemas.microsoft.com/office/drawing/2010/main"/>
              </a:ext>
            </a:extLst>
          </a:blip>
          <a:srcRect/>
          <a:stretch>
            <a:fillRect/>
          </a:stretch>
        </p:blipFill>
        <p:spPr bwMode="auto">
          <a:xfrm>
            <a:off x="5562600" y="1600200"/>
            <a:ext cx="2782569" cy="4833856"/>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457200" y="457200"/>
            <a:ext cx="8229600" cy="1036638"/>
          </a:xfrm>
        </p:spPr>
        <p:txBody>
          <a:bodyPr>
            <a:normAutofit/>
          </a:bodyPr>
          <a:lstStyle/>
          <a:p>
            <a:pPr eaLnBrk="1" fontAlgn="auto" hangingPunct="1">
              <a:spcAft>
                <a:spcPts val="0"/>
              </a:spcAft>
              <a:defRPr/>
            </a:pPr>
            <a:r>
              <a:rPr lang="en-US" b="1" dirty="0" smtClean="0"/>
              <a:t>R1 - Silking</a:t>
            </a:r>
          </a:p>
        </p:txBody>
      </p:sp>
      <p:sp>
        <p:nvSpPr>
          <p:cNvPr id="33795" name="Rectangle 3"/>
          <p:cNvSpPr>
            <a:spLocks noGrp="1" noChangeArrowheads="1"/>
          </p:cNvSpPr>
          <p:nvPr>
            <p:ph sz="quarter" idx="1"/>
          </p:nvPr>
        </p:nvSpPr>
        <p:spPr>
          <a:xfrm>
            <a:off x="3962400" y="1600200"/>
            <a:ext cx="5029200" cy="4724400"/>
          </a:xfrm>
        </p:spPr>
        <p:txBody>
          <a:bodyPr>
            <a:normAutofit/>
          </a:bodyPr>
          <a:lstStyle/>
          <a:p>
            <a:pPr eaLnBrk="1" hangingPunct="1">
              <a:lnSpc>
                <a:spcPct val="80000"/>
              </a:lnSpc>
            </a:pPr>
            <a:endParaRPr lang="en-US" dirty="0" smtClean="0"/>
          </a:p>
          <a:p>
            <a:pPr eaLnBrk="1" hangingPunct="1">
              <a:lnSpc>
                <a:spcPct val="80000"/>
              </a:lnSpc>
              <a:buFontTx/>
              <a:buNone/>
            </a:pPr>
            <a:endParaRPr lang="en-US" dirty="0" smtClean="0"/>
          </a:p>
          <a:p>
            <a:pPr eaLnBrk="1" hangingPunct="1">
              <a:lnSpc>
                <a:spcPct val="80000"/>
              </a:lnSpc>
              <a:buFontTx/>
              <a:buNone/>
            </a:pPr>
            <a:endParaRPr lang="en-US" dirty="0" smtClean="0"/>
          </a:p>
          <a:p>
            <a:pPr eaLnBrk="1" hangingPunct="1">
              <a:lnSpc>
                <a:spcPct val="80000"/>
              </a:lnSpc>
              <a:buFontTx/>
              <a:buNone/>
            </a:pPr>
            <a:endParaRPr lang="en-US" dirty="0" smtClean="0"/>
          </a:p>
        </p:txBody>
      </p:sp>
      <p:sp>
        <p:nvSpPr>
          <p:cNvPr id="6" name="Content Placeholder 2"/>
          <p:cNvSpPr txBox="1">
            <a:spLocks/>
          </p:cNvSpPr>
          <p:nvPr/>
        </p:nvSpPr>
        <p:spPr>
          <a:xfrm>
            <a:off x="4191000" y="1447800"/>
            <a:ext cx="4648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Problems to watch for during R1: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D</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rought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Corn rootworm adults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Japanese beetle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Corn earworm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Foliar</a:t>
            </a:r>
            <a:r>
              <a:rPr kumimoji="0" lang="en-US" sz="2800" b="0" i="0" u="none" strike="noStrike" kern="1200" cap="none" spc="0" normalizeH="0" noProof="0" dirty="0" smtClean="0">
                <a:ln>
                  <a:noFill/>
                </a:ln>
                <a:solidFill>
                  <a:schemeClr val="tx1"/>
                </a:solidFill>
                <a:effectLst/>
                <a:uLnTx/>
                <a:uFillTx/>
                <a:latin typeface="+mn-lt"/>
                <a:ea typeface="+mn-ea"/>
                <a:cs typeface="+mn-cs"/>
              </a:rPr>
              <a:t> diseases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3356" y="1533526"/>
            <a:ext cx="3565244" cy="4665394"/>
          </a:xfrm>
          <a:prstGeom prst="rect">
            <a:avLst/>
          </a:prstGeom>
          <a:noFill/>
          <a:ln w="9525">
            <a:solidFill>
              <a:schemeClr val="tx1"/>
            </a:solidFill>
            <a:miter lim="800000"/>
            <a:headEnd/>
            <a:tailEnd/>
          </a:ln>
          <a:effectLst/>
        </p:spPr>
      </p:pic>
      <p:sp>
        <p:nvSpPr>
          <p:cNvPr id="8" name="Text Box 3"/>
          <p:cNvSpPr txBox="1">
            <a:spLocks noChangeArrowheads="1"/>
          </p:cNvSpPr>
          <p:nvPr/>
        </p:nvSpPr>
        <p:spPr bwMode="auto">
          <a:xfrm>
            <a:off x="449667" y="5943600"/>
            <a:ext cx="1226618"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r>
              <a:rPr lang="en-US" sz="1200" dirty="0" smtClean="0">
                <a:solidFill>
                  <a:srgbClr val="000000"/>
                </a:solidFill>
                <a:latin typeface="Calibri" pitchFamily="34" charset="0"/>
              </a:rPr>
              <a:t>© Marlin E. Rice</a:t>
            </a:r>
            <a:endParaRPr lang="en-US" sz="1200" dirty="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411162"/>
            <a:ext cx="8229600" cy="1036638"/>
          </a:xfrm>
        </p:spPr>
        <p:txBody>
          <a:bodyPr>
            <a:normAutofit/>
          </a:bodyPr>
          <a:lstStyle/>
          <a:p>
            <a:pPr eaLnBrk="1" fontAlgn="auto" hangingPunct="1">
              <a:spcAft>
                <a:spcPts val="0"/>
              </a:spcAft>
              <a:defRPr/>
            </a:pPr>
            <a:r>
              <a:rPr lang="en-US" b="1" dirty="0" smtClean="0"/>
              <a:t>R2 – Blister stage</a:t>
            </a:r>
          </a:p>
        </p:txBody>
      </p:sp>
      <p:sp>
        <p:nvSpPr>
          <p:cNvPr id="37891" name="Rectangle 3"/>
          <p:cNvSpPr>
            <a:spLocks noGrp="1" noChangeArrowheads="1"/>
          </p:cNvSpPr>
          <p:nvPr>
            <p:ph sz="quarter" idx="1"/>
          </p:nvPr>
        </p:nvSpPr>
        <p:spPr>
          <a:xfrm>
            <a:off x="457200" y="1371600"/>
            <a:ext cx="8229600" cy="4953000"/>
          </a:xfrm>
        </p:spPr>
        <p:txBody>
          <a:bodyPr>
            <a:normAutofit fontScale="70000" lnSpcReduction="20000"/>
          </a:bodyPr>
          <a:lstStyle/>
          <a:p>
            <a:pPr eaLnBrk="1" hangingPunct="1">
              <a:lnSpc>
                <a:spcPct val="120000"/>
              </a:lnSpc>
            </a:pPr>
            <a:r>
              <a:rPr lang="en-US" sz="4100" dirty="0" smtClean="0"/>
              <a:t>Occurs about 10-12 days after silking</a:t>
            </a:r>
          </a:p>
          <a:p>
            <a:pPr>
              <a:lnSpc>
                <a:spcPct val="120000"/>
              </a:lnSpc>
            </a:pPr>
            <a:r>
              <a:rPr lang="en-US" sz="4100" dirty="0" smtClean="0"/>
              <a:t>Kernel is: </a:t>
            </a:r>
          </a:p>
          <a:p>
            <a:pPr lvl="1">
              <a:lnSpc>
                <a:spcPct val="120000"/>
              </a:lnSpc>
            </a:pPr>
            <a:r>
              <a:rPr lang="en-US" sz="3600" dirty="0" smtClean="0"/>
              <a:t>Visible and resembles a blister</a:t>
            </a:r>
          </a:p>
          <a:p>
            <a:pPr lvl="1">
              <a:lnSpc>
                <a:spcPct val="120000"/>
              </a:lnSpc>
            </a:pPr>
            <a:r>
              <a:rPr lang="en-US" sz="3600" dirty="0" smtClean="0"/>
              <a:t>Filled with clear fluid and embryo is barely visible</a:t>
            </a:r>
          </a:p>
          <a:p>
            <a:pPr lvl="1">
              <a:lnSpc>
                <a:spcPct val="120000"/>
              </a:lnSpc>
            </a:pPr>
            <a:r>
              <a:rPr lang="en-US" sz="3600" dirty="0" smtClean="0"/>
              <a:t>Approx. 85% moisture content </a:t>
            </a:r>
          </a:p>
          <a:p>
            <a:pPr>
              <a:lnSpc>
                <a:spcPct val="120000"/>
              </a:lnSpc>
            </a:pPr>
            <a:r>
              <a:rPr lang="en-US" sz="4100" dirty="0" smtClean="0"/>
              <a:t>If severe stress occurs now or during R3, kernels can be aborted from the tip downward.</a:t>
            </a:r>
          </a:p>
          <a:p>
            <a:pPr>
              <a:lnSpc>
                <a:spcPct val="120000"/>
              </a:lnSpc>
            </a:pPr>
            <a:r>
              <a:rPr lang="en-US" sz="4100" dirty="0" smtClean="0"/>
              <a:t>Kernel abortion will occur until the plant has a sufficient supply of carbohydrates for the remaining kernels.</a:t>
            </a:r>
            <a:endParaRPr lang="en-US" sz="41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57200" y="411162"/>
            <a:ext cx="8229600" cy="960438"/>
          </a:xfrm>
        </p:spPr>
        <p:txBody>
          <a:bodyPr>
            <a:normAutofit/>
          </a:bodyPr>
          <a:lstStyle/>
          <a:p>
            <a:pPr eaLnBrk="1" fontAlgn="auto" hangingPunct="1">
              <a:spcAft>
                <a:spcPts val="0"/>
              </a:spcAft>
              <a:defRPr/>
            </a:pPr>
            <a:r>
              <a:rPr lang="en-US" b="1" dirty="0" smtClean="0"/>
              <a:t>R3 – Milk stage</a:t>
            </a:r>
          </a:p>
        </p:txBody>
      </p:sp>
      <p:sp>
        <p:nvSpPr>
          <p:cNvPr id="39939" name="Rectangle 3"/>
          <p:cNvSpPr>
            <a:spLocks noGrp="1" noChangeArrowheads="1"/>
          </p:cNvSpPr>
          <p:nvPr>
            <p:ph sz="quarter" idx="1"/>
          </p:nvPr>
        </p:nvSpPr>
        <p:spPr>
          <a:xfrm>
            <a:off x="457200" y="1600200"/>
            <a:ext cx="8229600" cy="4525963"/>
          </a:xfrm>
        </p:spPr>
        <p:txBody>
          <a:bodyPr>
            <a:normAutofit/>
          </a:bodyPr>
          <a:lstStyle/>
          <a:p>
            <a:pPr eaLnBrk="1" hangingPunct="1">
              <a:lnSpc>
                <a:spcPct val="90000"/>
              </a:lnSpc>
            </a:pPr>
            <a:r>
              <a:rPr lang="en-US" sz="3600" dirty="0" smtClean="0"/>
              <a:t>Occurs approx. 18-20 days after silking</a:t>
            </a:r>
          </a:p>
          <a:p>
            <a:pPr eaLnBrk="1" hangingPunct="1">
              <a:lnSpc>
                <a:spcPct val="90000"/>
              </a:lnSpc>
            </a:pPr>
            <a:r>
              <a:rPr lang="en-US" sz="3600" dirty="0" smtClean="0"/>
              <a:t>Kernel is colored yellow with the inside containing ‘milky’ white fluid.  Kernel moisture content is approx. 80%  </a:t>
            </a:r>
          </a:p>
          <a:p>
            <a:pPr eaLnBrk="1" hangingPunct="1">
              <a:lnSpc>
                <a:spcPct val="90000"/>
              </a:lnSpc>
            </a:pPr>
            <a:r>
              <a:rPr lang="en-US" sz="3600" dirty="0" smtClean="0"/>
              <a:t>Starch is beginning to accumulate in the kernel</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457200" y="411162"/>
            <a:ext cx="8229600" cy="960438"/>
          </a:xfrm>
        </p:spPr>
        <p:txBody>
          <a:bodyPr>
            <a:normAutofit/>
          </a:bodyPr>
          <a:lstStyle/>
          <a:p>
            <a:pPr eaLnBrk="1" fontAlgn="auto" hangingPunct="1">
              <a:spcAft>
                <a:spcPts val="0"/>
              </a:spcAft>
              <a:defRPr/>
            </a:pPr>
            <a:r>
              <a:rPr lang="en-US" b="1" dirty="0" smtClean="0"/>
              <a:t>R4 – Dough stage</a:t>
            </a:r>
          </a:p>
        </p:txBody>
      </p:sp>
      <p:sp>
        <p:nvSpPr>
          <p:cNvPr id="40963" name="Rectangle 3"/>
          <p:cNvSpPr>
            <a:spLocks noGrp="1" noChangeArrowheads="1"/>
          </p:cNvSpPr>
          <p:nvPr>
            <p:ph sz="quarter" idx="1"/>
          </p:nvPr>
        </p:nvSpPr>
        <p:spPr>
          <a:xfrm>
            <a:off x="4191000" y="1447800"/>
            <a:ext cx="4343400" cy="4525963"/>
          </a:xfrm>
        </p:spPr>
        <p:txBody>
          <a:bodyPr>
            <a:normAutofit lnSpcReduction="10000"/>
          </a:bodyPr>
          <a:lstStyle/>
          <a:p>
            <a:pPr eaLnBrk="1" hangingPunct="1">
              <a:lnSpc>
                <a:spcPct val="80000"/>
              </a:lnSpc>
            </a:pPr>
            <a:r>
              <a:rPr lang="en-US" dirty="0" smtClean="0"/>
              <a:t>Occurs approx. 24-26 days after silking</a:t>
            </a:r>
          </a:p>
          <a:p>
            <a:pPr eaLnBrk="1" hangingPunct="1">
              <a:lnSpc>
                <a:spcPct val="80000"/>
              </a:lnSpc>
            </a:pPr>
            <a:r>
              <a:rPr lang="en-US" dirty="0" smtClean="0"/>
              <a:t>Interior of kernel has thickened to a dough or paste-like substance</a:t>
            </a:r>
          </a:p>
          <a:p>
            <a:pPr>
              <a:lnSpc>
                <a:spcPct val="80000"/>
              </a:lnSpc>
            </a:pPr>
            <a:r>
              <a:rPr lang="en-US" dirty="0" smtClean="0"/>
              <a:t>Kernel moisture content is approx. 70% and kernels may begin to dent at the base of the ear</a:t>
            </a:r>
          </a:p>
          <a:p>
            <a:pPr eaLnBrk="1" hangingPunct="1">
              <a:lnSpc>
                <a:spcPct val="80000"/>
              </a:lnSpc>
            </a:pPr>
            <a:r>
              <a:rPr lang="en-US" dirty="0" smtClean="0"/>
              <a:t>Stresses will reduce kernel weight now</a:t>
            </a:r>
            <a:endParaRPr lang="en-US" i="1" dirty="0" smtClean="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098489"/>
            <a:ext cx="3276600" cy="2454711"/>
          </a:xfrm>
          <a:prstGeom prst="rect">
            <a:avLst/>
          </a:prstGeom>
          <a:noFill/>
          <a:ln w="9525">
            <a:solidFill>
              <a:schemeClr val="tx1"/>
            </a:solidFill>
            <a:miter lim="800000"/>
            <a:headEnd/>
            <a:tailEnd/>
          </a:ln>
          <a:effec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24000"/>
            <a:ext cx="3276600" cy="245471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960438"/>
          </a:xfrm>
        </p:spPr>
        <p:txBody>
          <a:bodyPr/>
          <a:lstStyle/>
          <a:p>
            <a:r>
              <a:rPr lang="en-US" b="1" dirty="0" smtClean="0"/>
              <a:t>R2-Blister to R4-Dough</a:t>
            </a:r>
            <a:endParaRPr lang="en-US" b="1" dirty="0"/>
          </a:p>
        </p:txBody>
      </p:sp>
      <p:sp>
        <p:nvSpPr>
          <p:cNvPr id="3" name="Content Placeholder 2"/>
          <p:cNvSpPr>
            <a:spLocks noGrp="1"/>
          </p:cNvSpPr>
          <p:nvPr>
            <p:ph idx="1"/>
          </p:nvPr>
        </p:nvSpPr>
        <p:spPr>
          <a:xfrm>
            <a:off x="228600" y="1600200"/>
            <a:ext cx="8229600" cy="4525963"/>
          </a:xfrm>
        </p:spPr>
        <p:txBody>
          <a:bodyPr/>
          <a:lstStyle/>
          <a:p>
            <a:r>
              <a:rPr lang="en-US" dirty="0" smtClean="0"/>
              <a:t>Problems to watch for:</a:t>
            </a:r>
          </a:p>
          <a:p>
            <a:pPr lvl="1"/>
            <a:r>
              <a:rPr lang="en-US" dirty="0" smtClean="0"/>
              <a:t>Foliar disease</a:t>
            </a:r>
          </a:p>
          <a:p>
            <a:pPr lvl="1"/>
            <a:r>
              <a:rPr lang="en-US" dirty="0" smtClean="0"/>
              <a:t>Head smut</a:t>
            </a:r>
          </a:p>
          <a:p>
            <a:pPr lvl="1"/>
            <a:r>
              <a:rPr lang="en-US" dirty="0" smtClean="0"/>
              <a:t>European corn borer</a:t>
            </a:r>
          </a:p>
          <a:p>
            <a:pPr lvl="1"/>
            <a:r>
              <a:rPr lang="en-US" dirty="0" smtClean="0"/>
              <a:t>Grasshopper</a:t>
            </a:r>
          </a:p>
          <a:p>
            <a:pPr lvl="1"/>
            <a:r>
              <a:rPr lang="en-US" dirty="0" smtClean="0"/>
              <a:t>Barren stalks, poor pollination</a:t>
            </a:r>
          </a:p>
          <a:p>
            <a:pPr lvl="1"/>
            <a:r>
              <a:rPr lang="en-US" dirty="0" smtClean="0"/>
              <a:t>Nutrient deficiencies</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1" y="1574564"/>
            <a:ext cx="3352799" cy="4480843"/>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sz="quarter" idx="1"/>
          </p:nvPr>
        </p:nvSpPr>
        <p:spPr>
          <a:xfrm>
            <a:off x="533400" y="1600200"/>
            <a:ext cx="4495800" cy="4876800"/>
          </a:xfrm>
        </p:spPr>
        <p:txBody>
          <a:bodyPr/>
          <a:lstStyle/>
          <a:p>
            <a:pPr eaLnBrk="1" hangingPunct="1">
              <a:lnSpc>
                <a:spcPct val="90000"/>
              </a:lnSpc>
            </a:pPr>
            <a:r>
              <a:rPr lang="en-US" sz="2400" dirty="0" smtClean="0"/>
              <a:t>Occurs approx. 31-33 days after silking</a:t>
            </a:r>
          </a:p>
          <a:p>
            <a:pPr eaLnBrk="1" hangingPunct="1">
              <a:lnSpc>
                <a:spcPct val="90000"/>
              </a:lnSpc>
            </a:pPr>
            <a:r>
              <a:rPr lang="en-US" sz="2400" dirty="0" smtClean="0"/>
              <a:t>Kernels dented in at top with the “milk line” separating the liquid and solid (starch) portions</a:t>
            </a:r>
          </a:p>
          <a:p>
            <a:pPr>
              <a:lnSpc>
                <a:spcPct val="90000"/>
              </a:lnSpc>
            </a:pPr>
            <a:r>
              <a:rPr lang="en-US" sz="2400" dirty="0" smtClean="0"/>
              <a:t>Within R5, kernels are often staged according to the progression of the milk line; i.e. ¼, ½, and ¾</a:t>
            </a:r>
          </a:p>
          <a:p>
            <a:pPr eaLnBrk="1" hangingPunct="1">
              <a:lnSpc>
                <a:spcPct val="90000"/>
              </a:lnSpc>
            </a:pPr>
            <a:r>
              <a:rPr lang="en-US" sz="2400" dirty="0" smtClean="0"/>
              <a:t>Beginning of R5 - kernels have 60% moisture content</a:t>
            </a:r>
          </a:p>
          <a:p>
            <a:pPr eaLnBrk="1" hangingPunct="1">
              <a:lnSpc>
                <a:spcPct val="80000"/>
              </a:lnSpc>
            </a:pPr>
            <a:r>
              <a:rPr lang="en-US" sz="2400" dirty="0" smtClean="0"/>
              <a:t>Stresses will reduce kernel weight now</a:t>
            </a:r>
            <a:endParaRPr lang="en-US" sz="2400" i="1" dirty="0" smtClean="0"/>
          </a:p>
        </p:txBody>
      </p:sp>
      <p:sp>
        <p:nvSpPr>
          <p:cNvPr id="5" name="Rectangle 2"/>
          <p:cNvSpPr txBox="1">
            <a:spLocks noChangeArrowheads="1"/>
          </p:cNvSpPr>
          <p:nvPr/>
        </p:nvSpPr>
        <p:spPr>
          <a:xfrm>
            <a:off x="6096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R5 – Dent stage</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600200"/>
            <a:ext cx="3539350" cy="47244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Grp="1" noChangeArrowheads="1"/>
          </p:cNvSpPr>
          <p:nvPr>
            <p:ph sz="quarter" idx="1"/>
          </p:nvPr>
        </p:nvSpPr>
        <p:spPr>
          <a:xfrm>
            <a:off x="152400" y="1447800"/>
            <a:ext cx="6248400" cy="5029200"/>
          </a:xfrm>
        </p:spPr>
        <p:txBody>
          <a:bodyPr>
            <a:normAutofit fontScale="70000" lnSpcReduction="20000"/>
          </a:bodyPr>
          <a:lstStyle/>
          <a:p>
            <a:pPr eaLnBrk="1" hangingPunct="1">
              <a:lnSpc>
                <a:spcPct val="120000"/>
              </a:lnSpc>
            </a:pPr>
            <a:r>
              <a:rPr lang="en-US" sz="3300" dirty="0" smtClean="0"/>
              <a:t>Occurs approx. 66-70 days after silking</a:t>
            </a:r>
          </a:p>
          <a:p>
            <a:pPr eaLnBrk="1" hangingPunct="1">
              <a:lnSpc>
                <a:spcPct val="120000"/>
              </a:lnSpc>
            </a:pPr>
            <a:r>
              <a:rPr lang="en-US" sz="3300" dirty="0" smtClean="0"/>
              <a:t>R6 is reached after the milk line disappears and the starch has reached the base of the kernel</a:t>
            </a:r>
          </a:p>
          <a:p>
            <a:pPr eaLnBrk="1" hangingPunct="1">
              <a:lnSpc>
                <a:spcPct val="120000"/>
              </a:lnSpc>
            </a:pPr>
            <a:r>
              <a:rPr lang="en-US" sz="3300" dirty="0" smtClean="0"/>
              <a:t>Kernels have reached maximum dry matter accumulation</a:t>
            </a:r>
          </a:p>
          <a:p>
            <a:pPr>
              <a:lnSpc>
                <a:spcPct val="120000"/>
              </a:lnSpc>
            </a:pPr>
            <a:r>
              <a:rPr lang="en-US" sz="3300" dirty="0" smtClean="0"/>
              <a:t>Kernel moisture is about 35% at physiological maturity</a:t>
            </a:r>
          </a:p>
          <a:p>
            <a:pPr>
              <a:lnSpc>
                <a:spcPct val="120000"/>
              </a:lnSpc>
            </a:pPr>
            <a:r>
              <a:rPr lang="en-US" sz="3300" dirty="0" smtClean="0"/>
              <a:t>Black layer occurs after physiological maturity, serving as a visual verification that the plant is mature; it typically occurs at 30% moisture but varies by hybrid and environment</a:t>
            </a:r>
          </a:p>
          <a:p>
            <a:pPr>
              <a:lnSpc>
                <a:spcPct val="120000"/>
              </a:lnSpc>
            </a:pPr>
            <a:r>
              <a:rPr lang="en-US" sz="3300" dirty="0" smtClean="0"/>
              <a:t>Only external stress can reduce yield now, such as plant lodging or insect feeding </a:t>
            </a:r>
          </a:p>
          <a:p>
            <a:pPr eaLnBrk="1" hangingPunct="1">
              <a:lnSpc>
                <a:spcPct val="80000"/>
              </a:lnSpc>
              <a:buFontTx/>
              <a:buNone/>
            </a:pPr>
            <a:endParaRPr lang="en-US" dirty="0" smtClean="0"/>
          </a:p>
          <a:p>
            <a:pPr eaLnBrk="1" hangingPunct="1">
              <a:lnSpc>
                <a:spcPct val="80000"/>
              </a:lnSpc>
              <a:buFontTx/>
              <a:buNone/>
            </a:pPr>
            <a:endParaRPr lang="en-US" sz="1800" dirty="0" smtClean="0"/>
          </a:p>
          <a:p>
            <a:pPr eaLnBrk="1" hangingPunct="1">
              <a:lnSpc>
                <a:spcPct val="80000"/>
              </a:lnSpc>
              <a:buFontTx/>
              <a:buNone/>
            </a:pPr>
            <a:endParaRPr lang="en-US" dirty="0" smtClean="0"/>
          </a:p>
        </p:txBody>
      </p:sp>
      <p:pic>
        <p:nvPicPr>
          <p:cNvPr id="5" name="Picture 4" descr="5&amp;7 Oct 05 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1428871"/>
            <a:ext cx="2209800" cy="5124329"/>
          </a:xfrm>
          <a:prstGeom prst="rect">
            <a:avLst/>
          </a:prstGeom>
          <a:noFill/>
          <a:ln w="9525">
            <a:solidFill>
              <a:schemeClr val="tx1"/>
            </a:solidFill>
            <a:miter lim="800000"/>
            <a:headEnd/>
            <a:tailEnd/>
          </a:ln>
        </p:spPr>
      </p:pic>
      <p:sp>
        <p:nvSpPr>
          <p:cNvPr id="6" name="Rectangle 2"/>
          <p:cNvSpPr txBox="1">
            <a:spLocks noChangeArrowheads="1"/>
          </p:cNvSpPr>
          <p:nvPr/>
        </p:nvSpPr>
        <p:spPr>
          <a:xfrm>
            <a:off x="6096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R6 – Physiological</a:t>
            </a:r>
            <a:r>
              <a:rPr kumimoji="0" lang="en-US" sz="4400" b="1" i="0" u="none" strike="noStrike" kern="1200" cap="none" spc="0" normalizeH="0" noProof="0" dirty="0" smtClean="0">
                <a:ln>
                  <a:noFill/>
                </a:ln>
                <a:solidFill>
                  <a:schemeClr val="tx1"/>
                </a:solidFill>
                <a:effectLst/>
                <a:uLnTx/>
                <a:uFillTx/>
                <a:latin typeface="+mj-lt"/>
                <a:ea typeface="+mj-ea"/>
                <a:cs typeface="+mj-cs"/>
              </a:rPr>
              <a:t> maturity</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4000" b="1" dirty="0" smtClean="0"/>
              <a:t>R5-Dent to R6-Physiological maturity</a:t>
            </a:r>
            <a:endParaRPr lang="en-US" sz="4000" b="1" dirty="0"/>
          </a:p>
        </p:txBody>
      </p:sp>
      <p:sp>
        <p:nvSpPr>
          <p:cNvPr id="3" name="Content Placeholder 2"/>
          <p:cNvSpPr>
            <a:spLocks noGrp="1"/>
          </p:cNvSpPr>
          <p:nvPr>
            <p:ph idx="1"/>
          </p:nvPr>
        </p:nvSpPr>
        <p:spPr>
          <a:xfrm>
            <a:off x="457200" y="1600200"/>
            <a:ext cx="4572000" cy="4525963"/>
          </a:xfrm>
        </p:spPr>
        <p:txBody>
          <a:bodyPr/>
          <a:lstStyle/>
          <a:p>
            <a:r>
              <a:rPr lang="en-US" dirty="0" smtClean="0"/>
              <a:t>Problems to watch for:</a:t>
            </a:r>
          </a:p>
          <a:p>
            <a:pPr lvl="1"/>
            <a:r>
              <a:rPr lang="en-US" dirty="0" smtClean="0"/>
              <a:t>Ear rots</a:t>
            </a:r>
          </a:p>
          <a:p>
            <a:pPr lvl="1"/>
            <a:r>
              <a:rPr lang="en-US" dirty="0" smtClean="0"/>
              <a:t>Stalk rots</a:t>
            </a:r>
          </a:p>
          <a:p>
            <a:pPr lvl="1"/>
            <a:r>
              <a:rPr lang="en-US" dirty="0" smtClean="0"/>
              <a:t>Anthracnose top dieback</a:t>
            </a:r>
          </a:p>
          <a:p>
            <a:pPr lvl="1"/>
            <a:r>
              <a:rPr lang="en-US" dirty="0" smtClean="0"/>
              <a:t>Stalk lodging</a:t>
            </a:r>
          </a:p>
          <a:p>
            <a:pPr lvl="1"/>
            <a:r>
              <a:rPr lang="en-US" dirty="0" smtClean="0"/>
              <a:t>Abnormal ear fill which identifies periods of stress</a:t>
            </a:r>
          </a:p>
          <a:p>
            <a:pPr lvl="1"/>
            <a:endParaRPr lang="en-US" dirty="0" smtClean="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752600"/>
            <a:ext cx="3429000" cy="45720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5410200"/>
            <a:ext cx="9144000" cy="1462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457200" y="1143000"/>
            <a:ext cx="8229600" cy="4525963"/>
          </a:xfrm>
        </p:spPr>
        <p:txBody>
          <a:bodyPr>
            <a:normAutofit lnSpcReduction="10000"/>
          </a:bodyPr>
          <a:lstStyle/>
          <a:p>
            <a:r>
              <a:rPr lang="en-US" dirty="0" smtClean="0"/>
              <a:t>Certain management considerations must be taken into account during the various stages of corn growth. </a:t>
            </a:r>
          </a:p>
          <a:p>
            <a:r>
              <a:rPr lang="en-US" dirty="0" smtClean="0"/>
              <a:t>Each stage has its own set of problems.</a:t>
            </a:r>
          </a:p>
          <a:p>
            <a:r>
              <a:rPr lang="en-US" dirty="0" smtClean="0"/>
              <a:t>Many insects, diseases, and disorders are problems during multiple corn growth stages.</a:t>
            </a:r>
          </a:p>
          <a:p>
            <a:r>
              <a:rPr lang="en-US" dirty="0" smtClean="0"/>
              <a:t>This knowledge can help growers to be aware of the potential problems of corn throughout the season.  </a:t>
            </a:r>
          </a:p>
          <a:p>
            <a:pPr>
              <a:buNone/>
            </a:pPr>
            <a:endParaRPr lang="en-US" dirty="0"/>
          </a:p>
        </p:txBody>
      </p:sp>
      <p:sp>
        <p:nvSpPr>
          <p:cNvPr id="7" name="Rectangle 6"/>
          <p:cNvSpPr/>
          <p:nvPr/>
        </p:nvSpPr>
        <p:spPr bwMode="auto">
          <a:xfrm>
            <a:off x="457200" y="9906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endParaRPr lang="en-US"/>
          </a:p>
        </p:txBody>
      </p:sp>
      <p:pic>
        <p:nvPicPr>
          <p:cNvPr id="10" name="Picture 2"/>
          <p:cNvPicPr>
            <a:picLocks noChangeAspect="1" noChangeArrowheads="1"/>
          </p:cNvPicPr>
          <p:nvPr/>
        </p:nvPicPr>
        <p:blipFill>
          <a:blip r:embed="rId3" cstate="print"/>
          <a:srcRect/>
          <a:stretch>
            <a:fillRect/>
          </a:stretch>
        </p:blipFill>
        <p:spPr bwMode="auto">
          <a:xfrm>
            <a:off x="4038600" y="5638800"/>
            <a:ext cx="1257300" cy="952500"/>
          </a:xfrm>
          <a:prstGeom prst="rect">
            <a:avLst/>
          </a:prstGeom>
          <a:noFill/>
          <a:ln w="25400">
            <a:noFill/>
            <a:miter lim="800000"/>
            <a:headEnd/>
            <a:tailEnd/>
          </a:ln>
        </p:spPr>
      </p:pic>
      <p:pic>
        <p:nvPicPr>
          <p:cNvPr id="11" name="Picture 3" descr="C:\Users\ajsisson\Desktop\ISUEO_WordmarkColor.bm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extbann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5825547"/>
            <a:ext cx="3346946" cy="651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and crop yield loss</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At each growth stage of corn, certain aspects of management must be considered.</a:t>
            </a:r>
          </a:p>
          <a:p>
            <a:r>
              <a:rPr lang="en-US" dirty="0" smtClean="0"/>
              <a:t>Each stage has its own problems which may interfere with growth at that stage. </a:t>
            </a:r>
          </a:p>
          <a:p>
            <a:r>
              <a:rPr lang="en-US" dirty="0" smtClean="0"/>
              <a:t>Problems include adverse soil conditions, weeds, insects, diseases, and other disorders. </a:t>
            </a:r>
          </a:p>
          <a:p>
            <a:r>
              <a:rPr lang="en-US" dirty="0" smtClean="0"/>
              <a:t>Problems that occur early in the season may contribute to the yield loss experienced at the end of the season during harvest. </a:t>
            </a:r>
          </a:p>
          <a:p>
            <a:r>
              <a:rPr lang="en-US" dirty="0" smtClean="0"/>
              <a:t>We will examine problems for the stages of corn throughout the growing season.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staging</a:t>
            </a:r>
            <a:endParaRPr lang="en-US" b="1" dirty="0"/>
          </a:p>
        </p:txBody>
      </p:sp>
      <p:sp>
        <p:nvSpPr>
          <p:cNvPr id="3" name="Content Placeholder 2"/>
          <p:cNvSpPr>
            <a:spLocks noGrp="1"/>
          </p:cNvSpPr>
          <p:nvPr>
            <p:ph idx="1"/>
          </p:nvPr>
        </p:nvSpPr>
        <p:spPr/>
        <p:txBody>
          <a:bodyPr/>
          <a:lstStyle/>
          <a:p>
            <a:r>
              <a:rPr lang="en-US" sz="2400" dirty="0" smtClean="0"/>
              <a:t>Growth stages may overlap in a field</a:t>
            </a:r>
          </a:p>
          <a:p>
            <a:r>
              <a:rPr lang="en-US" sz="2400" dirty="0" smtClean="0"/>
              <a:t>A growth stage for a field begins when at least 50 percent of the plants have reached or are beyond a certain stage.</a:t>
            </a:r>
          </a:p>
          <a:p>
            <a:r>
              <a:rPr lang="en-US" sz="2400" dirty="0" smtClean="0"/>
              <a:t>The Corn Field Guide provides scouting information by growth stage for many diseases and insects of corn.</a:t>
            </a:r>
          </a:p>
          <a:p>
            <a:endParaRPr lang="en-US" dirty="0" smtClean="0"/>
          </a:p>
        </p:txBody>
      </p:sp>
      <p:pic>
        <p:nvPicPr>
          <p:cNvPr id="6" name="Picture 2" descr="http://www.agronext.iastate.edu/corn/gallery/photos/200611/web/32_we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962400"/>
            <a:ext cx="3657600" cy="2479853"/>
          </a:xfrm>
          <a:prstGeom prst="rect">
            <a:avLst/>
          </a:prstGeom>
          <a:noFill/>
          <a:ln>
            <a:solidFill>
              <a:schemeClr val="tx1"/>
            </a:solidFill>
          </a:ln>
        </p:spPr>
      </p:pic>
      <p:pic>
        <p:nvPicPr>
          <p:cNvPr id="7" name="Picture 3" descr="24 May 05 024"/>
          <p:cNvPicPr>
            <a:picLocks noChangeAspect="1" noChangeArrowheads="1"/>
          </p:cNvPicPr>
          <p:nvPr/>
        </p:nvPicPr>
        <p:blipFill>
          <a:blip r:embed="rId4" cstate="email">
            <a:lum bright="12000" contrast="24000"/>
            <a:extLst>
              <a:ext uri="{28A0092B-C50C-407E-A947-70E740481C1C}">
                <a14:useLocalDpi xmlns:a14="http://schemas.microsoft.com/office/drawing/2010/main"/>
              </a:ext>
            </a:extLst>
          </a:blip>
          <a:srcRect/>
          <a:stretch>
            <a:fillRect/>
          </a:stretch>
        </p:blipFill>
        <p:spPr bwMode="auto">
          <a:xfrm>
            <a:off x="4572000" y="3962400"/>
            <a:ext cx="3963988" cy="2488066"/>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152400" y="1828800"/>
            <a:ext cx="4648200" cy="3657600"/>
          </a:xfrm>
        </p:spPr>
        <p:txBody>
          <a:bodyPr>
            <a:normAutofit lnSpcReduction="10000"/>
          </a:bodyPr>
          <a:lstStyle/>
          <a:p>
            <a:r>
              <a:rPr lang="en-US" sz="3600" dirty="0" smtClean="0"/>
              <a:t>Leaf collar method</a:t>
            </a:r>
          </a:p>
          <a:p>
            <a:pPr lvl="1"/>
            <a:r>
              <a:rPr lang="en-US" dirty="0" smtClean="0"/>
              <a:t>The collar is where the leaf blade visually breaks away from the sheath and the stalk </a:t>
            </a:r>
          </a:p>
          <a:p>
            <a:pPr lvl="1"/>
            <a:r>
              <a:rPr lang="en-US" dirty="0" smtClean="0"/>
              <a:t>The number of visible collars = vegetative growth stage (V stages)</a:t>
            </a:r>
          </a:p>
          <a:p>
            <a:pPr lvl="1"/>
            <a:endParaRPr lang="en-US" dirty="0" smtClean="0"/>
          </a:p>
          <a:p>
            <a:pPr eaLnBrk="1" hangingPunct="1">
              <a:buFontTx/>
              <a:buNone/>
            </a:pPr>
            <a:endParaRPr lang="en-US" dirty="0" smtClean="0"/>
          </a:p>
        </p:txBody>
      </p:sp>
      <p:pic>
        <p:nvPicPr>
          <p:cNvPr id="13315" name="Picture 4" descr="coll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600200"/>
            <a:ext cx="3366434" cy="4903352"/>
          </a:xfrm>
          <a:prstGeom prst="rect">
            <a:avLst/>
          </a:prstGeom>
          <a:noFill/>
          <a:ln w="9525">
            <a:solidFill>
              <a:schemeClr val="tx1"/>
            </a:solidFill>
            <a:miter lim="800000"/>
            <a:headEnd/>
            <a:tailEnd/>
          </a:ln>
          <a:effec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Determining g</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rowth</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staging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eaf overlap"/>
          <p:cNvPicPr>
            <a:picLocks noChangeAspect="1" noChangeArrowheads="1"/>
          </p:cNvPicPr>
          <p:nvPr/>
        </p:nvPicPr>
        <p:blipFill>
          <a:blip r:embed="rId3" cstate="email">
            <a:lum contrast="10000"/>
            <a:extLst>
              <a:ext uri="{28A0092B-C50C-407E-A947-70E740481C1C}">
                <a14:useLocalDpi xmlns:a14="http://schemas.microsoft.com/office/drawing/2010/main"/>
              </a:ext>
            </a:extLst>
          </a:blip>
          <a:srcRect/>
          <a:stretch>
            <a:fillRect/>
          </a:stretch>
        </p:blipFill>
        <p:spPr bwMode="auto">
          <a:xfrm>
            <a:off x="5410200" y="1447800"/>
            <a:ext cx="3084513" cy="4961282"/>
          </a:xfrm>
          <a:prstGeom prst="rect">
            <a:avLst/>
          </a:prstGeom>
          <a:noFill/>
          <a:ln w="9525">
            <a:solidFill>
              <a:schemeClr val="tx1"/>
            </a:solidFill>
            <a:miter lim="800000"/>
            <a:headEnd/>
            <a:tailEnd/>
          </a:ln>
        </p:spPr>
      </p:pic>
      <p:cxnSp>
        <p:nvCxnSpPr>
          <p:cNvPr id="9" name="Straight Arrow Connector 8"/>
          <p:cNvCxnSpPr/>
          <p:nvPr/>
        </p:nvCxnSpPr>
        <p:spPr>
          <a:xfrm flipV="1">
            <a:off x="4495800" y="2209800"/>
            <a:ext cx="28194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4267200"/>
            <a:ext cx="12192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Determining g</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rowth</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staging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3"/>
          <p:cNvSpPr>
            <a:spLocks noGrp="1" noChangeArrowheads="1"/>
          </p:cNvSpPr>
          <p:nvPr>
            <p:ph sz="quarter" idx="1"/>
          </p:nvPr>
        </p:nvSpPr>
        <p:spPr>
          <a:xfrm>
            <a:off x="533400" y="1600200"/>
            <a:ext cx="4648200" cy="3657600"/>
          </a:xfrm>
        </p:spPr>
        <p:txBody>
          <a:bodyPr>
            <a:normAutofit/>
          </a:bodyPr>
          <a:lstStyle/>
          <a:p>
            <a:r>
              <a:rPr lang="en-US" sz="3600" dirty="0" smtClean="0"/>
              <a:t>Leaf collar method</a:t>
            </a:r>
          </a:p>
          <a:p>
            <a:pPr lvl="1"/>
            <a:r>
              <a:rPr lang="en-US" dirty="0" smtClean="0"/>
              <a:t>Leaves still in the whorl – DO NOT count these leaves</a:t>
            </a:r>
          </a:p>
          <a:p>
            <a:pPr lvl="1"/>
            <a:r>
              <a:rPr lang="en-US" dirty="0" smtClean="0"/>
              <a:t>Leaves with a visible collar – COUNT these leaves</a:t>
            </a:r>
          </a:p>
          <a:p>
            <a:pPr eaLnBrk="1" hangingPunct="1">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Vegetative stages</a:t>
            </a:r>
            <a:endParaRPr lang="en-US" b="1" dirty="0"/>
          </a:p>
        </p:txBody>
      </p:sp>
      <p:sp>
        <p:nvSpPr>
          <p:cNvPr id="3" name="Content Placeholder 2"/>
          <p:cNvSpPr>
            <a:spLocks noGrp="1"/>
          </p:cNvSpPr>
          <p:nvPr>
            <p:ph idx="1"/>
          </p:nvPr>
        </p:nvSpPr>
        <p:spPr>
          <a:xfrm>
            <a:off x="457200" y="1600200"/>
            <a:ext cx="8686800" cy="4525963"/>
          </a:xfrm>
        </p:spPr>
        <p:txBody>
          <a:bodyPr>
            <a:normAutofit/>
          </a:bodyPr>
          <a:lstStyle/>
          <a:p>
            <a:pPr>
              <a:buFont typeface="Arial" charset="0"/>
              <a:buChar char="•"/>
            </a:pPr>
            <a:r>
              <a:rPr lang="en-US" dirty="0" smtClean="0">
                <a:latin typeface="Calibri" pitchFamily="34" charset="0"/>
                <a:cs typeface="Calibri" pitchFamily="34" charset="0"/>
              </a:rPr>
              <a:t>Vegetative Stages</a:t>
            </a:r>
          </a:p>
          <a:p>
            <a:pPr>
              <a:buNone/>
            </a:pPr>
            <a:r>
              <a:rPr lang="en-US" dirty="0" smtClean="0">
                <a:latin typeface="Calibri" pitchFamily="34" charset="0"/>
                <a:cs typeface="Calibri" pitchFamily="34" charset="0"/>
              </a:rPr>
              <a:t>     - VE: Shoot emerges from soil</a:t>
            </a:r>
          </a:p>
          <a:p>
            <a:pPr>
              <a:buNone/>
            </a:pPr>
            <a:r>
              <a:rPr lang="en-US" dirty="0" smtClean="0">
                <a:latin typeface="Calibri" pitchFamily="34" charset="0"/>
                <a:cs typeface="Calibri" pitchFamily="34" charset="0"/>
              </a:rPr>
              <a:t>     - V1: Collar is visible on lowest leaf</a:t>
            </a:r>
          </a:p>
          <a:p>
            <a:pPr>
              <a:buNone/>
            </a:pPr>
            <a:r>
              <a:rPr lang="en-US" dirty="0" smtClean="0">
                <a:latin typeface="Calibri" pitchFamily="34" charset="0"/>
                <a:cs typeface="Calibri" pitchFamily="34" charset="0"/>
              </a:rPr>
              <a:t>     - V2: Collar is visible on two lowest leaves</a:t>
            </a:r>
          </a:p>
          <a:p>
            <a:pPr>
              <a:buNone/>
            </a:pPr>
            <a:r>
              <a:rPr lang="en-US" dirty="0" smtClean="0">
                <a:latin typeface="Calibri" pitchFamily="34" charset="0"/>
                <a:cs typeface="Calibri" pitchFamily="34" charset="0"/>
              </a:rPr>
              <a:t>     - V(n): Each successive collar visible</a:t>
            </a:r>
          </a:p>
          <a:p>
            <a:pPr>
              <a:buNone/>
            </a:pPr>
            <a:r>
              <a:rPr lang="en-US" dirty="0" smtClean="0">
                <a:latin typeface="Calibri" pitchFamily="34" charset="0"/>
                <a:cs typeface="Calibri" pitchFamily="34" charset="0"/>
              </a:rPr>
              <a:t>     - VT: Lowest branch of tassel visible, before silks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rmAutofit/>
          </a:bodyPr>
          <a:lstStyle/>
          <a:p>
            <a:pPr eaLnBrk="1" fontAlgn="auto" hangingPunct="1">
              <a:spcAft>
                <a:spcPts val="0"/>
              </a:spcAft>
              <a:defRPr/>
            </a:pPr>
            <a:r>
              <a:rPr lang="en-US" b="1" dirty="0" smtClean="0"/>
              <a:t>VE - Emergence</a:t>
            </a:r>
          </a:p>
        </p:txBody>
      </p:sp>
      <p:sp>
        <p:nvSpPr>
          <p:cNvPr id="366595" name="Rectangle 3"/>
          <p:cNvSpPr>
            <a:spLocks noGrp="1" noChangeArrowheads="1"/>
          </p:cNvSpPr>
          <p:nvPr>
            <p:ph sz="quarter" idx="1"/>
          </p:nvPr>
        </p:nvSpPr>
        <p:spPr>
          <a:xfrm>
            <a:off x="457200" y="1600200"/>
            <a:ext cx="5943600" cy="4525963"/>
          </a:xfrm>
        </p:spPr>
        <p:txBody>
          <a:bodyPr>
            <a:normAutofit fontScale="92500" lnSpcReduction="10000"/>
          </a:bodyPr>
          <a:lstStyle/>
          <a:p>
            <a:pPr eaLnBrk="1" hangingPunct="1">
              <a:lnSpc>
                <a:spcPct val="90000"/>
              </a:lnSpc>
            </a:pPr>
            <a:r>
              <a:rPr lang="en-US" dirty="0" smtClean="0"/>
              <a:t>VE: When the young shoot pushes through the soil surface</a:t>
            </a:r>
          </a:p>
          <a:p>
            <a:pPr eaLnBrk="1" hangingPunct="1">
              <a:lnSpc>
                <a:spcPct val="90000"/>
              </a:lnSpc>
            </a:pPr>
            <a:r>
              <a:rPr lang="en-US" dirty="0" smtClean="0"/>
              <a:t>Problems to watch for:</a:t>
            </a:r>
          </a:p>
          <a:p>
            <a:pPr lvl="1">
              <a:lnSpc>
                <a:spcPct val="90000"/>
              </a:lnSpc>
            </a:pPr>
            <a:r>
              <a:rPr lang="en-US" dirty="0" smtClean="0"/>
              <a:t>Early and late planting</a:t>
            </a:r>
          </a:p>
          <a:p>
            <a:pPr lvl="1">
              <a:lnSpc>
                <a:spcPct val="90000"/>
              </a:lnSpc>
            </a:pPr>
            <a:r>
              <a:rPr lang="en-US" dirty="0" smtClean="0"/>
              <a:t>Flooding, soil crusting</a:t>
            </a:r>
          </a:p>
          <a:p>
            <a:pPr lvl="1">
              <a:lnSpc>
                <a:spcPct val="90000"/>
              </a:lnSpc>
            </a:pPr>
            <a:r>
              <a:rPr lang="en-US" dirty="0" smtClean="0"/>
              <a:t>Root rots</a:t>
            </a:r>
          </a:p>
          <a:p>
            <a:pPr lvl="1">
              <a:lnSpc>
                <a:spcPct val="90000"/>
              </a:lnSpc>
            </a:pPr>
            <a:r>
              <a:rPr lang="en-US" dirty="0" smtClean="0"/>
              <a:t>Seed decay and seedling blight</a:t>
            </a:r>
          </a:p>
          <a:p>
            <a:pPr lvl="1">
              <a:lnSpc>
                <a:spcPct val="90000"/>
              </a:lnSpc>
            </a:pPr>
            <a:r>
              <a:rPr lang="en-US" dirty="0" smtClean="0"/>
              <a:t>Seed corn maggot, white grubs, wireworms</a:t>
            </a:r>
          </a:p>
          <a:p>
            <a:pPr lvl="1">
              <a:lnSpc>
                <a:spcPct val="90000"/>
              </a:lnSpc>
            </a:pPr>
            <a:r>
              <a:rPr lang="en-US" dirty="0" smtClean="0"/>
              <a:t>Stewart’s disease, Goss’s wilt</a:t>
            </a:r>
          </a:p>
          <a:p>
            <a:pPr lvl="1">
              <a:lnSpc>
                <a:spcPct val="90000"/>
              </a:lnSpc>
            </a:pPr>
            <a:r>
              <a:rPr lang="en-US" dirty="0" smtClean="0"/>
              <a:t>Cutworms, slugs, billbugs, etc. </a:t>
            </a:r>
          </a:p>
        </p:txBody>
      </p:sp>
      <p:pic>
        <p:nvPicPr>
          <p:cNvPr id="19461" name="Picture 5" descr="http://www.agronext.iastate.edu/corn/gallery/photos/200611/web/42_web.jpg"/>
          <p:cNvPicPr>
            <a:picLocks noChangeAspect="1" noChangeArrowheads="1"/>
          </p:cNvPicPr>
          <p:nvPr/>
        </p:nvPicPr>
        <p:blipFill>
          <a:blip r:embed="rId3" cstate="screen"/>
          <a:srcRect/>
          <a:stretch>
            <a:fillRect/>
          </a:stretch>
        </p:blipFill>
        <p:spPr bwMode="auto">
          <a:xfrm>
            <a:off x="6248400" y="1719482"/>
            <a:ext cx="2362200" cy="4279220"/>
          </a:xfrm>
          <a:prstGeom prst="rect">
            <a:avLst/>
          </a:prstGeom>
          <a:noFill/>
          <a:ln>
            <a:solidFill>
              <a:schemeClr val="tx1"/>
            </a:solidFill>
          </a:ln>
        </p:spPr>
      </p:pic>
      <p:sp>
        <p:nvSpPr>
          <p:cNvPr id="5" name="TextBox 4"/>
          <p:cNvSpPr txBox="1"/>
          <p:nvPr/>
        </p:nvSpPr>
        <p:spPr>
          <a:xfrm>
            <a:off x="7162800" y="6019800"/>
            <a:ext cx="685800" cy="523220"/>
          </a:xfrm>
          <a:prstGeom prst="rect">
            <a:avLst/>
          </a:prstGeom>
          <a:noFill/>
        </p:spPr>
        <p:txBody>
          <a:bodyPr wrap="square" rtlCol="0">
            <a:spAutoFit/>
          </a:bodyPr>
          <a:lstStyle/>
          <a:p>
            <a:r>
              <a:rPr lang="en-US" sz="2800" b="1" dirty="0" smtClean="0"/>
              <a:t>VE</a:t>
            </a:r>
            <a:endParaRPr lang="en-US" sz="28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457200" y="503238"/>
            <a:ext cx="8229600" cy="792162"/>
          </a:xfrm>
        </p:spPr>
        <p:txBody>
          <a:bodyPr>
            <a:normAutofit/>
          </a:bodyPr>
          <a:lstStyle/>
          <a:p>
            <a:pPr eaLnBrk="1" fontAlgn="auto" hangingPunct="1">
              <a:spcAft>
                <a:spcPts val="0"/>
              </a:spcAft>
              <a:defRPr/>
            </a:pPr>
            <a:r>
              <a:rPr lang="en-US" b="1" dirty="0" smtClean="0"/>
              <a:t>V1 to V5</a:t>
            </a:r>
          </a:p>
        </p:txBody>
      </p:sp>
      <p:sp>
        <p:nvSpPr>
          <p:cNvPr id="24579" name="Rectangle 3"/>
          <p:cNvSpPr>
            <a:spLocks noGrp="1" noChangeArrowheads="1"/>
          </p:cNvSpPr>
          <p:nvPr>
            <p:ph sz="quarter" idx="1"/>
          </p:nvPr>
        </p:nvSpPr>
        <p:spPr>
          <a:xfrm>
            <a:off x="381000" y="1371600"/>
            <a:ext cx="4800600" cy="4953000"/>
          </a:xfrm>
        </p:spPr>
        <p:txBody>
          <a:bodyPr>
            <a:normAutofit lnSpcReduction="10000"/>
          </a:bodyPr>
          <a:lstStyle/>
          <a:p>
            <a:pPr eaLnBrk="1" hangingPunct="1"/>
            <a:r>
              <a:rPr lang="en-US" dirty="0" smtClean="0"/>
              <a:t>First leaf has a rounded tip</a:t>
            </a:r>
          </a:p>
          <a:p>
            <a:pPr eaLnBrk="1" hangingPunct="1"/>
            <a:r>
              <a:rPr lang="en-US" dirty="0" smtClean="0"/>
              <a:t>All other leaves have pointed tips</a:t>
            </a:r>
          </a:p>
          <a:p>
            <a:pPr>
              <a:lnSpc>
                <a:spcPct val="90000"/>
              </a:lnSpc>
            </a:pPr>
            <a:r>
              <a:rPr lang="en-US" dirty="0" smtClean="0"/>
              <a:t>The growing point is below ground</a:t>
            </a:r>
          </a:p>
          <a:p>
            <a:pPr>
              <a:lnSpc>
                <a:spcPct val="90000"/>
              </a:lnSpc>
            </a:pPr>
            <a:r>
              <a:rPr lang="en-US" dirty="0" smtClean="0"/>
              <a:t>Between V1 and VT, a new leaf (growth stage) occurs every 4-5 days in May, 3-4 days in June, and 2-3 days in July</a:t>
            </a:r>
          </a:p>
          <a:p>
            <a:pPr eaLnBrk="1" hangingPunct="1"/>
            <a:endParaRPr lang="en-US" dirty="0" smtClean="0"/>
          </a:p>
          <a:p>
            <a:pPr eaLnBrk="1" hangingPunct="1">
              <a:buFontTx/>
              <a:buNone/>
            </a:pPr>
            <a:endParaRPr lang="en-US" dirty="0" smtClean="0"/>
          </a:p>
        </p:txBody>
      </p:sp>
      <p:pic>
        <p:nvPicPr>
          <p:cNvPr id="27652" name="Picture 4" descr="v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371600"/>
            <a:ext cx="3624263" cy="4495800"/>
          </a:xfrm>
          <a:prstGeom prst="rect">
            <a:avLst/>
          </a:prstGeom>
          <a:noFill/>
          <a:ln w="9525">
            <a:solidFill>
              <a:schemeClr val="tx1"/>
            </a:solidFill>
            <a:miter lim="800000"/>
            <a:headEnd/>
            <a:tailEnd/>
          </a:ln>
        </p:spPr>
      </p:pic>
      <p:sp>
        <p:nvSpPr>
          <p:cNvPr id="6" name="TextBox 5"/>
          <p:cNvSpPr txBox="1"/>
          <p:nvPr/>
        </p:nvSpPr>
        <p:spPr>
          <a:xfrm>
            <a:off x="6781800" y="5877580"/>
            <a:ext cx="685800" cy="523220"/>
          </a:xfrm>
          <a:prstGeom prst="rect">
            <a:avLst/>
          </a:prstGeom>
          <a:noFill/>
        </p:spPr>
        <p:txBody>
          <a:bodyPr wrap="square" rtlCol="0">
            <a:spAutoFit/>
          </a:bodyPr>
          <a:lstStyle/>
          <a:p>
            <a:r>
              <a:rPr lang="en-US" sz="2800" b="1" dirty="0" smtClean="0"/>
              <a:t>V1</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4149</Words>
  <Application>Microsoft Macintosh PowerPoint</Application>
  <PresentationFormat>On-screen Show (4:3)</PresentationFormat>
  <Paragraphs>366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Corn Growth and Development</vt:lpstr>
      <vt:lpstr>Outline</vt:lpstr>
      <vt:lpstr>Stress and crop yield loss</vt:lpstr>
      <vt:lpstr>Growth staging</vt:lpstr>
      <vt:lpstr>PowerPoint Presentation</vt:lpstr>
      <vt:lpstr>PowerPoint Presentation</vt:lpstr>
      <vt:lpstr>Vegetative stages</vt:lpstr>
      <vt:lpstr>VE - Emergence</vt:lpstr>
      <vt:lpstr>V1 to V5</vt:lpstr>
      <vt:lpstr>V1 to V5</vt:lpstr>
      <vt:lpstr>V6</vt:lpstr>
      <vt:lpstr>V10+</vt:lpstr>
      <vt:lpstr>V10-VT</vt:lpstr>
      <vt:lpstr>V10-VT</vt:lpstr>
      <vt:lpstr>VT-Tasseling</vt:lpstr>
      <vt:lpstr>VT</vt:lpstr>
      <vt:lpstr>Reproductive stages</vt:lpstr>
      <vt:lpstr>Reproductive stages</vt:lpstr>
      <vt:lpstr>R1 - Silking</vt:lpstr>
      <vt:lpstr>R1 - Silking</vt:lpstr>
      <vt:lpstr>R2 – Blister stage</vt:lpstr>
      <vt:lpstr>R3 – Milk stage</vt:lpstr>
      <vt:lpstr>R4 – Dough stage</vt:lpstr>
      <vt:lpstr>R2-Blister to R4-Dough</vt:lpstr>
      <vt:lpstr>PowerPoint Presentation</vt:lpstr>
      <vt:lpstr>PowerPoint Presentation</vt:lpstr>
      <vt:lpstr>R5-Dent to R6-Physiological maturity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Soybean Growth and Development</dc:title>
  <dc:creator>Adam Sisson</dc:creator>
  <cp:lastModifiedBy>Brandy VanDeWalle</cp:lastModifiedBy>
  <cp:revision>251</cp:revision>
  <dcterms:created xsi:type="dcterms:W3CDTF">2010-07-29T20:52:58Z</dcterms:created>
  <dcterms:modified xsi:type="dcterms:W3CDTF">2014-05-20T22:03:40Z</dcterms:modified>
</cp:coreProperties>
</file>